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312" r:id="rId6"/>
    <p:sldId id="267" r:id="rId7"/>
    <p:sldId id="333" r:id="rId8"/>
    <p:sldId id="268" r:id="rId9"/>
    <p:sldId id="277" r:id="rId10"/>
    <p:sldId id="274" r:id="rId11"/>
    <p:sldId id="314" r:id="rId12"/>
    <p:sldId id="315" r:id="rId13"/>
    <p:sldId id="316" r:id="rId14"/>
    <p:sldId id="317" r:id="rId15"/>
    <p:sldId id="298" r:id="rId16"/>
    <p:sldId id="286" r:id="rId17"/>
    <p:sldId id="322" r:id="rId18"/>
    <p:sldId id="323" r:id="rId19"/>
    <p:sldId id="321" r:id="rId20"/>
    <p:sldId id="324" r:id="rId21"/>
    <p:sldId id="325" r:id="rId22"/>
    <p:sldId id="269" r:id="rId23"/>
    <p:sldId id="294" r:id="rId24"/>
    <p:sldId id="295" r:id="rId25"/>
    <p:sldId id="296" r:id="rId26"/>
    <p:sldId id="297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9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929467" y="3717925"/>
            <a:ext cx="8540751" cy="11080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929467" y="4940300"/>
            <a:ext cx="8534400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简历智能推荐算法  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14231011 </a:t>
            </a:r>
            <a:r>
              <a:rPr lang="zh-CN" altLang="en-US"/>
              <a:t>金燊</a:t>
            </a:r>
            <a:endParaRPr lang="zh-CN" altLang="en-US"/>
          </a:p>
          <a:p>
            <a:r>
              <a:rPr lang="zh-CN" altLang="en-US"/>
              <a:t>指导老师：李舟军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241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zh-CN" altLang="en-US"/>
              <a:t>利用</a:t>
            </a:r>
            <a:r>
              <a:rPr lang="en-US" altLang="zh-CN"/>
              <a:t>CRF</a:t>
            </a:r>
            <a:r>
              <a:rPr lang="zh-CN" altLang="en-US"/>
              <a:t>从文本中提取技术关键词 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pycrfsuite </a:t>
            </a:r>
            <a:r>
              <a:rPr lang="zh-CN" altLang="en-US">
                <a:sym typeface="+mn-ea"/>
              </a:rPr>
              <a:t>实现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特征：考虑前后各一个词。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每个词，考虑：是否是英文，是否是数字，词性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030" y="2995930"/>
            <a:ext cx="4824095" cy="2846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利用</a:t>
            </a:r>
            <a:r>
              <a:rPr lang="en-US" altLang="zh-CN"/>
              <a:t>Bi-LSTM-CRF</a:t>
            </a:r>
            <a:r>
              <a:rPr lang="zh-CN" altLang="en-US"/>
              <a:t>从文本中提取技术关键词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2353945"/>
            <a:ext cx="9512935" cy="271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35" y="2256790"/>
            <a:ext cx="5368290" cy="400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自编码器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40280"/>
            <a:ext cx="5090160" cy="356616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0" name="表格 -1"/>
          <p:cNvGraphicFramePr/>
          <p:nvPr/>
        </p:nvGraphicFramePr>
        <p:xfrm>
          <a:off x="5874385" y="2240280"/>
          <a:ext cx="4940300" cy="2973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0150"/>
                <a:gridCol w="2470150"/>
              </a:tblGrid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参数名称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参数赋值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encoder_1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encoder_2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250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encoder_3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decoder_1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250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decoder_2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output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2058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多层感知机</a:t>
            </a:r>
            <a:endParaRPr lang="zh-CN" altLang="en-US"/>
          </a:p>
        </p:txBody>
      </p:sp>
      <p:pic>
        <p:nvPicPr>
          <p:cNvPr id="4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2359025"/>
            <a:ext cx="4874895" cy="198501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0" name="表格 -1"/>
          <p:cNvGraphicFramePr/>
          <p:nvPr/>
        </p:nvGraphicFramePr>
        <p:xfrm>
          <a:off x="6138862" y="2788920"/>
          <a:ext cx="541147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182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参数名称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参数赋值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激活函数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hidden_1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hidden_2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output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sigmoid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从文本中提取技术关键词：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评价指标：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准确率：</a:t>
            </a:r>
            <a:r>
              <a:rPr lang="en-US" altLang="zh-CN" sz="2400">
                <a:sym typeface="+mn-ea"/>
              </a:rPr>
              <a:t>precison</a:t>
            </a:r>
            <a:r>
              <a:rPr lang="zh-CN" altLang="en-US" sz="2400">
                <a:sym typeface="+mn-ea"/>
              </a:rPr>
              <a:t> = TP/(TP+FP)</a:t>
            </a:r>
            <a:endParaRPr lang="zh-CN" altLang="en-US" sz="2400"/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召回率： </a:t>
            </a:r>
            <a:r>
              <a:rPr lang="en-US" altLang="zh-CN" sz="2400">
                <a:sym typeface="+mn-ea"/>
              </a:rPr>
              <a:t>recall</a:t>
            </a:r>
            <a:r>
              <a:rPr lang="zh-CN" altLang="en-US" sz="2400">
                <a:sym typeface="+mn-ea"/>
              </a:rPr>
              <a:t> = TP/(TP+FN)</a:t>
            </a:r>
            <a:endParaRPr lang="zh-CN" altLang="en-US" sz="2400">
              <a:sym typeface="+mn-ea"/>
            </a:endParaRPr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	F</a:t>
            </a:r>
            <a:r>
              <a:rPr lang="zh-CN" altLang="en-US" sz="2400">
                <a:sym typeface="+mn-ea"/>
              </a:rPr>
              <a:t>：2TP / (2TP + FP + FN)  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研究结果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0" name="表格 -1"/>
          <p:cNvGraphicFramePr/>
          <p:nvPr/>
        </p:nvGraphicFramePr>
        <p:xfrm>
          <a:off x="2173605" y="2037715"/>
          <a:ext cx="7844790" cy="2237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0245"/>
                <a:gridCol w="1962785"/>
                <a:gridCol w="1960245"/>
                <a:gridCol w="1961515"/>
              </a:tblGrid>
              <a:tr h="559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指标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CRF_baseline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CRF_advance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biLSTM-CRF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准确率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0.737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0.772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0.712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召回率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0.746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0.850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0.859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0.742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0.809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0.783</a:t>
                      </a: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5325" y="141033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关键词提取模型结果对比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关键词词频统计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5" descr="keyword_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410" y="1734820"/>
            <a:ext cx="5855335" cy="439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关键词提取部分小节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人工提取特征的</a:t>
            </a:r>
            <a:r>
              <a:rPr lang="en-US" altLang="zh-CN"/>
              <a:t>CRF</a:t>
            </a:r>
            <a:r>
              <a:rPr lang="zh-CN" altLang="en-US"/>
              <a:t>模型综合表现最好</a:t>
            </a:r>
            <a:endParaRPr lang="zh-CN" altLang="en-US"/>
          </a:p>
          <a:p>
            <a:r>
              <a:rPr lang="zh-CN" altLang="en-US"/>
              <a:t>提取出的关键词，出现长尾现象</a:t>
            </a:r>
            <a:endParaRPr lang="zh-CN" altLang="en-US"/>
          </a:p>
          <a:p>
            <a:pPr lvl="1"/>
            <a:r>
              <a:rPr lang="zh-CN" altLang="en-US"/>
              <a:t>技术关键词数量多</a:t>
            </a:r>
            <a:endParaRPr lang="zh-CN" altLang="en-US"/>
          </a:p>
          <a:p>
            <a:pPr lvl="1"/>
            <a:r>
              <a:rPr lang="zh-CN" altLang="en-US"/>
              <a:t>关键词表达多元</a:t>
            </a:r>
            <a:endParaRPr lang="zh-CN" altLang="en-US"/>
          </a:p>
          <a:p>
            <a:pPr lvl="2"/>
            <a:r>
              <a:rPr lang="zh-CN" altLang="en-US"/>
              <a:t>同义（缩写，简称）</a:t>
            </a:r>
            <a:endParaRPr lang="zh-CN" altLang="en-US"/>
          </a:p>
          <a:p>
            <a:pPr lvl="2"/>
            <a:r>
              <a:rPr lang="zh-CN" altLang="en-US"/>
              <a:t>错拼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自编码器结果可视化 （利用</a:t>
            </a:r>
            <a:r>
              <a:rPr lang="en-US" altLang="zh-CN"/>
              <a:t>PCA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735" y="2204085"/>
            <a:ext cx="6595110" cy="3858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研究结果</a:t>
            </a:r>
            <a:endParaRPr lang="zh-CN" altLang="en-US"/>
          </a:p>
        </p:txBody>
      </p:sp>
      <p:pic>
        <p:nvPicPr>
          <p:cNvPr id="3" name="图片 26" descr="匹配简历类别统计_17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935" y="1627505"/>
            <a:ext cx="5993130" cy="3602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22" descr="roc_cur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130" y="1124585"/>
            <a:ext cx="4608830" cy="4608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082675"/>
            <a:ext cx="10972800" cy="546163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 sz="3600"/>
              <a:t>研究背景</a:t>
            </a:r>
            <a:endParaRPr lang="zh-CN" altLang="en-US" sz="3600"/>
          </a:p>
          <a:p>
            <a:r>
              <a:rPr lang="zh-CN" altLang="en-US" sz="3600"/>
              <a:t>研究内容</a:t>
            </a:r>
            <a:endParaRPr lang="zh-CN" altLang="en-US" sz="3600"/>
          </a:p>
          <a:p>
            <a:r>
              <a:rPr lang="zh-CN" altLang="en-US" sz="3600"/>
              <a:t>研究方法</a:t>
            </a:r>
            <a:endParaRPr lang="zh-CN" altLang="en-US" sz="3600"/>
          </a:p>
          <a:p>
            <a:r>
              <a:rPr lang="zh-CN" altLang="en-US" sz="3600"/>
              <a:t>研究结果</a:t>
            </a:r>
            <a:endParaRPr lang="zh-CN" altLang="en-US" sz="3600"/>
          </a:p>
          <a:p>
            <a:r>
              <a:rPr lang="zh-CN" altLang="en-US" sz="3600"/>
              <a:t>总结与展望</a:t>
            </a:r>
            <a:endParaRPr lang="zh-CN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总结与展望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实现简历智能匹配算法</a:t>
            </a:r>
            <a:endParaRPr lang="zh-CN" altLang="en-US"/>
          </a:p>
          <a:p>
            <a:pPr lvl="1"/>
            <a:r>
              <a:rPr lang="zh-CN" altLang="en-US"/>
              <a:t>结构化文本</a:t>
            </a:r>
            <a:endParaRPr lang="zh-CN" altLang="en-US"/>
          </a:p>
          <a:p>
            <a:pPr lvl="1"/>
            <a:r>
              <a:rPr lang="zh-CN" altLang="en-US"/>
              <a:t>非结构化文本</a:t>
            </a:r>
            <a:endParaRPr lang="zh-CN" altLang="en-US"/>
          </a:p>
          <a:p>
            <a:pPr lvl="0"/>
            <a:r>
              <a:rPr lang="zh-CN" altLang="en-US"/>
              <a:t>关键词提取</a:t>
            </a:r>
            <a:endParaRPr lang="zh-CN" altLang="en-US"/>
          </a:p>
          <a:p>
            <a:pPr lvl="1"/>
            <a:r>
              <a:rPr lang="zh-CN" altLang="en-US" sz="2000"/>
              <a:t>对比不同模型的提取效果</a:t>
            </a:r>
            <a:endParaRPr lang="zh-CN" altLang="en-US" sz="2000"/>
          </a:p>
          <a:p>
            <a:pPr lvl="1"/>
            <a:r>
              <a:rPr lang="zh-CN" altLang="en-US" sz="2000"/>
              <a:t>分析关键词词频</a:t>
            </a:r>
            <a:endParaRPr lang="zh-CN" altLang="en-US" sz="2000"/>
          </a:p>
          <a:p>
            <a:pPr lvl="2"/>
            <a:r>
              <a:rPr lang="zh-CN" altLang="en-US" sz="1800"/>
              <a:t>长尾效应</a:t>
            </a:r>
            <a:endParaRPr lang="zh-CN" altLang="en-US" sz="1800"/>
          </a:p>
          <a:p>
            <a:pPr lvl="0"/>
            <a:r>
              <a:rPr lang="zh-CN" altLang="en-US"/>
              <a:t>关键词特征提取</a:t>
            </a:r>
            <a:endParaRPr lang="zh-CN" altLang="en-US"/>
          </a:p>
          <a:p>
            <a:pPr lvl="1"/>
            <a:r>
              <a:rPr lang="zh-CN" altLang="en-US" sz="2000"/>
              <a:t>解决</a:t>
            </a:r>
            <a:r>
              <a:rPr lang="en-US" altLang="zh-CN" sz="2000"/>
              <a:t>“</a:t>
            </a:r>
            <a:r>
              <a:rPr lang="zh-CN" altLang="en-US" sz="2000"/>
              <a:t>长尾效应</a:t>
            </a:r>
            <a:r>
              <a:rPr lang="en-US" altLang="zh-CN" sz="2000"/>
              <a:t>”</a:t>
            </a:r>
            <a:endParaRPr lang="en-US" altLang="zh-CN" sz="2000"/>
          </a:p>
          <a:p>
            <a:pPr lvl="1"/>
            <a:r>
              <a:rPr lang="zh-CN" altLang="en-US" sz="2000"/>
              <a:t>可视化结果</a:t>
            </a:r>
            <a:endParaRPr lang="zh-CN" altLang="en-US" sz="2000"/>
          </a:p>
          <a:p>
            <a:pPr lvl="0"/>
            <a:r>
              <a:rPr lang="zh-CN" altLang="en-US"/>
              <a:t>分类模型实现简历匹配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CRF</a:t>
            </a:r>
            <a:r>
              <a:rPr lang="zh-CN" altLang="en-US"/>
              <a:t>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RFs与最大熵模型的本质区别是：最大熵模型在每个状态都有一个概率模型，在每个状态转移时都要进行归一化。如果某个状态只有一个后续状态，那么该状态到后续状态的跳转概率即为1。这样，不管输入为任何内容，它都向该后续状态跳转。而CRFs是在所有的状态上建立一个统一的概率模型，这样在进行归一化时，即使某个状态只有一个后续状态，它到该后续状态的跳转概率也不会为1，从而解决了“labelbias”问题。因此，从理论上讲，CRFs非常适用于中文的词性标注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CRF</a:t>
            </a:r>
            <a:r>
              <a:rPr lang="zh-CN" altLang="en-US"/>
              <a:t>的原理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46860"/>
            <a:ext cx="7403465" cy="1271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3034030"/>
            <a:ext cx="7760335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r>
              <a:rPr lang="zh-CN" altLang="en-US"/>
              <a:t>原理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720" y="2650490"/>
            <a:ext cx="4218305" cy="3359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5685" y="1207770"/>
            <a:ext cx="4758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其中Ft表示遗忘门限，It表示输入门限， ̃Ct表示前一时刻cell状态、Ct表示cell状态（这里就是循环发生的地方），Ot表示输出门限，Ht表示当前单元的输出，Ht-1表示前一时刻单元的输出。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740" y="1207770"/>
            <a:ext cx="4212590" cy="51676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研究背景</a:t>
            </a:r>
            <a:r>
              <a:rPr lang="zh-CN" altLang="en-US" sz="4000">
                <a:sym typeface="+mn-ea"/>
              </a:rPr>
              <a:t> 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困难：人找工作  </a:t>
            </a:r>
            <a:r>
              <a:rPr lang="en-US" altLang="zh-CN" sz="2800">
                <a:sym typeface="+mn-ea"/>
              </a:rPr>
              <a:t>V.S. </a:t>
            </a:r>
            <a:r>
              <a:rPr lang="zh-CN" altLang="en-US" sz="2800">
                <a:sym typeface="+mn-ea"/>
              </a:rPr>
              <a:t>工作找人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需求：截至2014年，网络招聘市场份额达到33.6亿元</a:t>
            </a:r>
            <a:endParaRPr lang="zh-CN" altLang="en-US" sz="2800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问题描述：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构建一个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评价模型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，对简历和工作描述的匹配程度打分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输入：工作描述，简历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输出：匹配程度打分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数据描述：（见右图）</a:t>
            </a:r>
            <a:endParaRPr lang="zh-CN" altLang="en-US"/>
          </a:p>
          <a:p>
            <a:pPr lvl="1"/>
            <a:r>
              <a:rPr lang="zh-CN" altLang="en-US" sz="2000"/>
              <a:t>简历：</a:t>
            </a:r>
            <a:endParaRPr lang="zh-CN" altLang="en-US" sz="2000"/>
          </a:p>
          <a:p>
            <a:pPr lvl="2"/>
            <a:r>
              <a:rPr lang="zh-CN" altLang="en-US" sz="1800"/>
              <a:t>结构化字段</a:t>
            </a:r>
            <a:endParaRPr lang="zh-CN" altLang="en-US" sz="1800"/>
          </a:p>
          <a:p>
            <a:pPr lvl="3"/>
            <a:r>
              <a:rPr lang="zh-CN" altLang="en-US" sz="1600"/>
              <a:t>年龄、学历、期望薪金</a:t>
            </a:r>
            <a:endParaRPr lang="zh-CN" altLang="en-US" sz="1600"/>
          </a:p>
          <a:p>
            <a:pPr lvl="2"/>
            <a:r>
              <a:rPr lang="zh-CN" altLang="en-US" sz="1800"/>
              <a:t>非结构话短文本</a:t>
            </a:r>
            <a:endParaRPr lang="zh-CN" altLang="en-US" sz="1800"/>
          </a:p>
          <a:p>
            <a:pPr lvl="3"/>
            <a:r>
              <a:rPr lang="zh-CN" altLang="en-US" sz="1600"/>
              <a:t>工作经历</a:t>
            </a:r>
            <a:endParaRPr lang="zh-CN" altLang="en-US" sz="1600"/>
          </a:p>
          <a:p>
            <a:pPr lvl="3"/>
            <a:r>
              <a:rPr lang="zh-CN" altLang="en-US" sz="1600"/>
              <a:t>项目经历</a:t>
            </a:r>
            <a:endParaRPr lang="zh-CN" altLang="en-US" sz="1600"/>
          </a:p>
          <a:p>
            <a:pPr lvl="1"/>
            <a:r>
              <a:rPr lang="zh-CN" altLang="en-US" sz="2000"/>
              <a:t>工作描述（</a:t>
            </a:r>
            <a:r>
              <a:rPr lang="en-US" altLang="zh-CN" sz="2000"/>
              <a:t>JD</a:t>
            </a:r>
            <a:r>
              <a:rPr lang="zh-CN" altLang="en-US" sz="2000"/>
              <a:t>）</a:t>
            </a:r>
            <a:r>
              <a:rPr lang="en-US" altLang="zh-CN" sz="2000"/>
              <a:t>:</a:t>
            </a:r>
            <a:endParaRPr lang="en-US" altLang="zh-CN" sz="2000"/>
          </a:p>
          <a:p>
            <a:pPr lvl="2"/>
            <a:r>
              <a:rPr lang="zh-CN" altLang="en-US" sz="1800"/>
              <a:t>结果化字段</a:t>
            </a:r>
            <a:endParaRPr lang="zh-CN" altLang="en-US" sz="1800"/>
          </a:p>
          <a:p>
            <a:pPr lvl="3"/>
            <a:r>
              <a:rPr lang="zh-CN" altLang="en-US" sz="1600"/>
              <a:t>薪金待遇、学历要求</a:t>
            </a:r>
            <a:endParaRPr lang="zh-CN" altLang="en-US" sz="1600"/>
          </a:p>
          <a:p>
            <a:pPr marL="1371600" lvl="3" indent="0">
              <a:buNone/>
            </a:pPr>
            <a:r>
              <a:rPr lang="zh-CN" altLang="en-US" sz="1600"/>
              <a:t>（部分</a:t>
            </a:r>
            <a:r>
              <a:rPr lang="en-US" altLang="zh-CN" sz="1600"/>
              <a:t>JD</a:t>
            </a:r>
            <a:r>
              <a:rPr lang="zh-CN" altLang="en-US" sz="1600"/>
              <a:t>缺失）</a:t>
            </a:r>
            <a:endParaRPr lang="zh-CN" altLang="en-US" sz="1600"/>
          </a:p>
          <a:p>
            <a:pPr lvl="2"/>
            <a:r>
              <a:rPr lang="zh-CN" altLang="en-US"/>
              <a:t>非结构化短文本</a:t>
            </a:r>
            <a:endParaRPr lang="zh-CN" altLang="en-US"/>
          </a:p>
          <a:p>
            <a:pPr lvl="3"/>
            <a:r>
              <a:rPr lang="zh-CN" altLang="en-US"/>
              <a:t>职位描述、职责描述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1534795"/>
            <a:ext cx="7785735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职位要求</a:t>
            </a:r>
            <a:r>
              <a:rPr lang="zh-CN" altLang="en-US"/>
              <a:t>样例：</a:t>
            </a:r>
            <a:endParaRPr lang="zh-CN" altLang="en-US"/>
          </a:p>
        </p:txBody>
      </p:sp>
      <p:pic>
        <p:nvPicPr>
          <p:cNvPr id="-214748259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0485" y="2013903"/>
            <a:ext cx="5269230" cy="4039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整体框架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2016125" y="1950085"/>
            <a:ext cx="8849360" cy="4058920"/>
            <a:chOff x="1329" y="3039"/>
            <a:chExt cx="13936" cy="6392"/>
          </a:xfrm>
        </p:grpSpPr>
        <p:sp>
          <p:nvSpPr>
            <p:cNvPr id="4" name="流程图: 过程 3"/>
            <p:cNvSpPr/>
            <p:nvPr/>
          </p:nvSpPr>
          <p:spPr>
            <a:xfrm>
              <a:off x="1329" y="5309"/>
              <a:ext cx="3022" cy="180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数据预处理</a:t>
              </a:r>
              <a:endParaRPr lang="zh-CN" altLang="en-US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6329" y="3039"/>
              <a:ext cx="3022" cy="180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提取结构化信息</a:t>
              </a:r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6329" y="5309"/>
              <a:ext cx="3022" cy="180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CRF\LSTM-CRF</a:t>
              </a:r>
              <a:endParaRPr lang="en-US" altLang="zh-CN"/>
            </a:p>
            <a:p>
              <a:pPr algn="ctr"/>
              <a:r>
                <a:rPr lang="zh-CN" altLang="en-US"/>
                <a:t>提取技术关键词</a:t>
              </a:r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9221" y="7629"/>
              <a:ext cx="3022" cy="180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自编码器编码技术关键词向量</a:t>
              </a:r>
              <a:endParaRPr lang="zh-CN" altLang="en-US"/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12243" y="5309"/>
              <a:ext cx="3022" cy="180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多层感知机分类</a:t>
              </a:r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19800000">
              <a:off x="4558" y="4213"/>
              <a:ext cx="1632" cy="539"/>
            </a:xfrm>
            <a:prstGeom prst="rightArrow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84" y="5814"/>
              <a:ext cx="1632" cy="539"/>
            </a:xfrm>
            <a:prstGeom prst="rightArrow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 rot="1920000">
              <a:off x="7570" y="7558"/>
              <a:ext cx="1632" cy="539"/>
            </a:xfrm>
            <a:prstGeom prst="rightArrow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 rot="19500000">
              <a:off x="12250" y="7530"/>
              <a:ext cx="1632" cy="539"/>
            </a:xfrm>
            <a:prstGeom prst="rightArrow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对结构化数据的处理：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文字映射为数值标签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）类别标签：学历、居住地点、性别</a:t>
            </a:r>
            <a:r>
              <a:rPr lang="en-US" altLang="zh-CN"/>
              <a:t>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文字映射为</a:t>
            </a:r>
            <a:r>
              <a:rPr lang="en-US" altLang="zh-CN"/>
              <a:t>id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）数值标签：期望薪资、工作年限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（正则匹配）短语提取数字：工作四年</a:t>
            </a:r>
            <a:r>
              <a:rPr lang="en-US" altLang="zh-CN"/>
              <a:t>-&gt;4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研究方法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687705"/>
          </a:xfrm>
        </p:spPr>
        <p:txBody>
          <a:bodyPr/>
          <a:p>
            <a:pPr marL="0" indent="0">
              <a:buNone/>
            </a:pPr>
            <a:r>
              <a:rPr lang="zh-CN" altLang="en-US"/>
              <a:t>对非结构化短文本的处理：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854835" y="2414905"/>
            <a:ext cx="7226935" cy="3185160"/>
            <a:chOff x="7365" y="4046"/>
            <a:chExt cx="11381" cy="5016"/>
          </a:xfrm>
        </p:grpSpPr>
        <p:sp>
          <p:nvSpPr>
            <p:cNvPr id="4" name="矩形 3"/>
            <p:cNvSpPr/>
            <p:nvPr/>
          </p:nvSpPr>
          <p:spPr>
            <a:xfrm>
              <a:off x="7365" y="7244"/>
              <a:ext cx="3299" cy="181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训练关键词提取模型，构建关键词表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5448" y="4046"/>
              <a:ext cx="3299" cy="18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172</a:t>
              </a:r>
              <a:r>
                <a:rPr lang="zh-CN" altLang="en-US"/>
                <a:t>匹配简历</a:t>
              </a:r>
              <a:endParaRPr lang="zh-CN" altLang="en-US"/>
            </a:p>
            <a:p>
              <a:pPr algn="ctr"/>
              <a:r>
                <a:rPr lang="zh-CN" altLang="en-US"/>
                <a:t>（</a:t>
              </a:r>
              <a:r>
                <a:rPr lang="en-US" altLang="zh-CN">
                  <a:sym typeface="+mn-ea"/>
                </a:rPr>
                <a:t>9</a:t>
              </a:r>
              <a:r>
                <a:rPr lang="zh-CN" altLang="en-US">
                  <a:sym typeface="+mn-ea"/>
                </a:rPr>
                <a:t>份</a:t>
              </a:r>
              <a:r>
                <a:rPr lang="en-US" altLang="zh-CN">
                  <a:sym typeface="+mn-ea"/>
                </a:rPr>
                <a:t>JD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81" y="4046"/>
              <a:ext cx="3299" cy="18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5000+</a:t>
              </a:r>
              <a:r>
                <a:rPr lang="zh-CN" altLang="en-US"/>
                <a:t>无标注简历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365" y="4046"/>
              <a:ext cx="3299" cy="18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6000+</a:t>
              </a:r>
              <a:r>
                <a:rPr lang="zh-CN" altLang="en-US">
                  <a:sym typeface="+mn-ea"/>
                </a:rPr>
                <a:t>条标注数据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581" y="7244"/>
              <a:ext cx="3299" cy="181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训练自编码器，得到建立文本的关键词向量表示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448" y="7244"/>
              <a:ext cx="3299" cy="181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训练多层感知机，实现简历只能匹配</a:t>
              </a:r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8657" y="6113"/>
              <a:ext cx="687" cy="9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12887" y="6113"/>
              <a:ext cx="687" cy="9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16754" y="6113"/>
              <a:ext cx="687" cy="9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经营指数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1E4FF"/>
      </a:accent1>
      <a:accent2>
        <a:srgbClr val="0099CC"/>
      </a:accent2>
      <a:accent3>
        <a:srgbClr val="FFFFFF"/>
      </a:accent3>
      <a:accent4>
        <a:srgbClr val="000000"/>
      </a:accent4>
      <a:accent5>
        <a:srgbClr val="D4EFFF"/>
      </a:accent5>
      <a:accent6>
        <a:srgbClr val="0089B7"/>
      </a:accent6>
      <a:hlink>
        <a:srgbClr val="003399"/>
      </a:hlink>
      <a:folHlink>
        <a:srgbClr val="61C2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E4F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4EFFF"/>
        </a:accent5>
        <a:accent6>
          <a:srgbClr val="0089B7"/>
        </a:accent6>
        <a:hlink>
          <a:srgbClr val="003399"/>
        </a:hlink>
        <a:folHlink>
          <a:srgbClr val="61C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WPS 演示</Application>
  <PresentationFormat>宽屏</PresentationFormat>
  <Paragraphs>264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1_经营指数</vt:lpstr>
      <vt:lpstr>简历智能推荐算法  </vt:lpstr>
      <vt:lpstr>PowerPoint 演示文稿</vt:lpstr>
      <vt:lpstr>研究背景 </vt:lpstr>
      <vt:lpstr>研究内容</vt:lpstr>
      <vt:lpstr>研究内容</vt:lpstr>
      <vt:lpstr>PowerPoint 演示文稿</vt:lpstr>
      <vt:lpstr>研究方法</vt:lpstr>
      <vt:lpstr>研究方法</vt:lpstr>
      <vt:lpstr>研究方法</vt:lpstr>
      <vt:lpstr>研究方法</vt:lpstr>
      <vt:lpstr>研究方法</vt:lpstr>
      <vt:lpstr>研究方法</vt:lpstr>
      <vt:lpstr>研究方法</vt:lpstr>
      <vt:lpstr>研究结果</vt:lpstr>
      <vt:lpstr>研究结果</vt:lpstr>
      <vt:lpstr>研究结果</vt:lpstr>
      <vt:lpstr>关键词提取部分小节</vt:lpstr>
      <vt:lpstr>研究结果</vt:lpstr>
      <vt:lpstr>研究结果</vt:lpstr>
      <vt:lpstr>总结与展望</vt:lpstr>
      <vt:lpstr>PowerPoint 演示文稿</vt:lpstr>
      <vt:lpstr>CRF的优点</vt:lpstr>
      <vt:lpstr>CRF的原理</vt:lpstr>
      <vt:lpstr>LSTM原理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auas</dc:creator>
  <cp:lastModifiedBy>AuAs</cp:lastModifiedBy>
  <cp:revision>152</cp:revision>
  <dcterms:created xsi:type="dcterms:W3CDTF">2017-10-23T20:02:00Z</dcterms:created>
  <dcterms:modified xsi:type="dcterms:W3CDTF">2018-06-10T13:35:35Z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