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79" r:id="rId5"/>
    <p:sldId id="259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8" r:id="rId15"/>
    <p:sldId id="274" r:id="rId16"/>
    <p:sldId id="270" r:id="rId17"/>
    <p:sldId id="271" r:id="rId18"/>
    <p:sldId id="280" r:id="rId19"/>
    <p:sldId id="272" r:id="rId20"/>
    <p:sldId id="260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0"/>
  </p:normalViewPr>
  <p:slideViewPr>
    <p:cSldViewPr snapToGrid="0" snapToObjects="1">
      <p:cViewPr>
        <p:scale>
          <a:sx n="94" d="100"/>
          <a:sy n="94" d="100"/>
        </p:scale>
        <p:origin x="1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20C9A-9C67-3D47-94DE-83E91C86823D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2A8F0-BE6C-5E46-BD7E-AC0AD0B3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 total samples 6 Rhesus, 8 </a:t>
            </a:r>
            <a:r>
              <a:rPr lang="en-US" dirty="0" err="1"/>
              <a:t>Fas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A8F0-BE6C-5E46-BD7E-AC0AD0B37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4k </a:t>
            </a:r>
            <a:r>
              <a:rPr lang="en-US" dirty="0" err="1"/>
              <a:t>fas</a:t>
            </a:r>
            <a:r>
              <a:rPr lang="en-US" dirty="0"/>
              <a:t> ,14k rhesus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A8F0-BE6C-5E46-BD7E-AC0AD0B37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FST 1%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0.83099535</a:t>
            </a:r>
            <a:r>
              <a:rPr lang="en-US" dirty="0"/>
              <a:t>  50kb window with top 1% was used to reduce the confounding effect of the majority of the outliers being on the 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A8F0-BE6C-5E46-BD7E-AC0AD0B37D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4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n-US" baseline="0" dirty="0"/>
              <a:t> enrichment score of 1.2-1.3 is like a 0.05 P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FD7-A5E4-D342-AEF6-2125998302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Picked an </a:t>
            </a:r>
            <a:r>
              <a:rPr lang="en-US" dirty="0" err="1"/>
              <a:t>FSTcutoff</a:t>
            </a:r>
            <a:r>
              <a:rPr lang="en-US" dirty="0"/>
              <a:t> of 1% and an enrichment sore cutoff of 1.2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A8F0-BE6C-5E46-BD7E-AC0AD0B37D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0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Rate of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substitutions higher on genes that are on both sex chromosome copies(PAR) over one copy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A8F0-BE6C-5E46-BD7E-AC0AD0B37D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Trebuchet MS" charset="0"/>
                <a:cs typeface="Trebuchet MS" charset="0"/>
              </a:rPr>
              <a:t>. The top sequence is experimental and bottom is reference.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FD7-A5E4-D342-AEF6-2125998302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7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DD82-ACBA-0B4E-9356-BEEB119E689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E3E1-2F8E-D74A-B9D3-0658B5A5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DD82-ACBA-0B4E-9356-BEEB119E689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E3E1-2F8E-D74A-B9D3-0658B5A5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7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DD82-ACBA-0B4E-9356-BEEB119E689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E3E1-2F8E-D74A-B9D3-0658B5A5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DD82-ACBA-0B4E-9356-BEEB119E689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E3E1-2F8E-D74A-B9D3-0658B5A5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DD82-ACBA-0B4E-9356-BEEB119E689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E3E1-2F8E-D74A-B9D3-0658B5A5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0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DD82-ACBA-0B4E-9356-BEEB119E689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E3E1-2F8E-D74A-B9D3-0658B5A5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6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DD82-ACBA-0B4E-9356-BEEB119E689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E3E1-2F8E-D74A-B9D3-0658B5A5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1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DD82-ACBA-0B4E-9356-BEEB119E689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E3E1-2F8E-D74A-B9D3-0658B5A5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DD82-ACBA-0B4E-9356-BEEB119E689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E3E1-2F8E-D74A-B9D3-0658B5A5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DD82-ACBA-0B4E-9356-BEEB119E689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E3E1-2F8E-D74A-B9D3-0658B5A5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DD82-ACBA-0B4E-9356-BEEB119E689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E3E1-2F8E-D74A-B9D3-0658B5A5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1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0DD82-ACBA-0B4E-9356-BEEB119E6897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1E3E1-2F8E-D74A-B9D3-0658B5A5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60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569862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14271" y="516225"/>
            <a:ext cx="6556597" cy="5516439"/>
          </a:xfrm>
          <a:noFill/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</a:rPr>
              <a:t>Committee M</a:t>
            </a:r>
            <a:r>
              <a:rPr lang="en-US" sz="3600" b="1" dirty="0">
                <a:solidFill>
                  <a:srgbClr val="FFFFFF"/>
                </a:solidFill>
                <a:effectLst/>
              </a:rPr>
              <a:t>eeting Two</a:t>
            </a:r>
          </a:p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  <a:effectLst/>
              </a:rPr>
              <a:t>Chase Rushton</a:t>
            </a:r>
          </a:p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</a:rPr>
              <a:t>22 January 2018</a:t>
            </a:r>
            <a:endParaRPr lang="en-US" sz="3600" b="1" dirty="0">
              <a:solidFill>
                <a:srgbClr val="FFFFFF"/>
              </a:solidFill>
              <a:effectLst/>
            </a:endParaRPr>
          </a:p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  <a:effectLst/>
              </a:rPr>
              <a:t>Auburn University </a:t>
            </a: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5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ADB3530-33AE-5843-A767-E3F9C368C1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00" y="423081"/>
            <a:ext cx="8967599" cy="578665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2235F-BA52-5D44-99F2-419C8F5F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0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D8980DA-0AF0-4A42-8EFF-1AC2DDA664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" y="991807"/>
            <a:ext cx="11393714" cy="571288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517DA-20E4-0340-9D0C-A1D2999C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9481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Pair Wise Alignments </a:t>
            </a:r>
          </a:p>
        </p:txBody>
      </p:sp>
    </p:spTree>
    <p:extLst>
      <p:ext uri="{BB962C8B-B14F-4D97-AF65-F5344CB8AC3E}">
        <p14:creationId xmlns:p14="http://schemas.microsoft.com/office/powerpoint/2010/main" val="103891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6F425E-49B6-46D6-BE24-3FB7BD4E42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480D63C-3106-F549-B740-DD509E65F1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7" y="1515569"/>
            <a:ext cx="8824686" cy="518277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8A13AE-23BD-0E47-B00F-D9B413A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Diversity/Divergence scan(FST) </a:t>
            </a:r>
          </a:p>
        </p:txBody>
      </p:sp>
    </p:spTree>
    <p:extLst>
      <p:ext uri="{BB962C8B-B14F-4D97-AF65-F5344CB8AC3E}">
        <p14:creationId xmlns:p14="http://schemas.microsoft.com/office/powerpoint/2010/main" val="201679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995B7FD4-9D12-49A1-A2A5-02DCE9013E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42C19A10-F747-49E8-98CC-9D98585D84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A95E1F30-D38B-44BF-99C8-9FBA9339D9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1CFA7-4491-B243-ABD2-97E57F898F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3" y="320841"/>
            <a:ext cx="5609503" cy="393192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4C76B9-20C0-3E48-95D3-303A68CDE269}"/>
              </a:ext>
            </a:extLst>
          </p:cNvPr>
          <p:cNvSpPr txBox="1"/>
          <p:nvPr/>
        </p:nvSpPr>
        <p:spPr>
          <a:xfrm>
            <a:off x="522515" y="4892841"/>
            <a:ext cx="78957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Matched top 1% FST with (-) TD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Low Pi</a:t>
            </a:r>
          </a:p>
          <a:p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F689B-9FF1-924A-B63C-4A0BF341C568}"/>
              </a:ext>
            </a:extLst>
          </p:cNvPr>
          <p:cNvSpPr txBox="1"/>
          <p:nvPr/>
        </p:nvSpPr>
        <p:spPr>
          <a:xfrm>
            <a:off x="522515" y="5860013"/>
            <a:ext cx="792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74 Regions were used for Gene ontology analysis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1ED4C4-344C-0C46-B671-1BE0100CFD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83" y="320841"/>
            <a:ext cx="5617636" cy="3930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411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3116-84BF-A34F-A4F3-8E05175C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Divergence Outliers with Structural Variants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F8B0-FB12-8246-BF42-6734559D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FST outliers and SV’s regions overlap </a:t>
            </a:r>
          </a:p>
          <a:p>
            <a:endParaRPr lang="en-US" dirty="0"/>
          </a:p>
          <a:p>
            <a:r>
              <a:rPr lang="en-US" dirty="0"/>
              <a:t>High FST appears to be correlated with SV position (ANOVA, T-test ) </a:t>
            </a:r>
          </a:p>
          <a:p>
            <a:pPr lvl="1"/>
            <a:r>
              <a:rPr lang="en-US" dirty="0"/>
              <a:t>Looking for better statistical methods to compare these two datasets </a:t>
            </a:r>
          </a:p>
          <a:p>
            <a:pPr lvl="1"/>
            <a:r>
              <a:rPr lang="en-US" dirty="0"/>
              <a:t>Don’t meet the assumptions for ANOVA, KS, T-test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5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45" y="640080"/>
            <a:ext cx="4274010" cy="3747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34" y="640080"/>
            <a:ext cx="4274167" cy="3747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/>
              <a:t>Results of GO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DE2CB-60C1-9A42-BBFD-591A7F70D9E3}"/>
              </a:ext>
            </a:extLst>
          </p:cNvPr>
          <p:cNvSpPr txBox="1"/>
          <p:nvPr/>
        </p:nvSpPr>
        <p:spPr>
          <a:xfrm>
            <a:off x="1491546" y="4638794"/>
            <a:ext cx="370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an enrichment cutoff of &lt;1.2</a:t>
            </a:r>
          </a:p>
        </p:txBody>
      </p:sp>
    </p:spTree>
    <p:extLst>
      <p:ext uri="{BB962C8B-B14F-4D97-AF65-F5344CB8AC3E}">
        <p14:creationId xmlns:p14="http://schemas.microsoft.com/office/powerpoint/2010/main" val="90746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GO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669077"/>
              </p:ext>
            </p:extLst>
          </p:nvPr>
        </p:nvGraphicFramePr>
        <p:xfrm>
          <a:off x="1262063" y="1799771"/>
          <a:ext cx="8594726" cy="436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869">
                <a:tc>
                  <a:txBody>
                    <a:bodyPr/>
                    <a:lstStyle/>
                    <a:p>
                      <a:r>
                        <a:rPr lang="en-US" dirty="0"/>
                        <a:t>Top 1% gene families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Bottom 1% gene families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Metal Binding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Fertilization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Reproductive</a:t>
                      </a:r>
                      <a:r>
                        <a:rPr lang="en-US" baseline="0" dirty="0"/>
                        <a:t> processes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Cytokines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Immunoglobin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K/Na</a:t>
                      </a:r>
                      <a:r>
                        <a:rPr lang="en-US" baseline="0" dirty="0"/>
                        <a:t> pumps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Metabolism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Transmembrane</a:t>
                      </a:r>
                      <a:r>
                        <a:rPr lang="en-US" baseline="0" dirty="0"/>
                        <a:t> protein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Biosynthetic</a:t>
                      </a:r>
                      <a:r>
                        <a:rPr lang="en-US" baseline="0" dirty="0"/>
                        <a:t> Pathways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Cellular 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/>
                        <a:t>Metabolic Pathways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Transmembrane</a:t>
                      </a:r>
                      <a:r>
                        <a:rPr lang="en-US" baseline="0" dirty="0"/>
                        <a:t> signal transduction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/>
                        <a:t>RNA Regulation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Zinc Finger</a:t>
                      </a:r>
                      <a:r>
                        <a:rPr lang="en-US" baseline="0" dirty="0"/>
                        <a:t> Motif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/>
                        <a:t>Gene Expression</a:t>
                      </a:r>
                      <a:r>
                        <a:rPr lang="en-US" baseline="0" dirty="0"/>
                        <a:t> Regulation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Gland</a:t>
                      </a:r>
                      <a:r>
                        <a:rPr lang="en-US" baseline="0" dirty="0"/>
                        <a:t> Development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/>
                        <a:t>Mitochondrial 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Development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51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1017-E4F2-D744-9FA9-E0016294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X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0B79-CA32-BB4E-97F6-4A29D08A7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on X vs autosomes</a:t>
            </a:r>
          </a:p>
          <a:p>
            <a:r>
              <a:rPr lang="en-US" dirty="0"/>
              <a:t>Run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on PAR vs Non PAR regions  with PAR1 and PAR 2</a:t>
            </a:r>
          </a:p>
          <a:p>
            <a:r>
              <a:rPr lang="en-US" dirty="0"/>
              <a:t>Expectation: PAR regions will have the same rate as Autosomes</a:t>
            </a:r>
          </a:p>
          <a:p>
            <a:endParaRPr lang="en-US" dirty="0"/>
          </a:p>
          <a:p>
            <a:r>
              <a:rPr lang="en-US" dirty="0"/>
              <a:t>Autosome: 0.155+-0.29</a:t>
            </a:r>
          </a:p>
          <a:p>
            <a:r>
              <a:rPr lang="en-US" dirty="0"/>
              <a:t>PAR:0.125+-0.296</a:t>
            </a:r>
          </a:p>
          <a:p>
            <a:r>
              <a:rPr lang="en-US" dirty="0"/>
              <a:t>NON PAR: 0.203303+-0.39  </a:t>
            </a:r>
          </a:p>
          <a:p>
            <a:pPr marL="0" indent="0">
              <a:buNone/>
            </a:pPr>
            <a:r>
              <a:rPr lang="en-US" dirty="0"/>
              <a:t>No evidence of PAR2 region in Macaques.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1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D0C9-FF4A-FA43-9F29-9BB88644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7BF6-F972-6448-ADCC-F2F20D62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Faster X (ongoing)</a:t>
            </a:r>
          </a:p>
          <a:p>
            <a:pPr lvl="1"/>
            <a:r>
              <a:rPr lang="en-US" dirty="0"/>
              <a:t>Compare rate of diversity and divergence of Rhesus/Fascicularis compared to Baboon</a:t>
            </a:r>
          </a:p>
          <a:p>
            <a:pPr lvl="1"/>
            <a:r>
              <a:rPr lang="en-US" dirty="0"/>
              <a:t>Should be less divergence but more diversity between </a:t>
            </a:r>
            <a:r>
              <a:rPr lang="en-US" dirty="0" err="1"/>
              <a:t>Rhe</a:t>
            </a:r>
            <a:r>
              <a:rPr lang="en-US" dirty="0"/>
              <a:t>/</a:t>
            </a:r>
            <a:r>
              <a:rPr lang="en-US" dirty="0" err="1"/>
              <a:t>Fas</a:t>
            </a:r>
            <a:r>
              <a:rPr lang="en-US" dirty="0"/>
              <a:t> and Baboon </a:t>
            </a:r>
          </a:p>
          <a:p>
            <a:pPr lvl="1"/>
            <a:r>
              <a:rPr lang="en-US" dirty="0"/>
              <a:t>New X polymorphisms under stronger selection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Further analyze SV’s and Divergent region correlation</a:t>
            </a:r>
          </a:p>
          <a:p>
            <a:r>
              <a:rPr lang="en-US" dirty="0"/>
              <a:t>Overlay SV’s onto pairwise alignments for each bin </a:t>
            </a:r>
          </a:p>
          <a:p>
            <a:r>
              <a:rPr lang="en-US" dirty="0"/>
              <a:t>ID 3 unknown Rhesus samples </a:t>
            </a:r>
          </a:p>
          <a:p>
            <a:r>
              <a:rPr lang="en-US" dirty="0"/>
              <a:t>Compare results to other systems </a:t>
            </a:r>
          </a:p>
        </p:txBody>
      </p:sp>
    </p:spTree>
    <p:extLst>
      <p:ext uri="{BB962C8B-B14F-4D97-AF65-F5344CB8AC3E}">
        <p14:creationId xmlns:p14="http://schemas.microsoft.com/office/powerpoint/2010/main" val="393844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2691-1F77-CE4A-818C-0BA2334F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69CD-BC96-344A-8D2C-6C272964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majority of SV’s are shared between species</a:t>
            </a:r>
          </a:p>
          <a:p>
            <a:r>
              <a:rPr lang="en-US" dirty="0"/>
              <a:t>SV frequency decreases with size </a:t>
            </a:r>
          </a:p>
          <a:p>
            <a:r>
              <a:rPr lang="en-US" dirty="0"/>
              <a:t>Large portion of divergent regions on the X Chromosome </a:t>
            </a:r>
          </a:p>
          <a:p>
            <a:r>
              <a:rPr lang="en-US" dirty="0"/>
              <a:t>Gene families in Divergent Regions are related to : Sex, Immunity, and ecological functions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Shed light on the complex history of primate admixture </a:t>
            </a:r>
          </a:p>
          <a:p>
            <a:r>
              <a:rPr lang="en-US" dirty="0"/>
              <a:t>Elucidate underlying biological processes </a:t>
            </a:r>
          </a:p>
          <a:p>
            <a:r>
              <a:rPr lang="en-US" dirty="0"/>
              <a:t>Help understand SV and X evolution related to speciation</a:t>
            </a:r>
          </a:p>
          <a:p>
            <a:r>
              <a:rPr lang="en-US" dirty="0"/>
              <a:t>Foundation for further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2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1800" cy="4351338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Status update since Last meeting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Overview of findings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Ongoing/Future work</a:t>
            </a:r>
          </a:p>
        </p:txBody>
      </p:sp>
    </p:spTree>
    <p:extLst>
      <p:ext uri="{BB962C8B-B14F-4D97-AF65-F5344CB8AC3E}">
        <p14:creationId xmlns:p14="http://schemas.microsoft.com/office/powerpoint/2010/main" val="123052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468" r="5214" b="1"/>
          <a:stretch/>
        </p:blipFill>
        <p:spPr>
          <a:xfrm>
            <a:off x="4963885" y="775215"/>
            <a:ext cx="5540188" cy="420341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4570"/>
            <a:ext cx="4840941" cy="1905000"/>
          </a:xfrm>
        </p:spPr>
        <p:txBody>
          <a:bodyPr>
            <a:normAutofit/>
          </a:bodyPr>
          <a:lstStyle/>
          <a:p>
            <a:r>
              <a:rPr lang="en-US" sz="2800" dirty="0"/>
              <a:t>Acknowledgements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74602" y="1199071"/>
            <a:ext cx="5738487" cy="3216276"/>
          </a:xfrm>
        </p:spPr>
        <p:txBody>
          <a:bodyPr>
            <a:normAutofit/>
          </a:bodyPr>
          <a:lstStyle/>
          <a:p>
            <a:pPr lvl="3">
              <a:lnSpc>
                <a:spcPct val="100000"/>
              </a:lnSpc>
            </a:pPr>
            <a:r>
              <a:rPr lang="en-US" sz="2400" dirty="0"/>
              <a:t>	</a:t>
            </a:r>
            <a:r>
              <a:rPr lang="en-US" sz="2400" dirty="0" err="1"/>
              <a:t>Stevison</a:t>
            </a:r>
            <a:r>
              <a:rPr lang="en-US" sz="2400" dirty="0"/>
              <a:t> lab </a:t>
            </a:r>
          </a:p>
          <a:p>
            <a:pPr lvl="3">
              <a:lnSpc>
                <a:spcPct val="100000"/>
              </a:lnSpc>
            </a:pPr>
            <a:r>
              <a:rPr lang="en-US" sz="2400" dirty="0"/>
              <a:t>	ASC</a:t>
            </a:r>
          </a:p>
          <a:p>
            <a:pPr lvl="3">
              <a:lnSpc>
                <a:spcPct val="100000"/>
              </a:lnSpc>
            </a:pPr>
            <a:r>
              <a:rPr lang="en-US" sz="2400" dirty="0"/>
              <a:t>	Hopper</a:t>
            </a:r>
          </a:p>
          <a:p>
            <a:pPr lvl="3">
              <a:lnSpc>
                <a:spcPct val="100000"/>
              </a:lnSpc>
            </a:pPr>
            <a:r>
              <a:rPr lang="en-US" sz="2400" dirty="0"/>
              <a:t>   Auburn University</a:t>
            </a:r>
          </a:p>
          <a:p>
            <a:pPr lvl="3">
              <a:lnSpc>
                <a:spcPct val="100000"/>
              </a:lnSpc>
            </a:pPr>
            <a:r>
              <a:rPr lang="en-US" sz="1200" dirty="0"/>
              <a:t>Abby Beatty , Aundrea Westfall,  Dr. Stephen </a:t>
            </a:r>
            <a:r>
              <a:rPr lang="en-US" sz="1200" dirty="0" err="1"/>
              <a:t>Sefick</a:t>
            </a:r>
            <a:r>
              <a:rPr lang="en-US" sz="12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912" y="4415347"/>
            <a:ext cx="3771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Committee:</a:t>
            </a:r>
          </a:p>
          <a:p>
            <a:r>
              <a:rPr lang="en-US" b="1" dirty="0"/>
              <a:t>	PI: Dr. Laurie </a:t>
            </a:r>
            <a:r>
              <a:rPr lang="en-US" b="1" dirty="0" err="1"/>
              <a:t>Stevison</a:t>
            </a:r>
            <a:endParaRPr lang="en-US" b="1" dirty="0"/>
          </a:p>
          <a:p>
            <a:r>
              <a:rPr lang="en-US" b="1" dirty="0"/>
              <a:t>	Dr. Tonia Schwartz</a:t>
            </a:r>
          </a:p>
          <a:p>
            <a:r>
              <a:rPr lang="en-US" b="1" dirty="0"/>
              <a:t>	Dr. Les </a:t>
            </a:r>
            <a:r>
              <a:rPr lang="en-US" b="1" dirty="0" err="1"/>
              <a:t>Goertzen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298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1005" y="215687"/>
            <a:ext cx="2073406" cy="60404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Extract SRR files using SRA Toolkit</a:t>
            </a:r>
          </a:p>
          <a:p>
            <a:pPr algn="ctr"/>
            <a:r>
              <a:rPr lang="en-US" sz="1200" dirty="0"/>
              <a:t>Version 2.8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71004" y="5722059"/>
            <a:ext cx="1998617" cy="58970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Indel</a:t>
            </a:r>
            <a:r>
              <a:rPr lang="en-US" sz="1200" dirty="0"/>
              <a:t> realignment using GATK version 3.6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43992" y="1369678"/>
            <a:ext cx="2151018" cy="36576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BQSR</a:t>
            </a:r>
          </a:p>
          <a:p>
            <a:pPr algn="ctr"/>
            <a:r>
              <a:rPr lang="en-US" sz="1400" dirty="0"/>
              <a:t>GATK version 3.6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625779" y="1394400"/>
            <a:ext cx="2320721" cy="58755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until 99% alike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71006" y="1205988"/>
            <a:ext cx="2073406" cy="54492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Alignment and sorting using BWA 0.7.12 and Samtools version 1.2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71005" y="1981955"/>
            <a:ext cx="2073406" cy="76316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Adding read group library information</a:t>
            </a:r>
          </a:p>
          <a:p>
            <a:pPr algn="ctr"/>
            <a:r>
              <a:rPr lang="en-US" sz="1200" dirty="0"/>
              <a:t>PICARD tools version 1.79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71005" y="3091134"/>
            <a:ext cx="2089435" cy="57589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 files using PICARD tools version 1.79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71079" y="3831809"/>
            <a:ext cx="2103789" cy="75041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Sorting the newly merged bam with PICARD tools version 1.79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71004" y="4806859"/>
            <a:ext cx="1998617" cy="6130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</a:t>
            </a:r>
            <a:r>
              <a:rPr lang="en-US" sz="1200" dirty="0"/>
              <a:t>Marking the Duplicates using Picard tools version 1.79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41701" y="4582227"/>
            <a:ext cx="1103301" cy="3657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CNVnator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680802" y="4582227"/>
            <a:ext cx="1522368" cy="3395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sz="1600" dirty="0"/>
              <a:t>reakdancer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06806" y="4582227"/>
            <a:ext cx="1156060" cy="3657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Lumpy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253922" y="4582227"/>
            <a:ext cx="1117960" cy="34022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Delly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843993" y="589336"/>
            <a:ext cx="2151017" cy="41458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Haplotype caller</a:t>
            </a:r>
          </a:p>
          <a:p>
            <a:pPr algn="ctr"/>
            <a:r>
              <a:rPr lang="en-US" sz="1400" dirty="0"/>
              <a:t>GATK version 3.6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781901" y="6242237"/>
            <a:ext cx="1998617" cy="3657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Multi-</a:t>
            </a:r>
            <a:r>
              <a:rPr lang="en-US" sz="1600" i="1" dirty="0" err="1"/>
              <a:t>intersectbed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10579734" y="4582227"/>
            <a:ext cx="1184914" cy="3657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Pindel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843991" y="2266628"/>
            <a:ext cx="2151019" cy="36576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VCF compare</a:t>
            </a:r>
          </a:p>
          <a:p>
            <a:pPr algn="ctr"/>
            <a:r>
              <a:rPr lang="en-US" sz="1400" dirty="0"/>
              <a:t>Version 0.1.14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843991" y="3143138"/>
            <a:ext cx="2151019" cy="36576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recalibration</a:t>
            </a:r>
          </a:p>
          <a:p>
            <a:pPr algn="ctr"/>
            <a:r>
              <a:rPr lang="en-US" sz="1400" dirty="0"/>
              <a:t>GATK version 3.6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781901" y="5557847"/>
            <a:ext cx="2401010" cy="344162"/>
          </a:xfrm>
          <a:prstGeom prst="roundRect">
            <a:avLst/>
          </a:prstGeom>
          <a:solidFill>
            <a:schemeClr val="accent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Custom Python script</a:t>
            </a:r>
          </a:p>
        </p:txBody>
      </p:sp>
      <p:cxnSp>
        <p:nvCxnSpPr>
          <p:cNvPr id="34" name="Curved Connector 33"/>
          <p:cNvCxnSpPr>
            <a:stCxn id="4" idx="2"/>
          </p:cNvCxnSpPr>
          <p:nvPr/>
        </p:nvCxnSpPr>
        <p:spPr>
          <a:xfrm rot="5400000">
            <a:off x="1625334" y="840322"/>
            <a:ext cx="402960" cy="36178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4" idx="2"/>
          </p:cNvCxnSpPr>
          <p:nvPr/>
        </p:nvCxnSpPr>
        <p:spPr>
          <a:xfrm rot="16200000" flipH="1">
            <a:off x="1988970" y="838474"/>
            <a:ext cx="402960" cy="3654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645920" y="1735438"/>
            <a:ext cx="0" cy="246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373192" y="1770731"/>
            <a:ext cx="1" cy="21122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645920" y="2722630"/>
            <a:ext cx="0" cy="368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373193" y="2722630"/>
            <a:ext cx="0" cy="36850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641460" y="3607059"/>
            <a:ext cx="4460" cy="224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373192" y="3667026"/>
            <a:ext cx="0" cy="16478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641460" y="4481426"/>
            <a:ext cx="4460" cy="325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373192" y="4481426"/>
            <a:ext cx="1" cy="3254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645920" y="5376049"/>
            <a:ext cx="0" cy="346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373193" y="5376049"/>
            <a:ext cx="0" cy="3460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5" idx="2"/>
            <a:endCxn id="22" idx="0"/>
          </p:cNvCxnSpPr>
          <p:nvPr/>
        </p:nvCxnSpPr>
        <p:spPr>
          <a:xfrm rot="5400000" flipH="1" flipV="1">
            <a:off x="1583695" y="975953"/>
            <a:ext cx="5722424" cy="4949189"/>
          </a:xfrm>
          <a:prstGeom prst="curvedConnector5">
            <a:avLst>
              <a:gd name="adj1" fmla="val -3995"/>
              <a:gd name="adj2" fmla="val 52087"/>
              <a:gd name="adj3" fmla="val 103995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5" idx="2"/>
            <a:endCxn id="22" idx="0"/>
          </p:cNvCxnSpPr>
          <p:nvPr/>
        </p:nvCxnSpPr>
        <p:spPr>
          <a:xfrm rot="5400000" flipH="1" flipV="1">
            <a:off x="1583695" y="975953"/>
            <a:ext cx="5722424" cy="4949189"/>
          </a:xfrm>
          <a:prstGeom prst="curvedConnector5">
            <a:avLst>
              <a:gd name="adj1" fmla="val -3995"/>
              <a:gd name="adj2" fmla="val 37254"/>
              <a:gd name="adj3" fmla="val 1039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365319" y="950519"/>
            <a:ext cx="0" cy="419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367451" y="950519"/>
            <a:ext cx="0" cy="41915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365319" y="1770731"/>
            <a:ext cx="0" cy="495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367451" y="1770731"/>
            <a:ext cx="0" cy="49589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365319" y="2722630"/>
            <a:ext cx="0" cy="420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7367451" y="2632388"/>
            <a:ext cx="0" cy="5107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25" idx="3"/>
            <a:endCxn id="10" idx="2"/>
          </p:cNvCxnSpPr>
          <p:nvPr/>
        </p:nvCxnSpPr>
        <p:spPr>
          <a:xfrm flipV="1">
            <a:off x="7995010" y="1981955"/>
            <a:ext cx="2791130" cy="46755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endCxn id="10" idx="2"/>
          </p:cNvCxnSpPr>
          <p:nvPr/>
        </p:nvCxnSpPr>
        <p:spPr>
          <a:xfrm flipV="1">
            <a:off x="7995010" y="1981955"/>
            <a:ext cx="2791130" cy="632876"/>
          </a:xfrm>
          <a:prstGeom prst="curved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10" idx="0"/>
            <a:endCxn id="22" idx="3"/>
          </p:cNvCxnSpPr>
          <p:nvPr/>
        </p:nvCxnSpPr>
        <p:spPr>
          <a:xfrm rot="16200000" flipV="1">
            <a:off x="9091689" y="-300051"/>
            <a:ext cx="597773" cy="2791130"/>
          </a:xfrm>
          <a:prstGeom prst="curved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/>
          <p:nvPr/>
        </p:nvCxnSpPr>
        <p:spPr>
          <a:xfrm rot="16200000" flipV="1">
            <a:off x="9128772" y="-353609"/>
            <a:ext cx="622183" cy="294353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26" idx="2"/>
            <a:endCxn id="20" idx="0"/>
          </p:cNvCxnSpPr>
          <p:nvPr/>
        </p:nvCxnSpPr>
        <p:spPr>
          <a:xfrm rot="5400000">
            <a:off x="5415505" y="3078230"/>
            <a:ext cx="1073329" cy="193466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26" idx="2"/>
            <a:endCxn id="18" idx="0"/>
          </p:cNvCxnSpPr>
          <p:nvPr/>
        </p:nvCxnSpPr>
        <p:spPr>
          <a:xfrm rot="5400000">
            <a:off x="6119763" y="3782488"/>
            <a:ext cx="1073329" cy="526149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stCxn id="26" idx="2"/>
            <a:endCxn id="21" idx="0"/>
          </p:cNvCxnSpPr>
          <p:nvPr/>
        </p:nvCxnSpPr>
        <p:spPr>
          <a:xfrm rot="16200000" flipH="1">
            <a:off x="6829537" y="3598861"/>
            <a:ext cx="1073329" cy="893401"/>
          </a:xfrm>
          <a:prstGeom prst="curved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26" idx="2"/>
            <a:endCxn id="19" idx="0"/>
          </p:cNvCxnSpPr>
          <p:nvPr/>
        </p:nvCxnSpPr>
        <p:spPr>
          <a:xfrm rot="16200000" flipH="1">
            <a:off x="7644079" y="2784319"/>
            <a:ext cx="1073329" cy="2522485"/>
          </a:xfrm>
          <a:prstGeom prst="curved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26" idx="2"/>
            <a:endCxn id="24" idx="0"/>
          </p:cNvCxnSpPr>
          <p:nvPr/>
        </p:nvCxnSpPr>
        <p:spPr>
          <a:xfrm rot="16200000" flipH="1">
            <a:off x="8509182" y="1919217"/>
            <a:ext cx="1073329" cy="4252690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/>
          <p:cNvCxnSpPr>
            <a:stCxn id="20" idx="2"/>
            <a:endCxn id="27" idx="0"/>
          </p:cNvCxnSpPr>
          <p:nvPr/>
        </p:nvCxnSpPr>
        <p:spPr>
          <a:xfrm rot="16200000" flipH="1">
            <a:off x="6178691" y="3754132"/>
            <a:ext cx="609860" cy="2997570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18" idx="2"/>
            <a:endCxn id="27" idx="0"/>
          </p:cNvCxnSpPr>
          <p:nvPr/>
        </p:nvCxnSpPr>
        <p:spPr>
          <a:xfrm rot="16200000" flipH="1">
            <a:off x="6882949" y="4458390"/>
            <a:ext cx="609860" cy="1589054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/>
          <p:cNvCxnSpPr>
            <a:stCxn id="21" idx="2"/>
            <a:endCxn id="27" idx="0"/>
          </p:cNvCxnSpPr>
          <p:nvPr/>
        </p:nvCxnSpPr>
        <p:spPr>
          <a:xfrm rot="16200000" flipH="1">
            <a:off x="7579958" y="5155398"/>
            <a:ext cx="635393" cy="169504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19" idx="2"/>
            <a:endCxn id="27" idx="0"/>
          </p:cNvCxnSpPr>
          <p:nvPr/>
        </p:nvCxnSpPr>
        <p:spPr>
          <a:xfrm rot="5400000">
            <a:off x="8394176" y="4510037"/>
            <a:ext cx="636040" cy="1459580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24" idx="2"/>
            <a:endCxn id="27" idx="0"/>
          </p:cNvCxnSpPr>
          <p:nvPr/>
        </p:nvCxnSpPr>
        <p:spPr>
          <a:xfrm rot="5400000">
            <a:off x="9272369" y="3658025"/>
            <a:ext cx="609860" cy="3189785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27" idx="2"/>
            <a:endCxn id="23" idx="0"/>
          </p:cNvCxnSpPr>
          <p:nvPr/>
        </p:nvCxnSpPr>
        <p:spPr>
          <a:xfrm flipH="1">
            <a:off x="7781210" y="5902009"/>
            <a:ext cx="201196" cy="340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89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33" y="0"/>
            <a:ext cx="4970453" cy="32689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33" y="3268980"/>
            <a:ext cx="4970453" cy="35890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0510"/>
            <a:ext cx="6038768" cy="1905000"/>
          </a:xfrm>
        </p:spPr>
        <p:txBody>
          <a:bodyPr>
            <a:normAutofit/>
          </a:bodyPr>
          <a:lstStyle/>
          <a:p>
            <a:r>
              <a:rPr lang="en-US" dirty="0"/>
              <a:t>Structural Variant 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01" y="2096516"/>
            <a:ext cx="5920867" cy="4539415"/>
          </a:xfrm>
        </p:spPr>
        <p:txBody>
          <a:bodyPr>
            <a:noAutofit/>
          </a:bodyPr>
          <a:lstStyle/>
          <a:p>
            <a:r>
              <a:rPr lang="en-US" dirty="0"/>
              <a:t>D</a:t>
            </a:r>
            <a:r>
              <a:rPr lang="en-US" dirty="0">
                <a:effectLst/>
              </a:rPr>
              <a:t>etecting SVs uses one or more of the following:</a:t>
            </a:r>
          </a:p>
          <a:p>
            <a:pPr lvl="1"/>
            <a:endParaRPr lang="en-US" dirty="0">
              <a:effectLst/>
            </a:endParaRPr>
          </a:p>
          <a:p>
            <a:r>
              <a:rPr lang="en-US" dirty="0"/>
              <a:t>S</a:t>
            </a:r>
            <a:r>
              <a:rPr lang="en-US" dirty="0">
                <a:effectLst/>
              </a:rPr>
              <a:t>ignals from read alignments: split-read </a:t>
            </a:r>
          </a:p>
          <a:p>
            <a:r>
              <a:rPr lang="en-US" dirty="0"/>
              <a:t>R</a:t>
            </a:r>
            <a:r>
              <a:rPr lang="en-US" dirty="0">
                <a:effectLst/>
              </a:rPr>
              <a:t>ead-pair [abnormal paired-end alignments]</a:t>
            </a:r>
          </a:p>
          <a:p>
            <a:r>
              <a:rPr lang="en-US" dirty="0">
                <a:effectLst/>
              </a:rPr>
              <a:t>Depth of-coverage </a:t>
            </a:r>
          </a:p>
          <a:p>
            <a:r>
              <a:rPr lang="en-US" dirty="0">
                <a:effectLst/>
              </a:rPr>
              <a:t>Junction-mapping </a:t>
            </a:r>
          </a:p>
          <a:p>
            <a:r>
              <a:rPr lang="en-US" dirty="0"/>
              <a:t>A</a:t>
            </a:r>
            <a:r>
              <a:rPr lang="en-US" dirty="0">
                <a:effectLst/>
              </a:rPr>
              <a:t>ssembly around potential breakpoints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685" y="11073464"/>
            <a:ext cx="5477695" cy="2963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733" y="13980010"/>
            <a:ext cx="5497647" cy="2506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133" y="14132410"/>
            <a:ext cx="5497647" cy="2506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485" y="11378264"/>
            <a:ext cx="5477695" cy="2963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533" y="14284810"/>
            <a:ext cx="5497647" cy="2506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885" y="11530664"/>
            <a:ext cx="5477695" cy="2963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33" y="14437210"/>
            <a:ext cx="5497647" cy="25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3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7CE6-4523-FB4D-AB21-E7971153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Since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D0A9-B2D7-6F40-825B-E4841B27E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Paper published – (</a:t>
            </a:r>
            <a:r>
              <a:rPr lang="en-US" b="1" dirty="0"/>
              <a:t>Recombination rate plasticity: revealing mechanisms by design) : </a:t>
            </a:r>
            <a:r>
              <a:rPr lang="en-US" dirty="0">
                <a:hlinkClick r:id="rId2"/>
              </a:rPr>
              <a:t>Philos Trans R Soc Lond B Biol Sci</a:t>
            </a:r>
            <a:r>
              <a:rPr lang="en-US" dirty="0"/>
              <a:t>. 2017 Dec 19</a:t>
            </a:r>
          </a:p>
          <a:p>
            <a:endParaRPr lang="en-US" dirty="0"/>
          </a:p>
          <a:p>
            <a:r>
              <a:rPr lang="en-US" dirty="0"/>
              <a:t>Expanded project to whole genome </a:t>
            </a:r>
          </a:p>
          <a:p>
            <a:r>
              <a:rPr lang="en-US" dirty="0"/>
              <a:t>Expanded sample set </a:t>
            </a:r>
          </a:p>
          <a:p>
            <a:r>
              <a:rPr lang="en-US" dirty="0"/>
              <a:t>Switched to a Data driven approach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832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8F50-BAAE-CD46-BFA6-57807137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53AF-E007-5846-990D-BB8A9FA0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majority of SV’s are shared between species</a:t>
            </a:r>
          </a:p>
          <a:p>
            <a:pPr lvl="1"/>
            <a:r>
              <a:rPr lang="en-US" dirty="0"/>
              <a:t>SV’s mutation rate is low relative to other mutations</a:t>
            </a:r>
          </a:p>
          <a:p>
            <a:endParaRPr lang="en-US" dirty="0"/>
          </a:p>
          <a:p>
            <a:r>
              <a:rPr lang="en-US" dirty="0"/>
              <a:t>SV frequency decreases with increase in size </a:t>
            </a:r>
          </a:p>
          <a:p>
            <a:endParaRPr lang="en-US" dirty="0"/>
          </a:p>
          <a:p>
            <a:r>
              <a:rPr lang="en-US" dirty="0"/>
              <a:t>Large portion of divergent regions are on the X Chromosome </a:t>
            </a:r>
          </a:p>
          <a:p>
            <a:r>
              <a:rPr lang="en-US" dirty="0"/>
              <a:t>Gene families in divergent regions are related to: Sex, immunity, and ecological 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Questions to answer </a:t>
            </a:r>
          </a:p>
          <a:p>
            <a:r>
              <a:rPr lang="en-US" dirty="0"/>
              <a:t>Are these findings correlated? </a:t>
            </a:r>
          </a:p>
          <a:p>
            <a:r>
              <a:rPr lang="en-US" dirty="0"/>
              <a:t>How do they relate to Hybridization/Speciation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2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CF88F02-CD73-6147-AC46-B23FC8D2D08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520287"/>
            <a:ext cx="6780700" cy="3815097"/>
          </a:xfrm>
          <a:prstGeom prst="rect">
            <a:avLst/>
          </a:prstGeom>
        </p:spPr>
      </p:pic>
      <p:sp>
        <p:nvSpPr>
          <p:cNvPr id="21" name="Down Arrow 7">
            <a:extLst>
              <a:ext uri="{FF2B5EF4-FFF2-40B4-BE49-F238E27FC236}">
                <a16:creationId xmlns:a16="http://schemas.microsoft.com/office/drawing/2014/main" id="{23CFDBCF-6FC0-43AF-907D-D1C47F09A3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67827" y="1523615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bg1">
              <a:lumMod val="65000"/>
              <a:lumOff val="3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94FC7-A37E-5945-99FB-BAC07122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Both PCR and Denovo assembly failed to recover the 15mb INV on Chr5 </a:t>
            </a:r>
          </a:p>
        </p:txBody>
      </p:sp>
    </p:spTree>
    <p:extLst>
      <p:ext uri="{BB962C8B-B14F-4D97-AF65-F5344CB8AC3E}">
        <p14:creationId xmlns:p14="http://schemas.microsoft.com/office/powerpoint/2010/main" val="149060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F34C6B-A60B-4035-A89D-6E4E9CC65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70" y="381000"/>
            <a:ext cx="9589016" cy="647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E908E-3109-49C8-B677-A40702A099BD}"/>
              </a:ext>
            </a:extLst>
          </p:cNvPr>
          <p:cNvSpPr txBox="1"/>
          <p:nvPr/>
        </p:nvSpPr>
        <p:spPr>
          <a:xfrm>
            <a:off x="1084975" y="6438550"/>
            <a:ext cx="9940955" cy="419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Graphic 7" descr="Direction">
            <a:extLst>
              <a:ext uri="{FF2B5EF4-FFF2-40B4-BE49-F238E27FC236}">
                <a16:creationId xmlns:a16="http://schemas.microsoft.com/office/drawing/2014/main" id="{1F25978B-68D6-46F6-8BA5-199B1627D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4999" y="4756557"/>
            <a:ext cx="488659" cy="488659"/>
          </a:xfrm>
          <a:prstGeom prst="rect">
            <a:avLst/>
          </a:prstGeom>
        </p:spPr>
      </p:pic>
      <p:pic>
        <p:nvPicPr>
          <p:cNvPr id="9" name="Graphic 8" descr="Direction">
            <a:extLst>
              <a:ext uri="{FF2B5EF4-FFF2-40B4-BE49-F238E27FC236}">
                <a16:creationId xmlns:a16="http://schemas.microsoft.com/office/drawing/2014/main" id="{2AF05B83-146C-4839-9DF0-7034CBCEC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625954">
            <a:off x="6621011" y="2794932"/>
            <a:ext cx="488659" cy="488659"/>
          </a:xfrm>
          <a:prstGeom prst="rect">
            <a:avLst/>
          </a:prstGeom>
        </p:spPr>
      </p:pic>
      <p:pic>
        <p:nvPicPr>
          <p:cNvPr id="10" name="Graphic 9" descr="Direction">
            <a:extLst>
              <a:ext uri="{FF2B5EF4-FFF2-40B4-BE49-F238E27FC236}">
                <a16:creationId xmlns:a16="http://schemas.microsoft.com/office/drawing/2014/main" id="{7AE62B1C-564A-452D-8D6C-825519E1A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100273">
            <a:off x="4918730" y="1210061"/>
            <a:ext cx="488659" cy="488659"/>
          </a:xfrm>
          <a:prstGeom prst="rect">
            <a:avLst/>
          </a:prstGeom>
        </p:spPr>
      </p:pic>
      <p:pic>
        <p:nvPicPr>
          <p:cNvPr id="11" name="Graphic 10" descr="Direction">
            <a:extLst>
              <a:ext uri="{FF2B5EF4-FFF2-40B4-BE49-F238E27FC236}">
                <a16:creationId xmlns:a16="http://schemas.microsoft.com/office/drawing/2014/main" id="{3B7262FC-5E07-4CDB-8D9A-DFC3A918C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371183">
            <a:off x="5525873" y="1167280"/>
            <a:ext cx="488659" cy="488659"/>
          </a:xfrm>
          <a:prstGeom prst="rect">
            <a:avLst/>
          </a:prstGeom>
        </p:spPr>
      </p:pic>
      <p:pic>
        <p:nvPicPr>
          <p:cNvPr id="12" name="Graphic 11" descr="Direction">
            <a:extLst>
              <a:ext uri="{FF2B5EF4-FFF2-40B4-BE49-F238E27FC236}">
                <a16:creationId xmlns:a16="http://schemas.microsoft.com/office/drawing/2014/main" id="{4BCF3B12-D81C-4A33-8C8C-D76445285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371183">
            <a:off x="3975307" y="1815567"/>
            <a:ext cx="488659" cy="488659"/>
          </a:xfrm>
          <a:prstGeom prst="rect">
            <a:avLst/>
          </a:prstGeom>
        </p:spPr>
      </p:pic>
      <p:pic>
        <p:nvPicPr>
          <p:cNvPr id="14" name="Graphic 13" descr="Direction">
            <a:extLst>
              <a:ext uri="{FF2B5EF4-FFF2-40B4-BE49-F238E27FC236}">
                <a16:creationId xmlns:a16="http://schemas.microsoft.com/office/drawing/2014/main" id="{69637749-4228-432F-B2E9-BBCB2B7C9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625954">
            <a:off x="7028386" y="3550587"/>
            <a:ext cx="488659" cy="488659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85C947D-E6C8-4B5E-81F1-6F790F9DF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51753"/>
              </p:ext>
            </p:extLst>
          </p:nvPr>
        </p:nvGraphicFramePr>
        <p:xfrm>
          <a:off x="2761422" y="3875515"/>
          <a:ext cx="3302416" cy="2575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499">
                  <a:extLst>
                    <a:ext uri="{9D8B030D-6E8A-4147-A177-3AD203B41FA5}">
                      <a16:colId xmlns:a16="http://schemas.microsoft.com/office/drawing/2014/main" val="955321369"/>
                    </a:ext>
                  </a:extLst>
                </a:gridCol>
                <a:gridCol w="1436193">
                  <a:extLst>
                    <a:ext uri="{9D8B030D-6E8A-4147-A177-3AD203B41FA5}">
                      <a16:colId xmlns:a16="http://schemas.microsoft.com/office/drawing/2014/main" val="2513754459"/>
                    </a:ext>
                  </a:extLst>
                </a:gridCol>
                <a:gridCol w="849724">
                  <a:extLst>
                    <a:ext uri="{9D8B030D-6E8A-4147-A177-3AD203B41FA5}">
                      <a16:colId xmlns:a16="http://schemas.microsoft.com/office/drawing/2014/main" val="4017010767"/>
                    </a:ext>
                  </a:extLst>
                </a:gridCol>
              </a:tblGrid>
              <a:tr h="157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737562"/>
                  </a:ext>
                </a:extLst>
              </a:tr>
              <a:tr h="157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Rhesus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India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SRR278739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744622"/>
                  </a:ext>
                </a:extLst>
              </a:tr>
              <a:tr h="157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Rhesus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South China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SRP003590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825"/>
                  </a:ext>
                </a:extLst>
              </a:tr>
              <a:tr h="314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Rhesus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Yunnan Province China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SRA023856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93685"/>
                  </a:ext>
                </a:extLst>
              </a:tr>
              <a:tr h="314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Rhesus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Unknown -Using mt DNA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SRP10359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607879"/>
                  </a:ext>
                </a:extLst>
              </a:tr>
              <a:tr h="314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Rhesus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Unknown-Using mt DNA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SRP103539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07404"/>
                  </a:ext>
                </a:extLst>
              </a:tr>
              <a:tr h="314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Rhesus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Unknown – Using mt DNA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SRP103539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9603"/>
                  </a:ext>
                </a:extLst>
              </a:tr>
              <a:tr h="157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Fascicularis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Vietnam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SRP045755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10584"/>
                  </a:ext>
                </a:extLst>
              </a:tr>
              <a:tr h="2432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Fascicularis(6)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Mauritius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PRJEB7871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90673"/>
                  </a:ext>
                </a:extLst>
              </a:tr>
              <a:tr h="2432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Fascularis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Indonesia</a:t>
                      </a:r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SRA023856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62491"/>
                  </a:ext>
                </a:extLst>
              </a:tr>
            </a:tbl>
          </a:graphicData>
        </a:graphic>
      </p:graphicFrame>
      <p:pic>
        <p:nvPicPr>
          <p:cNvPr id="21" name="Graphic 20" descr="Direction">
            <a:extLst>
              <a:ext uri="{FF2B5EF4-FFF2-40B4-BE49-F238E27FC236}">
                <a16:creationId xmlns:a16="http://schemas.microsoft.com/office/drawing/2014/main" id="{579C1E62-DACC-4D83-8CCF-1ED71971D0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04057">
            <a:off x="9261097" y="1648438"/>
            <a:ext cx="488659" cy="488659"/>
          </a:xfrm>
          <a:prstGeom prst="rect">
            <a:avLst/>
          </a:prstGeom>
        </p:spPr>
      </p:pic>
      <p:pic>
        <p:nvPicPr>
          <p:cNvPr id="22" name="Graphic 21" descr="Direction">
            <a:extLst>
              <a:ext uri="{FF2B5EF4-FFF2-40B4-BE49-F238E27FC236}">
                <a16:creationId xmlns:a16="http://schemas.microsoft.com/office/drawing/2014/main" id="{D112DA17-6F08-49C2-AC8C-F0B583B23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04057">
            <a:off x="9242193" y="2339193"/>
            <a:ext cx="488659" cy="488659"/>
          </a:xfrm>
          <a:prstGeom prst="rect">
            <a:avLst/>
          </a:prstGeom>
        </p:spPr>
      </p:pic>
      <p:pic>
        <p:nvPicPr>
          <p:cNvPr id="23" name="Graphic 22" descr="Direction">
            <a:extLst>
              <a:ext uri="{FF2B5EF4-FFF2-40B4-BE49-F238E27FC236}">
                <a16:creationId xmlns:a16="http://schemas.microsoft.com/office/drawing/2014/main" id="{0E9ADA0F-BA77-47B6-85CF-55D883DB22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04057">
            <a:off x="9261099" y="1993814"/>
            <a:ext cx="488659" cy="4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1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0643-32AB-3841-A813-10D980F9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Variation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3FF5-38A8-EB44-B762-7E54045D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programs – SV had to hit 3/5 to be accepted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21C653-7ED0-AB49-8F7C-131E25395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23537"/>
              </p:ext>
            </p:extLst>
          </p:nvPr>
        </p:nvGraphicFramePr>
        <p:xfrm>
          <a:off x="1546678" y="2325914"/>
          <a:ext cx="7960178" cy="4249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1234">
                  <a:extLst>
                    <a:ext uri="{9D8B030D-6E8A-4147-A177-3AD203B41FA5}">
                      <a16:colId xmlns:a16="http://schemas.microsoft.com/office/drawing/2014/main" val="1204726159"/>
                    </a:ext>
                  </a:extLst>
                </a:gridCol>
                <a:gridCol w="1467236">
                  <a:extLst>
                    <a:ext uri="{9D8B030D-6E8A-4147-A177-3AD203B41FA5}">
                      <a16:colId xmlns:a16="http://schemas.microsoft.com/office/drawing/2014/main" val="1171068343"/>
                    </a:ext>
                  </a:extLst>
                </a:gridCol>
                <a:gridCol w="1467236">
                  <a:extLst>
                    <a:ext uri="{9D8B030D-6E8A-4147-A177-3AD203B41FA5}">
                      <a16:colId xmlns:a16="http://schemas.microsoft.com/office/drawing/2014/main" val="2012505377"/>
                    </a:ext>
                  </a:extLst>
                </a:gridCol>
                <a:gridCol w="1467236">
                  <a:extLst>
                    <a:ext uri="{9D8B030D-6E8A-4147-A177-3AD203B41FA5}">
                      <a16:colId xmlns:a16="http://schemas.microsoft.com/office/drawing/2014/main" val="2865564195"/>
                    </a:ext>
                  </a:extLst>
                </a:gridCol>
                <a:gridCol w="1467236">
                  <a:extLst>
                    <a:ext uri="{9D8B030D-6E8A-4147-A177-3AD203B41FA5}">
                      <a16:colId xmlns:a16="http://schemas.microsoft.com/office/drawing/2014/main" val="2283716832"/>
                    </a:ext>
                  </a:extLst>
                </a:gridCol>
              </a:tblGrid>
              <a:tr h="424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Rhesus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INV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9337549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SMALL(1kb)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3331392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MEDIUM(1-10kb)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3947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2455896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LARGE(10kb-1mb)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3340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3565717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EXLARGE(1mb+)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7954501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Fascicularis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INV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3452545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SMALL(1kb)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115777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MEDIUM(1-10kb)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170502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LARGE(10kb-1mb)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7856897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EXLARGE(1mb+)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625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74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D55A91A-A3DB-AE49-AE36-E93F2C00CD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8343"/>
            <a:ext cx="10515600" cy="6183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378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A3D5B6A-1E34-224A-8F4B-CE663943A9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86" y="643466"/>
            <a:ext cx="9218828" cy="571288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F4467C-9D4E-2540-A42A-40DADBC3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1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1499</TotalTime>
  <Words>826</Words>
  <Application>Microsoft Macintosh PowerPoint</Application>
  <PresentationFormat>Widescreen</PresentationFormat>
  <Paragraphs>236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  <vt:lpstr>Talk outline </vt:lpstr>
      <vt:lpstr>Since last meeting</vt:lpstr>
      <vt:lpstr>Findings so far</vt:lpstr>
      <vt:lpstr>Both PCR and Denovo assembly failed to recover the 15mb INV on Chr5 </vt:lpstr>
      <vt:lpstr>PowerPoint Presentation</vt:lpstr>
      <vt:lpstr>Structural Variation Results </vt:lpstr>
      <vt:lpstr>PowerPoint Presentation</vt:lpstr>
      <vt:lpstr>PowerPoint Presentation</vt:lpstr>
      <vt:lpstr>PowerPoint Presentation</vt:lpstr>
      <vt:lpstr>Pair Wise Alignments </vt:lpstr>
      <vt:lpstr>Diversity/Divergence scan(FST) </vt:lpstr>
      <vt:lpstr>PowerPoint Presentation</vt:lpstr>
      <vt:lpstr>Divergence Outliers with Structural Variants </vt:lpstr>
      <vt:lpstr>Results of GO analysis</vt:lpstr>
      <vt:lpstr>Results of GO analysis</vt:lpstr>
      <vt:lpstr>Faster X Evolution</vt:lpstr>
      <vt:lpstr>Ongoing work</vt:lpstr>
      <vt:lpstr>Conclusion </vt:lpstr>
      <vt:lpstr>Acknowledgements  </vt:lpstr>
      <vt:lpstr>PowerPoint Presentation</vt:lpstr>
      <vt:lpstr>Structural Variant Algorithms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Rushton</dc:creator>
  <cp:lastModifiedBy>Chase Rushton</cp:lastModifiedBy>
  <cp:revision>28</cp:revision>
  <dcterms:created xsi:type="dcterms:W3CDTF">2018-01-21T20:01:23Z</dcterms:created>
  <dcterms:modified xsi:type="dcterms:W3CDTF">2018-01-22T21:00:59Z</dcterms:modified>
</cp:coreProperties>
</file>