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482" r:id="rId8"/>
    <p:sldId id="476" r:id="rId9"/>
    <p:sldId id="483" r:id="rId10"/>
    <p:sldId id="485" r:id="rId11"/>
    <p:sldId id="484" r:id="rId12"/>
    <p:sldId id="479" r:id="rId13"/>
    <p:sldId id="486" r:id="rId14"/>
    <p:sldId id="472" r:id="rId15"/>
    <p:sldId id="481" r:id="rId16"/>
    <p:sldId id="477" r:id="rId17"/>
    <p:sldId id="475" r:id="rId18"/>
    <p:sldId id="474" r:id="rId19"/>
    <p:sldId id="478" r:id="rId20"/>
    <p:sldId id="480" r:id="rId21"/>
    <p:sldId id="489" r:id="rId22"/>
    <p:sldId id="487" r:id="rId23"/>
    <p:sldId id="488" r:id="rId24"/>
    <p:sldId id="279" r:id="rId25"/>
  </p:sldIdLst>
  <p:sldSz cx="12192000" cy="6858000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hley Kibler" initials="A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C2B"/>
    <a:srgbClr val="5B8540"/>
    <a:srgbClr val="FF5050"/>
    <a:srgbClr val="AE581D"/>
    <a:srgbClr val="ED7D31"/>
    <a:srgbClr val="C69400"/>
    <a:srgbClr val="FFC000"/>
    <a:srgbClr val="70AD47"/>
    <a:srgbClr val="00FFFF"/>
    <a:srgbClr val="9DC7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90A72-272F-4823-8748-DE86122BBF7D}" v="4" dt="2019-02-01T08:18:49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405" autoAdjust="0"/>
  </p:normalViewPr>
  <p:slideViewPr>
    <p:cSldViewPr snapToGrid="0">
      <p:cViewPr varScale="1">
        <p:scale>
          <a:sx n="63" d="100"/>
          <a:sy n="63" d="100"/>
        </p:scale>
        <p:origin x="900" y="78"/>
      </p:cViewPr>
      <p:guideLst>
        <p:guide orient="horz" pos="1800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78F65-4437-4028-A539-9D2B052470A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373E1AC8-ACB2-4A3F-AD59-03B938F71A90}">
      <dgm:prSet/>
      <dgm:spPr/>
      <dgm:t>
        <a:bodyPr/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2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Définir les cas de test métier</a:t>
          </a:r>
        </a:p>
      </dgm:t>
    </dgm:pt>
    <dgm:pt modelId="{24A91144-CC00-43D7-BA69-14D604EAE61D}" type="parTrans" cxnId="{5CCD1E98-0A7D-4D70-8240-F6EA9AB9978C}">
      <dgm:prSet/>
      <dgm:spPr/>
      <dgm:t>
        <a:bodyPr/>
        <a:lstStyle/>
        <a:p>
          <a:endParaRPr lang="fr-FR"/>
        </a:p>
      </dgm:t>
    </dgm:pt>
    <dgm:pt modelId="{1B60874F-41EA-40BA-9757-410210D93A28}" type="sibTrans" cxnId="{5CCD1E98-0A7D-4D70-8240-F6EA9AB9978C}">
      <dgm:prSet/>
      <dgm:spPr/>
      <dgm:t>
        <a:bodyPr/>
        <a:lstStyle/>
        <a:p>
          <a:endParaRPr lang="fr-FR"/>
        </a:p>
      </dgm:t>
    </dgm:pt>
    <dgm:pt modelId="{8107D304-B87E-4A36-9A7F-8899CF308F51}">
      <dgm:prSet/>
      <dgm:spPr/>
      <dgm:t>
        <a:bodyPr/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2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Suivre la couverture fonctionnelle</a:t>
          </a:r>
        </a:p>
      </dgm:t>
    </dgm:pt>
    <dgm:pt modelId="{3A8D7016-93BC-4CEB-BCE1-DD0EF9DFEE4F}" type="parTrans" cxnId="{E68A1D56-6220-4422-A185-246896151F77}">
      <dgm:prSet/>
      <dgm:spPr/>
      <dgm:t>
        <a:bodyPr/>
        <a:lstStyle/>
        <a:p>
          <a:endParaRPr lang="fr-FR"/>
        </a:p>
      </dgm:t>
    </dgm:pt>
    <dgm:pt modelId="{27381E86-1B2A-4E2E-8025-308182578188}" type="sibTrans" cxnId="{E68A1D56-6220-4422-A185-246896151F77}">
      <dgm:prSet/>
      <dgm:spPr/>
      <dgm:t>
        <a:bodyPr/>
        <a:lstStyle/>
        <a:p>
          <a:endParaRPr lang="fr-FR"/>
        </a:p>
      </dgm:t>
    </dgm:pt>
    <dgm:pt modelId="{CEE266A9-4B0C-472A-9247-8000F83C3D5B}">
      <dgm:prSet custT="1"/>
      <dgm:spPr/>
      <dgm:t>
        <a:bodyPr/>
        <a:lstStyle/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VS recette manuelle</a:t>
          </a:r>
        </a:p>
      </dgm:t>
    </dgm:pt>
    <dgm:pt modelId="{219F3B62-7BE3-4B79-BCA7-3CF353017AD1}" type="parTrans" cxnId="{13DA7BA3-3B71-4C82-9A65-B4079A182CD5}">
      <dgm:prSet/>
      <dgm:spPr/>
      <dgm:t>
        <a:bodyPr/>
        <a:lstStyle/>
        <a:p>
          <a:endParaRPr lang="fr-FR"/>
        </a:p>
      </dgm:t>
    </dgm:pt>
    <dgm:pt modelId="{B71C1ED5-6C41-4478-9854-907B4D71CFF1}" type="sibTrans" cxnId="{13DA7BA3-3B71-4C82-9A65-B4079A182CD5}">
      <dgm:prSet/>
      <dgm:spPr/>
      <dgm:t>
        <a:bodyPr/>
        <a:lstStyle/>
        <a:p>
          <a:endParaRPr lang="fr-FR"/>
        </a:p>
      </dgm:t>
    </dgm:pt>
    <dgm:pt modelId="{5016E2C1-402B-41F5-B949-908D7CE20CEF}">
      <dgm:prSet custT="1"/>
      <dgm:spPr/>
      <dgm:t>
        <a:bodyPr/>
        <a:lstStyle/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Validation orientée « métier »</a:t>
          </a:r>
        </a:p>
      </dgm:t>
    </dgm:pt>
    <dgm:pt modelId="{39F8D44A-4834-4DAD-8D6B-83A1B2CFBF5B}" type="parTrans" cxnId="{E0CB8C32-9BFF-4900-B932-C2BA7A9A4ABC}">
      <dgm:prSet/>
      <dgm:spPr/>
      <dgm:t>
        <a:bodyPr/>
        <a:lstStyle/>
        <a:p>
          <a:endParaRPr lang="fr-FR"/>
        </a:p>
      </dgm:t>
    </dgm:pt>
    <dgm:pt modelId="{B46B0AB7-EF70-4CE2-B952-139ECF9CA46D}" type="sibTrans" cxnId="{E0CB8C32-9BFF-4900-B932-C2BA7A9A4ABC}">
      <dgm:prSet/>
      <dgm:spPr/>
      <dgm:t>
        <a:bodyPr/>
        <a:lstStyle/>
        <a:p>
          <a:endParaRPr lang="fr-FR"/>
        </a:p>
      </dgm:t>
    </dgm:pt>
    <dgm:pt modelId="{24A1ED62-C5C2-4DE5-8ED1-7269C265C849}">
      <dgm:prSet custT="1"/>
      <dgm:spPr/>
      <dgm:t>
        <a:bodyPr/>
        <a:lstStyle/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Statut disponible</a:t>
          </a:r>
        </a:p>
      </dgm:t>
    </dgm:pt>
    <dgm:pt modelId="{9EC98322-F5A6-4887-9A25-A36F4BFE8DDB}" type="parTrans" cxnId="{F3E5217E-9F15-4BEA-BC00-DE4A36E3CB04}">
      <dgm:prSet/>
      <dgm:spPr/>
      <dgm:t>
        <a:bodyPr/>
        <a:lstStyle/>
        <a:p>
          <a:endParaRPr lang="fr-FR"/>
        </a:p>
      </dgm:t>
    </dgm:pt>
    <dgm:pt modelId="{FCBC873B-DE63-4E73-ADBC-D06F0D3ECFCB}" type="sibTrans" cxnId="{F3E5217E-9F15-4BEA-BC00-DE4A36E3CB04}">
      <dgm:prSet/>
      <dgm:spPr/>
      <dgm:t>
        <a:bodyPr/>
        <a:lstStyle/>
        <a:p>
          <a:endParaRPr lang="fr-FR"/>
        </a:p>
      </dgm:t>
    </dgm:pt>
    <dgm:pt modelId="{EFE4366A-5BFA-45BB-8D82-1DC718C52B4B}">
      <dgm:prSet custT="1"/>
      <dgm:spPr/>
      <dgm:t>
        <a:bodyPr/>
        <a:lstStyle/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Evaluation du risque</a:t>
          </a:r>
        </a:p>
      </dgm:t>
    </dgm:pt>
    <dgm:pt modelId="{1BC5CDD3-59F4-4CA4-9370-4783A8C14A18}" type="parTrans" cxnId="{0C787D86-1173-486F-9822-CAC411DA4530}">
      <dgm:prSet/>
      <dgm:spPr/>
      <dgm:t>
        <a:bodyPr/>
        <a:lstStyle/>
        <a:p>
          <a:endParaRPr lang="fr-FR"/>
        </a:p>
      </dgm:t>
    </dgm:pt>
    <dgm:pt modelId="{75C686CC-98C9-4F01-85D6-BC1B31BFF619}" type="sibTrans" cxnId="{0C787D86-1173-486F-9822-CAC411DA4530}">
      <dgm:prSet/>
      <dgm:spPr/>
      <dgm:t>
        <a:bodyPr/>
        <a:lstStyle/>
        <a:p>
          <a:endParaRPr lang="fr-FR"/>
        </a:p>
      </dgm:t>
    </dgm:pt>
    <dgm:pt modelId="{8D156F59-F4F7-44F4-AEAF-900D97A618FD}">
      <dgm:prSet custT="1"/>
      <dgm:spPr/>
      <dgm:t>
        <a:bodyPr/>
        <a:lstStyle/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Eviter les surprises</a:t>
          </a:r>
        </a:p>
      </dgm:t>
    </dgm:pt>
    <dgm:pt modelId="{14DC973D-E81D-4DCA-A127-5253D5BDFD09}" type="parTrans" cxnId="{09EC4D85-1AF5-48B1-ADCA-76EDE2796AAF}">
      <dgm:prSet/>
      <dgm:spPr/>
      <dgm:t>
        <a:bodyPr/>
        <a:lstStyle/>
        <a:p>
          <a:endParaRPr lang="fr-FR"/>
        </a:p>
      </dgm:t>
    </dgm:pt>
    <dgm:pt modelId="{4964B8E2-D35E-4088-8F66-BB6BF570E6E7}" type="sibTrans" cxnId="{09EC4D85-1AF5-48B1-ADCA-76EDE2796AAF}">
      <dgm:prSet/>
      <dgm:spPr/>
      <dgm:t>
        <a:bodyPr/>
        <a:lstStyle/>
        <a:p>
          <a:endParaRPr lang="fr-FR"/>
        </a:p>
      </dgm:t>
    </dgm:pt>
    <dgm:pt modelId="{252A350F-242B-469B-9C64-024FC2D30C79}">
      <dgm:prSet custT="1"/>
      <dgm:spPr/>
      <dgm:t>
        <a:bodyPr/>
        <a:lstStyle/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Aider à la prise de décision</a:t>
          </a:r>
        </a:p>
      </dgm:t>
    </dgm:pt>
    <dgm:pt modelId="{A73E5744-8724-4CAC-A894-F0F72786E9EB}" type="parTrans" cxnId="{2FD41826-0E43-45BD-8B15-687DF39CC32E}">
      <dgm:prSet/>
      <dgm:spPr/>
      <dgm:t>
        <a:bodyPr/>
        <a:lstStyle/>
        <a:p>
          <a:endParaRPr lang="fr-FR"/>
        </a:p>
      </dgm:t>
    </dgm:pt>
    <dgm:pt modelId="{AF06E2EC-49B6-453C-9A0D-396F65AD6E67}" type="sibTrans" cxnId="{2FD41826-0E43-45BD-8B15-687DF39CC32E}">
      <dgm:prSet/>
      <dgm:spPr/>
      <dgm:t>
        <a:bodyPr/>
        <a:lstStyle/>
        <a:p>
          <a:endParaRPr lang="fr-FR"/>
        </a:p>
      </dgm:t>
    </dgm:pt>
    <dgm:pt modelId="{978F1C2C-B3A9-40B9-8726-454E29E5685B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2000" b="0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Le niveau de qualité de chaque projet</a:t>
          </a:r>
        </a:p>
      </dgm:t>
    </dgm:pt>
    <dgm:pt modelId="{67C8EA22-66FD-4A21-B1D9-1EE7AB04579C}" type="sibTrans" cxnId="{93962065-7EB9-4E1C-9D65-F3FC02031F19}">
      <dgm:prSet/>
      <dgm:spPr/>
      <dgm:t>
        <a:bodyPr/>
        <a:lstStyle/>
        <a:p>
          <a:endParaRPr lang="fr-FR"/>
        </a:p>
      </dgm:t>
    </dgm:pt>
    <dgm:pt modelId="{9797B227-0E37-442D-8171-0DC80D08766C}" type="parTrans" cxnId="{93962065-7EB9-4E1C-9D65-F3FC02031F19}">
      <dgm:prSet/>
      <dgm:spPr/>
      <dgm:t>
        <a:bodyPr/>
        <a:lstStyle/>
        <a:p>
          <a:endParaRPr lang="fr-FR"/>
        </a:p>
      </dgm:t>
    </dgm:pt>
    <dgm:pt modelId="{B6D4BB6C-24B6-4A69-BAB1-451AC079DAA6}">
      <dgm:prSet phldrT="[Texte]"/>
      <dgm:spPr/>
      <dgm:t>
        <a:bodyPr/>
        <a:lstStyle/>
        <a:p>
          <a:pPr>
            <a:buNone/>
          </a:pPr>
          <a:r>
            <a:rPr lang="fr-FR" sz="21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Systématiser l’approche de test « projet »</a:t>
          </a:r>
        </a:p>
      </dgm:t>
    </dgm:pt>
    <dgm:pt modelId="{78BCC086-8F3E-41E6-9B00-DAC2B39EFCE2}" type="parTrans" cxnId="{F7BF7B23-5956-4F8E-A9F2-655195CAD594}">
      <dgm:prSet/>
      <dgm:spPr/>
      <dgm:t>
        <a:bodyPr/>
        <a:lstStyle/>
        <a:p>
          <a:endParaRPr lang="fr-FR"/>
        </a:p>
      </dgm:t>
    </dgm:pt>
    <dgm:pt modelId="{DE818D9A-38EE-4EF4-9F4B-E80F1A436F0E}" type="sibTrans" cxnId="{F7BF7B23-5956-4F8E-A9F2-655195CAD594}">
      <dgm:prSet/>
      <dgm:spPr/>
      <dgm:t>
        <a:bodyPr/>
        <a:lstStyle/>
        <a:p>
          <a:endParaRPr lang="fr-FR"/>
        </a:p>
      </dgm:t>
    </dgm:pt>
    <dgm:pt modelId="{D8DE1E9A-4A8A-4793-8F86-2B37069BD42D}">
      <dgm:prSet phldrT="[Texte]" custT="1"/>
      <dgm:spPr/>
      <dgm:t>
        <a:bodyPr/>
        <a:lstStyle/>
        <a:p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Communiquer le plan</a:t>
          </a:r>
        </a:p>
      </dgm:t>
    </dgm:pt>
    <dgm:pt modelId="{0D70C6EF-50B2-4661-8CDE-7F51A7A9CFCB}" type="parTrans" cxnId="{4CA9589C-BB7E-4C82-81AA-EF86273956DB}">
      <dgm:prSet/>
      <dgm:spPr/>
      <dgm:t>
        <a:bodyPr/>
        <a:lstStyle/>
        <a:p>
          <a:endParaRPr lang="fr-FR"/>
        </a:p>
      </dgm:t>
    </dgm:pt>
    <dgm:pt modelId="{D7EF1817-4AC1-4662-A3FF-06641518473E}" type="sibTrans" cxnId="{4CA9589C-BB7E-4C82-81AA-EF86273956DB}">
      <dgm:prSet/>
      <dgm:spPr/>
      <dgm:t>
        <a:bodyPr/>
        <a:lstStyle/>
        <a:p>
          <a:endParaRPr lang="fr-FR"/>
        </a:p>
      </dgm:t>
    </dgm:pt>
    <dgm:pt modelId="{187182B1-A399-45CF-B4A4-144D56820167}">
      <dgm:prSet phldrT="[Texte]" custT="1"/>
      <dgm:spPr/>
      <dgm:t>
        <a:bodyPr/>
        <a:lstStyle/>
        <a:p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Donner de la visibilité</a:t>
          </a:r>
        </a:p>
      </dgm:t>
    </dgm:pt>
    <dgm:pt modelId="{A00B18AA-949E-4037-A346-583B388A7520}" type="parTrans" cxnId="{7120A1B3-0C8C-4A8D-B9E0-2BF4B0C828EE}">
      <dgm:prSet/>
      <dgm:spPr/>
      <dgm:t>
        <a:bodyPr/>
        <a:lstStyle/>
        <a:p>
          <a:endParaRPr lang="fr-FR"/>
        </a:p>
      </dgm:t>
    </dgm:pt>
    <dgm:pt modelId="{F30E1AAD-2351-4379-9227-0A1BDB36841C}" type="sibTrans" cxnId="{7120A1B3-0C8C-4A8D-B9E0-2BF4B0C828EE}">
      <dgm:prSet/>
      <dgm:spPr/>
      <dgm:t>
        <a:bodyPr/>
        <a:lstStyle/>
        <a:p>
          <a:endParaRPr lang="fr-FR"/>
        </a:p>
      </dgm:t>
    </dgm:pt>
    <dgm:pt modelId="{F702CC78-F8D0-4C08-BEDA-4260B9219BC5}">
      <dgm:prSet phldrT="[Texte]" custT="1"/>
      <dgm:spPr/>
      <dgm:t>
        <a:bodyPr/>
        <a:lstStyle/>
        <a:p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Arbitrages</a:t>
          </a:r>
        </a:p>
      </dgm:t>
    </dgm:pt>
    <dgm:pt modelId="{91342402-8B95-42B2-893C-FDDA8B22E1DD}" type="parTrans" cxnId="{711B0287-5436-403F-95AA-F6065D61637E}">
      <dgm:prSet/>
      <dgm:spPr/>
      <dgm:t>
        <a:bodyPr/>
        <a:lstStyle/>
        <a:p>
          <a:endParaRPr lang="fr-FR"/>
        </a:p>
      </dgm:t>
    </dgm:pt>
    <dgm:pt modelId="{FDE8026C-1B2C-43C5-AE9C-A10212B60DAC}" type="sibTrans" cxnId="{711B0287-5436-403F-95AA-F6065D61637E}">
      <dgm:prSet/>
      <dgm:spPr/>
      <dgm:t>
        <a:bodyPr/>
        <a:lstStyle/>
        <a:p>
          <a:endParaRPr lang="fr-FR"/>
        </a:p>
      </dgm:t>
    </dgm:pt>
    <dgm:pt modelId="{239389F3-03F0-4714-91E6-3BD805E31093}">
      <dgm:prSet phldrT="[Texte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fr-FR" sz="2000" b="0" dirty="0"/>
            <a:t>La non régression automatisée</a:t>
          </a:r>
        </a:p>
      </dgm:t>
    </dgm:pt>
    <dgm:pt modelId="{6AE4E69D-1C6C-47AB-B8E8-1E1C60C7CAEA}" type="parTrans" cxnId="{FA6FA200-0075-4BFD-B87C-659E7C0D1F10}">
      <dgm:prSet/>
      <dgm:spPr/>
      <dgm:t>
        <a:bodyPr/>
        <a:lstStyle/>
        <a:p>
          <a:endParaRPr lang="fr-FR"/>
        </a:p>
      </dgm:t>
    </dgm:pt>
    <dgm:pt modelId="{2ABDF068-6E7D-47A3-8770-F1E2988823E7}" type="sibTrans" cxnId="{FA6FA200-0075-4BFD-B87C-659E7C0D1F10}">
      <dgm:prSet/>
      <dgm:spPr/>
      <dgm:t>
        <a:bodyPr/>
        <a:lstStyle/>
        <a:p>
          <a:endParaRPr lang="fr-FR"/>
        </a:p>
      </dgm:t>
    </dgm:pt>
    <dgm:pt modelId="{71C104D1-8DA8-4D7A-B59A-7CC5FAEF03A3}">
      <dgm:prSet phldrT="[Texte]"/>
      <dgm:spPr/>
      <dgm:t>
        <a:bodyPr/>
        <a:lstStyle/>
        <a:p>
          <a:pPr>
            <a:buNone/>
          </a:pPr>
          <a:r>
            <a:rPr lang="fr-FR" sz="21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Prioriser les actions identifiées en vue d’industrialiser nos livraisons (IC)</a:t>
          </a:r>
        </a:p>
      </dgm:t>
    </dgm:pt>
    <dgm:pt modelId="{448DBCC9-44C3-4998-9AC2-F55FC05724FC}" type="parTrans" cxnId="{C7198893-39EC-4AB6-A87B-4C7C8A1EF910}">
      <dgm:prSet/>
      <dgm:spPr/>
      <dgm:t>
        <a:bodyPr/>
        <a:lstStyle/>
        <a:p>
          <a:endParaRPr lang="fr-FR"/>
        </a:p>
      </dgm:t>
    </dgm:pt>
    <dgm:pt modelId="{789257AF-55A3-42F4-B15D-73D67379E60F}" type="sibTrans" cxnId="{C7198893-39EC-4AB6-A87B-4C7C8A1EF910}">
      <dgm:prSet/>
      <dgm:spPr/>
      <dgm:t>
        <a:bodyPr/>
        <a:lstStyle/>
        <a:p>
          <a:endParaRPr lang="fr-FR"/>
        </a:p>
      </dgm:t>
    </dgm:pt>
    <dgm:pt modelId="{3B15168D-32CE-42C6-9AB9-B9867E0CF443}">
      <dgm:prSet phldrT="[Texte]" custT="1"/>
      <dgm:spPr/>
      <dgm:t>
        <a:bodyPr/>
        <a:lstStyle/>
        <a:p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Eviter les surprises</a:t>
          </a:r>
        </a:p>
      </dgm:t>
    </dgm:pt>
    <dgm:pt modelId="{8BF6C350-952E-4B52-A054-4A431AC70AB5}" type="parTrans" cxnId="{1C8460EE-6BCD-46B3-94B2-C72E3D9D2502}">
      <dgm:prSet/>
      <dgm:spPr/>
      <dgm:t>
        <a:bodyPr/>
        <a:lstStyle/>
        <a:p>
          <a:endParaRPr lang="fr-FR"/>
        </a:p>
      </dgm:t>
    </dgm:pt>
    <dgm:pt modelId="{61B794DA-8052-4CB1-8ABF-681F09E07BC0}" type="sibTrans" cxnId="{1C8460EE-6BCD-46B3-94B2-C72E3D9D2502}">
      <dgm:prSet/>
      <dgm:spPr/>
      <dgm:t>
        <a:bodyPr/>
        <a:lstStyle/>
        <a:p>
          <a:endParaRPr lang="fr-FR"/>
        </a:p>
      </dgm:t>
    </dgm:pt>
    <dgm:pt modelId="{0D274453-04DE-4DAB-A743-47CDD13BCA23}">
      <dgm:prSet custT="1"/>
      <dgm:spPr/>
      <dgm:t>
        <a:bodyPr/>
        <a:lstStyle/>
        <a:p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Gains produit/client</a:t>
          </a:r>
        </a:p>
      </dgm:t>
    </dgm:pt>
    <dgm:pt modelId="{C19152B0-F548-4878-A973-E9887EA6EB21}" type="parTrans" cxnId="{F67646B2-03B0-4742-9F07-234AFB4B837E}">
      <dgm:prSet/>
      <dgm:spPr/>
      <dgm:t>
        <a:bodyPr/>
        <a:lstStyle/>
        <a:p>
          <a:endParaRPr lang="fr-FR"/>
        </a:p>
      </dgm:t>
    </dgm:pt>
    <dgm:pt modelId="{5FEF47CB-FD40-483B-A1D4-D8AE8B9F6F41}" type="sibTrans" cxnId="{F67646B2-03B0-4742-9F07-234AFB4B837E}">
      <dgm:prSet/>
      <dgm:spPr/>
      <dgm:t>
        <a:bodyPr/>
        <a:lstStyle/>
        <a:p>
          <a:endParaRPr lang="fr-FR"/>
        </a:p>
      </dgm:t>
    </dgm:pt>
    <dgm:pt modelId="{5F759309-ABC4-457F-948F-707AF3E1798A}">
      <dgm:prSet custT="1"/>
      <dgm:spPr/>
      <dgm:t>
        <a:bodyPr/>
        <a:lstStyle/>
        <a:p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Coûts vs Investissements</a:t>
          </a:r>
        </a:p>
      </dgm:t>
    </dgm:pt>
    <dgm:pt modelId="{843FC038-D916-4363-8AA9-F7CCE033AE14}" type="parTrans" cxnId="{32FEA68D-3507-44AE-AF30-370D070CA5F0}">
      <dgm:prSet/>
      <dgm:spPr/>
      <dgm:t>
        <a:bodyPr/>
        <a:lstStyle/>
        <a:p>
          <a:endParaRPr lang="fr-FR"/>
        </a:p>
      </dgm:t>
    </dgm:pt>
    <dgm:pt modelId="{437D3319-2127-4325-A42B-B81775187B93}" type="sibTrans" cxnId="{32FEA68D-3507-44AE-AF30-370D070CA5F0}">
      <dgm:prSet/>
      <dgm:spPr/>
      <dgm:t>
        <a:bodyPr/>
        <a:lstStyle/>
        <a:p>
          <a:endParaRPr lang="fr-FR"/>
        </a:p>
      </dgm:t>
    </dgm:pt>
    <dgm:pt modelId="{C710D02E-66B1-4B96-A7BD-7BC3DE3EEABB}">
      <dgm:prSet phldrT="[Texte]" custT="1"/>
      <dgm:spPr/>
      <dgm:t>
        <a:bodyPr/>
        <a:lstStyle/>
        <a:p>
          <a:endParaRPr lang="fr-FR" sz="1800" kern="1200" dirty="0">
            <a:solidFill>
              <a:srgbClr val="0070C0"/>
            </a:solidFill>
            <a:latin typeface="Open Sans Condensed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D5DFFF8F-FE19-48AE-8729-C6BD0A6583EC}" type="parTrans" cxnId="{F6C3BF3C-6017-4A18-B877-4BD93E693F2A}">
      <dgm:prSet/>
      <dgm:spPr/>
      <dgm:t>
        <a:bodyPr/>
        <a:lstStyle/>
        <a:p>
          <a:endParaRPr lang="fr-FR"/>
        </a:p>
      </dgm:t>
    </dgm:pt>
    <dgm:pt modelId="{D6278EA2-2125-447F-A912-B04E8AD80346}" type="sibTrans" cxnId="{F6C3BF3C-6017-4A18-B877-4BD93E693F2A}">
      <dgm:prSet/>
      <dgm:spPr/>
      <dgm:t>
        <a:bodyPr/>
        <a:lstStyle/>
        <a:p>
          <a:endParaRPr lang="fr-FR"/>
        </a:p>
      </dgm:t>
    </dgm:pt>
    <dgm:pt modelId="{F2CEC5FE-DBBD-487A-94D2-689639F7D62A}">
      <dgm:prSet custT="1"/>
      <dgm:spPr/>
      <dgm:t>
        <a:bodyPr/>
        <a:lstStyle/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fr-FR" sz="1800" kern="1200" dirty="0">
            <a:solidFill>
              <a:srgbClr val="0070C0"/>
            </a:solidFill>
            <a:latin typeface="Open Sans Condensed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7316B955-25D2-455D-B118-B7889FAE4FC5}" type="parTrans" cxnId="{E59F7401-BBDC-4178-8315-1517836FB9D6}">
      <dgm:prSet/>
      <dgm:spPr/>
      <dgm:t>
        <a:bodyPr/>
        <a:lstStyle/>
        <a:p>
          <a:endParaRPr lang="fr-FR"/>
        </a:p>
      </dgm:t>
    </dgm:pt>
    <dgm:pt modelId="{52A409F3-B5AE-4A40-A995-A3DD126C0251}" type="sibTrans" cxnId="{E59F7401-BBDC-4178-8315-1517836FB9D6}">
      <dgm:prSet/>
      <dgm:spPr/>
      <dgm:t>
        <a:bodyPr/>
        <a:lstStyle/>
        <a:p>
          <a:endParaRPr lang="fr-FR"/>
        </a:p>
      </dgm:t>
    </dgm:pt>
    <dgm:pt modelId="{9687FB2C-70FB-407E-A8B1-DF05C4A6637E}" type="pres">
      <dgm:prSet presAssocID="{EAC78F65-4437-4028-A539-9D2B052470A9}" presName="Name0" presStyleCnt="0">
        <dgm:presLayoutVars>
          <dgm:dir/>
          <dgm:animLvl val="lvl"/>
          <dgm:resizeHandles val="exact"/>
        </dgm:presLayoutVars>
      </dgm:prSet>
      <dgm:spPr/>
    </dgm:pt>
    <dgm:pt modelId="{1E08C4DD-1BBD-475E-AA96-CEECEFCE0B82}" type="pres">
      <dgm:prSet presAssocID="{978F1C2C-B3A9-40B9-8726-454E29E5685B}" presName="composite" presStyleCnt="0"/>
      <dgm:spPr/>
    </dgm:pt>
    <dgm:pt modelId="{B2E11578-8502-47DF-9059-4055579EC9ED}" type="pres">
      <dgm:prSet presAssocID="{978F1C2C-B3A9-40B9-8726-454E29E5685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4ED9161-694E-49CC-BBBF-E28FE15C21A4}" type="pres">
      <dgm:prSet presAssocID="{978F1C2C-B3A9-40B9-8726-454E29E5685B}" presName="desTx" presStyleLbl="alignAccFollowNode1" presStyleIdx="0" presStyleCnt="2">
        <dgm:presLayoutVars>
          <dgm:bulletEnabled val="1"/>
        </dgm:presLayoutVars>
      </dgm:prSet>
      <dgm:spPr/>
    </dgm:pt>
    <dgm:pt modelId="{5093AB1E-425C-43A3-9288-1F12E95996B7}" type="pres">
      <dgm:prSet presAssocID="{67C8EA22-66FD-4A21-B1D9-1EE7AB04579C}" presName="space" presStyleCnt="0"/>
      <dgm:spPr/>
    </dgm:pt>
    <dgm:pt modelId="{3132A228-B86C-4190-86F1-19C12F13B99E}" type="pres">
      <dgm:prSet presAssocID="{239389F3-03F0-4714-91E6-3BD805E31093}" presName="composite" presStyleCnt="0"/>
      <dgm:spPr/>
    </dgm:pt>
    <dgm:pt modelId="{97598A4E-033B-4B8C-8B4E-819976E11C19}" type="pres">
      <dgm:prSet presAssocID="{239389F3-03F0-4714-91E6-3BD805E3109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CA847DB-0A8E-4729-A75A-B7620F24B67D}" type="pres">
      <dgm:prSet presAssocID="{239389F3-03F0-4714-91E6-3BD805E3109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A6FA200-0075-4BFD-B87C-659E7C0D1F10}" srcId="{EAC78F65-4437-4028-A539-9D2B052470A9}" destId="{239389F3-03F0-4714-91E6-3BD805E31093}" srcOrd="1" destOrd="0" parTransId="{6AE4E69D-1C6C-47AB-B8E8-1E1C60C7CAEA}" sibTransId="{2ABDF068-6E7D-47A3-8770-F1E2988823E7}"/>
    <dgm:cxn modelId="{E59F7401-BBDC-4178-8315-1517836FB9D6}" srcId="{373E1AC8-ACB2-4A3F-AD59-03B938F71A90}" destId="{F2CEC5FE-DBBD-487A-94D2-689639F7D62A}" srcOrd="3" destOrd="0" parTransId="{7316B955-25D2-455D-B118-B7889FAE4FC5}" sibTransId="{52A409F3-B5AE-4A40-A995-A3DD126C0251}"/>
    <dgm:cxn modelId="{E2CC3702-187C-4EF2-9971-889B985B6F84}" type="presOf" srcId="{F2CEC5FE-DBBD-487A-94D2-689639F7D62A}" destId="{4CA847DB-0A8E-4729-A75A-B7620F24B67D}" srcOrd="0" destOrd="4" presId="urn:microsoft.com/office/officeart/2005/8/layout/hList1"/>
    <dgm:cxn modelId="{A2FD7C0D-FCFC-40AE-BEDC-58BED0F32942}" type="presOf" srcId="{D8DE1E9A-4A8A-4793-8F86-2B37069BD42D}" destId="{24ED9161-694E-49CC-BBBF-E28FE15C21A4}" srcOrd="0" destOrd="1" presId="urn:microsoft.com/office/officeart/2005/8/layout/hList1"/>
    <dgm:cxn modelId="{F34A3D19-9DC3-4BC4-9522-E0E34799132E}" type="presOf" srcId="{24A1ED62-C5C2-4DE5-8ED1-7269C265C849}" destId="{4CA847DB-0A8E-4729-A75A-B7620F24B67D}" srcOrd="0" destOrd="2" presId="urn:microsoft.com/office/officeart/2005/8/layout/hList1"/>
    <dgm:cxn modelId="{366D3C1F-B0C4-4E79-A422-26FB1793F916}" type="presOf" srcId="{239389F3-03F0-4714-91E6-3BD805E31093}" destId="{97598A4E-033B-4B8C-8B4E-819976E11C19}" srcOrd="0" destOrd="0" presId="urn:microsoft.com/office/officeart/2005/8/layout/hList1"/>
    <dgm:cxn modelId="{CEE24722-E339-48C9-A5CA-47EA7D56DA8E}" type="presOf" srcId="{EAC78F65-4437-4028-A539-9D2B052470A9}" destId="{9687FB2C-70FB-407E-A8B1-DF05C4A6637E}" srcOrd="0" destOrd="0" presId="urn:microsoft.com/office/officeart/2005/8/layout/hList1"/>
    <dgm:cxn modelId="{F7BF7B23-5956-4F8E-A9F2-655195CAD594}" srcId="{978F1C2C-B3A9-40B9-8726-454E29E5685B}" destId="{B6D4BB6C-24B6-4A69-BAB1-451AC079DAA6}" srcOrd="0" destOrd="0" parTransId="{78BCC086-8F3E-41E6-9B00-DAC2B39EFCE2}" sibTransId="{DE818D9A-38EE-4EF4-9F4B-E80F1A436F0E}"/>
    <dgm:cxn modelId="{2FD41826-0E43-45BD-8B15-687DF39CC32E}" srcId="{8107D304-B87E-4A36-9A7F-8899CF308F51}" destId="{252A350F-242B-469B-9C64-024FC2D30C79}" srcOrd="2" destOrd="0" parTransId="{A73E5744-8724-4CAC-A894-F0F72786E9EB}" sibTransId="{AF06E2EC-49B6-453C-9A0D-396F65AD6E67}"/>
    <dgm:cxn modelId="{E0CB8C32-9BFF-4900-B932-C2BA7A9A4ABC}" srcId="{373E1AC8-ACB2-4A3F-AD59-03B938F71A90}" destId="{5016E2C1-402B-41F5-B949-908D7CE20CEF}" srcOrd="0" destOrd="0" parTransId="{39F8D44A-4834-4DAD-8D6B-83A1B2CFBF5B}" sibTransId="{B46B0AB7-EF70-4CE2-B952-139ECF9CA46D}"/>
    <dgm:cxn modelId="{F6C3BF3C-6017-4A18-B877-4BD93E693F2A}" srcId="{B6D4BB6C-24B6-4A69-BAB1-451AC079DAA6}" destId="{C710D02E-66B1-4B96-A7BD-7BC3DE3EEABB}" srcOrd="3" destOrd="0" parTransId="{D5DFFF8F-FE19-48AE-8729-C6BD0A6583EC}" sibTransId="{D6278EA2-2125-447F-A912-B04E8AD80346}"/>
    <dgm:cxn modelId="{5B908041-17C9-467A-8885-06341F1371FB}" type="presOf" srcId="{5F759309-ABC4-457F-948F-707AF3E1798A}" destId="{24ED9161-694E-49CC-BBBF-E28FE15C21A4}" srcOrd="0" destOrd="7" presId="urn:microsoft.com/office/officeart/2005/8/layout/hList1"/>
    <dgm:cxn modelId="{93962065-7EB9-4E1C-9D65-F3FC02031F19}" srcId="{EAC78F65-4437-4028-A539-9D2B052470A9}" destId="{978F1C2C-B3A9-40B9-8726-454E29E5685B}" srcOrd="0" destOrd="0" parTransId="{9797B227-0E37-442D-8171-0DC80D08766C}" sibTransId="{67C8EA22-66FD-4A21-B1D9-1EE7AB04579C}"/>
    <dgm:cxn modelId="{E8148265-480D-4F14-8EAC-E317B6F4143D}" type="presOf" srcId="{3B15168D-32CE-42C6-9AB9-B9867E0CF443}" destId="{24ED9161-694E-49CC-BBBF-E28FE15C21A4}" srcOrd="0" destOrd="3" presId="urn:microsoft.com/office/officeart/2005/8/layout/hList1"/>
    <dgm:cxn modelId="{1F143D6D-BD8A-43DE-AE31-429F9D009867}" type="presOf" srcId="{B6D4BB6C-24B6-4A69-BAB1-451AC079DAA6}" destId="{24ED9161-694E-49CC-BBBF-E28FE15C21A4}" srcOrd="0" destOrd="0" presId="urn:microsoft.com/office/officeart/2005/8/layout/hList1"/>
    <dgm:cxn modelId="{456A7273-90C1-4C35-9600-E2B39E1069D6}" type="presOf" srcId="{978F1C2C-B3A9-40B9-8726-454E29E5685B}" destId="{B2E11578-8502-47DF-9059-4055579EC9ED}" srcOrd="0" destOrd="0" presId="urn:microsoft.com/office/officeart/2005/8/layout/hList1"/>
    <dgm:cxn modelId="{E68A1D56-6220-4422-A185-246896151F77}" srcId="{239389F3-03F0-4714-91E6-3BD805E31093}" destId="{8107D304-B87E-4A36-9A7F-8899CF308F51}" srcOrd="1" destOrd="0" parTransId="{3A8D7016-93BC-4CEB-BCE1-DD0EF9DFEE4F}" sibTransId="{27381E86-1B2A-4E2E-8025-308182578188}"/>
    <dgm:cxn modelId="{112E0F5A-A041-4BD7-BBBD-C8AB96DD5992}" type="presOf" srcId="{252A350F-242B-469B-9C64-024FC2D30C79}" destId="{4CA847DB-0A8E-4729-A75A-B7620F24B67D}" srcOrd="0" destOrd="8" presId="urn:microsoft.com/office/officeart/2005/8/layout/hList1"/>
    <dgm:cxn modelId="{F3E5217E-9F15-4BEA-BC00-DE4A36E3CB04}" srcId="{373E1AC8-ACB2-4A3F-AD59-03B938F71A90}" destId="{24A1ED62-C5C2-4DE5-8ED1-7269C265C849}" srcOrd="1" destOrd="0" parTransId="{9EC98322-F5A6-4887-9A25-A36F4BFE8DDB}" sibTransId="{FCBC873B-DE63-4E73-ADBC-D06F0D3ECFCB}"/>
    <dgm:cxn modelId="{E45D7E83-BC47-4AA8-A405-6406EC8B2E32}" type="presOf" srcId="{8107D304-B87E-4A36-9A7F-8899CF308F51}" destId="{4CA847DB-0A8E-4729-A75A-B7620F24B67D}" srcOrd="0" destOrd="5" presId="urn:microsoft.com/office/officeart/2005/8/layout/hList1"/>
    <dgm:cxn modelId="{09EC4D85-1AF5-48B1-ADCA-76EDE2796AAF}" srcId="{8107D304-B87E-4A36-9A7F-8899CF308F51}" destId="{8D156F59-F4F7-44F4-AEAF-900D97A618FD}" srcOrd="1" destOrd="0" parTransId="{14DC973D-E81D-4DCA-A127-5253D5BDFD09}" sibTransId="{4964B8E2-D35E-4088-8F66-BB6BF570E6E7}"/>
    <dgm:cxn modelId="{0C787D86-1173-486F-9822-CAC411DA4530}" srcId="{8107D304-B87E-4A36-9A7F-8899CF308F51}" destId="{EFE4366A-5BFA-45BB-8D82-1DC718C52B4B}" srcOrd="0" destOrd="0" parTransId="{1BC5CDD3-59F4-4CA4-9370-4783A8C14A18}" sibTransId="{75C686CC-98C9-4F01-85D6-BC1B31BFF619}"/>
    <dgm:cxn modelId="{711B0287-5436-403F-95AA-F6065D61637E}" srcId="{71C104D1-8DA8-4D7A-B59A-7CC5FAEF03A3}" destId="{F702CC78-F8D0-4C08-BEDA-4260B9219BC5}" srcOrd="2" destOrd="0" parTransId="{91342402-8B95-42B2-893C-FDDA8B22E1DD}" sibTransId="{FDE8026C-1B2C-43C5-AE9C-A10212B60DAC}"/>
    <dgm:cxn modelId="{32FEA68D-3507-44AE-AF30-370D070CA5F0}" srcId="{71C104D1-8DA8-4D7A-B59A-7CC5FAEF03A3}" destId="{5F759309-ABC4-457F-948F-707AF3E1798A}" srcOrd="1" destOrd="0" parTransId="{843FC038-D916-4363-8AA9-F7CCE033AE14}" sibTransId="{437D3319-2127-4325-A42B-B81775187B93}"/>
    <dgm:cxn modelId="{28F7B18E-5241-4A0D-BAC7-C1EA371DC822}" type="presOf" srcId="{0D274453-04DE-4DAB-A743-47CDD13BCA23}" destId="{24ED9161-694E-49CC-BBBF-E28FE15C21A4}" srcOrd="0" destOrd="6" presId="urn:microsoft.com/office/officeart/2005/8/layout/hList1"/>
    <dgm:cxn modelId="{C7198893-39EC-4AB6-A87B-4C7C8A1EF910}" srcId="{978F1C2C-B3A9-40B9-8726-454E29E5685B}" destId="{71C104D1-8DA8-4D7A-B59A-7CC5FAEF03A3}" srcOrd="1" destOrd="0" parTransId="{448DBCC9-44C3-4998-9AC2-F55FC05724FC}" sibTransId="{789257AF-55A3-42F4-B15D-73D67379E60F}"/>
    <dgm:cxn modelId="{5CCD1E98-0A7D-4D70-8240-F6EA9AB9978C}" srcId="{239389F3-03F0-4714-91E6-3BD805E31093}" destId="{373E1AC8-ACB2-4A3F-AD59-03B938F71A90}" srcOrd="0" destOrd="0" parTransId="{24A91144-CC00-43D7-BA69-14D604EAE61D}" sibTransId="{1B60874F-41EA-40BA-9757-410210D93A28}"/>
    <dgm:cxn modelId="{4CA9589C-BB7E-4C82-81AA-EF86273956DB}" srcId="{B6D4BB6C-24B6-4A69-BAB1-451AC079DAA6}" destId="{D8DE1E9A-4A8A-4793-8F86-2B37069BD42D}" srcOrd="0" destOrd="0" parTransId="{0D70C6EF-50B2-4661-8CDE-7F51A7A9CFCB}" sibTransId="{D7EF1817-4AC1-4662-A3FF-06641518473E}"/>
    <dgm:cxn modelId="{13DA7BA3-3B71-4C82-9A65-B4079A182CD5}" srcId="{373E1AC8-ACB2-4A3F-AD59-03B938F71A90}" destId="{CEE266A9-4B0C-472A-9247-8000F83C3D5B}" srcOrd="2" destOrd="0" parTransId="{219F3B62-7BE3-4B79-BCA7-3CF353017AD1}" sibTransId="{B71C1ED5-6C41-4478-9854-907B4D71CFF1}"/>
    <dgm:cxn modelId="{49EE50B1-B446-48AB-91A7-399CE72690AF}" type="presOf" srcId="{EFE4366A-5BFA-45BB-8D82-1DC718C52B4B}" destId="{4CA847DB-0A8E-4729-A75A-B7620F24B67D}" srcOrd="0" destOrd="6" presId="urn:microsoft.com/office/officeart/2005/8/layout/hList1"/>
    <dgm:cxn modelId="{F67646B2-03B0-4742-9F07-234AFB4B837E}" srcId="{71C104D1-8DA8-4D7A-B59A-7CC5FAEF03A3}" destId="{0D274453-04DE-4DAB-A743-47CDD13BCA23}" srcOrd="0" destOrd="0" parTransId="{C19152B0-F548-4878-A973-E9887EA6EB21}" sibTransId="{5FEF47CB-FD40-483B-A1D4-D8AE8B9F6F41}"/>
    <dgm:cxn modelId="{7120A1B3-0C8C-4A8D-B9E0-2BF4B0C828EE}" srcId="{B6D4BB6C-24B6-4A69-BAB1-451AC079DAA6}" destId="{187182B1-A399-45CF-B4A4-144D56820167}" srcOrd="1" destOrd="0" parTransId="{A00B18AA-949E-4037-A346-583B388A7520}" sibTransId="{F30E1AAD-2351-4379-9227-0A1BDB36841C}"/>
    <dgm:cxn modelId="{3A533BBA-C268-4297-9B51-47D6CB6914C6}" type="presOf" srcId="{187182B1-A399-45CF-B4A4-144D56820167}" destId="{24ED9161-694E-49CC-BBBF-E28FE15C21A4}" srcOrd="0" destOrd="2" presId="urn:microsoft.com/office/officeart/2005/8/layout/hList1"/>
    <dgm:cxn modelId="{B0077DC5-4BE6-4058-88FB-448C219F72E2}" type="presOf" srcId="{373E1AC8-ACB2-4A3F-AD59-03B938F71A90}" destId="{4CA847DB-0A8E-4729-A75A-B7620F24B67D}" srcOrd="0" destOrd="0" presId="urn:microsoft.com/office/officeart/2005/8/layout/hList1"/>
    <dgm:cxn modelId="{7F4DE1DB-A1CB-4F51-A16B-5EEB3584D4FA}" type="presOf" srcId="{5016E2C1-402B-41F5-B949-908D7CE20CEF}" destId="{4CA847DB-0A8E-4729-A75A-B7620F24B67D}" srcOrd="0" destOrd="1" presId="urn:microsoft.com/office/officeart/2005/8/layout/hList1"/>
    <dgm:cxn modelId="{16C9D7E3-B989-472B-AB79-2E91AFFD5137}" type="presOf" srcId="{71C104D1-8DA8-4D7A-B59A-7CC5FAEF03A3}" destId="{24ED9161-694E-49CC-BBBF-E28FE15C21A4}" srcOrd="0" destOrd="5" presId="urn:microsoft.com/office/officeart/2005/8/layout/hList1"/>
    <dgm:cxn modelId="{E4552FEB-C823-47CE-ABB7-E4FCBAFCA10A}" type="presOf" srcId="{C710D02E-66B1-4B96-A7BD-7BC3DE3EEABB}" destId="{24ED9161-694E-49CC-BBBF-E28FE15C21A4}" srcOrd="0" destOrd="4" presId="urn:microsoft.com/office/officeart/2005/8/layout/hList1"/>
    <dgm:cxn modelId="{1C8460EE-6BCD-46B3-94B2-C72E3D9D2502}" srcId="{B6D4BB6C-24B6-4A69-BAB1-451AC079DAA6}" destId="{3B15168D-32CE-42C6-9AB9-B9867E0CF443}" srcOrd="2" destOrd="0" parTransId="{8BF6C350-952E-4B52-A054-4A431AC70AB5}" sibTransId="{61B794DA-8052-4CB1-8ABF-681F09E07BC0}"/>
    <dgm:cxn modelId="{E32745EE-20C2-4621-B294-83F00DD18D5F}" type="presOf" srcId="{F702CC78-F8D0-4C08-BEDA-4260B9219BC5}" destId="{24ED9161-694E-49CC-BBBF-E28FE15C21A4}" srcOrd="0" destOrd="8" presId="urn:microsoft.com/office/officeart/2005/8/layout/hList1"/>
    <dgm:cxn modelId="{5B8513F3-EE1C-4FED-9D66-848456481441}" type="presOf" srcId="{8D156F59-F4F7-44F4-AEAF-900D97A618FD}" destId="{4CA847DB-0A8E-4729-A75A-B7620F24B67D}" srcOrd="0" destOrd="7" presId="urn:microsoft.com/office/officeart/2005/8/layout/hList1"/>
    <dgm:cxn modelId="{9E3AECFC-BCF3-4C61-B8C0-DEBEA79E24F3}" type="presOf" srcId="{CEE266A9-4B0C-472A-9247-8000F83C3D5B}" destId="{4CA847DB-0A8E-4729-A75A-B7620F24B67D}" srcOrd="0" destOrd="3" presId="urn:microsoft.com/office/officeart/2005/8/layout/hList1"/>
    <dgm:cxn modelId="{A12DAB3C-6BF6-4788-BF35-6233542CB8C0}" type="presParOf" srcId="{9687FB2C-70FB-407E-A8B1-DF05C4A6637E}" destId="{1E08C4DD-1BBD-475E-AA96-CEECEFCE0B82}" srcOrd="0" destOrd="0" presId="urn:microsoft.com/office/officeart/2005/8/layout/hList1"/>
    <dgm:cxn modelId="{85236FE5-8362-4B2F-8DD1-C93064B3F733}" type="presParOf" srcId="{1E08C4DD-1BBD-475E-AA96-CEECEFCE0B82}" destId="{B2E11578-8502-47DF-9059-4055579EC9ED}" srcOrd="0" destOrd="0" presId="urn:microsoft.com/office/officeart/2005/8/layout/hList1"/>
    <dgm:cxn modelId="{F668C234-A046-4348-8240-1B1F1C4035C7}" type="presParOf" srcId="{1E08C4DD-1BBD-475E-AA96-CEECEFCE0B82}" destId="{24ED9161-694E-49CC-BBBF-E28FE15C21A4}" srcOrd="1" destOrd="0" presId="urn:microsoft.com/office/officeart/2005/8/layout/hList1"/>
    <dgm:cxn modelId="{C827675E-84A7-4FCA-805A-50A34716E6E3}" type="presParOf" srcId="{9687FB2C-70FB-407E-A8B1-DF05C4A6637E}" destId="{5093AB1E-425C-43A3-9288-1F12E95996B7}" srcOrd="1" destOrd="0" presId="urn:microsoft.com/office/officeart/2005/8/layout/hList1"/>
    <dgm:cxn modelId="{D5197E36-D42C-439B-B738-B209738D7F33}" type="presParOf" srcId="{9687FB2C-70FB-407E-A8B1-DF05C4A6637E}" destId="{3132A228-B86C-4190-86F1-19C12F13B99E}" srcOrd="2" destOrd="0" presId="urn:microsoft.com/office/officeart/2005/8/layout/hList1"/>
    <dgm:cxn modelId="{5A330EA7-F6BD-4636-A35A-A26CB89A26C2}" type="presParOf" srcId="{3132A228-B86C-4190-86F1-19C12F13B99E}" destId="{97598A4E-033B-4B8C-8B4E-819976E11C19}" srcOrd="0" destOrd="0" presId="urn:microsoft.com/office/officeart/2005/8/layout/hList1"/>
    <dgm:cxn modelId="{34B23A55-E97A-4ADE-9F52-06F79BD62B37}" type="presParOf" srcId="{3132A228-B86C-4190-86F1-19C12F13B99E}" destId="{4CA847DB-0A8E-4729-A75A-B7620F24B6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11578-8502-47DF-9059-4055579EC9ED}">
      <dsp:nvSpPr>
        <dsp:cNvPr id="0" name=""/>
        <dsp:cNvSpPr/>
      </dsp:nvSpPr>
      <dsp:spPr>
        <a:xfrm>
          <a:off x="43" y="19575"/>
          <a:ext cx="4165178" cy="950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b="0" kern="1200" dirty="0">
              <a:solidFill>
                <a:prstClr val="white"/>
              </a:solidFill>
              <a:latin typeface="Franklin Gothic Book" panose="020B0503020102020204"/>
              <a:ea typeface="+mn-ea"/>
              <a:cs typeface="+mn-cs"/>
            </a:rPr>
            <a:t>Le niveau de qualité de chaque projet</a:t>
          </a:r>
        </a:p>
      </dsp:txBody>
      <dsp:txXfrm>
        <a:off x="43" y="19575"/>
        <a:ext cx="4165178" cy="950400"/>
      </dsp:txXfrm>
    </dsp:sp>
    <dsp:sp modelId="{24ED9161-694E-49CC-BBBF-E28FE15C21A4}">
      <dsp:nvSpPr>
        <dsp:cNvPr id="0" name=""/>
        <dsp:cNvSpPr/>
      </dsp:nvSpPr>
      <dsp:spPr>
        <a:xfrm>
          <a:off x="43" y="969976"/>
          <a:ext cx="4165178" cy="41669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Systématiser l’approche de test « projet »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Communiquer le plan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Donner de la visibilité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Eviter les surprises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>
            <a:solidFill>
              <a:srgbClr val="0070C0"/>
            </a:solidFill>
            <a:latin typeface="Open Sans Condensed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1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Prioriser les actions identifiées en vue d’industrialiser nos livraisons (IC)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Gains produit/client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Coûts vs Investissements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Arbitrages</a:t>
          </a:r>
        </a:p>
      </dsp:txBody>
      <dsp:txXfrm>
        <a:off x="43" y="969976"/>
        <a:ext cx="4165178" cy="4166910"/>
      </dsp:txXfrm>
    </dsp:sp>
    <dsp:sp modelId="{97598A4E-033B-4B8C-8B4E-819976E11C19}">
      <dsp:nvSpPr>
        <dsp:cNvPr id="0" name=""/>
        <dsp:cNvSpPr/>
      </dsp:nvSpPr>
      <dsp:spPr>
        <a:xfrm>
          <a:off x="4748346" y="19575"/>
          <a:ext cx="4165178" cy="950400"/>
        </a:xfrm>
        <a:prstGeom prst="rect">
          <a:avLst/>
        </a:prstGeom>
        <a:solidFill>
          <a:schemeClr val="accent2">
            <a:hueOff val="-928958"/>
            <a:satOff val="0"/>
            <a:lumOff val="-2942"/>
            <a:alphaOff val="0"/>
          </a:schemeClr>
        </a:solidFill>
        <a:ln w="25400" cap="flat" cmpd="sng" algn="ctr">
          <a:solidFill>
            <a:schemeClr val="accent2">
              <a:hueOff val="-928958"/>
              <a:satOff val="0"/>
              <a:lumOff val="-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2000" b="0" kern="1200" dirty="0"/>
            <a:t>La non régression automatisée</a:t>
          </a:r>
        </a:p>
      </dsp:txBody>
      <dsp:txXfrm>
        <a:off x="4748346" y="19575"/>
        <a:ext cx="4165178" cy="950400"/>
      </dsp:txXfrm>
    </dsp:sp>
    <dsp:sp modelId="{4CA847DB-0A8E-4729-A75A-B7620F24B67D}">
      <dsp:nvSpPr>
        <dsp:cNvPr id="0" name=""/>
        <dsp:cNvSpPr/>
      </dsp:nvSpPr>
      <dsp:spPr>
        <a:xfrm>
          <a:off x="4748346" y="969976"/>
          <a:ext cx="4165178" cy="4166910"/>
        </a:xfrm>
        <a:prstGeom prst="rect">
          <a:avLst/>
        </a:prstGeom>
        <a:solidFill>
          <a:schemeClr val="accent2">
            <a:tint val="40000"/>
            <a:alpha val="90000"/>
            <a:hueOff val="-1594012"/>
            <a:satOff val="-12960"/>
            <a:lumOff val="-1037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1594012"/>
              <a:satOff val="-12960"/>
              <a:lumOff val="-10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2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Définir les cas de test métier</a:t>
          </a:r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Validation orientée « métier »</a:t>
          </a:r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Statut disponible</a:t>
          </a:r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 VS recette manuelle</a:t>
          </a:r>
        </a:p>
        <a:p>
          <a:pPr marL="342900" lvl="2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800" kern="1200" dirty="0">
            <a:solidFill>
              <a:srgbClr val="0070C0"/>
            </a:solidFill>
            <a:latin typeface="Open Sans Condensed Light" panose="020B0306030504020204" pitchFamily="34" charset="0"/>
            <a:ea typeface="Open Sans Light" panose="020B0306030504020204" pitchFamily="34" charset="0"/>
            <a:cs typeface="Open Sans Light" panose="020B0306030504020204" pitchFamily="34" charset="0"/>
          </a:endParaRPr>
        </a:p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2200" kern="1200" dirty="0"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Suivre la couverture fonctionnelle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Evaluation du risque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Eviter les surprises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 dirty="0">
              <a:solidFill>
                <a:srgbClr val="0070C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rPr>
            <a:t>Aider à la prise de décision</a:t>
          </a:r>
        </a:p>
      </dsp:txBody>
      <dsp:txXfrm>
        <a:off x="4748346" y="969976"/>
        <a:ext cx="4165178" cy="4166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F7693-8E31-314A-82D0-9E6B32569C51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E3A34-8B20-2348-A335-528A718F08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6777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2B7B6-3567-2F4A-A2FB-661EDA1C9D8B}" type="datetimeFigureOut">
              <a:rPr lang="fr-FR" smtClean="0"/>
              <a:t>01/02/2019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4637F-BD1E-1A41-8377-62D5C9AE03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319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810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Filtres sur équipes full nouvelle chaine ou sur projets (DV : pas de TDB/WRP par ex)</a:t>
            </a:r>
          </a:p>
        </p:txBody>
      </p:sp>
    </p:spTree>
    <p:extLst>
      <p:ext uri="{BB962C8B-B14F-4D97-AF65-F5344CB8AC3E}">
        <p14:creationId xmlns:p14="http://schemas.microsoft.com/office/powerpoint/2010/main" val="3324026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4855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9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050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676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0-6 : détracteurs</a:t>
            </a:r>
          </a:p>
          <a:p>
            <a:r>
              <a:rPr lang="fr-FR" dirty="0"/>
              <a:t>7-8 : passifs</a:t>
            </a:r>
          </a:p>
          <a:p>
            <a:r>
              <a:rPr lang="fr-FR" dirty="0"/>
              <a:t>9-10 : promoteurs</a:t>
            </a:r>
          </a:p>
        </p:txBody>
      </p:sp>
    </p:spTree>
    <p:extLst>
      <p:ext uri="{BB962C8B-B14F-4D97-AF65-F5344CB8AC3E}">
        <p14:creationId xmlns:p14="http://schemas.microsoft.com/office/powerpoint/2010/main" val="124676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0-6 : détracteurs</a:t>
            </a:r>
          </a:p>
          <a:p>
            <a:r>
              <a:rPr lang="fr-FR" dirty="0"/>
              <a:t>7-8 : passifs</a:t>
            </a:r>
          </a:p>
          <a:p>
            <a:r>
              <a:rPr lang="fr-FR" dirty="0"/>
              <a:t>9-10 : promoteurs</a:t>
            </a:r>
          </a:p>
        </p:txBody>
      </p:sp>
    </p:spTree>
    <p:extLst>
      <p:ext uri="{BB962C8B-B14F-4D97-AF65-F5344CB8AC3E}">
        <p14:creationId xmlns:p14="http://schemas.microsoft.com/office/powerpoint/2010/main" val="1544734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0-6 : détracteurs</a:t>
            </a:r>
          </a:p>
          <a:p>
            <a:r>
              <a:rPr lang="fr-FR" dirty="0"/>
              <a:t>7-8 : passifs</a:t>
            </a:r>
          </a:p>
          <a:p>
            <a:r>
              <a:rPr lang="fr-FR" dirty="0"/>
              <a:t>9-10 : promoteurs</a:t>
            </a:r>
          </a:p>
        </p:txBody>
      </p:sp>
    </p:spTree>
    <p:extLst>
      <p:ext uri="{BB962C8B-B14F-4D97-AF65-F5344CB8AC3E}">
        <p14:creationId xmlns:p14="http://schemas.microsoft.com/office/powerpoint/2010/main" val="388751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0-6 : détracteurs</a:t>
            </a:r>
          </a:p>
          <a:p>
            <a:r>
              <a:rPr lang="fr-FR" dirty="0"/>
              <a:t>7-8 : passifs</a:t>
            </a:r>
          </a:p>
          <a:p>
            <a:r>
              <a:rPr lang="fr-FR" dirty="0"/>
              <a:t>9-10 : promoteurs</a:t>
            </a:r>
          </a:p>
        </p:txBody>
      </p:sp>
    </p:spTree>
    <p:extLst>
      <p:ext uri="{BB962C8B-B14F-4D97-AF65-F5344CB8AC3E}">
        <p14:creationId xmlns:p14="http://schemas.microsoft.com/office/powerpoint/2010/main" val="242030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735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66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atinternet.com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21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9320"/>
            <a:ext cx="12192000" cy="6857999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Georgia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59" y="0"/>
            <a:ext cx="2704882" cy="2704882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568429" y="3213862"/>
            <a:ext cx="10894228" cy="10970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44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312435"/>
            <a:ext cx="10894228" cy="1927944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 b="0" cap="all" baseline="0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ADD </a:t>
            </a:r>
            <a:r>
              <a:rPr lang="fr-FR" err="1"/>
              <a:t>sub-title</a:t>
            </a:r>
            <a:r>
              <a:rPr lang="fr-FR"/>
              <a:t> / Name / Place / Date</a:t>
            </a:r>
          </a:p>
          <a:p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888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1" r="21662"/>
          <a:stretch/>
        </p:blipFill>
        <p:spPr>
          <a:xfrm>
            <a:off x="0" y="0"/>
            <a:ext cx="6106330" cy="682344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6106330" cy="6823440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6477192" y="274638"/>
            <a:ext cx="5105207" cy="5934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Sous-titre 2"/>
          <p:cNvSpPr>
            <a:spLocks noGrp="1"/>
          </p:cNvSpPr>
          <p:nvPr>
            <p:ph type="subTitle" idx="14"/>
          </p:nvPr>
        </p:nvSpPr>
        <p:spPr>
          <a:xfrm>
            <a:off x="6477193" y="868102"/>
            <a:ext cx="5105207" cy="732098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 cap="none">
                <a:solidFill>
                  <a:srgbClr val="26ABE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15" name="Espace réservé du contenu 3"/>
          <p:cNvSpPr>
            <a:spLocks noGrp="1"/>
          </p:cNvSpPr>
          <p:nvPr>
            <p:ph sz="half" idx="2"/>
          </p:nvPr>
        </p:nvSpPr>
        <p:spPr>
          <a:xfrm>
            <a:off x="6477192" y="1815353"/>
            <a:ext cx="5105208" cy="43108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74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90000"/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4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Sous-titre 2"/>
          <p:cNvSpPr>
            <a:spLocks noGrp="1"/>
          </p:cNvSpPr>
          <p:nvPr>
            <p:ph type="subTitle" idx="14"/>
          </p:nvPr>
        </p:nvSpPr>
        <p:spPr>
          <a:xfrm>
            <a:off x="609601" y="868102"/>
            <a:ext cx="10972800" cy="732098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 cap="none">
                <a:solidFill>
                  <a:srgbClr val="26ABE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53293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4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815353"/>
            <a:ext cx="5136032" cy="43108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77192" y="1815353"/>
            <a:ext cx="5105208" cy="431081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Sous-titre 2"/>
          <p:cNvSpPr>
            <a:spLocks noGrp="1"/>
          </p:cNvSpPr>
          <p:nvPr>
            <p:ph type="subTitle" idx="14"/>
          </p:nvPr>
        </p:nvSpPr>
        <p:spPr>
          <a:xfrm>
            <a:off x="609601" y="868102"/>
            <a:ext cx="10972800" cy="732098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 cap="none">
                <a:solidFill>
                  <a:srgbClr val="26ABE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48676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4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4"/>
          </p:nvPr>
        </p:nvSpPr>
        <p:spPr>
          <a:xfrm>
            <a:off x="609600" y="868102"/>
            <a:ext cx="10972800" cy="787704"/>
          </a:xfr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 cap="none">
                <a:solidFill>
                  <a:srgbClr val="26ABE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74493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14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"/>
            <a:ext cx="12192000" cy="6857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Georgia"/>
            </a:endParaRPr>
          </a:p>
        </p:txBody>
      </p:sp>
      <p:sp>
        <p:nvSpPr>
          <p:cNvPr id="6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622860" y="4068946"/>
            <a:ext cx="10946280" cy="571030"/>
          </a:xfrm>
        </p:spPr>
        <p:txBody>
          <a:bodyPr>
            <a:normAutofit/>
          </a:bodyPr>
          <a:lstStyle>
            <a:lvl1pPr marL="0" indent="0" algn="ctr">
              <a:buNone/>
              <a:defRPr sz="2400" b="0" cap="all" spc="200" baseline="0">
                <a:solidFill>
                  <a:srgbClr val="26ABE2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err="1"/>
              <a:t>Thank</a:t>
            </a:r>
            <a:r>
              <a:rPr lang="fr-FR"/>
              <a:t> </a:t>
            </a:r>
            <a:r>
              <a:rPr lang="fr-FR" err="1"/>
              <a:t>you</a:t>
            </a:r>
            <a:r>
              <a:rPr lang="fr-FR"/>
              <a:t> !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622300" y="5283217"/>
            <a:ext cx="10946280" cy="36117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/>
            <a:r>
              <a:rPr lang="fr-FR"/>
              <a:t>Contact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quarter" idx="13" hasCustomPrompt="1"/>
          </p:nvPr>
        </p:nvSpPr>
        <p:spPr>
          <a:xfrm>
            <a:off x="621740" y="4949904"/>
            <a:ext cx="10947400" cy="357173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Name</a:t>
            </a:r>
          </a:p>
        </p:txBody>
      </p:sp>
      <p:sp>
        <p:nvSpPr>
          <p:cNvPr id="2" name="ZoneTexte 1"/>
          <p:cNvSpPr txBox="1"/>
          <p:nvPr userDrawn="1"/>
        </p:nvSpPr>
        <p:spPr>
          <a:xfrm>
            <a:off x="2262497" y="6051613"/>
            <a:ext cx="7667008" cy="406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algn="ctr">
              <a:spcBef>
                <a:spcPct val="20000"/>
              </a:spcBef>
              <a:buClr>
                <a:schemeClr val="accent2"/>
              </a:buClr>
              <a:buSzPct val="120000"/>
              <a:buFont typeface="Lucida Grande"/>
              <a:buNone/>
              <a:defRPr sz="2400" cap="all">
                <a:solidFill>
                  <a:schemeClr val="accent2"/>
                </a:solidFill>
                <a:latin typeface="Montserrat-Bold"/>
                <a:cs typeface="Montserrat-Bold"/>
              </a:defRPr>
            </a:lvl1pPr>
            <a:lvl2pPr indent="0" algn="ctr">
              <a:spcBef>
                <a:spcPct val="20000"/>
              </a:spcBef>
              <a:buClr>
                <a:schemeClr val="accent3"/>
              </a:buClr>
              <a:buFont typeface="Lucida Grande"/>
              <a:buNone/>
              <a:defRPr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2pPr>
            <a:lvl3pPr indent="0" algn="ctr">
              <a:spcBef>
                <a:spcPct val="20000"/>
              </a:spcBef>
              <a:buClr>
                <a:schemeClr val="accent4"/>
              </a:buClr>
              <a:buSzPct val="90000"/>
              <a:buFont typeface="Lucida Grande"/>
              <a:buNone/>
              <a:defRPr sz="16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1400">
                <a:solidFill>
                  <a:schemeClr val="tx1">
                    <a:tint val="75000"/>
                  </a:schemeClr>
                </a:solidFill>
                <a:latin typeface="Open Sans"/>
                <a:cs typeface="Open Sans"/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z="1050" err="1">
                <a:solidFill>
                  <a:srgbClr val="26ABE2"/>
                </a:solidFill>
                <a:latin typeface="Calibri" charset="0"/>
                <a:ea typeface="Calibri" charset="0"/>
                <a:cs typeface="Calibri" charset="0"/>
                <a:hlinkClick r:id="rId2"/>
              </a:rPr>
              <a:t>www.atinternet.com</a:t>
            </a:r>
            <a:endParaRPr lang="fr-FR" sz="1050">
              <a:solidFill>
                <a:srgbClr val="26AB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822000"/>
            <a:ext cx="12192000" cy="36000"/>
          </a:xfrm>
          <a:prstGeom prst="rect">
            <a:avLst/>
          </a:prstGeom>
          <a:gradFill>
            <a:gsLst>
              <a:gs pos="77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  <a:gs pos="38000">
                <a:schemeClr val="tx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6" b="11550"/>
          <a:stretch/>
        </p:blipFill>
        <p:spPr>
          <a:xfrm>
            <a:off x="4044638" y="432710"/>
            <a:ext cx="4101604" cy="32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77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82A1A-968F-4EDF-BA01-4F4777139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E0D901-DB61-4504-9CBA-A492813C6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EE0E72-62E5-476F-B49A-71114B3A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B21C6-6E83-4D5B-96B5-D78EC10BCCF0}" type="datetime1">
              <a:rPr lang="fr-FR" smtClean="0"/>
              <a:t>01/02/2019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66168-BB92-4BD5-9ACF-4C80D890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Qualité - AT Internet - Janvier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19A632-8EFB-43D2-A7FF-EF0F2CD4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35B3-B5A2-451F-90DD-9ECA19803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4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59256-8D9E-410F-90A7-367AEE9D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7869A-84A3-4266-A95C-8C0A957C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91D42D-C470-49AF-883A-C76B30D1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645F-DBB2-4279-A3DE-12419CF8F800}" type="datetime1">
              <a:rPr lang="fr-FR" smtClean="0"/>
              <a:t>01/02/2019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5536FE-A16D-4824-85A6-1E34A2BC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Equipe Qualité - AT Internet - Janvier 2018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721B0-1FF0-440C-A333-DEEECAE1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A35B3-B5A2-451F-90DD-9ECA19803A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82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4"/>
            <a:ext cx="12189255" cy="681932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2745" y="4214"/>
            <a:ext cx="12192000" cy="6819324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Georgia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59" y="0"/>
            <a:ext cx="2704882" cy="2704882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568429" y="3213862"/>
            <a:ext cx="10894228" cy="10970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44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312435"/>
            <a:ext cx="10894228" cy="1927944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2800" b="0" cap="all" baseline="0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ADD </a:t>
            </a:r>
            <a:r>
              <a:rPr lang="fr-FR" err="1"/>
              <a:t>sub-title</a:t>
            </a:r>
            <a:r>
              <a:rPr lang="fr-FR"/>
              <a:t> / Name/ Place / Date</a:t>
            </a:r>
          </a:p>
          <a:p>
            <a:endParaRPr lang="fr-FR"/>
          </a:p>
          <a:p>
            <a:endParaRPr lang="fr-FR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7591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568429" y="3529694"/>
            <a:ext cx="10946280" cy="1097011"/>
          </a:xfrm>
        </p:spPr>
        <p:txBody>
          <a:bodyPr anchor="b">
            <a:noAutofit/>
          </a:bodyPr>
          <a:lstStyle>
            <a:lvl1pPr algn="l">
              <a:defRPr sz="40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Section </a:t>
            </a:r>
            <a:r>
              <a:rPr lang="fr-FR" err="1"/>
              <a:t>title</a:t>
            </a:r>
            <a:endParaRPr lang="fr-FR"/>
          </a:p>
        </p:txBody>
      </p:sp>
      <p:sp>
        <p:nvSpPr>
          <p:cNvPr id="4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625793"/>
            <a:ext cx="10946280" cy="1308958"/>
          </a:xfrm>
        </p:spPr>
        <p:txBody>
          <a:bodyPr>
            <a:normAutofit/>
          </a:bodyPr>
          <a:lstStyle>
            <a:lvl1pPr marL="0" indent="0" algn="l">
              <a:buNone/>
              <a:defRPr sz="2400" cap="none">
                <a:solidFill>
                  <a:srgbClr val="0CACF8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Section </a:t>
            </a:r>
            <a:r>
              <a:rPr lang="fr-FR" err="1"/>
              <a:t>sub-title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47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02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22302"/>
            <a:ext cx="12191999" cy="6858000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  <p:sp>
        <p:nvSpPr>
          <p:cNvPr id="13" name="Titre 1"/>
          <p:cNvSpPr>
            <a:spLocks noGrp="1"/>
          </p:cNvSpPr>
          <p:nvPr>
            <p:ph type="ctrTitle"/>
          </p:nvPr>
        </p:nvSpPr>
        <p:spPr>
          <a:xfrm>
            <a:off x="568429" y="3524113"/>
            <a:ext cx="7882843" cy="10970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40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625794"/>
            <a:ext cx="7882843" cy="1308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400" b="0" cap="none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Section </a:t>
            </a:r>
            <a:r>
              <a:rPr lang="fr-FR" err="1"/>
              <a:t>sub-title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189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3278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2"/>
            <a:ext cx="12192000" cy="6832783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568429" y="3524113"/>
            <a:ext cx="7882843" cy="10970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40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625794"/>
            <a:ext cx="7882843" cy="1308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400" b="0" cap="none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Section </a:t>
            </a:r>
            <a:r>
              <a:rPr lang="fr-FR" err="1"/>
              <a:t>sub-title</a:t>
            </a:r>
            <a:endParaRPr lang="fr-FR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0923" cy="682515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220922" cy="6825154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568429" y="3524113"/>
            <a:ext cx="7882843" cy="10970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40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625794"/>
            <a:ext cx="7882843" cy="1308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400" b="0" cap="none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Section </a:t>
            </a:r>
            <a:r>
              <a:rPr lang="fr-FR" err="1"/>
              <a:t>sub-title</a:t>
            </a:r>
            <a:endParaRPr lang="fr-FR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562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-32372"/>
            <a:ext cx="12192000" cy="6858000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568429" y="3524113"/>
            <a:ext cx="7882843" cy="10970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40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625794"/>
            <a:ext cx="7882843" cy="1308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400" b="0" cap="none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Section </a:t>
            </a:r>
            <a:r>
              <a:rPr lang="fr-FR" err="1"/>
              <a:t>sub-title</a:t>
            </a:r>
            <a:endParaRPr lang="fr-FR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7938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19568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568429" y="3524113"/>
            <a:ext cx="7882843" cy="10970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40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68429" y="4625794"/>
            <a:ext cx="7882843" cy="1308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400" b="0" cap="none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Section </a:t>
            </a:r>
            <a:r>
              <a:rPr lang="fr-FR" err="1"/>
              <a:t>sub-title</a:t>
            </a:r>
            <a:endParaRPr lang="fr-FR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557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813368"/>
            <a:ext cx="10972800" cy="4312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85" y="6339535"/>
            <a:ext cx="1802699" cy="42063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822000"/>
            <a:ext cx="12192000" cy="36000"/>
          </a:xfrm>
          <a:prstGeom prst="rect">
            <a:avLst/>
          </a:prstGeom>
          <a:gradFill>
            <a:gsLst>
              <a:gs pos="77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  <a:gs pos="38000">
                <a:schemeClr val="tx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9" name="TextBox 8"/>
          <p:cNvSpPr txBox="1"/>
          <p:nvPr userDrawn="1"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</p:spTree>
    <p:extLst>
      <p:ext uri="{BB962C8B-B14F-4D97-AF65-F5344CB8AC3E}">
        <p14:creationId xmlns:p14="http://schemas.microsoft.com/office/powerpoint/2010/main" val="23309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3" r:id="rId2"/>
    <p:sldLayoutId id="2147483663" r:id="rId3"/>
    <p:sldLayoutId id="2147483665" r:id="rId4"/>
    <p:sldLayoutId id="2147483649" r:id="rId5"/>
    <p:sldLayoutId id="2147483667" r:id="rId6"/>
    <p:sldLayoutId id="2147483668" r:id="rId7"/>
    <p:sldLayoutId id="2147483669" r:id="rId8"/>
    <p:sldLayoutId id="2147483671" r:id="rId9"/>
    <p:sldLayoutId id="2147483674" r:id="rId10"/>
    <p:sldLayoutId id="2147483672" r:id="rId11"/>
    <p:sldLayoutId id="2147483650" r:id="rId12"/>
    <p:sldLayoutId id="2147483652" r:id="rId13"/>
    <p:sldLayoutId id="2147483664" r:id="rId14"/>
    <p:sldLayoutId id="2147483654" r:id="rId15"/>
    <p:sldLayoutId id="2147483662" r:id="rId16"/>
    <p:sldLayoutId id="2147483675" r:id="rId17"/>
    <p:sldLayoutId id="2147483676" r:id="rId18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2800" b="0" i="0" kern="1200" cap="all" spc="10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›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2"/>
        </a:buClr>
        <a:buFont typeface="Lucida Grande"/>
        <a:buChar char="›"/>
        <a:defRPr sz="18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SzPct val="100000"/>
        <a:buFont typeface="Lucida Grande"/>
        <a:buChar char="›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4"/>
        </a:buClr>
        <a:buFont typeface="Courier New" charset="0"/>
        <a:buChar char="o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://cisonar.intraxiti.com:9080/projects?view=visualizations&amp;visualization=security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cisonar.intraxiti.com:9080/projects?view=visualizations&amp;visualization=risk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3203918"/>
            <a:ext cx="9144000" cy="1343025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Montserrat" panose="02000505000000020004" pitchFamily="2" charset="0"/>
              </a:rPr>
              <a:t>qualité logicielle</a:t>
            </a:r>
            <a:br>
              <a:rPr lang="fr-FR" sz="800" dirty="0">
                <a:latin typeface="Montserrat" panose="02000505000000020004" pitchFamily="2" charset="0"/>
              </a:rPr>
            </a:br>
            <a:br>
              <a:rPr lang="fr-FR" sz="1800" dirty="0">
                <a:latin typeface="Montserrat" panose="02000505000000020004" pitchFamily="2" charset="0"/>
              </a:rPr>
            </a:br>
            <a:r>
              <a:rPr lang="fr-FR" sz="2700" dirty="0">
                <a:solidFill>
                  <a:srgbClr val="002060"/>
                </a:solidFill>
                <a:latin typeface="Montserrat" panose="02000505000000020004" pitchFamily="2" charset="0"/>
              </a:rPr>
              <a:t>Intégration continue et tests logiciels</a:t>
            </a:r>
            <a:br>
              <a:rPr lang="fr-FR" sz="1800" dirty="0">
                <a:latin typeface="Montserrat" panose="02000505000000020004" pitchFamily="2" charset="0"/>
              </a:rPr>
            </a:br>
            <a:r>
              <a:rPr lang="fr-FR" sz="1800" dirty="0">
                <a:latin typeface="Montserrat" panose="02000505000000020004" pitchFamily="2" charset="0"/>
              </a:rPr>
              <a:t>résultats 2018 – focus 2019</a:t>
            </a:r>
            <a:br>
              <a:rPr lang="fr-FR" sz="2700" dirty="0">
                <a:solidFill>
                  <a:srgbClr val="002060"/>
                </a:solidFill>
                <a:latin typeface="Montserrat" panose="02000505000000020004" pitchFamily="2" charset="0"/>
              </a:rPr>
            </a:br>
            <a:endParaRPr lang="fr-FR" sz="2700" dirty="0">
              <a:solidFill>
                <a:srgbClr val="002060"/>
              </a:solidFill>
              <a:latin typeface="Montserrat" panose="02000505000000020004" pitchFamily="2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256622"/>
            <a:ext cx="1428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65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Montserrat" panose="02000505000000020004" pitchFamily="2" charset="0"/>
              </a:rPr>
              <a:t>Sonar : indicateurs de Qualité du code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2207A75-1633-46F7-BCB2-5AEE0CD2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125" y="1250420"/>
            <a:ext cx="4521201" cy="5150380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Sécurité du code (PSSI)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Outil externe et reconnu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Standards des langages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Appels d’offres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Crédit Agricole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Société Générale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 Banque Postale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BBC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…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Reconduction de contrats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Ex:  Analyse de sécurité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http://cisonar.intraxiti.com:9080/projects?view=visualizations&amp;visualization=security</a:t>
            </a: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A32D877-F2D0-4CC4-A67C-3864E50E1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973"/>
            <a:ext cx="7637125" cy="44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Montserrat" panose="02000505000000020004" pitchFamily="2" charset="0"/>
              </a:rPr>
              <a:t>Sonar : indicateurs de Qualité du code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2207A75-1633-46F7-BCB2-5AEE0CD2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99" y="1659900"/>
            <a:ext cx="4724401" cy="458503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Maîtrise de la dette technique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2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Fiabilisation de la prod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Barrières qualité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Bugs bloquants/critiques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Ex:  Représentation des risques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dirty="0">
                <a:hlinkClick r:id="rId2"/>
              </a:rPr>
              <a:t>http://cisonar.intraxiti.com:9080/projects?view=visualizations&amp;visualization=risk</a:t>
            </a:r>
            <a:r>
              <a:rPr lang="fr-FR" dirty="0"/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D5149C2-B03F-4179-BF6C-F91FA655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272886"/>
            <a:ext cx="7264399" cy="433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0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latin typeface="Montserrat" panose="02000505000000020004" pitchFamily="2" charset="0"/>
              </a:rPr>
              <a:t>tEsts</a:t>
            </a:r>
            <a:r>
              <a:rPr lang="fr-FR" dirty="0">
                <a:latin typeface="Montserrat" panose="02000505000000020004" pitchFamily="2" charset="0"/>
              </a:rPr>
              <a:t> fonctionnels AUTOMATISES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0568DA9-E514-4ECA-BEAF-EE4CDAD0FAE1}"/>
              </a:ext>
            </a:extLst>
          </p:cNvPr>
          <p:cNvSpPr txBox="1">
            <a:spLocks/>
          </p:cNvSpPr>
          <p:nvPr/>
        </p:nvSpPr>
        <p:spPr>
          <a:xfrm>
            <a:off x="3232461" y="1068901"/>
            <a:ext cx="5617136" cy="5789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Non régression interfaces DV/</a:t>
            </a:r>
            <a:r>
              <a:rPr lang="fr-FR" sz="2400" dirty="0" err="1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DVSat</a:t>
            </a: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</a:rPr>
              <a:t>326 </a:t>
            </a:r>
            <a:r>
              <a:rPr lang="fr-FR" sz="2000" dirty="0" err="1">
                <a:solidFill>
                  <a:srgbClr val="0070C0"/>
                </a:solidFill>
              </a:rPr>
              <a:t>usecases</a:t>
            </a:r>
            <a:r>
              <a:rPr lang="fr-FR" sz="2000" dirty="0">
                <a:solidFill>
                  <a:srgbClr val="0070C0"/>
                </a:solidFill>
              </a:rPr>
              <a:t> automatisés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</a:rPr>
              <a:t>2992 vérifications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API V3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</a:rPr>
              <a:t>483 appels API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/>
              <a:t>E2E Sales Insight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</a:rPr>
              <a:t>8 </a:t>
            </a:r>
            <a:r>
              <a:rPr lang="fr-FR" sz="2000" dirty="0" err="1">
                <a:solidFill>
                  <a:srgbClr val="0070C0"/>
                </a:solidFill>
              </a:rPr>
              <a:t>usecases</a:t>
            </a:r>
            <a:endParaRPr lang="fr-FR" sz="2000" dirty="0">
              <a:solidFill>
                <a:srgbClr val="0070C0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</a:rPr>
              <a:t>304 vérifications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Hits </a:t>
            </a:r>
            <a:r>
              <a:rPr lang="fr-FR" sz="2400" dirty="0" err="1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prestashop</a:t>
            </a: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81 hits métier vérifiés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 err="1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RichMedia</a:t>
            </a: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204 tests métiers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936A6FB-D14E-4A84-B8D4-D6DC1297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404" y="884311"/>
            <a:ext cx="2009775" cy="25431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2609D4-412D-4FB2-9A32-37DA42614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541" y="3620153"/>
            <a:ext cx="2095500" cy="25050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748C92-E9E6-4ADE-9591-92C4636AC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94" y="3620153"/>
            <a:ext cx="2047875" cy="2676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DD8C3CD-7BF4-4692-8C8F-B11D4CEAD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18" y="884311"/>
            <a:ext cx="21050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Montserrat" panose="02000505000000020004" pitchFamily="2" charset="0"/>
              </a:rPr>
              <a:t>Approche de test « SALES INSIGHT »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B65EFD1-3E6D-4CF2-8AAC-11E43BBC968D}"/>
              </a:ext>
            </a:extLst>
          </p:cNvPr>
          <p:cNvSpPr txBox="1">
            <a:spLocks/>
          </p:cNvSpPr>
          <p:nvPr/>
        </p:nvSpPr>
        <p:spPr>
          <a:xfrm>
            <a:off x="6358914" y="1238836"/>
            <a:ext cx="5909285" cy="511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fr-FR" sz="2400" baseline="30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ère</a:t>
            </a: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approche de test « projet »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Bonnes avancées par équipe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Unitaires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Système</a:t>
            </a:r>
          </a:p>
          <a:p>
            <a:pPr marL="914400" lvl="2" indent="0">
              <a:buNone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1</a:t>
            </a:r>
            <a:r>
              <a:rPr lang="fr-FR" sz="2400" baseline="30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ères</a:t>
            </a: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validations auto. « end 2 end  »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Solution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Approche inter-équipes à optimiser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Intégration de systèmes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62F4995-90BD-4AB2-A305-E24B5FC4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3" y="1646831"/>
            <a:ext cx="6623482" cy="38205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76D230-E4BB-43AF-88CC-74B700D8E781}"/>
              </a:ext>
            </a:extLst>
          </p:cNvPr>
          <p:cNvSpPr/>
          <p:nvPr/>
        </p:nvSpPr>
        <p:spPr>
          <a:xfrm>
            <a:off x="137134" y="2869435"/>
            <a:ext cx="6530368" cy="755518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DF49C-F9CA-4336-98EB-45085F51EB44}"/>
              </a:ext>
            </a:extLst>
          </p:cNvPr>
          <p:cNvSpPr/>
          <p:nvPr/>
        </p:nvSpPr>
        <p:spPr>
          <a:xfrm>
            <a:off x="137133" y="2064841"/>
            <a:ext cx="6530368" cy="367469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0A8CE-9786-4B0C-A27A-6DC71C259D24}"/>
              </a:ext>
            </a:extLst>
          </p:cNvPr>
          <p:cNvSpPr/>
          <p:nvPr/>
        </p:nvSpPr>
        <p:spPr>
          <a:xfrm>
            <a:off x="137133" y="2477778"/>
            <a:ext cx="6530368" cy="361144"/>
          </a:xfrm>
          <a:prstGeom prst="rect">
            <a:avLst/>
          </a:prstGeom>
          <a:noFill/>
          <a:ln w="57150"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6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 + TESTS SUR ENVS INTERNES : AU GLOBAL</a:t>
            </a: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146CE3B-4C0E-4859-9174-71A0F9142408}"/>
              </a:ext>
            </a:extLst>
          </p:cNvPr>
          <p:cNvSpPr txBox="1">
            <a:spLocks/>
          </p:cNvSpPr>
          <p:nvPr/>
        </p:nvSpPr>
        <p:spPr>
          <a:xfrm>
            <a:off x="5293548" y="3409950"/>
            <a:ext cx="6707952" cy="2828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Nombre de bugs de production stable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Moyenne de 172/mois</a:t>
            </a:r>
          </a:p>
          <a:p>
            <a:pPr marL="457200" lvl="1" indent="0">
              <a:buNone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Détection sur les envs internes en hausse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800" b="1" dirty="0">
                <a:solidFill>
                  <a:srgbClr val="00B05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22,4% des bugs détectés en 2018 </a:t>
            </a:r>
            <a:r>
              <a:rPr lang="fr-FR" sz="1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(vs 16,55% en 2017)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25,3% sur les 3 derniers mois de l’année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Jusqu’à 40% en septembre (Recette TDB AS2)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622 bugs évités en production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A12966-18D8-4661-A717-6A2BBD32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18906"/>
            <a:ext cx="4869332" cy="204431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91F38B-D41F-4CB9-BA4D-0575F4B64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37" y="1018906"/>
            <a:ext cx="4811155" cy="194161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718261-A915-49DD-8735-A900B74FE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41" y="3249902"/>
            <a:ext cx="39052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 + TESTS SUR ENVS INTERNES : NOUVELLE CHAINE</a:t>
            </a: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146CE3B-4C0E-4859-9174-71A0F9142408}"/>
              </a:ext>
            </a:extLst>
          </p:cNvPr>
          <p:cNvSpPr txBox="1">
            <a:spLocks/>
          </p:cNvSpPr>
          <p:nvPr/>
        </p:nvSpPr>
        <p:spPr>
          <a:xfrm>
            <a:off x="5255584" y="3511341"/>
            <a:ext cx="6803066" cy="265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Nombre de bugs de production stable depuis 03/2018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7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Moyenne de 47/mois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Détection sur les envs internes stable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700" b="1" dirty="0">
                <a:solidFill>
                  <a:srgbClr val="00B05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41,4% des bugs détectés </a:t>
            </a:r>
            <a:r>
              <a:rPr lang="fr-FR" sz="17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 2018</a:t>
            </a:r>
          </a:p>
          <a:p>
            <a:pPr marL="457200" lvl="1" indent="0">
              <a:buNone/>
            </a:pPr>
            <a:endParaRPr lang="fr-FR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364 bugs évités en production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A895766-28C5-4E59-8E96-A06E12357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59" y="960648"/>
            <a:ext cx="5162551" cy="215180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2EF4E5C-CF4B-4FAC-9958-1FD89E06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960648"/>
            <a:ext cx="5370383" cy="21518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C48881-7520-4FF7-898F-D944A1306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050" y="3413334"/>
            <a:ext cx="33528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8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976766"/>
            <a:ext cx="1428750" cy="11049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06017" y="2704470"/>
            <a:ext cx="11979965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latin typeface="Montserrat" panose="02000505000000020004" pitchFamily="2" charset="0"/>
              </a:rPr>
              <a:t>La qualité logicielle – Bilan 2018</a:t>
            </a:r>
          </a:p>
          <a:p>
            <a:r>
              <a:rPr lang="fr-FR" sz="4100" dirty="0">
                <a:solidFill>
                  <a:srgbClr val="002060"/>
                </a:solidFill>
                <a:latin typeface="Montserrat" panose="02000505000000020004" pitchFamily="2" charset="0"/>
              </a:rPr>
              <a:t>Focus 2019</a:t>
            </a:r>
          </a:p>
        </p:txBody>
      </p:sp>
    </p:spTree>
    <p:extLst>
      <p:ext uri="{BB962C8B-B14F-4D97-AF65-F5344CB8AC3E}">
        <p14:creationId xmlns:p14="http://schemas.microsoft.com/office/powerpoint/2010/main" val="8726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2207A75-1633-46F7-BCB2-5AEE0CD2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971" y="881170"/>
            <a:ext cx="8186154" cy="5640144"/>
          </a:xfrm>
        </p:spPr>
        <p:txBody>
          <a:bodyPr>
            <a:normAutofit fontScale="92500" lnSpcReduction="10000"/>
          </a:bodyPr>
          <a:lstStyle/>
          <a:p>
            <a:pPr marL="57150" indent="0">
              <a:buNone/>
            </a:pPr>
            <a:r>
              <a:rPr lang="fr-FR" sz="2800" b="1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Accélérer nos livraisons… </a:t>
            </a:r>
            <a:r>
              <a:rPr lang="fr-FR" sz="28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par l’intégration continue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Etat des lieux par équipe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Open Sans Condensed Light" panose="020B03060305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Identification des besoins immédiats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Poursuite des investissements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Centralisation/diffusion des informations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" indent="0">
              <a:buNone/>
            </a:pPr>
            <a:r>
              <a:rPr lang="fr-FR" sz="2800" b="1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Eviter les régressions chez nos clients… </a:t>
            </a:r>
            <a:r>
              <a:rPr lang="fr-FR" sz="28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par les tests </a:t>
            </a:r>
            <a:r>
              <a:rPr lang="fr-FR" sz="2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automatisés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</a:rPr>
              <a:t>Approche de test globale des projets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</a:rPr>
              <a:t>Visibilité sur la couverture fonctionnelle des tests (par app)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</a:rPr>
              <a:t>Augmentation de l’effort de détection des régressions</a:t>
            </a:r>
          </a:p>
          <a:p>
            <a:pPr marL="457200" lvl="1" indent="0">
              <a:buNone/>
            </a:pPr>
            <a:endParaRPr lang="fr-FR" sz="2400" b="1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" indent="0">
              <a:buNone/>
            </a:pPr>
            <a:r>
              <a:rPr lang="fr-FR" sz="2800" b="1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Améliorer le confort de développement… </a:t>
            </a:r>
            <a:r>
              <a:rPr lang="fr-FR" sz="28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par la convergence des exigences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</a:rPr>
              <a:t>Collaboration PO/PM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 Condensed Light" panose="020B0306030504020204" pitchFamily="34" charset="0"/>
              </a:rPr>
              <a:t>Mise en place d’indicateurs (coût de la non qualité)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988596-2D53-40F9-8505-0694240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985860"/>
            <a:ext cx="3114675" cy="28401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50FFD4-59A4-4CB1-A360-93F12B2F810A}"/>
              </a:ext>
            </a:extLst>
          </p:cNvPr>
          <p:cNvSpPr/>
          <p:nvPr/>
        </p:nvSpPr>
        <p:spPr>
          <a:xfrm>
            <a:off x="471487" y="1320596"/>
            <a:ext cx="2895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« Poursuivre l’industrialisation de notre cycle de développement »</a:t>
            </a:r>
            <a:endParaRPr lang="fr-FR" sz="2400" dirty="0">
              <a:solidFill>
                <a:srgbClr val="002060"/>
              </a:solidFill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56FBD844-F845-4752-BD64-E4DD34DC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557585"/>
          </a:xfrm>
        </p:spPr>
        <p:txBody>
          <a:bodyPr>
            <a:normAutofit/>
          </a:bodyPr>
          <a:lstStyle/>
          <a:p>
            <a:r>
              <a:rPr lang="fr-FR" dirty="0"/>
              <a:t>Qualité logicielle : Objectifs 2019</a:t>
            </a:r>
            <a:endParaRPr lang="fr-FR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976766"/>
            <a:ext cx="1428750" cy="11049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06017" y="2704470"/>
            <a:ext cx="11979965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latin typeface="Montserrat" panose="02000505000000020004" pitchFamily="2" charset="0"/>
              </a:rPr>
              <a:t>La qualité logicielle – focus 2019</a:t>
            </a:r>
          </a:p>
          <a:p>
            <a:r>
              <a:rPr lang="fr-FR" sz="4100" dirty="0">
                <a:solidFill>
                  <a:srgbClr val="002060"/>
                </a:solidFill>
                <a:latin typeface="Montserrat" panose="02000505000000020004" pitchFamily="2" charset="0"/>
              </a:rPr>
              <a:t>Premières actions : les PO/PPO</a:t>
            </a:r>
          </a:p>
        </p:txBody>
      </p:sp>
    </p:spTree>
    <p:extLst>
      <p:ext uri="{BB962C8B-B14F-4D97-AF65-F5344CB8AC3E}">
        <p14:creationId xmlns:p14="http://schemas.microsoft.com/office/powerpoint/2010/main" val="1450502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lèche en arc 41">
            <a:extLst>
              <a:ext uri="{FF2B5EF4-FFF2-40B4-BE49-F238E27FC236}">
                <a16:creationId xmlns:a16="http://schemas.microsoft.com/office/drawing/2014/main" id="{69FDB1A1-D5EC-44FD-8FFE-9CA1127C082A}"/>
              </a:ext>
            </a:extLst>
          </p:cNvPr>
          <p:cNvSpPr/>
          <p:nvPr/>
        </p:nvSpPr>
        <p:spPr>
          <a:xfrm rot="17962819" flipV="1">
            <a:off x="4351309" y="744315"/>
            <a:ext cx="3880569" cy="4056390"/>
          </a:xfrm>
          <a:prstGeom prst="circularArrow">
            <a:avLst>
              <a:gd name="adj1" fmla="val 10980"/>
              <a:gd name="adj2" fmla="val 1142322"/>
              <a:gd name="adj3" fmla="val 9000000"/>
              <a:gd name="adj4" fmla="val 10800000"/>
              <a:gd name="adj5" fmla="val 12500"/>
            </a:avLst>
          </a:prstGeom>
          <a:solidFill>
            <a:srgbClr val="5B9BD5">
              <a:hueOff val="0"/>
              <a:satOff val="0"/>
              <a:lumOff val="0"/>
              <a:alpha val="8400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  <a:miter lim="800000"/>
          </a:ln>
          <a:effectLst/>
        </p:spPr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ECF04F9-08E8-4AB2-993E-F0DA902F9544}"/>
              </a:ext>
            </a:extLst>
          </p:cNvPr>
          <p:cNvSpPr/>
          <p:nvPr/>
        </p:nvSpPr>
        <p:spPr>
          <a:xfrm>
            <a:off x="3773233" y="2520910"/>
            <a:ext cx="2103862" cy="34572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5. Tests d’intégration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22E366C-93B5-4014-B880-F3303D390DCC}"/>
              </a:ext>
            </a:extLst>
          </p:cNvPr>
          <p:cNvSpPr/>
          <p:nvPr/>
        </p:nvSpPr>
        <p:spPr>
          <a:xfrm>
            <a:off x="6061427" y="1143666"/>
            <a:ext cx="1648171" cy="34572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3. Tests système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0911F4F-0124-42D4-B864-697402D143DF}"/>
              </a:ext>
            </a:extLst>
          </p:cNvPr>
          <p:cNvSpPr/>
          <p:nvPr/>
        </p:nvSpPr>
        <p:spPr>
          <a:xfrm>
            <a:off x="10251852" y="3628205"/>
            <a:ext cx="1554132" cy="59715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 w="3175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Non régression continue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2060"/>
                </a:solidFill>
                <a:latin typeface="Montserrat" panose="02000505000000020004" pitchFamily="2" charset="0"/>
              </a:rPr>
              <a:t>VOS exigences pour le produit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DB65EFD1-3E6D-4CF2-8AAC-11E43BBC968D}"/>
              </a:ext>
            </a:extLst>
          </p:cNvPr>
          <p:cNvSpPr txBox="1">
            <a:spLocks/>
          </p:cNvSpPr>
          <p:nvPr/>
        </p:nvSpPr>
        <p:spPr>
          <a:xfrm>
            <a:off x="520525" y="5234682"/>
            <a:ext cx="8712315" cy="1119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Expression claire des exigences (intégration continue / tests automatisés / visibilité)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Cohérence  « estimations / ressources / coûts finaux / dette contractée 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Mise en visibilité des besoins et résultats d’arbitrages : qualité contrôlée / risque résiduel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sz="1600" dirty="0">
              <a:solidFill>
                <a:srgbClr val="002060"/>
              </a:solidFill>
              <a:latin typeface="Open Sans Condensed Light" panose="020B0306030504020204" pitchFamily="34" charset="0"/>
            </a:endParaRPr>
          </a:p>
        </p:txBody>
      </p:sp>
      <p:sp>
        <p:nvSpPr>
          <p:cNvPr id="52" name="Parchemin vertical 43">
            <a:extLst>
              <a:ext uri="{FF2B5EF4-FFF2-40B4-BE49-F238E27FC236}">
                <a16:creationId xmlns:a16="http://schemas.microsoft.com/office/drawing/2014/main" id="{0F89E359-9310-445A-8C32-314A082C0C31}"/>
              </a:ext>
            </a:extLst>
          </p:cNvPr>
          <p:cNvSpPr/>
          <p:nvPr/>
        </p:nvSpPr>
        <p:spPr>
          <a:xfrm>
            <a:off x="3258928" y="3102582"/>
            <a:ext cx="1035649" cy="841895"/>
          </a:xfrm>
          <a:prstGeom prst="verticalScroll">
            <a:avLst/>
          </a:prstGeom>
          <a:solidFill>
            <a:srgbClr val="4472C4">
              <a:alpha val="14000"/>
            </a:srgbClr>
          </a:solidFill>
          <a:ln w="12700" cap="flat" cmpd="sng" algn="ctr">
            <a:solidFill>
              <a:srgbClr val="4472C4">
                <a:shade val="50000"/>
                <a:alpha val="32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stories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FFE1E06-2EB3-40B8-AFD0-3471DE5285DB}"/>
              </a:ext>
            </a:extLst>
          </p:cNvPr>
          <p:cNvSpPr txBox="1"/>
          <p:nvPr/>
        </p:nvSpPr>
        <p:spPr>
          <a:xfrm>
            <a:off x="1090628" y="3909337"/>
            <a:ext cx="1194007" cy="282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</a:rPr>
              <a:t>Product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</a:rPr>
              <a:t>backlog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A152937-FEF5-4FAB-A60A-F3655F884197}"/>
              </a:ext>
            </a:extLst>
          </p:cNvPr>
          <p:cNvSpPr txBox="1"/>
          <p:nvPr/>
        </p:nvSpPr>
        <p:spPr>
          <a:xfrm>
            <a:off x="3252691" y="3894276"/>
            <a:ext cx="1219340" cy="2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</a:rPr>
              <a:t>Sprint </a:t>
            </a:r>
            <a:r>
              <a:rPr kumimoji="0" lang="fr-FR" sz="1100" b="0" i="0" u="none" strike="noStrike" kern="0" cap="none" spc="0" normalizeH="0" baseline="0" noProof="0" dirty="0" err="1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</a:rPr>
              <a:t>backlog</a:t>
            </a:r>
            <a:endParaRPr kumimoji="0" lang="fr-FR" sz="11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5" name="Parchemin vertical 46">
            <a:extLst>
              <a:ext uri="{FF2B5EF4-FFF2-40B4-BE49-F238E27FC236}">
                <a16:creationId xmlns:a16="http://schemas.microsoft.com/office/drawing/2014/main" id="{BF0A7BCA-F1B5-4E17-8BD6-A606D7469C1F}"/>
              </a:ext>
            </a:extLst>
          </p:cNvPr>
          <p:cNvSpPr/>
          <p:nvPr/>
        </p:nvSpPr>
        <p:spPr>
          <a:xfrm>
            <a:off x="1170598" y="3176079"/>
            <a:ext cx="1035649" cy="788479"/>
          </a:xfrm>
          <a:prstGeom prst="verticalScroll">
            <a:avLst/>
          </a:prstGeom>
          <a:solidFill>
            <a:srgbClr val="4472C4">
              <a:alpha val="14000"/>
            </a:srgbClr>
          </a:solidFill>
          <a:ln w="12700" cap="flat" cmpd="sng" algn="ctr">
            <a:solidFill>
              <a:srgbClr val="4472C4">
                <a:shade val="50000"/>
                <a:alpha val="32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stories</a:t>
            </a:r>
          </a:p>
        </p:txBody>
      </p:sp>
      <p:sp>
        <p:nvSpPr>
          <p:cNvPr id="83" name="Chevron 74">
            <a:extLst>
              <a:ext uri="{FF2B5EF4-FFF2-40B4-BE49-F238E27FC236}">
                <a16:creationId xmlns:a16="http://schemas.microsoft.com/office/drawing/2014/main" id="{DF78AD16-84E5-47CE-A466-4A3B0FFAE417}"/>
              </a:ext>
            </a:extLst>
          </p:cNvPr>
          <p:cNvSpPr/>
          <p:nvPr/>
        </p:nvSpPr>
        <p:spPr>
          <a:xfrm>
            <a:off x="609600" y="4223632"/>
            <a:ext cx="2574705" cy="733258"/>
          </a:xfrm>
          <a:prstGeom prst="chevron">
            <a:avLst/>
          </a:prstGeom>
          <a:solidFill>
            <a:srgbClr val="5B9BD5">
              <a:hueOff val="0"/>
              <a:satOff val="0"/>
              <a:lumOff val="0"/>
              <a:alpha val="1800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</a:ln>
          <a:effectLst/>
        </p:spPr>
      </p:sp>
      <p:sp>
        <p:nvSpPr>
          <p:cNvPr id="84" name="Chevron 4">
            <a:extLst>
              <a:ext uri="{FF2B5EF4-FFF2-40B4-BE49-F238E27FC236}">
                <a16:creationId xmlns:a16="http://schemas.microsoft.com/office/drawing/2014/main" id="{E1D2468F-A7C4-442A-AC9A-03677B97652D}"/>
              </a:ext>
            </a:extLst>
          </p:cNvPr>
          <p:cNvSpPr/>
          <p:nvPr/>
        </p:nvSpPr>
        <p:spPr>
          <a:xfrm>
            <a:off x="1124541" y="4223632"/>
            <a:ext cx="1544823" cy="73325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96012" tIns="32004" rIns="32004" bIns="32004" numCol="1" spcCol="1270" anchor="ctr" anchorCtr="0">
            <a:noAutofit/>
          </a:bodyPr>
          <a:lstStyle/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 et </a:t>
            </a:r>
            <a:r>
              <a:rPr kumimoji="0" lang="fr-F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Requirements</a:t>
            </a: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Chevron 72">
            <a:extLst>
              <a:ext uri="{FF2B5EF4-FFF2-40B4-BE49-F238E27FC236}">
                <a16:creationId xmlns:a16="http://schemas.microsoft.com/office/drawing/2014/main" id="{6EC86493-8C67-4CA8-A6D5-B642EC0FB466}"/>
              </a:ext>
            </a:extLst>
          </p:cNvPr>
          <p:cNvSpPr/>
          <p:nvPr/>
        </p:nvSpPr>
        <p:spPr>
          <a:xfrm>
            <a:off x="2902440" y="4223632"/>
            <a:ext cx="2574705" cy="733258"/>
          </a:xfrm>
          <a:prstGeom prst="chevron">
            <a:avLst/>
          </a:prstGeom>
          <a:solidFill>
            <a:srgbClr val="5B9BD5">
              <a:hueOff val="0"/>
              <a:satOff val="0"/>
              <a:lumOff val="0"/>
              <a:alpha val="1800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</a:ln>
          <a:effectLst/>
        </p:spPr>
      </p:sp>
      <p:sp>
        <p:nvSpPr>
          <p:cNvPr id="82" name="Chevron 6">
            <a:extLst>
              <a:ext uri="{FF2B5EF4-FFF2-40B4-BE49-F238E27FC236}">
                <a16:creationId xmlns:a16="http://schemas.microsoft.com/office/drawing/2014/main" id="{06797E84-648B-4C17-9E44-9899AE7B18C8}"/>
              </a:ext>
            </a:extLst>
          </p:cNvPr>
          <p:cNvSpPr/>
          <p:nvPr/>
        </p:nvSpPr>
        <p:spPr>
          <a:xfrm>
            <a:off x="3417381" y="4223632"/>
            <a:ext cx="1544823" cy="73325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96012" tIns="32004" rIns="32004" bIns="32004" numCol="1" spcCol="1270" anchor="ctr" anchorCtr="0">
            <a:noAutofit/>
          </a:bodyPr>
          <a:lstStyle/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planning</a:t>
            </a:r>
          </a:p>
        </p:txBody>
      </p:sp>
      <p:sp>
        <p:nvSpPr>
          <p:cNvPr id="79" name="Chevron 70">
            <a:extLst>
              <a:ext uri="{FF2B5EF4-FFF2-40B4-BE49-F238E27FC236}">
                <a16:creationId xmlns:a16="http://schemas.microsoft.com/office/drawing/2014/main" id="{EDD75DE6-9A9F-441F-8A53-2B76BC8470E5}"/>
              </a:ext>
            </a:extLst>
          </p:cNvPr>
          <p:cNvSpPr/>
          <p:nvPr/>
        </p:nvSpPr>
        <p:spPr>
          <a:xfrm>
            <a:off x="5216960" y="4223632"/>
            <a:ext cx="2429024" cy="733259"/>
          </a:xfrm>
          <a:prstGeom prst="chevron">
            <a:avLst/>
          </a:prstGeom>
          <a:solidFill>
            <a:srgbClr val="5B9BD5">
              <a:hueOff val="0"/>
              <a:satOff val="0"/>
              <a:lumOff val="0"/>
              <a:alpha val="1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hevron 8">
            <a:extLst>
              <a:ext uri="{FF2B5EF4-FFF2-40B4-BE49-F238E27FC236}">
                <a16:creationId xmlns:a16="http://schemas.microsoft.com/office/drawing/2014/main" id="{B05EE99E-40CB-4B21-A308-3F407AEA39EE}"/>
              </a:ext>
            </a:extLst>
          </p:cNvPr>
          <p:cNvSpPr/>
          <p:nvPr/>
        </p:nvSpPr>
        <p:spPr>
          <a:xfrm>
            <a:off x="5509472" y="4203551"/>
            <a:ext cx="1929643" cy="73325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96012" tIns="32004" rIns="32004" bIns="32004" numCol="1" spcCol="1270" anchor="ctr" anchorCtr="0">
            <a:noAutofit/>
          </a:bodyPr>
          <a:lstStyle/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Itération Agile</a:t>
            </a:r>
          </a:p>
        </p:txBody>
      </p:sp>
      <p:sp>
        <p:nvSpPr>
          <p:cNvPr id="77" name="Chevron 68">
            <a:extLst>
              <a:ext uri="{FF2B5EF4-FFF2-40B4-BE49-F238E27FC236}">
                <a16:creationId xmlns:a16="http://schemas.microsoft.com/office/drawing/2014/main" id="{7B9D60C5-ECAB-437C-88E5-FEAAC6211AD4}"/>
              </a:ext>
            </a:extLst>
          </p:cNvPr>
          <p:cNvSpPr/>
          <p:nvPr/>
        </p:nvSpPr>
        <p:spPr>
          <a:xfrm>
            <a:off x="7379311" y="4213590"/>
            <a:ext cx="2574705" cy="733257"/>
          </a:xfrm>
          <a:prstGeom prst="chevron">
            <a:avLst/>
          </a:prstGeom>
          <a:solidFill>
            <a:srgbClr val="5B9BD5">
              <a:hueOff val="0"/>
              <a:satOff val="0"/>
              <a:lumOff val="0"/>
              <a:alpha val="1800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hevron 10">
            <a:extLst>
              <a:ext uri="{FF2B5EF4-FFF2-40B4-BE49-F238E27FC236}">
                <a16:creationId xmlns:a16="http://schemas.microsoft.com/office/drawing/2014/main" id="{7CD12988-0A01-4809-9479-97DE03CD6019}"/>
              </a:ext>
            </a:extLst>
          </p:cNvPr>
          <p:cNvSpPr/>
          <p:nvPr/>
        </p:nvSpPr>
        <p:spPr>
          <a:xfrm>
            <a:off x="7875249" y="4233671"/>
            <a:ext cx="1544823" cy="733257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96012" tIns="32004" rIns="32004" bIns="32004" numCol="1" spcCol="1270" anchor="ctr" anchorCtr="0">
            <a:noAutofit/>
          </a:bodyPr>
          <a:lstStyle/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Acceptation et livraison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3EEC816-4BC3-4F8C-85E8-31951AA99F31}"/>
              </a:ext>
            </a:extLst>
          </p:cNvPr>
          <p:cNvSpPr/>
          <p:nvPr/>
        </p:nvSpPr>
        <p:spPr>
          <a:xfrm>
            <a:off x="5847666" y="2651546"/>
            <a:ext cx="2738849" cy="144690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71D1840-A34B-4EA8-9C1E-0CECFFC9931F}"/>
              </a:ext>
            </a:extLst>
          </p:cNvPr>
          <p:cNvSpPr/>
          <p:nvPr/>
        </p:nvSpPr>
        <p:spPr>
          <a:xfrm>
            <a:off x="4876683" y="1671036"/>
            <a:ext cx="2738849" cy="1446905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20320" tIns="20320" rIns="20320" bIns="20320" numCol="1" spcCol="1270" anchor="ctr" anchorCtr="0">
            <a:noAutofit/>
          </a:bodyPr>
          <a:lstStyle/>
          <a:p>
            <a:pPr marL="0" marR="0" lvl="0" indent="0" algn="ctr" defTabSz="1422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</a:t>
            </a:r>
          </a:p>
        </p:txBody>
      </p:sp>
      <p:sp>
        <p:nvSpPr>
          <p:cNvPr id="62" name="Rectangle à coins arrondis 53">
            <a:extLst>
              <a:ext uri="{FF2B5EF4-FFF2-40B4-BE49-F238E27FC236}">
                <a16:creationId xmlns:a16="http://schemas.microsoft.com/office/drawing/2014/main" id="{44840F78-B5DD-45B4-8C2E-98A7B5201ADB}"/>
              </a:ext>
            </a:extLst>
          </p:cNvPr>
          <p:cNvSpPr/>
          <p:nvPr/>
        </p:nvSpPr>
        <p:spPr>
          <a:xfrm>
            <a:off x="10054541" y="4208689"/>
            <a:ext cx="1923793" cy="733258"/>
          </a:xfrm>
          <a:prstGeom prst="roundRect">
            <a:avLst/>
          </a:prstGeom>
          <a:solidFill>
            <a:srgbClr val="5B9BD5">
              <a:hueOff val="0"/>
              <a:satOff val="0"/>
              <a:lumOff val="0"/>
              <a:alpha val="18000"/>
            </a:srgbClr>
          </a:solidFill>
          <a:ln w="12700" cap="flat" cmpd="sng" algn="ctr">
            <a:solidFill>
              <a:sysClr val="window" lastClr="FFFFFF">
                <a:hueOff val="0"/>
                <a:satOff val="0"/>
                <a:lumOff val="0"/>
              </a:sysClr>
            </a:solidFill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0388213-CAA6-4BD0-B2E0-DA1B0CCB3469}"/>
              </a:ext>
            </a:extLst>
          </p:cNvPr>
          <p:cNvSpPr/>
          <p:nvPr/>
        </p:nvSpPr>
        <p:spPr>
          <a:xfrm>
            <a:off x="1246059" y="3212699"/>
            <a:ext cx="2274362" cy="830997"/>
          </a:xfrm>
          <a:prstGeom prst="rect">
            <a:avLst/>
          </a:prstGeom>
          <a:solidFill>
            <a:schemeClr val="accent4"/>
          </a:solidFill>
          <a:ln w="571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Critères d’acceptation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/>
              </a:rPr>
              <a:t>Cas de test métier</a:t>
            </a:r>
            <a:endParaRPr kumimoji="0" lang="fr-FR" sz="1600" b="0" i="0" u="none" strike="noStrike" kern="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Estimations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7243C0-DE72-42D3-B105-44A5D1E1003D}"/>
              </a:ext>
            </a:extLst>
          </p:cNvPr>
          <p:cNvSpPr/>
          <p:nvPr/>
        </p:nvSpPr>
        <p:spPr>
          <a:xfrm>
            <a:off x="7073008" y="2895075"/>
            <a:ext cx="2251251" cy="34572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1. Tests unitaires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CE4ADA-AB0D-4DB1-811C-163CD16AD82E}"/>
              </a:ext>
            </a:extLst>
          </p:cNvPr>
          <p:cNvSpPr/>
          <p:nvPr/>
        </p:nvSpPr>
        <p:spPr>
          <a:xfrm>
            <a:off x="3773233" y="2513607"/>
            <a:ext cx="2103862" cy="345723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5. Tests d’intégration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6332352-A76E-4033-B56E-66DFB15F8DDA}"/>
              </a:ext>
            </a:extLst>
          </p:cNvPr>
          <p:cNvSpPr/>
          <p:nvPr/>
        </p:nvSpPr>
        <p:spPr>
          <a:xfrm>
            <a:off x="6858778" y="1969840"/>
            <a:ext cx="1825653" cy="34572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2. Qualité de code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7EF1C2-F8D9-43EA-9EFB-6920E4955430}"/>
              </a:ext>
            </a:extLst>
          </p:cNvPr>
          <p:cNvSpPr/>
          <p:nvPr/>
        </p:nvSpPr>
        <p:spPr>
          <a:xfrm>
            <a:off x="6061427" y="1139596"/>
            <a:ext cx="1648171" cy="345723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3. Tests système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D17837-EEEC-4B32-AA65-BFF7BE037F27}"/>
              </a:ext>
            </a:extLst>
          </p:cNvPr>
          <p:cNvSpPr/>
          <p:nvPr/>
        </p:nvSpPr>
        <p:spPr>
          <a:xfrm>
            <a:off x="4694376" y="3394116"/>
            <a:ext cx="2128109" cy="34572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6. Recette des stories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05C7FB-58C1-4258-B896-D3EEF722CC12}"/>
              </a:ext>
            </a:extLst>
          </p:cNvPr>
          <p:cNvSpPr/>
          <p:nvPr/>
        </p:nvSpPr>
        <p:spPr>
          <a:xfrm>
            <a:off x="4048394" y="1348381"/>
            <a:ext cx="1609967" cy="59715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4. Déploiement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en intégration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B221E4-2CAC-4F8D-8AD4-337EBDF92E4D}"/>
              </a:ext>
            </a:extLst>
          </p:cNvPr>
          <p:cNvSpPr/>
          <p:nvPr/>
        </p:nvSpPr>
        <p:spPr>
          <a:xfrm>
            <a:off x="7975774" y="3650912"/>
            <a:ext cx="1874452" cy="59715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Déploiement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en pré-production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2B2364-2446-494C-8C35-9ED1BCC870BD}"/>
              </a:ext>
            </a:extLst>
          </p:cNvPr>
          <p:cNvSpPr/>
          <p:nvPr/>
        </p:nvSpPr>
        <p:spPr>
          <a:xfrm>
            <a:off x="10237024" y="3634548"/>
            <a:ext cx="1554132" cy="597159"/>
          </a:xfrm>
          <a:prstGeom prst="rect">
            <a:avLst/>
          </a:prstGeom>
          <a:solidFill>
            <a:srgbClr val="FFC000"/>
          </a:solidFill>
          <a:ln w="5715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Non régression continue</a:t>
            </a:r>
          </a:p>
        </p:txBody>
      </p:sp>
      <p:sp>
        <p:nvSpPr>
          <p:cNvPr id="72" name="Chevron 10">
            <a:extLst>
              <a:ext uri="{FF2B5EF4-FFF2-40B4-BE49-F238E27FC236}">
                <a16:creationId xmlns:a16="http://schemas.microsoft.com/office/drawing/2014/main" id="{25021A26-D511-4079-851F-598831CB7C6D}"/>
              </a:ext>
            </a:extLst>
          </p:cNvPr>
          <p:cNvSpPr/>
          <p:nvPr/>
        </p:nvSpPr>
        <p:spPr>
          <a:xfrm>
            <a:off x="10113015" y="4218729"/>
            <a:ext cx="1784756" cy="73325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0" vert="horz" wrap="square" lIns="96012" tIns="32004" rIns="32004" bIns="32004" numCol="1" spcCol="1270" anchor="ctr" anchorCtr="0">
            <a:noAutofit/>
          </a:bodyPr>
          <a:lstStyle/>
          <a:p>
            <a:pPr marL="0" marR="0" lvl="0" indent="0" algn="ctr" defTabSz="10668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Incrément stable du produit (livrable)</a:t>
            </a:r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D8ACFA8-AD6A-4A8C-9C1F-4763EDC6FCD7}"/>
              </a:ext>
            </a:extLst>
          </p:cNvPr>
          <p:cNvCxnSpPr/>
          <p:nvPr/>
        </p:nvCxnSpPr>
        <p:spPr>
          <a:xfrm flipV="1">
            <a:off x="9954016" y="3394116"/>
            <a:ext cx="0" cy="1733344"/>
          </a:xfrm>
          <a:prstGeom prst="line">
            <a:avLst/>
          </a:prstGeom>
          <a:noFill/>
          <a:ln w="25400" cap="flat" cmpd="sng" algn="ctr">
            <a:solidFill>
              <a:srgbClr val="5B9BD5">
                <a:lumMod val="40000"/>
                <a:lumOff val="60000"/>
              </a:srgbClr>
            </a:solidFill>
            <a:prstDash val="dash"/>
            <a:miter lim="800000"/>
          </a:ln>
          <a:effectLst/>
        </p:spPr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7C9AD425-05D5-4C82-8307-66A4C4E3C71E}"/>
              </a:ext>
            </a:extLst>
          </p:cNvPr>
          <p:cNvSpPr txBox="1"/>
          <p:nvPr/>
        </p:nvSpPr>
        <p:spPr>
          <a:xfrm>
            <a:off x="9586507" y="3006921"/>
            <a:ext cx="731604" cy="345723"/>
          </a:xfrm>
          <a:prstGeom prst="rect">
            <a:avLst/>
          </a:prstGeom>
          <a:noFill/>
          <a:ln w="25400">
            <a:solidFill>
              <a:srgbClr val="5B9BD5">
                <a:lumMod val="40000"/>
                <a:lumOff val="60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</a:rPr>
              <a:t>DONE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D8A63AC-1932-4755-96BD-A32C2F5470E7}"/>
              </a:ext>
            </a:extLst>
          </p:cNvPr>
          <p:cNvGrpSpPr/>
          <p:nvPr/>
        </p:nvGrpSpPr>
        <p:grpSpPr>
          <a:xfrm>
            <a:off x="9850226" y="5193713"/>
            <a:ext cx="1893822" cy="261610"/>
            <a:chOff x="9850226" y="5193713"/>
            <a:chExt cx="1893822" cy="26161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E1AA90-BDDA-43FB-B781-0BE6FD4D68F3}"/>
                </a:ext>
              </a:extLst>
            </p:cNvPr>
            <p:cNvSpPr/>
            <p:nvPr/>
          </p:nvSpPr>
          <p:spPr>
            <a:xfrm>
              <a:off x="9850226" y="5221354"/>
              <a:ext cx="448326" cy="204374"/>
            </a:xfrm>
            <a:prstGeom prst="rect">
              <a:avLst/>
            </a:prstGeom>
            <a:solidFill>
              <a:srgbClr val="00A2E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ABE1FCA-AA03-4D64-BAB7-E677F1D1F28E}"/>
                </a:ext>
              </a:extLst>
            </p:cNvPr>
            <p:cNvSpPr txBox="1"/>
            <p:nvPr/>
          </p:nvSpPr>
          <p:spPr>
            <a:xfrm>
              <a:off x="10251852" y="5193713"/>
              <a:ext cx="1492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Pratiques de dev.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EA68363D-AC52-4EF3-9A42-81D6803F31B2}"/>
              </a:ext>
            </a:extLst>
          </p:cNvPr>
          <p:cNvGrpSpPr/>
          <p:nvPr/>
        </p:nvGrpSpPr>
        <p:grpSpPr>
          <a:xfrm>
            <a:off x="9850226" y="5445425"/>
            <a:ext cx="2123361" cy="261610"/>
            <a:chOff x="9850226" y="5445425"/>
            <a:chExt cx="2123361" cy="26161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E7FA96C-FF8F-43A6-8881-701416D86241}"/>
                </a:ext>
              </a:extLst>
            </p:cNvPr>
            <p:cNvSpPr/>
            <p:nvPr/>
          </p:nvSpPr>
          <p:spPr>
            <a:xfrm>
              <a:off x="9850226" y="5485764"/>
              <a:ext cx="448326" cy="204374"/>
            </a:xfrm>
            <a:prstGeom prst="rect">
              <a:avLst/>
            </a:prstGeom>
            <a:solidFill>
              <a:srgbClr val="72DA0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2812EA31-ABC5-4492-A2B7-01A5F3DF480C}"/>
                </a:ext>
              </a:extLst>
            </p:cNvPr>
            <p:cNvSpPr txBox="1"/>
            <p:nvPr/>
          </p:nvSpPr>
          <p:spPr>
            <a:xfrm>
              <a:off x="10259295" y="5445425"/>
              <a:ext cx="17142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/>
                <a:t>Intégration continue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11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DA0A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DA0A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" grpId="0" uiExpand="1" build="p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976766"/>
            <a:ext cx="1428750" cy="11049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06017" y="2704470"/>
            <a:ext cx="11979965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latin typeface="Montserrat" panose="02000505000000020004" pitchFamily="2" charset="0"/>
              </a:rPr>
              <a:t>La qualité logicielle – Bilan 2018</a:t>
            </a:r>
          </a:p>
          <a:p>
            <a:r>
              <a:rPr lang="fr-FR" sz="4100" dirty="0">
                <a:solidFill>
                  <a:srgbClr val="002060"/>
                </a:solidFill>
                <a:latin typeface="Montserrat" panose="02000505000000020004" pitchFamily="2" charset="0"/>
              </a:rPr>
              <a:t>L’intégration continue</a:t>
            </a:r>
          </a:p>
        </p:txBody>
      </p:sp>
    </p:spTree>
    <p:extLst>
      <p:ext uri="{BB962C8B-B14F-4D97-AF65-F5344CB8AC3E}">
        <p14:creationId xmlns:p14="http://schemas.microsoft.com/office/powerpoint/2010/main" val="325846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85554D2-F817-4CAB-8680-9ED0C9A0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rôle des PO / PPO : quoi ?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DF635B52-C854-443C-96D6-0050C4BB0576}"/>
              </a:ext>
            </a:extLst>
          </p:cNvPr>
          <p:cNvGraphicFramePr/>
          <p:nvPr>
            <p:extLst/>
          </p:nvPr>
        </p:nvGraphicFramePr>
        <p:xfrm>
          <a:off x="1639215" y="1036949"/>
          <a:ext cx="8913569" cy="515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56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spc="200" dirty="0">
                <a:latin typeface="Calibri" charset="0"/>
                <a:ea typeface="Calibri" charset="0"/>
                <a:cs typeface="Calibri" charset="0"/>
              </a:rPr>
              <a:t>Merci!</a:t>
            </a:r>
          </a:p>
        </p:txBody>
      </p:sp>
    </p:spTree>
    <p:extLst>
      <p:ext uri="{BB962C8B-B14F-4D97-AF65-F5344CB8AC3E}">
        <p14:creationId xmlns:p14="http://schemas.microsoft.com/office/powerpoint/2010/main" val="710707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</a:t>
            </a:r>
            <a:r>
              <a:rPr lang="fr-FR" dirty="0" err="1"/>
              <a:t>integration</a:t>
            </a:r>
            <a:r>
              <a:rPr lang="fr-FR" dirty="0"/>
              <a:t> continue : objectifs 2018</a:t>
            </a: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2207A75-1633-46F7-BCB2-5AEE0CD2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31" y="2444963"/>
            <a:ext cx="5676144" cy="1610226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Build + jeu des 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Déploiement auto. sur l’env. de </a:t>
            </a:r>
            <a:r>
              <a:rPr lang="fr-FR" sz="2000" dirty="0" err="1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dév</a:t>
            </a: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Tests de non régression sur l’env. de </a:t>
            </a:r>
            <a:r>
              <a:rPr lang="fr-FR" sz="2000" dirty="0" err="1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dév</a:t>
            </a: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Promotion des livrables (build once)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F20A467-8DD1-4AB6-8633-BAA6412CF60F}"/>
              </a:ext>
            </a:extLst>
          </p:cNvPr>
          <p:cNvSpPr/>
          <p:nvPr/>
        </p:nvSpPr>
        <p:spPr>
          <a:xfrm>
            <a:off x="6410327" y="2495295"/>
            <a:ext cx="4114800" cy="352803"/>
          </a:xfrm>
          <a:prstGeom prst="roundRect">
            <a:avLst/>
          </a:prstGeom>
          <a:gradFill>
            <a:gsLst>
              <a:gs pos="0">
                <a:srgbClr val="00B050"/>
              </a:gs>
              <a:gs pos="100000">
                <a:srgbClr val="00B050"/>
              </a:gs>
              <a:gs pos="100000">
                <a:srgbClr val="FFC0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630B61A-3E24-44A5-AE49-CF3822C1391D}"/>
              </a:ext>
            </a:extLst>
          </p:cNvPr>
          <p:cNvSpPr/>
          <p:nvPr/>
        </p:nvSpPr>
        <p:spPr>
          <a:xfrm>
            <a:off x="6410327" y="2867793"/>
            <a:ext cx="4114800" cy="352803"/>
          </a:xfrm>
          <a:prstGeom prst="roundRect">
            <a:avLst/>
          </a:prstGeom>
          <a:gradFill>
            <a:gsLst>
              <a:gs pos="0">
                <a:srgbClr val="00B050"/>
              </a:gs>
              <a:gs pos="81000">
                <a:srgbClr val="00B050"/>
              </a:gs>
              <a:gs pos="100000">
                <a:srgbClr val="FFC0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81%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8A27DDF-4BF8-4642-8900-169260A17F15}"/>
              </a:ext>
            </a:extLst>
          </p:cNvPr>
          <p:cNvSpPr/>
          <p:nvPr/>
        </p:nvSpPr>
        <p:spPr>
          <a:xfrm>
            <a:off x="6410327" y="3250076"/>
            <a:ext cx="4114800" cy="352803"/>
          </a:xfrm>
          <a:prstGeom prst="roundRect">
            <a:avLst/>
          </a:prstGeom>
          <a:gradFill>
            <a:gsLst>
              <a:gs pos="0">
                <a:srgbClr val="00B050"/>
              </a:gs>
              <a:gs pos="81000">
                <a:srgbClr val="00B050"/>
              </a:gs>
              <a:gs pos="100000">
                <a:srgbClr val="FFC0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81%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E7DABA8-BA83-4774-BF2B-C158FD88F63B}"/>
              </a:ext>
            </a:extLst>
          </p:cNvPr>
          <p:cNvSpPr/>
          <p:nvPr/>
        </p:nvSpPr>
        <p:spPr>
          <a:xfrm>
            <a:off x="6410327" y="3632359"/>
            <a:ext cx="4114800" cy="352803"/>
          </a:xfrm>
          <a:prstGeom prst="roundRect">
            <a:avLst/>
          </a:prstGeom>
          <a:gradFill>
            <a:gsLst>
              <a:gs pos="0">
                <a:srgbClr val="00B050"/>
              </a:gs>
              <a:gs pos="77000">
                <a:srgbClr val="00B050"/>
              </a:gs>
              <a:gs pos="100000">
                <a:srgbClr val="FFC000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77%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094A971-03E0-4A1E-8AC7-5FD768611F3C}"/>
              </a:ext>
            </a:extLst>
          </p:cNvPr>
          <p:cNvSpPr txBox="1">
            <a:spLocks/>
          </p:cNvSpPr>
          <p:nvPr/>
        </p:nvSpPr>
        <p:spPr>
          <a:xfrm>
            <a:off x="105531" y="4531595"/>
            <a:ext cx="10972801" cy="13709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Quelques difficultés 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Démarrage tardif pour certaines équipes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Premiers pas vers la non régression automatisée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Incertitudes et attentes : ex : Rancher vs K8S, flux IC des composants, migration vers le cloud…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18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A2AD8-ADB8-43A7-9B99-89AC950994F5}"/>
              </a:ext>
            </a:extLst>
          </p:cNvPr>
          <p:cNvSpPr/>
          <p:nvPr/>
        </p:nvSpPr>
        <p:spPr>
          <a:xfrm>
            <a:off x="130134" y="1200336"/>
            <a:ext cx="11303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0">
              <a:buNone/>
            </a:pPr>
            <a:r>
              <a:rPr lang="fr-FR" sz="2000" b="1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« Adoption des pratiques essentielles de l’intégration continue par toutes les équipes »</a:t>
            </a:r>
          </a:p>
        </p:txBody>
      </p:sp>
    </p:spTree>
    <p:extLst>
      <p:ext uri="{BB962C8B-B14F-4D97-AF65-F5344CB8AC3E}">
        <p14:creationId xmlns:p14="http://schemas.microsoft.com/office/powerpoint/2010/main" val="317353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11" grpId="0" animBg="1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8FA532C-8B1E-41B7-A277-470DBDE894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>
            <a:off x="-255714" y="873285"/>
            <a:ext cx="12447714" cy="566259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endPos="0" dir="5400000" sy="-100000" algn="bl" rotWithShape="0"/>
            <a:softEdge rad="266700"/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315700"/>
            <a:ext cx="10972800" cy="557585"/>
          </a:xfrm>
        </p:spPr>
        <p:txBody>
          <a:bodyPr>
            <a:normAutofit/>
          </a:bodyPr>
          <a:lstStyle/>
          <a:p>
            <a:r>
              <a:rPr lang="fr-FR" dirty="0"/>
              <a:t>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Remember</a:t>
            </a:r>
            <a:r>
              <a:rPr lang="fr-FR" dirty="0"/>
              <a:t> the « </a:t>
            </a:r>
            <a:r>
              <a:rPr lang="fr-FR" dirty="0" err="1"/>
              <a:t>remember</a:t>
            </a:r>
            <a:r>
              <a:rPr lang="fr-FR" dirty="0"/>
              <a:t> the future » ?</a:t>
            </a: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7534EA-4B81-494A-80D6-52D679C2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47876" y="1190664"/>
            <a:ext cx="4790364" cy="5223107"/>
          </a:xfrm>
        </p:spPr>
        <p:txBody>
          <a:bodyPr>
            <a:normAutofit fontScale="92500" lnSpcReduction="10000"/>
          </a:bodyPr>
          <a:lstStyle/>
          <a:p>
            <a:pPr marL="457200" lvl="1" indent="0" algn="ctr">
              <a:buNone/>
            </a:pPr>
            <a:r>
              <a:rPr lang="fr-FR" sz="2800" u="sng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Principales avancées</a:t>
            </a:r>
          </a:p>
          <a:p>
            <a:pPr marL="457200" lvl="1" indent="0">
              <a:buNone/>
            </a:pPr>
            <a:endParaRPr lang="fr-FR" sz="28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Environnements internes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Préprod stable inter-équipes</a:t>
            </a:r>
          </a:p>
          <a:p>
            <a:pPr marL="457200" lvl="1" indent="0">
              <a:buNone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Automatisations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Flux de développement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Pipelines </a:t>
            </a:r>
            <a:r>
              <a:rPr lang="fr-FR" sz="2000" dirty="0" err="1">
                <a:solidFill>
                  <a:srgbClr val="0070C0"/>
                </a:solidFill>
                <a:latin typeface="Open Sans Condensed Light" panose="020B0306030504020204" pitchFamily="34" charset="0"/>
              </a:rPr>
              <a:t>multibranch</a:t>
            </a:r>
            <a:endParaRPr lang="fr-FR" sz="2000" dirty="0">
              <a:solidFill>
                <a:srgbClr val="0070C0"/>
              </a:solidFill>
              <a:latin typeface="Open Sans Condensed Light" panose="020B03060305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1 click </a:t>
            </a:r>
            <a:r>
              <a:rPr lang="fr-FR" sz="2000" dirty="0" err="1">
                <a:solidFill>
                  <a:srgbClr val="0070C0"/>
                </a:solidFill>
                <a:latin typeface="Open Sans Condensed Light" panose="020B0306030504020204" pitchFamily="34" charset="0"/>
              </a:rPr>
              <a:t>deploy</a:t>
            </a:r>
            <a:endParaRPr lang="fr-FR" sz="2000" dirty="0">
              <a:solidFill>
                <a:srgbClr val="0070C0"/>
              </a:solidFill>
              <a:latin typeface="Open Sans Condensed Light" panose="020B0306030504020204" pitchFamily="34" charset="0"/>
            </a:endParaRPr>
          </a:p>
          <a:p>
            <a:pPr marL="457200" lvl="1" indent="0">
              <a:buNone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Automatisation des tests métier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Mise en place de tests end2end</a:t>
            </a:r>
          </a:p>
          <a:p>
            <a:pPr marL="457200" lvl="1" indent="0">
              <a:buNone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Suivi/visibilité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Monitoring applicatif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rgbClr val="0070C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Historique des MEP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3E9AE9-CD65-45DF-8D1E-87098F49020E}"/>
              </a:ext>
            </a:extLst>
          </p:cNvPr>
          <p:cNvSpPr txBox="1">
            <a:spLocks/>
          </p:cNvSpPr>
          <p:nvPr/>
        </p:nvSpPr>
        <p:spPr>
          <a:xfrm>
            <a:off x="3946525" y="1190664"/>
            <a:ext cx="4487079" cy="4665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Lucida Grande"/>
              <a:buNone/>
            </a:pPr>
            <a:r>
              <a:rPr lang="fr-FR" sz="2600" u="sng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 bonne voie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Environnements internes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Intégration inter-équipes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Automatisations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dev &gt; test &gt; integ &gt; test &gt; preprod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Organisation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Priorisation des actions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FFC2221-B816-4C2B-88EF-53714FA17C17}"/>
              </a:ext>
            </a:extLst>
          </p:cNvPr>
          <p:cNvSpPr txBox="1">
            <a:spLocks/>
          </p:cNvSpPr>
          <p:nvPr/>
        </p:nvSpPr>
        <p:spPr>
          <a:xfrm>
            <a:off x="8109754" y="1190664"/>
            <a:ext cx="3977471" cy="4665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Font typeface="Lucida Grande"/>
              <a:buNone/>
            </a:pPr>
            <a:r>
              <a:rPr lang="fr-FR" sz="2600" u="sng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Peut mieux faire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8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457200" lvl="1" indent="0">
              <a:buNone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Environnements internes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Cloisonnement des envs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Tests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perfs avant/après MEP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Synthèse inter-équipes</a:t>
            </a:r>
          </a:p>
          <a:p>
            <a:pPr marL="457200" lvl="1" indent="0">
              <a:buNone/>
            </a:pPr>
            <a:r>
              <a:rPr lang="fr-FR" sz="2200" dirty="0">
                <a:solidFill>
                  <a:srgbClr val="002060"/>
                </a:solidFill>
                <a:latin typeface="Open Sans Condensed Light" panose="020B0306030504020204" pitchFamily="34" charset="0"/>
              </a:rPr>
              <a:t>Organisation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Feature teams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rgbClr val="0070C0"/>
                </a:solidFill>
                <a:latin typeface="Open Sans Condensed Light" panose="020B0306030504020204" pitchFamily="34" charset="0"/>
              </a:rPr>
              <a:t>Mutualisation des outils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sz="2000" dirty="0">
              <a:solidFill>
                <a:srgbClr val="0070C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0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</a:t>
            </a:r>
            <a:r>
              <a:rPr lang="fr-FR" dirty="0" err="1"/>
              <a:t>integration</a:t>
            </a:r>
            <a:r>
              <a:rPr lang="fr-FR" dirty="0"/>
              <a:t> continue en 2018 : NPS</a:t>
            </a:r>
            <a:endParaRPr lang="fr-FR" dirty="0">
              <a:latin typeface="Montserrat" panose="02000505000000020004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CB48E7-0EE7-41CD-AC19-D663251680BB}"/>
              </a:ext>
            </a:extLst>
          </p:cNvPr>
          <p:cNvSpPr txBox="1"/>
          <p:nvPr/>
        </p:nvSpPr>
        <p:spPr>
          <a:xfrm>
            <a:off x="848124" y="2723578"/>
            <a:ext cx="183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Stratégie globale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578010-2055-4B81-8A20-39D7D8BE1F7A}"/>
              </a:ext>
            </a:extLst>
          </p:cNvPr>
          <p:cNvSpPr txBox="1"/>
          <p:nvPr/>
        </p:nvSpPr>
        <p:spPr>
          <a:xfrm>
            <a:off x="355598" y="5340006"/>
            <a:ext cx="285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Progression de mon équipe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01B2F0-3129-4584-98E8-FDC5114B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06" y="5709338"/>
            <a:ext cx="3883388" cy="1051143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AD69408-B669-476E-BF18-AB4C90B17388}"/>
              </a:ext>
            </a:extLst>
          </p:cNvPr>
          <p:cNvSpPr txBox="1">
            <a:spLocks/>
          </p:cNvSpPr>
          <p:nvPr/>
        </p:nvSpPr>
        <p:spPr>
          <a:xfrm>
            <a:off x="4131990" y="1148701"/>
            <a:ext cx="7450410" cy="55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400" dirty="0">
                <a:solidFill>
                  <a:srgbClr val="002060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24 réponses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400" dirty="0">
              <a:solidFill>
                <a:srgbClr val="002060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91FC4C-A707-48BD-882B-A880E0586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2" y="741750"/>
            <a:ext cx="2668344" cy="19818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9D8D2E-AAE9-4977-AC63-6736BA6B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2" y="3335230"/>
            <a:ext cx="2668344" cy="198182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0A5764-026B-4AEC-BC35-CC5C1D1E7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251" y="1918742"/>
            <a:ext cx="6905625" cy="33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5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L’IC en 2018 : votre avis</a:t>
            </a:r>
            <a:endParaRPr lang="fr-FR" dirty="0">
              <a:latin typeface="Montserrat" panose="02000505000000020004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26933E4-B40D-452C-ABF6-CCFB87B6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28" y="957262"/>
            <a:ext cx="7491943" cy="54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8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L’IC en 2018 : MOYENS, MANQUES ET OBSTACLES</a:t>
            </a:r>
            <a:endParaRPr lang="fr-FR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FE4ADC4-2A8B-478C-881B-FA2926105E8C}"/>
              </a:ext>
            </a:extLst>
          </p:cNvPr>
          <p:cNvSpPr txBox="1">
            <a:spLocks/>
          </p:cNvSpPr>
          <p:nvPr/>
        </p:nvSpPr>
        <p:spPr>
          <a:xfrm>
            <a:off x="-349294" y="1224294"/>
            <a:ext cx="1964010" cy="55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Moyens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9833C93-1629-48FC-83B7-55FEFAA03388}"/>
              </a:ext>
            </a:extLst>
          </p:cNvPr>
          <p:cNvSpPr txBox="1">
            <a:spLocks/>
          </p:cNvSpPr>
          <p:nvPr/>
        </p:nvSpPr>
        <p:spPr>
          <a:xfrm>
            <a:off x="6205562" y="2155537"/>
            <a:ext cx="2499828" cy="55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Obstacles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FBE046-9BB4-4243-AD65-DBF9CF0117F3}"/>
              </a:ext>
            </a:extLst>
          </p:cNvPr>
          <p:cNvSpPr txBox="1">
            <a:spLocks/>
          </p:cNvSpPr>
          <p:nvPr/>
        </p:nvSpPr>
        <p:spPr>
          <a:xfrm>
            <a:off x="-349294" y="4141768"/>
            <a:ext cx="2122893" cy="55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bg1"/>
                </a:solidFill>
                <a:latin typeface="Open Sans Condensed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Manques 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2000" dirty="0">
              <a:solidFill>
                <a:schemeClr val="bg1"/>
              </a:solidFill>
              <a:latin typeface="Open Sans Condensed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6293B4-D135-41F0-8D4A-5393731B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94" y="2620319"/>
            <a:ext cx="5283629" cy="252474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61AB748-798E-4B08-BD7D-58FCC3AC5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76" y="1764536"/>
            <a:ext cx="6364849" cy="23211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20E21D4-9A50-47CC-9FAC-731579145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77" y="4815876"/>
            <a:ext cx="6364849" cy="163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91C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L’IC en 2018 : VOS IDEES POUR AVANCER</a:t>
            </a:r>
            <a:endParaRPr lang="fr-FR" dirty="0">
              <a:solidFill>
                <a:schemeClr val="bg1"/>
              </a:solidFill>
              <a:latin typeface="Montserrat" panose="02000505000000020004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16EFC6-7279-4CCA-877B-B09EAACC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40" y="1155032"/>
            <a:ext cx="11257520" cy="530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625" y="1976766"/>
            <a:ext cx="1428750" cy="11049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06017" y="2704470"/>
            <a:ext cx="11979965" cy="1343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900" dirty="0">
                <a:latin typeface="Montserrat" panose="02000505000000020004" pitchFamily="2" charset="0"/>
              </a:rPr>
              <a:t>La qualité logicielle – Bilan 2018</a:t>
            </a:r>
          </a:p>
          <a:p>
            <a:r>
              <a:rPr lang="fr-FR" sz="4100" dirty="0">
                <a:solidFill>
                  <a:srgbClr val="002060"/>
                </a:solidFill>
                <a:latin typeface="Montserrat" panose="02000505000000020004" pitchFamily="2" charset="0"/>
              </a:rPr>
              <a:t>Les tests logiciels</a:t>
            </a:r>
          </a:p>
        </p:txBody>
      </p:sp>
    </p:spTree>
    <p:extLst>
      <p:ext uri="{BB962C8B-B14F-4D97-AF65-F5344CB8AC3E}">
        <p14:creationId xmlns:p14="http://schemas.microsoft.com/office/powerpoint/2010/main" val="1723160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AT Internet 2014">
      <a:dk1>
        <a:srgbClr val="07244B"/>
      </a:dk1>
      <a:lt1>
        <a:sysClr val="window" lastClr="FFFFFF"/>
      </a:lt1>
      <a:dk2>
        <a:srgbClr val="1F497D"/>
      </a:dk2>
      <a:lt2>
        <a:srgbClr val="EEECE1"/>
      </a:lt2>
      <a:accent1>
        <a:srgbClr val="045B99"/>
      </a:accent1>
      <a:accent2>
        <a:srgbClr val="00A2E3"/>
      </a:accent2>
      <a:accent3>
        <a:srgbClr val="00CED4"/>
      </a:accent3>
      <a:accent4>
        <a:srgbClr val="00F3AC"/>
      </a:accent4>
      <a:accent5>
        <a:srgbClr val="0D6BA3"/>
      </a:accent5>
      <a:accent6>
        <a:srgbClr val="129195"/>
      </a:accent6>
      <a:hlink>
        <a:srgbClr val="00A2E3"/>
      </a:hlink>
      <a:folHlink>
        <a:srgbClr val="00A2E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_PPT_Template_2018_Final_v2.pptx" id="{2E40B338-F514-4CFD-A4DD-0E567E62F795}" vid="{6B45DF71-CA3B-4F57-8D68-12BC3DF1F728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3625355F0D94FBD378DCF89D0E61C" ma:contentTypeVersion="6" ma:contentTypeDescription="Create a new document." ma:contentTypeScope="" ma:versionID="a5dbb4737b7b9902cb6375521980dea5">
  <xsd:schema xmlns:xsd="http://www.w3.org/2001/XMLSchema" xmlns:xs="http://www.w3.org/2001/XMLSchema" xmlns:p="http://schemas.microsoft.com/office/2006/metadata/properties" xmlns:ns2="1d57069d-7d87-4754-a553-8f610cdb1500" xmlns:ns3="262dca1d-9f0c-443a-8748-5e2b6f15dd17" targetNamespace="http://schemas.microsoft.com/office/2006/metadata/properties" ma:root="true" ma:fieldsID="e2d783e7c6163f5608cde9dd736a2831" ns2:_="" ns3:_="">
    <xsd:import namespace="1d57069d-7d87-4754-a553-8f610cdb1500"/>
    <xsd:import namespace="262dca1d-9f0c-443a-8748-5e2b6f15dd1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57069d-7d87-4754-a553-8f610cdb150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dca1d-9f0c-443a-8748-5e2b6f15dd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163C0D-A8F0-4F7E-BF6A-858FAC356B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57069d-7d87-4754-a553-8f610cdb1500"/>
    <ds:schemaRef ds:uri="262dca1d-9f0c-443a-8748-5e2b6f15dd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86B407-56AD-44D2-AC96-C0ED2A890F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60515D-B5CD-4390-8994-3EBE0B7A2FB1}">
  <ds:schemaRefs>
    <ds:schemaRef ds:uri="http://schemas.microsoft.com/office/infopath/2007/PartnerControls"/>
    <ds:schemaRef ds:uri="1d57069d-7d87-4754-a553-8f610cdb1500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62dca1d-9f0c-443a-8748-5e2b6f15dd1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New_PPT_Template_2018_Final_v2</Template>
  <TotalTime>13110</TotalTime>
  <Words>845</Words>
  <Application>Microsoft Office PowerPoint</Application>
  <PresentationFormat>Grand écran</PresentationFormat>
  <Paragraphs>254</Paragraphs>
  <Slides>21</Slides>
  <Notes>12</Notes>
  <HiddenSlides>1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Courier New</vt:lpstr>
      <vt:lpstr>Franklin Gothic Book</vt:lpstr>
      <vt:lpstr>Georgia</vt:lpstr>
      <vt:lpstr>Lucida Grande</vt:lpstr>
      <vt:lpstr>Montserrat</vt:lpstr>
      <vt:lpstr>Open Sans Condensed Light</vt:lpstr>
      <vt:lpstr>Open Sans Light</vt:lpstr>
      <vt:lpstr>Wingdings</vt:lpstr>
      <vt:lpstr>Thème Office</vt:lpstr>
      <vt:lpstr>qualité logicielle  Intégration continue et tests logiciels résultats 2018 – focus 2019 </vt:lpstr>
      <vt:lpstr>Présentation PowerPoint</vt:lpstr>
      <vt:lpstr>L’integration continue : objectifs 2018</vt:lpstr>
      <vt:lpstr>Do you Remember the « remember the future » ?</vt:lpstr>
      <vt:lpstr>L’integration continue en 2018 : NPS</vt:lpstr>
      <vt:lpstr>L’IC en 2018 : votre avis</vt:lpstr>
      <vt:lpstr>L’IC en 2018 : MOYENS, MANQUES ET OBSTACLES</vt:lpstr>
      <vt:lpstr>L’IC en 2018 : VOS IDEES POUR AVANCER</vt:lpstr>
      <vt:lpstr>Présentation PowerPoint</vt:lpstr>
      <vt:lpstr>Sonar : indicateurs de Qualité du code</vt:lpstr>
      <vt:lpstr>Sonar : indicateurs de Qualité du code</vt:lpstr>
      <vt:lpstr>tEsts fonctionnels AUTOMATISES</vt:lpstr>
      <vt:lpstr>Approche de test « SALES INSIGHT »</vt:lpstr>
      <vt:lpstr>CI + TESTS SUR ENVS INTERNES : AU GLOBAL</vt:lpstr>
      <vt:lpstr>CI + TESTS SUR ENVS INTERNES : NOUVELLE CHAINE</vt:lpstr>
      <vt:lpstr>Présentation PowerPoint</vt:lpstr>
      <vt:lpstr>Qualité logicielle : Objectifs 2019</vt:lpstr>
      <vt:lpstr>Présentation PowerPoint</vt:lpstr>
      <vt:lpstr>VOS exigences pour le produit</vt:lpstr>
      <vt:lpstr>Le rôle des PO / PPO : quoi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Qualité  Actions et résultats 2017</dc:title>
  <dc:creator>Stephane Perrin | AT Internet</dc:creator>
  <cp:lastModifiedBy>Alexandre Aubert | AT Internet</cp:lastModifiedBy>
  <cp:revision>135</cp:revision>
  <dcterms:created xsi:type="dcterms:W3CDTF">2018-02-06T10:44:11Z</dcterms:created>
  <dcterms:modified xsi:type="dcterms:W3CDTF">2019-02-01T08:30:55Z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0x0101008643625355F0D94FBD378DCF89D0E61C</vt:lpwstr>
  </property>
</Properties>
</file>