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58" r:id="rId4"/>
    <p:sldId id="260" r:id="rId5"/>
    <p:sldId id="271" r:id="rId6"/>
    <p:sldId id="265" r:id="rId7"/>
    <p:sldId id="264" r:id="rId8"/>
    <p:sldId id="268" r:id="rId9"/>
    <p:sldId id="269" r:id="rId10"/>
    <p:sldId id="267" r:id="rId11"/>
    <p:sldId id="277" r:id="rId12"/>
    <p:sldId id="270" r:id="rId13"/>
    <p:sldId id="266" r:id="rId14"/>
    <p:sldId id="272" r:id="rId15"/>
    <p:sldId id="273" r:id="rId16"/>
    <p:sldId id="274" r:id="rId17"/>
    <p:sldId id="275" r:id="rId18"/>
    <p:sldId id="276" r:id="rId19"/>
    <p:sldId id="279" r:id="rId20"/>
    <p:sldId id="293" r:id="rId21"/>
    <p:sldId id="291" r:id="rId22"/>
    <p:sldId id="292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Aubert | AT Internet" initials="AA|AI" lastIdx="1" clrIdx="0">
    <p:extLst>
      <p:ext uri="{19B8F6BF-5375-455C-9EA6-DF929625EA0E}">
        <p15:presenceInfo xmlns:p15="http://schemas.microsoft.com/office/powerpoint/2012/main" userId="S-1-5-21-695671576-1012996297-1373531168-15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FAFBF-EF23-453B-86F7-B4E4B4D3DD50}" v="46" dt="2018-08-24T13:09:3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5949" autoAdjust="0"/>
  </p:normalViewPr>
  <p:slideViewPr>
    <p:cSldViewPr snapToGrid="0">
      <p:cViewPr varScale="1">
        <p:scale>
          <a:sx n="84" d="100"/>
          <a:sy n="84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ubert | AT Internet" userId="f02fb3d0-8c7f-4e2f-91b0-5fca9e1e1178" providerId="ADAL" clId="{C9CFAFBF-EF23-453B-86F7-B4E4B4D3DD50}"/>
    <pc:docChg chg="modSld">
      <pc:chgData name="Alexandre Aubert | AT Internet" userId="f02fb3d0-8c7f-4e2f-91b0-5fca9e1e1178" providerId="ADAL" clId="{C9CFAFBF-EF23-453B-86F7-B4E4B4D3DD50}" dt="2018-08-24T13:09:33.140" v="45" actId="20577"/>
      <pc:docMkLst>
        <pc:docMk/>
      </pc:docMkLst>
      <pc:sldChg chg="modSp">
        <pc:chgData name="Alexandre Aubert | AT Internet" userId="f02fb3d0-8c7f-4e2f-91b0-5fca9e1e1178" providerId="ADAL" clId="{C9CFAFBF-EF23-453B-86F7-B4E4B4D3DD50}" dt="2018-08-24T13:09:33.140" v="45" actId="20577"/>
        <pc:sldMkLst>
          <pc:docMk/>
          <pc:sldMk cId="2446250382" sldId="269"/>
        </pc:sldMkLst>
        <pc:spChg chg="mod">
          <ac:chgData name="Alexandre Aubert | AT Internet" userId="f02fb3d0-8c7f-4e2f-91b0-5fca9e1e1178" providerId="ADAL" clId="{C9CFAFBF-EF23-453B-86F7-B4E4B4D3DD50}" dt="2018-08-24T13:09:33.140" v="45" actId="20577"/>
          <ac:spMkLst>
            <pc:docMk/>
            <pc:sldMk cId="2446250382" sldId="269"/>
            <ac:spMk id="8" creationId="{00000000-0000-0000-0000-000000000000}"/>
          </ac:spMkLst>
        </pc:spChg>
        <pc:spChg chg="mod">
          <ac:chgData name="Alexandre Aubert | AT Internet" userId="f02fb3d0-8c7f-4e2f-91b0-5fca9e1e1178" providerId="ADAL" clId="{C9CFAFBF-EF23-453B-86F7-B4E4B4D3DD50}" dt="2018-08-24T13:08:52.209" v="2" actId="1076"/>
          <ac:spMkLst>
            <pc:docMk/>
            <pc:sldMk cId="2446250382" sldId="269"/>
            <ac:spMk id="10" creationId="{00000000-0000-0000-0000-000000000000}"/>
          </ac:spMkLst>
        </pc:spChg>
        <pc:spChg chg="mod">
          <ac:chgData name="Alexandre Aubert | AT Internet" userId="f02fb3d0-8c7f-4e2f-91b0-5fca9e1e1178" providerId="ADAL" clId="{C9CFAFBF-EF23-453B-86F7-B4E4B4D3DD50}" dt="2018-08-24T13:08:41.442" v="0" actId="14100"/>
          <ac:spMkLst>
            <pc:docMk/>
            <pc:sldMk cId="2446250382" sldId="269"/>
            <ac:spMk id="1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F7FB3-4371-435C-BBB1-7BC526C73226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97C0BD27-810F-4C7A-B663-DA814B77748A}">
      <dgm:prSet phldrT="[Texte]" custT="1"/>
      <dgm:spPr/>
      <dgm:t>
        <a:bodyPr/>
        <a:lstStyle/>
        <a:p>
          <a:r>
            <a:rPr lang="fr-FR" sz="2400" dirty="0"/>
            <a:t>Interface (GUI) </a:t>
          </a:r>
          <a:r>
            <a:rPr lang="fr-FR" sz="2400" b="0" i="1" baseline="0" dirty="0">
              <a:solidFill>
                <a:srgbClr val="FF0000"/>
              </a:solidFill>
            </a:rPr>
            <a:t>auto</a:t>
          </a:r>
          <a:endParaRPr lang="fr-FR" sz="2400" dirty="0"/>
        </a:p>
      </dgm:t>
    </dgm:pt>
    <dgm:pt modelId="{7823BB71-0BBA-4548-B239-94775DAA4FF3}" type="parTrans" cxnId="{8CE24DBB-9A58-49E4-8682-58BB565A0776}">
      <dgm:prSet/>
      <dgm:spPr/>
      <dgm:t>
        <a:bodyPr/>
        <a:lstStyle/>
        <a:p>
          <a:endParaRPr lang="fr-FR"/>
        </a:p>
      </dgm:t>
    </dgm:pt>
    <dgm:pt modelId="{8EFBAD33-F569-437D-835D-ED6D74C8698C}" type="sibTrans" cxnId="{8CE24DBB-9A58-49E4-8682-58BB565A0776}">
      <dgm:prSet/>
      <dgm:spPr/>
      <dgm:t>
        <a:bodyPr/>
        <a:lstStyle/>
        <a:p>
          <a:endParaRPr lang="fr-FR"/>
        </a:p>
      </dgm:t>
    </dgm:pt>
    <dgm:pt modelId="{E862BE8A-36FB-454B-8D86-50E47F0115E7}">
      <dgm:prSet phldrT="[Texte]" custT="1"/>
      <dgm:spPr/>
      <dgm:t>
        <a:bodyPr/>
        <a:lstStyle/>
        <a:p>
          <a:r>
            <a:rPr lang="fr-FR" sz="2400" dirty="0"/>
            <a:t>Recette/tests système (couche API) </a:t>
          </a:r>
          <a:r>
            <a:rPr lang="fr-FR" sz="2400" b="0" i="1" baseline="0" dirty="0">
              <a:solidFill>
                <a:srgbClr val="FF0000"/>
              </a:solidFill>
            </a:rPr>
            <a:t>auto</a:t>
          </a:r>
        </a:p>
      </dgm:t>
    </dgm:pt>
    <dgm:pt modelId="{D1B176CF-D289-4560-8961-9BCEFB7EC923}" type="parTrans" cxnId="{FA906C70-CE4C-4CF5-A710-E03D90D3D555}">
      <dgm:prSet/>
      <dgm:spPr/>
      <dgm:t>
        <a:bodyPr/>
        <a:lstStyle/>
        <a:p>
          <a:endParaRPr lang="fr-FR"/>
        </a:p>
      </dgm:t>
    </dgm:pt>
    <dgm:pt modelId="{B4B3EA26-B953-4973-A11B-4F93623B1712}" type="sibTrans" cxnId="{FA906C70-CE4C-4CF5-A710-E03D90D3D555}">
      <dgm:prSet/>
      <dgm:spPr/>
      <dgm:t>
        <a:bodyPr/>
        <a:lstStyle/>
        <a:p>
          <a:endParaRPr lang="fr-FR"/>
        </a:p>
      </dgm:t>
    </dgm:pt>
    <dgm:pt modelId="{BB3AC400-C1E6-4C96-AB4B-ED13DE8D1969}">
      <dgm:prSet phldrT="[Texte]" custT="1"/>
      <dgm:spPr/>
      <dgm:t>
        <a:bodyPr/>
        <a:lstStyle/>
        <a:p>
          <a:r>
            <a:rPr lang="fr-FR" sz="2400" dirty="0"/>
            <a:t>Unitaires/composants</a:t>
          </a:r>
        </a:p>
      </dgm:t>
    </dgm:pt>
    <dgm:pt modelId="{C1C4C194-BD6B-4F00-A8CA-4DA343B6953D}" type="parTrans" cxnId="{E813C506-5045-45B1-A582-6EBBC522C356}">
      <dgm:prSet/>
      <dgm:spPr/>
      <dgm:t>
        <a:bodyPr/>
        <a:lstStyle/>
        <a:p>
          <a:endParaRPr lang="fr-FR"/>
        </a:p>
      </dgm:t>
    </dgm:pt>
    <dgm:pt modelId="{B721C375-4470-42FA-8564-A04EC0A69AD3}" type="sibTrans" cxnId="{E813C506-5045-45B1-A582-6EBBC522C356}">
      <dgm:prSet/>
      <dgm:spPr/>
      <dgm:t>
        <a:bodyPr/>
        <a:lstStyle/>
        <a:p>
          <a:endParaRPr lang="fr-FR"/>
        </a:p>
      </dgm:t>
    </dgm:pt>
    <dgm:pt modelId="{87EE5800-DC89-45A1-A0D5-50655A69ECF8}">
      <dgm:prSet phldrT="[Texte]" custT="1"/>
      <dgm:spPr/>
      <dgm:t>
        <a:bodyPr/>
        <a:lstStyle/>
        <a:p>
          <a:r>
            <a:rPr lang="fr-FR" sz="2400" dirty="0"/>
            <a:t>Tests manuels</a:t>
          </a:r>
        </a:p>
      </dgm:t>
    </dgm:pt>
    <dgm:pt modelId="{8A63C5BE-6B7C-4B9A-9E20-6821FFA8BFB2}" type="parTrans" cxnId="{C743A698-1F54-454A-9DB4-10359781DDCB}">
      <dgm:prSet/>
      <dgm:spPr/>
      <dgm:t>
        <a:bodyPr/>
        <a:lstStyle/>
        <a:p>
          <a:endParaRPr lang="fr-FR"/>
        </a:p>
      </dgm:t>
    </dgm:pt>
    <dgm:pt modelId="{DB0058F1-D554-4BD3-920D-A9E2F3DAAD78}" type="sibTrans" cxnId="{C743A698-1F54-454A-9DB4-10359781DDCB}">
      <dgm:prSet/>
      <dgm:spPr/>
      <dgm:t>
        <a:bodyPr/>
        <a:lstStyle/>
        <a:p>
          <a:endParaRPr lang="fr-FR"/>
        </a:p>
      </dgm:t>
    </dgm:pt>
    <dgm:pt modelId="{96DEC983-42EA-4CBF-842E-3800004FBC7B}" type="pres">
      <dgm:prSet presAssocID="{46EF7FB3-4371-435C-BBB1-7BC526C73226}" presName="Name0" presStyleCnt="0">
        <dgm:presLayoutVars>
          <dgm:dir/>
          <dgm:animLvl val="lvl"/>
          <dgm:resizeHandles val="exact"/>
        </dgm:presLayoutVars>
      </dgm:prSet>
      <dgm:spPr/>
    </dgm:pt>
    <dgm:pt modelId="{455E1751-B8C1-4B0C-92C7-42E33D2A0B2A}" type="pres">
      <dgm:prSet presAssocID="{87EE5800-DC89-45A1-A0D5-50655A69ECF8}" presName="Name8" presStyleCnt="0"/>
      <dgm:spPr/>
    </dgm:pt>
    <dgm:pt modelId="{9A0AF8D7-42EF-4292-BB17-87CA44147CB5}" type="pres">
      <dgm:prSet presAssocID="{87EE5800-DC89-45A1-A0D5-50655A69ECF8}" presName="level" presStyleLbl="node1" presStyleIdx="0" presStyleCnt="4">
        <dgm:presLayoutVars>
          <dgm:chMax val="1"/>
          <dgm:bulletEnabled val="1"/>
        </dgm:presLayoutVars>
      </dgm:prSet>
      <dgm:spPr/>
    </dgm:pt>
    <dgm:pt modelId="{1E0A0CEE-7B18-4B1F-B8AB-228363CDFFDD}" type="pres">
      <dgm:prSet presAssocID="{87EE5800-DC89-45A1-A0D5-50655A69ECF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24D327B-5F64-45F8-9680-8DF46FF40CC9}" type="pres">
      <dgm:prSet presAssocID="{97C0BD27-810F-4C7A-B663-DA814B77748A}" presName="Name8" presStyleCnt="0"/>
      <dgm:spPr/>
    </dgm:pt>
    <dgm:pt modelId="{83AE34A0-07C8-48D4-86B8-664FEE17BEBB}" type="pres">
      <dgm:prSet presAssocID="{97C0BD27-810F-4C7A-B663-DA814B77748A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2C87F8-AFDE-4699-9E49-1F56102FF798}" type="pres">
      <dgm:prSet presAssocID="{97C0BD27-810F-4C7A-B663-DA814B7774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E410E3-4852-493E-B613-B0C5D5223EAB}" type="pres">
      <dgm:prSet presAssocID="{E862BE8A-36FB-454B-8D86-50E47F0115E7}" presName="Name8" presStyleCnt="0"/>
      <dgm:spPr/>
    </dgm:pt>
    <dgm:pt modelId="{BA8AEA02-2DBE-4655-AA1F-87703CE5BE2A}" type="pres">
      <dgm:prSet presAssocID="{E862BE8A-36FB-454B-8D86-50E47F0115E7}" presName="level" presStyleLbl="node1" presStyleIdx="2" presStyleCnt="4">
        <dgm:presLayoutVars>
          <dgm:chMax val="1"/>
          <dgm:bulletEnabled val="1"/>
        </dgm:presLayoutVars>
      </dgm:prSet>
      <dgm:spPr/>
    </dgm:pt>
    <dgm:pt modelId="{2C775456-E098-4882-B31D-4301CC83FDE0}" type="pres">
      <dgm:prSet presAssocID="{E862BE8A-36FB-454B-8D86-50E47F0115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B291C1C-D951-4791-AB44-854886D89F8D}" type="pres">
      <dgm:prSet presAssocID="{BB3AC400-C1E6-4C96-AB4B-ED13DE8D1969}" presName="Name8" presStyleCnt="0"/>
      <dgm:spPr/>
    </dgm:pt>
    <dgm:pt modelId="{5254C24E-4C47-44B0-A92F-17381B12BF9D}" type="pres">
      <dgm:prSet presAssocID="{BB3AC400-C1E6-4C96-AB4B-ED13DE8D1969}" presName="level" presStyleLbl="node1" presStyleIdx="3" presStyleCnt="4" custLinFactNeighborY="-759">
        <dgm:presLayoutVars>
          <dgm:chMax val="1"/>
          <dgm:bulletEnabled val="1"/>
        </dgm:presLayoutVars>
      </dgm:prSet>
      <dgm:spPr/>
    </dgm:pt>
    <dgm:pt modelId="{1202260A-EC1D-46D2-9C1B-C5A7A12E3C07}" type="pres">
      <dgm:prSet presAssocID="{BB3AC400-C1E6-4C96-AB4B-ED13DE8D196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813C506-5045-45B1-A582-6EBBC522C356}" srcId="{46EF7FB3-4371-435C-BBB1-7BC526C73226}" destId="{BB3AC400-C1E6-4C96-AB4B-ED13DE8D1969}" srcOrd="3" destOrd="0" parTransId="{C1C4C194-BD6B-4F00-A8CA-4DA343B6953D}" sibTransId="{B721C375-4470-42FA-8564-A04EC0A69AD3}"/>
    <dgm:cxn modelId="{868B2323-D962-4996-BB07-CC18C8388209}" type="presOf" srcId="{97C0BD27-810F-4C7A-B663-DA814B77748A}" destId="{83AE34A0-07C8-48D4-86B8-664FEE17BEBB}" srcOrd="0" destOrd="0" presId="urn:microsoft.com/office/officeart/2005/8/layout/pyramid1"/>
    <dgm:cxn modelId="{1166CF61-3C3A-43DE-A3B2-D3AE4C718407}" type="presOf" srcId="{E862BE8A-36FB-454B-8D86-50E47F0115E7}" destId="{BA8AEA02-2DBE-4655-AA1F-87703CE5BE2A}" srcOrd="0" destOrd="0" presId="urn:microsoft.com/office/officeart/2005/8/layout/pyramid1"/>
    <dgm:cxn modelId="{FA906C70-CE4C-4CF5-A710-E03D90D3D555}" srcId="{46EF7FB3-4371-435C-BBB1-7BC526C73226}" destId="{E862BE8A-36FB-454B-8D86-50E47F0115E7}" srcOrd="2" destOrd="0" parTransId="{D1B176CF-D289-4560-8961-9BCEFB7EC923}" sibTransId="{B4B3EA26-B953-4973-A11B-4F93623B1712}"/>
    <dgm:cxn modelId="{C743A698-1F54-454A-9DB4-10359781DDCB}" srcId="{46EF7FB3-4371-435C-BBB1-7BC526C73226}" destId="{87EE5800-DC89-45A1-A0D5-50655A69ECF8}" srcOrd="0" destOrd="0" parTransId="{8A63C5BE-6B7C-4B9A-9E20-6821FFA8BFB2}" sibTransId="{DB0058F1-D554-4BD3-920D-A9E2F3DAAD78}"/>
    <dgm:cxn modelId="{A202FCB0-E057-4E55-8F12-16A371534811}" type="presOf" srcId="{87EE5800-DC89-45A1-A0D5-50655A69ECF8}" destId="{9A0AF8D7-42EF-4292-BB17-87CA44147CB5}" srcOrd="0" destOrd="0" presId="urn:microsoft.com/office/officeart/2005/8/layout/pyramid1"/>
    <dgm:cxn modelId="{8CE24DBB-9A58-49E4-8682-58BB565A0776}" srcId="{46EF7FB3-4371-435C-BBB1-7BC526C73226}" destId="{97C0BD27-810F-4C7A-B663-DA814B77748A}" srcOrd="1" destOrd="0" parTransId="{7823BB71-0BBA-4548-B239-94775DAA4FF3}" sibTransId="{8EFBAD33-F569-437D-835D-ED6D74C8698C}"/>
    <dgm:cxn modelId="{898023C3-4668-4D63-BFB0-73B7DA64BCE4}" type="presOf" srcId="{46EF7FB3-4371-435C-BBB1-7BC526C73226}" destId="{96DEC983-42EA-4CBF-842E-3800004FBC7B}" srcOrd="0" destOrd="0" presId="urn:microsoft.com/office/officeart/2005/8/layout/pyramid1"/>
    <dgm:cxn modelId="{B846D4DC-B8B4-4AB6-A46F-5A88C96FDA84}" type="presOf" srcId="{87EE5800-DC89-45A1-A0D5-50655A69ECF8}" destId="{1E0A0CEE-7B18-4B1F-B8AB-228363CDFFDD}" srcOrd="1" destOrd="0" presId="urn:microsoft.com/office/officeart/2005/8/layout/pyramid1"/>
    <dgm:cxn modelId="{E9EBA4EE-E63F-42BC-8452-3982FAC4F005}" type="presOf" srcId="{BB3AC400-C1E6-4C96-AB4B-ED13DE8D1969}" destId="{1202260A-EC1D-46D2-9C1B-C5A7A12E3C07}" srcOrd="1" destOrd="0" presId="urn:microsoft.com/office/officeart/2005/8/layout/pyramid1"/>
    <dgm:cxn modelId="{AA0536F1-D474-4785-9B5D-E8DB5D0E78A3}" type="presOf" srcId="{E862BE8A-36FB-454B-8D86-50E47F0115E7}" destId="{2C775456-E098-4882-B31D-4301CC83FDE0}" srcOrd="1" destOrd="0" presId="urn:microsoft.com/office/officeart/2005/8/layout/pyramid1"/>
    <dgm:cxn modelId="{7F9E0FF4-00C5-4C00-B874-4FADBE0F62C9}" type="presOf" srcId="{97C0BD27-810F-4C7A-B663-DA814B77748A}" destId="{BA2C87F8-AFDE-4699-9E49-1F56102FF798}" srcOrd="1" destOrd="0" presId="urn:microsoft.com/office/officeart/2005/8/layout/pyramid1"/>
    <dgm:cxn modelId="{0BD9A9FD-E03A-4CFD-BB1F-ACDE02185F01}" type="presOf" srcId="{BB3AC400-C1E6-4C96-AB4B-ED13DE8D1969}" destId="{5254C24E-4C47-44B0-A92F-17381B12BF9D}" srcOrd="0" destOrd="0" presId="urn:microsoft.com/office/officeart/2005/8/layout/pyramid1"/>
    <dgm:cxn modelId="{E61EC6ED-57D7-45E4-9F0D-74650990B578}" type="presParOf" srcId="{96DEC983-42EA-4CBF-842E-3800004FBC7B}" destId="{455E1751-B8C1-4B0C-92C7-42E33D2A0B2A}" srcOrd="0" destOrd="0" presId="urn:microsoft.com/office/officeart/2005/8/layout/pyramid1"/>
    <dgm:cxn modelId="{46C67119-BD92-4919-93C7-E3AE4F35AC3B}" type="presParOf" srcId="{455E1751-B8C1-4B0C-92C7-42E33D2A0B2A}" destId="{9A0AF8D7-42EF-4292-BB17-87CA44147CB5}" srcOrd="0" destOrd="0" presId="urn:microsoft.com/office/officeart/2005/8/layout/pyramid1"/>
    <dgm:cxn modelId="{79FA4F95-CC98-4C6B-9AE7-DBCBC9F1BE50}" type="presParOf" srcId="{455E1751-B8C1-4B0C-92C7-42E33D2A0B2A}" destId="{1E0A0CEE-7B18-4B1F-B8AB-228363CDFFDD}" srcOrd="1" destOrd="0" presId="urn:microsoft.com/office/officeart/2005/8/layout/pyramid1"/>
    <dgm:cxn modelId="{BAD804C7-8A80-4E10-9DFE-9438F0675A9C}" type="presParOf" srcId="{96DEC983-42EA-4CBF-842E-3800004FBC7B}" destId="{A24D327B-5F64-45F8-9680-8DF46FF40CC9}" srcOrd="1" destOrd="0" presId="urn:microsoft.com/office/officeart/2005/8/layout/pyramid1"/>
    <dgm:cxn modelId="{97890A6D-1754-4D0A-93C6-89CD69BC557A}" type="presParOf" srcId="{A24D327B-5F64-45F8-9680-8DF46FF40CC9}" destId="{83AE34A0-07C8-48D4-86B8-664FEE17BEBB}" srcOrd="0" destOrd="0" presId="urn:microsoft.com/office/officeart/2005/8/layout/pyramid1"/>
    <dgm:cxn modelId="{A2E4DCA9-58D5-4099-A599-59E21FF651BD}" type="presParOf" srcId="{A24D327B-5F64-45F8-9680-8DF46FF40CC9}" destId="{BA2C87F8-AFDE-4699-9E49-1F56102FF798}" srcOrd="1" destOrd="0" presId="urn:microsoft.com/office/officeart/2005/8/layout/pyramid1"/>
    <dgm:cxn modelId="{354CC639-A701-4413-B74C-57A7AB41FDD8}" type="presParOf" srcId="{96DEC983-42EA-4CBF-842E-3800004FBC7B}" destId="{B4E410E3-4852-493E-B613-B0C5D5223EAB}" srcOrd="2" destOrd="0" presId="urn:microsoft.com/office/officeart/2005/8/layout/pyramid1"/>
    <dgm:cxn modelId="{2C7DB417-90B8-4263-85CC-F3EEF8FDB705}" type="presParOf" srcId="{B4E410E3-4852-493E-B613-B0C5D5223EAB}" destId="{BA8AEA02-2DBE-4655-AA1F-87703CE5BE2A}" srcOrd="0" destOrd="0" presId="urn:microsoft.com/office/officeart/2005/8/layout/pyramid1"/>
    <dgm:cxn modelId="{1C771C1F-F8F9-483A-984F-9FB4066AE53F}" type="presParOf" srcId="{B4E410E3-4852-493E-B613-B0C5D5223EAB}" destId="{2C775456-E098-4882-B31D-4301CC83FDE0}" srcOrd="1" destOrd="0" presId="urn:microsoft.com/office/officeart/2005/8/layout/pyramid1"/>
    <dgm:cxn modelId="{30685BFB-101A-4FFD-8B53-D2EB70E23EFF}" type="presParOf" srcId="{96DEC983-42EA-4CBF-842E-3800004FBC7B}" destId="{8B291C1C-D951-4791-AB44-854886D89F8D}" srcOrd="3" destOrd="0" presId="urn:microsoft.com/office/officeart/2005/8/layout/pyramid1"/>
    <dgm:cxn modelId="{CFAE007C-154F-49F1-BEE2-16BDB2F5C691}" type="presParOf" srcId="{8B291C1C-D951-4791-AB44-854886D89F8D}" destId="{5254C24E-4C47-44B0-A92F-17381B12BF9D}" srcOrd="0" destOrd="0" presId="urn:microsoft.com/office/officeart/2005/8/layout/pyramid1"/>
    <dgm:cxn modelId="{FF62DBCC-0E9A-49A1-B8F8-D7DE84BBF859}" type="presParOf" srcId="{8B291C1C-D951-4791-AB44-854886D89F8D}" destId="{1202260A-EC1D-46D2-9C1B-C5A7A12E3C0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35FDD-AA67-4AC0-8F62-5D1B3E5647FC}" type="doc">
      <dgm:prSet loTypeId="urn:microsoft.com/office/officeart/2005/8/layout/pyramid3" loCatId="pyramid" qsTypeId="urn:microsoft.com/office/officeart/2005/8/quickstyle/simple1" qsCatId="simple" csTypeId="urn:microsoft.com/office/officeart/2005/8/colors/accent1_3" csCatId="accent1" phldr="1"/>
      <dgm:spPr/>
    </dgm:pt>
    <dgm:pt modelId="{907018E7-A612-40B1-ACD1-150306CD70ED}">
      <dgm:prSet phldrT="[Texte]" custT="1"/>
      <dgm:spPr/>
      <dgm:t>
        <a:bodyPr/>
        <a:lstStyle/>
        <a:p>
          <a:r>
            <a:rPr lang="fr-FR" sz="2400" dirty="0"/>
            <a:t>Tests manuels</a:t>
          </a:r>
        </a:p>
      </dgm:t>
    </dgm:pt>
    <dgm:pt modelId="{A1E5DC74-FD44-4306-BDC4-C32FACCA8358}" type="parTrans" cxnId="{6D2A85A7-479E-490A-A604-A2466AED6EE5}">
      <dgm:prSet/>
      <dgm:spPr/>
      <dgm:t>
        <a:bodyPr/>
        <a:lstStyle/>
        <a:p>
          <a:endParaRPr lang="fr-FR"/>
        </a:p>
      </dgm:t>
    </dgm:pt>
    <dgm:pt modelId="{679FC74B-18B8-4DA3-9584-C3EE85A1F944}" type="sibTrans" cxnId="{6D2A85A7-479E-490A-A604-A2466AED6EE5}">
      <dgm:prSet/>
      <dgm:spPr/>
      <dgm:t>
        <a:bodyPr/>
        <a:lstStyle/>
        <a:p>
          <a:endParaRPr lang="fr-FR"/>
        </a:p>
      </dgm:t>
    </dgm:pt>
    <dgm:pt modelId="{5CEDE915-00EC-454F-8BD8-847202EAC1A5}">
      <dgm:prSet phldrT="[Texte]" custT="1"/>
      <dgm:spPr/>
      <dgm:t>
        <a:bodyPr/>
        <a:lstStyle/>
        <a:p>
          <a:r>
            <a:rPr lang="fr-FR" sz="2400" dirty="0"/>
            <a:t>Tests automatisés</a:t>
          </a:r>
        </a:p>
      </dgm:t>
    </dgm:pt>
    <dgm:pt modelId="{61178F3D-2B98-439A-AAAB-2DE92D8942F7}" type="parTrans" cxnId="{D10EC90F-899A-40BD-B366-33B07DCBE438}">
      <dgm:prSet/>
      <dgm:spPr/>
      <dgm:t>
        <a:bodyPr/>
        <a:lstStyle/>
        <a:p>
          <a:endParaRPr lang="fr-FR"/>
        </a:p>
      </dgm:t>
    </dgm:pt>
    <dgm:pt modelId="{80C6514B-3D8A-41B4-B391-55BD54979EB3}" type="sibTrans" cxnId="{D10EC90F-899A-40BD-B366-33B07DCBE438}">
      <dgm:prSet/>
      <dgm:spPr/>
      <dgm:t>
        <a:bodyPr/>
        <a:lstStyle/>
        <a:p>
          <a:endParaRPr lang="fr-FR"/>
        </a:p>
      </dgm:t>
    </dgm:pt>
    <dgm:pt modelId="{FECF762B-581C-40AD-903B-D435A68ACE4E}">
      <dgm:prSet phldrT="[Texte]" custT="1"/>
      <dgm:spPr/>
      <dgm:t>
        <a:bodyPr/>
        <a:lstStyle/>
        <a:p>
          <a:r>
            <a:rPr lang="fr-FR" sz="2400" dirty="0"/>
            <a:t>Unitaires</a:t>
          </a:r>
        </a:p>
      </dgm:t>
    </dgm:pt>
    <dgm:pt modelId="{FF78FC75-AAD6-42C0-8FA8-55BCD8466DE4}" type="parTrans" cxnId="{009D9709-35AB-4F5B-836E-8CC8936D21A0}">
      <dgm:prSet/>
      <dgm:spPr/>
      <dgm:t>
        <a:bodyPr/>
        <a:lstStyle/>
        <a:p>
          <a:endParaRPr lang="fr-FR"/>
        </a:p>
      </dgm:t>
    </dgm:pt>
    <dgm:pt modelId="{26EEB9AA-0376-4C34-8512-1B0190F4A81B}" type="sibTrans" cxnId="{009D9709-35AB-4F5B-836E-8CC8936D21A0}">
      <dgm:prSet/>
      <dgm:spPr/>
      <dgm:t>
        <a:bodyPr/>
        <a:lstStyle/>
        <a:p>
          <a:endParaRPr lang="fr-FR"/>
        </a:p>
      </dgm:t>
    </dgm:pt>
    <dgm:pt modelId="{FA7A377B-731D-4737-A195-EEEAB5D6E139}" type="pres">
      <dgm:prSet presAssocID="{BB435FDD-AA67-4AC0-8F62-5D1B3E5647FC}" presName="Name0" presStyleCnt="0">
        <dgm:presLayoutVars>
          <dgm:dir/>
          <dgm:animLvl val="lvl"/>
          <dgm:resizeHandles val="exact"/>
        </dgm:presLayoutVars>
      </dgm:prSet>
      <dgm:spPr/>
    </dgm:pt>
    <dgm:pt modelId="{0ABEFD04-B7A5-4846-A438-DBFC62B9DA8F}" type="pres">
      <dgm:prSet presAssocID="{907018E7-A612-40B1-ACD1-150306CD70ED}" presName="Name8" presStyleCnt="0"/>
      <dgm:spPr/>
    </dgm:pt>
    <dgm:pt modelId="{5088FC65-7CFE-4F45-BD63-49267FF0604F}" type="pres">
      <dgm:prSet presAssocID="{907018E7-A612-40B1-ACD1-150306CD70ED}" presName="level" presStyleLbl="node1" presStyleIdx="0" presStyleCnt="3">
        <dgm:presLayoutVars>
          <dgm:chMax val="1"/>
          <dgm:bulletEnabled val="1"/>
        </dgm:presLayoutVars>
      </dgm:prSet>
      <dgm:spPr/>
    </dgm:pt>
    <dgm:pt modelId="{F094C96F-2206-45B9-A46F-47E04E68D9BC}" type="pres">
      <dgm:prSet presAssocID="{907018E7-A612-40B1-ACD1-150306CD70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6DD2B7-08B7-4C5E-94B4-BC32441D2D18}" type="pres">
      <dgm:prSet presAssocID="{5CEDE915-00EC-454F-8BD8-847202EAC1A5}" presName="Name8" presStyleCnt="0"/>
      <dgm:spPr/>
    </dgm:pt>
    <dgm:pt modelId="{B875164E-216A-46E5-8495-E4FE7B67AE54}" type="pres">
      <dgm:prSet presAssocID="{5CEDE915-00EC-454F-8BD8-847202EAC1A5}" presName="level" presStyleLbl="node1" presStyleIdx="1" presStyleCnt="3">
        <dgm:presLayoutVars>
          <dgm:chMax val="1"/>
          <dgm:bulletEnabled val="1"/>
        </dgm:presLayoutVars>
      </dgm:prSet>
      <dgm:spPr/>
    </dgm:pt>
    <dgm:pt modelId="{39575C0D-9055-4A12-A213-631B24FBDBED}" type="pres">
      <dgm:prSet presAssocID="{5CEDE915-00EC-454F-8BD8-847202EAC1A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D454DF-2B23-4401-B661-F08318225D31}" type="pres">
      <dgm:prSet presAssocID="{FECF762B-581C-40AD-903B-D435A68ACE4E}" presName="Name8" presStyleCnt="0"/>
      <dgm:spPr/>
    </dgm:pt>
    <dgm:pt modelId="{77568E06-9DAC-4815-B774-9D963E949B50}" type="pres">
      <dgm:prSet presAssocID="{FECF762B-581C-40AD-903B-D435A68ACE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A2419F78-742B-4660-A0FD-0673F4D87D9F}" type="pres">
      <dgm:prSet presAssocID="{FECF762B-581C-40AD-903B-D435A68ACE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FA0F507-455A-495F-8696-B7ED5D457E26}" type="presOf" srcId="{FECF762B-581C-40AD-903B-D435A68ACE4E}" destId="{77568E06-9DAC-4815-B774-9D963E949B50}" srcOrd="0" destOrd="0" presId="urn:microsoft.com/office/officeart/2005/8/layout/pyramid3"/>
    <dgm:cxn modelId="{009D9709-35AB-4F5B-836E-8CC8936D21A0}" srcId="{BB435FDD-AA67-4AC0-8F62-5D1B3E5647FC}" destId="{FECF762B-581C-40AD-903B-D435A68ACE4E}" srcOrd="2" destOrd="0" parTransId="{FF78FC75-AAD6-42C0-8FA8-55BCD8466DE4}" sibTransId="{26EEB9AA-0376-4C34-8512-1B0190F4A81B}"/>
    <dgm:cxn modelId="{D10EC90F-899A-40BD-B366-33B07DCBE438}" srcId="{BB435FDD-AA67-4AC0-8F62-5D1B3E5647FC}" destId="{5CEDE915-00EC-454F-8BD8-847202EAC1A5}" srcOrd="1" destOrd="0" parTransId="{61178F3D-2B98-439A-AAAB-2DE92D8942F7}" sibTransId="{80C6514B-3D8A-41B4-B391-55BD54979EB3}"/>
    <dgm:cxn modelId="{D4E7151F-840F-4F97-A5E7-AABD11547CBB}" type="presOf" srcId="{FECF762B-581C-40AD-903B-D435A68ACE4E}" destId="{A2419F78-742B-4660-A0FD-0673F4D87D9F}" srcOrd="1" destOrd="0" presId="urn:microsoft.com/office/officeart/2005/8/layout/pyramid3"/>
    <dgm:cxn modelId="{E1D60A2F-8211-427E-BDBD-5042926A8FFD}" type="presOf" srcId="{907018E7-A612-40B1-ACD1-150306CD70ED}" destId="{5088FC65-7CFE-4F45-BD63-49267FF0604F}" srcOrd="0" destOrd="0" presId="urn:microsoft.com/office/officeart/2005/8/layout/pyramid3"/>
    <dgm:cxn modelId="{0F161978-588E-465E-AAD4-0801E649C252}" type="presOf" srcId="{BB435FDD-AA67-4AC0-8F62-5D1B3E5647FC}" destId="{FA7A377B-731D-4737-A195-EEEAB5D6E139}" srcOrd="0" destOrd="0" presId="urn:microsoft.com/office/officeart/2005/8/layout/pyramid3"/>
    <dgm:cxn modelId="{6D2A85A7-479E-490A-A604-A2466AED6EE5}" srcId="{BB435FDD-AA67-4AC0-8F62-5D1B3E5647FC}" destId="{907018E7-A612-40B1-ACD1-150306CD70ED}" srcOrd="0" destOrd="0" parTransId="{A1E5DC74-FD44-4306-BDC4-C32FACCA8358}" sibTransId="{679FC74B-18B8-4DA3-9584-C3EE85A1F944}"/>
    <dgm:cxn modelId="{529A3EC9-E44A-47A1-8EA9-67FC983D090A}" type="presOf" srcId="{5CEDE915-00EC-454F-8BD8-847202EAC1A5}" destId="{39575C0D-9055-4A12-A213-631B24FBDBED}" srcOrd="1" destOrd="0" presId="urn:microsoft.com/office/officeart/2005/8/layout/pyramid3"/>
    <dgm:cxn modelId="{E64D89E8-C4EF-4419-A7B8-3805998F0FA7}" type="presOf" srcId="{5CEDE915-00EC-454F-8BD8-847202EAC1A5}" destId="{B875164E-216A-46E5-8495-E4FE7B67AE54}" srcOrd="0" destOrd="0" presId="urn:microsoft.com/office/officeart/2005/8/layout/pyramid3"/>
    <dgm:cxn modelId="{109EF0EA-64C6-4F9B-87E1-1A9F6AC2D016}" type="presOf" srcId="{907018E7-A612-40B1-ACD1-150306CD70ED}" destId="{F094C96F-2206-45B9-A46F-47E04E68D9BC}" srcOrd="1" destOrd="0" presId="urn:microsoft.com/office/officeart/2005/8/layout/pyramid3"/>
    <dgm:cxn modelId="{0296BB28-4BF0-41AB-BD83-5BE5A0E2DDE7}" type="presParOf" srcId="{FA7A377B-731D-4737-A195-EEEAB5D6E139}" destId="{0ABEFD04-B7A5-4846-A438-DBFC62B9DA8F}" srcOrd="0" destOrd="0" presId="urn:microsoft.com/office/officeart/2005/8/layout/pyramid3"/>
    <dgm:cxn modelId="{19C3E3AE-6150-4D5B-AB2A-AFBB16463F9F}" type="presParOf" srcId="{0ABEFD04-B7A5-4846-A438-DBFC62B9DA8F}" destId="{5088FC65-7CFE-4F45-BD63-49267FF0604F}" srcOrd="0" destOrd="0" presId="urn:microsoft.com/office/officeart/2005/8/layout/pyramid3"/>
    <dgm:cxn modelId="{5CB03C39-68B8-4E84-8273-F0B578468946}" type="presParOf" srcId="{0ABEFD04-B7A5-4846-A438-DBFC62B9DA8F}" destId="{F094C96F-2206-45B9-A46F-47E04E68D9BC}" srcOrd="1" destOrd="0" presId="urn:microsoft.com/office/officeart/2005/8/layout/pyramid3"/>
    <dgm:cxn modelId="{977DC1A0-9CF6-40A7-B124-ED5ABA6EEF6D}" type="presParOf" srcId="{FA7A377B-731D-4737-A195-EEEAB5D6E139}" destId="{F86DD2B7-08B7-4C5E-94B4-BC32441D2D18}" srcOrd="1" destOrd="0" presId="urn:microsoft.com/office/officeart/2005/8/layout/pyramid3"/>
    <dgm:cxn modelId="{CC00B39B-BD4C-4044-9838-668100799584}" type="presParOf" srcId="{F86DD2B7-08B7-4C5E-94B4-BC32441D2D18}" destId="{B875164E-216A-46E5-8495-E4FE7B67AE54}" srcOrd="0" destOrd="0" presId="urn:microsoft.com/office/officeart/2005/8/layout/pyramid3"/>
    <dgm:cxn modelId="{C84979C9-2335-4532-AA92-9467FDA5D0CB}" type="presParOf" srcId="{F86DD2B7-08B7-4C5E-94B4-BC32441D2D18}" destId="{39575C0D-9055-4A12-A213-631B24FBDBED}" srcOrd="1" destOrd="0" presId="urn:microsoft.com/office/officeart/2005/8/layout/pyramid3"/>
    <dgm:cxn modelId="{FFFD6F68-A8DE-49FD-8A59-C787ADDD3673}" type="presParOf" srcId="{FA7A377B-731D-4737-A195-EEEAB5D6E139}" destId="{71D454DF-2B23-4401-B661-F08318225D31}" srcOrd="2" destOrd="0" presId="urn:microsoft.com/office/officeart/2005/8/layout/pyramid3"/>
    <dgm:cxn modelId="{3DEC4767-6432-47A4-A156-86F660211042}" type="presParOf" srcId="{71D454DF-2B23-4401-B661-F08318225D31}" destId="{77568E06-9DAC-4815-B774-9D963E949B50}" srcOrd="0" destOrd="0" presId="urn:microsoft.com/office/officeart/2005/8/layout/pyramid3"/>
    <dgm:cxn modelId="{EBC42AA5-3C16-41F5-8596-C958290CF301}" type="presParOf" srcId="{71D454DF-2B23-4401-B661-F08318225D31}" destId="{A2419F78-742B-4660-A0FD-0673F4D87D9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F8D7-42EF-4292-BB17-87CA44147CB5}">
      <dsp:nvSpPr>
        <dsp:cNvPr id="0" name=""/>
        <dsp:cNvSpPr/>
      </dsp:nvSpPr>
      <dsp:spPr>
        <a:xfrm>
          <a:off x="1971675" y="0"/>
          <a:ext cx="1314450" cy="1084981"/>
        </a:xfrm>
        <a:prstGeom prst="trapezoid">
          <a:avLst>
            <a:gd name="adj" fmla="val 60575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Tests manuels</a:t>
          </a:r>
        </a:p>
      </dsp:txBody>
      <dsp:txXfrm>
        <a:off x="1971675" y="0"/>
        <a:ext cx="1314450" cy="1084981"/>
      </dsp:txXfrm>
    </dsp:sp>
    <dsp:sp modelId="{83AE34A0-07C8-48D4-86B8-664FEE17BEBB}">
      <dsp:nvSpPr>
        <dsp:cNvPr id="0" name=""/>
        <dsp:cNvSpPr/>
      </dsp:nvSpPr>
      <dsp:spPr>
        <a:xfrm>
          <a:off x="1314450" y="1084981"/>
          <a:ext cx="2628900" cy="1084981"/>
        </a:xfrm>
        <a:prstGeom prst="trapezoid">
          <a:avLst>
            <a:gd name="adj" fmla="val 60575"/>
          </a:avLst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Interface (GUI) </a:t>
          </a:r>
          <a:r>
            <a:rPr lang="fr-FR" sz="2400" b="0" i="1" kern="1200" baseline="0" dirty="0">
              <a:solidFill>
                <a:srgbClr val="FF0000"/>
              </a:solidFill>
            </a:rPr>
            <a:t>auto</a:t>
          </a:r>
          <a:endParaRPr lang="fr-FR" sz="2400" kern="1200" dirty="0"/>
        </a:p>
      </dsp:txBody>
      <dsp:txXfrm>
        <a:off x="1774507" y="1084981"/>
        <a:ext cx="1708785" cy="1084981"/>
      </dsp:txXfrm>
    </dsp:sp>
    <dsp:sp modelId="{BA8AEA02-2DBE-4655-AA1F-87703CE5BE2A}">
      <dsp:nvSpPr>
        <dsp:cNvPr id="0" name=""/>
        <dsp:cNvSpPr/>
      </dsp:nvSpPr>
      <dsp:spPr>
        <a:xfrm>
          <a:off x="657225" y="2169962"/>
          <a:ext cx="3943350" cy="1084981"/>
        </a:xfrm>
        <a:prstGeom prst="trapezoid">
          <a:avLst>
            <a:gd name="adj" fmla="val 60575"/>
          </a:avLst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Recette/tests système (couche API) </a:t>
          </a:r>
          <a:r>
            <a:rPr lang="fr-FR" sz="2400" b="0" i="1" kern="1200" baseline="0" dirty="0">
              <a:solidFill>
                <a:srgbClr val="FF0000"/>
              </a:solidFill>
            </a:rPr>
            <a:t>auto</a:t>
          </a:r>
        </a:p>
      </dsp:txBody>
      <dsp:txXfrm>
        <a:off x="1347311" y="2169962"/>
        <a:ext cx="2563177" cy="1084981"/>
      </dsp:txXfrm>
    </dsp:sp>
    <dsp:sp modelId="{5254C24E-4C47-44B0-A92F-17381B12BF9D}">
      <dsp:nvSpPr>
        <dsp:cNvPr id="0" name=""/>
        <dsp:cNvSpPr/>
      </dsp:nvSpPr>
      <dsp:spPr>
        <a:xfrm>
          <a:off x="0" y="3246708"/>
          <a:ext cx="5257800" cy="1084981"/>
        </a:xfrm>
        <a:prstGeom prst="trapezoid">
          <a:avLst>
            <a:gd name="adj" fmla="val 60575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Unitaires/composants</a:t>
          </a:r>
        </a:p>
      </dsp:txBody>
      <dsp:txXfrm>
        <a:off x="920114" y="3246708"/>
        <a:ext cx="3417570" cy="1084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8FC65-7CFE-4F45-BD63-49267FF0604F}">
      <dsp:nvSpPr>
        <dsp:cNvPr id="0" name=""/>
        <dsp:cNvSpPr/>
      </dsp:nvSpPr>
      <dsp:spPr>
        <a:xfrm rot="10800000">
          <a:off x="0" y="0"/>
          <a:ext cx="3779228" cy="1189702"/>
        </a:xfrm>
        <a:prstGeom prst="trapezoid">
          <a:avLst>
            <a:gd name="adj" fmla="val 52944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Tests manuels</a:t>
          </a:r>
        </a:p>
      </dsp:txBody>
      <dsp:txXfrm rot="-10800000">
        <a:off x="661364" y="0"/>
        <a:ext cx="2456498" cy="1189702"/>
      </dsp:txXfrm>
    </dsp:sp>
    <dsp:sp modelId="{B875164E-216A-46E5-8495-E4FE7B67AE54}">
      <dsp:nvSpPr>
        <dsp:cNvPr id="0" name=""/>
        <dsp:cNvSpPr/>
      </dsp:nvSpPr>
      <dsp:spPr>
        <a:xfrm rot="10800000">
          <a:off x="629871" y="1189702"/>
          <a:ext cx="2519485" cy="1189702"/>
        </a:xfrm>
        <a:prstGeom prst="trapezoid">
          <a:avLst>
            <a:gd name="adj" fmla="val 52944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Tests automatisés</a:t>
          </a:r>
        </a:p>
      </dsp:txBody>
      <dsp:txXfrm rot="-10800000">
        <a:off x="1070781" y="1189702"/>
        <a:ext cx="1637665" cy="1189702"/>
      </dsp:txXfrm>
    </dsp:sp>
    <dsp:sp modelId="{77568E06-9DAC-4815-B774-9D963E949B50}">
      <dsp:nvSpPr>
        <dsp:cNvPr id="0" name=""/>
        <dsp:cNvSpPr/>
      </dsp:nvSpPr>
      <dsp:spPr>
        <a:xfrm rot="10800000">
          <a:off x="1259742" y="2379405"/>
          <a:ext cx="1259742" cy="1189702"/>
        </a:xfrm>
        <a:prstGeom prst="trapezoid">
          <a:avLst>
            <a:gd name="adj" fmla="val 52944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Unitaires</a:t>
          </a:r>
        </a:p>
      </dsp:txBody>
      <dsp:txXfrm rot="-10800000">
        <a:off x="1259742" y="2379405"/>
        <a:ext cx="1259742" cy="118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BC7A-73A7-48B6-A363-492568EF326A}" type="datetimeFigureOut">
              <a:rPr lang="fr-FR" smtClean="0"/>
              <a:t>23/08/2018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18E50-FC53-4104-9198-BC138478BA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33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3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56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1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nspection 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Dirigée par un modérateur formé (pas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l‟auteur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Généralement menée comme un examen par les pairs;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Rôles définis;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Inclut des métriques 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Processus formel basé sur des règles et des check-lists 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Critères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d‟entrée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de sortie spécifiés pour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l‟acceptation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 produit logiciel 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Réunion de préparation;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Rapport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d‟inspection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incluant la liste de constatations;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Processus formel de suivi (inclut le processus facultatif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d‟amélioration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composants);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Lecteur (facultatif);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Objectif principal: trouver des défauts.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baseline="0" dirty="0"/>
              <a:t>Exemple de saisie dans le champ data </a:t>
            </a:r>
            <a:r>
              <a:rPr lang="fr-FR" baseline="0" dirty="0" err="1"/>
              <a:t>query</a:t>
            </a:r>
            <a:r>
              <a:rPr lang="fr-FR" baseline="0" dirty="0"/>
              <a:t> : nombre de résultats 0-10000</a:t>
            </a:r>
          </a:p>
          <a:p>
            <a:pPr marL="685800" lvl="1" indent="-228600">
              <a:buAutoNum type="arabicPeriod"/>
            </a:pPr>
            <a:r>
              <a:rPr lang="fr-FR" baseline="0" dirty="0"/>
              <a:t>Valides 0-1000</a:t>
            </a:r>
          </a:p>
          <a:p>
            <a:pPr marL="685800" lvl="1" indent="-228600">
              <a:buAutoNum type="arabicPeriod"/>
            </a:pPr>
            <a:r>
              <a:rPr lang="fr-FR" baseline="0" dirty="0"/>
              <a:t>Invalides –</a:t>
            </a:r>
            <a:r>
              <a:rPr lang="fr-FR" baseline="0" dirty="0" err="1"/>
              <a:t>inf</a:t>
            </a:r>
            <a:r>
              <a:rPr lang="fr-FR" baseline="0" dirty="0"/>
              <a:t> - -1 | 1001 – 10000</a:t>
            </a:r>
          </a:p>
          <a:p>
            <a:pPr marL="685800" lvl="1" indent="-228600">
              <a:buAutoNum type="arabicPeriod"/>
            </a:pPr>
            <a:r>
              <a:rPr lang="fr-FR" dirty="0"/>
              <a:t>Invalides lettre….</a:t>
            </a:r>
          </a:p>
          <a:p>
            <a:pPr marL="228600" lvl="0" indent="-228600">
              <a:buAutoNum type="arabicPeriod"/>
            </a:pPr>
            <a:r>
              <a:rPr lang="fr-FR" dirty="0"/>
              <a:t>Tables de décisions</a:t>
            </a:r>
          </a:p>
          <a:p>
            <a:pPr marL="685800" lvl="1" indent="-228600">
              <a:buAutoNum type="arabicPeriod"/>
            </a:pPr>
            <a:r>
              <a:rPr lang="fr-FR" dirty="0"/>
              <a:t>User connecté</a:t>
            </a:r>
          </a:p>
          <a:p>
            <a:pPr marL="685800" lvl="1" indent="-228600">
              <a:buAutoNum type="arabicPeriod"/>
            </a:pPr>
            <a:r>
              <a:rPr lang="fr-FR" dirty="0"/>
              <a:t>Option data explorer</a:t>
            </a:r>
          </a:p>
          <a:p>
            <a:pPr marL="685800" lvl="1" indent="-228600">
              <a:buAutoNum type="arabicPeriod"/>
            </a:pPr>
            <a:r>
              <a:rPr lang="fr-FR" dirty="0" err="1"/>
              <a:t>Multi</a:t>
            </a:r>
            <a:r>
              <a:rPr lang="fr-FR" baseline="0" dirty="0" err="1"/>
              <a:t>site</a:t>
            </a:r>
            <a:endParaRPr lang="fr-FR" baseline="0" dirty="0"/>
          </a:p>
          <a:p>
            <a:pPr marL="685800" lvl="1" indent="-228600">
              <a:buAutoNum type="arabicPeriod"/>
            </a:pPr>
            <a:r>
              <a:rPr lang="fr-FR" baseline="0" dirty="0"/>
              <a:t>Choix d’une analyse </a:t>
            </a:r>
            <a:r>
              <a:rPr lang="fr-FR" baseline="0" dirty="0" err="1"/>
              <a:t>multisite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8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baseline="0" dirty="0"/>
              <a:t>user non connecté &gt; bons identifiants &gt; user connecté</a:t>
            </a:r>
          </a:p>
          <a:p>
            <a:pPr marL="1600200" lvl="3" indent="-228600">
              <a:buAutoNum type="arabicPeriod"/>
            </a:pPr>
            <a:r>
              <a:rPr lang="fr-FR" baseline="0" dirty="0"/>
              <a:t>&gt;mauvais identifiants &gt; user non 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9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1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20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Mesurer</a:t>
            </a:r>
            <a:r>
              <a:rPr lang="fr-FR" b="1" baseline="0" dirty="0"/>
              <a:t> la qualité en terme de défauts trouvés, accroître la qualité du système en les corrigeant</a:t>
            </a: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En comprenant les causes des défauts trouvés, on peut </a:t>
            </a:r>
            <a:r>
              <a:rPr lang="fr-FR" b="1" baseline="0" dirty="0"/>
              <a:t>améliorer les processus de développement et prévenir l’apparition </a:t>
            </a:r>
            <a:r>
              <a:rPr lang="fr-FR" baseline="0" dirty="0"/>
              <a:t>d’autres défauts</a:t>
            </a:r>
          </a:p>
          <a:p>
            <a:pPr marL="171450" indent="-171450">
              <a:buFontTx/>
              <a:buChar char="-"/>
            </a:pP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Augmenter le niveau de confiance en la qualité d’un logiciel s’ils trouvent peu ou pas de défauts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5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conçus par la (les) personne(s) qui a (ont) écrit le logiciel à tester (niveau faible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d‟indépendance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Tests conçus par une (des) autre(s) personne(s) (p.ex. de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l‟équipe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développement).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Tests conçus par une (des) personne(s)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d‟un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groupe différent au sein de la même organisation (p.ex. équipe de test indépendante) ou par des spécialistes de test (p.ex. spécialistes en tests de performance ou utilisabilité)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Tests conçus par une (des) personne(s)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d‟une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organisation ou société différente (p.ex. sous-traitance ou certification par un organisme externe)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2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20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pourra noter que certains tests unitaires utilisant des bouchons (ou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peuvent devenir directement des tests d’intégration en remplaçant simplement le bouchon par le composant réel qu’il remplace.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0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5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18E50-FC53-4104-9198-BC138478BA9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6FDA-6967-4DD9-899C-71B6211A8D9D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0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CE2B-E542-42A1-B37D-649A3CCFA5AC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58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2C5F-CFC5-4474-9203-E283036C4568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7148-6A37-4BBF-916F-B6F10DBCB82C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4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C19F-61C7-49C9-B956-905B1F1B5828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900-1F82-4FEB-B84B-A745E3DDBE3E}" type="datetime1">
              <a:rPr lang="fr-FR" smtClean="0"/>
              <a:t>23/08/2018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4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712-EF84-48FA-ABD8-C77A30E4292F}" type="datetime1">
              <a:rPr lang="fr-FR" smtClean="0"/>
              <a:t>23/08/2018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74D8-5C79-40CC-9845-56184EC2DEBA}" type="datetime1">
              <a:rPr lang="fr-FR" smtClean="0"/>
              <a:t>23/08/2018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2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5487-D640-4607-82F5-48646B00A3AB}" type="datetime1">
              <a:rPr lang="fr-FR" smtClean="0"/>
              <a:t>23/08/2018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D205-246D-43ED-9558-15E0B41C71EF}" type="datetime1">
              <a:rPr lang="fr-FR" smtClean="0"/>
              <a:t>23/08/2018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09B6-FFC4-4CFC-9D38-1DFDEBE41E0C}" type="datetime1">
              <a:rPr lang="fr-FR" smtClean="0"/>
              <a:t>23/08/2018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AT Internet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BFE6-3496-4DAD-8B9A-8F0BFC1E0181}" type="datetime1">
              <a:rPr lang="fr-FR" smtClean="0"/>
              <a:t>23/08/2018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AT Internet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5448-879D-489F-A48C-C77115B18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00864"/>
            <a:ext cx="9144000" cy="931519"/>
          </a:xfrm>
        </p:spPr>
        <p:txBody>
          <a:bodyPr>
            <a:normAutofit/>
          </a:bodyPr>
          <a:lstStyle/>
          <a:p>
            <a:r>
              <a:rPr lang="fr-FR" dirty="0"/>
              <a:t>Les tests logiciels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632637"/>
            <a:ext cx="1428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 chaque activité de développement, correspond une activité de test </a:t>
            </a:r>
          </a:p>
          <a:p>
            <a:r>
              <a:rPr lang="fr-FR" dirty="0"/>
              <a:t>Chaque niveau de test a des objectifs de tests spécifiques </a:t>
            </a:r>
          </a:p>
          <a:p>
            <a:r>
              <a:rPr lang="fr-FR" dirty="0"/>
              <a:t>L’analyse et la conception des tests pour un niveau de test devraient commencer pendant l’activité correspondante de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5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fonctionnels</a:t>
            </a:r>
          </a:p>
          <a:p>
            <a:pPr lvl="1"/>
            <a:r>
              <a:rPr lang="fr-FR" dirty="0"/>
              <a:t>Ce que fait le système : fonctionnalités, sécurité, interopérabilité…</a:t>
            </a:r>
          </a:p>
          <a:p>
            <a:endParaRPr lang="fr-FR" dirty="0"/>
          </a:p>
          <a:p>
            <a:r>
              <a:rPr lang="fr-FR" dirty="0"/>
              <a:t>Test non fonctionnels</a:t>
            </a:r>
          </a:p>
          <a:p>
            <a:pPr lvl="1"/>
            <a:r>
              <a:rPr lang="fr-FR" dirty="0"/>
              <a:t>Comment le système fonctionne : performance, charge, utilisabilité, maintenabilité, fiabilité, portabilité…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Tests liés au changement</a:t>
            </a:r>
          </a:p>
          <a:p>
            <a:pPr lvl="1"/>
            <a:r>
              <a:rPr lang="fr-FR" dirty="0"/>
              <a:t>Non régression, tests de confirmation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43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Niveaux de test chez AT Internet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5117" y="2127380"/>
            <a:ext cx="2258008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Unitaires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5117" y="3015052"/>
            <a:ext cx="2258008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Intégration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5117" y="3902724"/>
            <a:ext cx="2258008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5117" y="4790396"/>
            <a:ext cx="2258008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Acceptation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94" y="2977196"/>
            <a:ext cx="2085975" cy="1285875"/>
          </a:xfrm>
          <a:prstGeom prst="rect">
            <a:avLst/>
          </a:prstGeom>
        </p:spPr>
      </p:pic>
      <p:sp>
        <p:nvSpPr>
          <p:cNvPr id="26" name="Pentagone 25"/>
          <p:cNvSpPr/>
          <p:nvPr/>
        </p:nvSpPr>
        <p:spPr>
          <a:xfrm rot="5400000">
            <a:off x="1136004" y="4841815"/>
            <a:ext cx="1424474" cy="499188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MOA</a:t>
            </a:r>
          </a:p>
        </p:txBody>
      </p:sp>
      <p:sp>
        <p:nvSpPr>
          <p:cNvPr id="27" name="Pentagone 26"/>
          <p:cNvSpPr/>
          <p:nvPr/>
        </p:nvSpPr>
        <p:spPr>
          <a:xfrm rot="5400000">
            <a:off x="516733" y="3106658"/>
            <a:ext cx="2663015" cy="4991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83935" y="1538282"/>
            <a:ext cx="1904499" cy="6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Unitaires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3935" y="2335064"/>
            <a:ext cx="1904499" cy="6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Intégration </a:t>
            </a:r>
          </a:p>
          <a:p>
            <a:pPr algn="ctr"/>
            <a:r>
              <a:rPr lang="fr-FR" dirty="0"/>
              <a:t>de composants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3935" y="3131846"/>
            <a:ext cx="1904499" cy="6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3935" y="5514078"/>
            <a:ext cx="1904499" cy="6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Acceptation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935" y="3917459"/>
            <a:ext cx="1904499" cy="678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Intégration</a:t>
            </a:r>
          </a:p>
          <a:p>
            <a:pPr algn="ctr"/>
            <a:r>
              <a:rPr lang="fr-FR" dirty="0"/>
              <a:t>de systèmes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83935" y="4714241"/>
            <a:ext cx="1904499" cy="678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Solution</a:t>
            </a:r>
          </a:p>
        </p:txBody>
      </p:sp>
      <p:sp>
        <p:nvSpPr>
          <p:cNvPr id="28" name="Pentagone 27"/>
          <p:cNvSpPr/>
          <p:nvPr/>
        </p:nvSpPr>
        <p:spPr>
          <a:xfrm rot="5400000">
            <a:off x="9517887" y="5780365"/>
            <a:ext cx="1461183" cy="42103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PO/PM/PE</a:t>
            </a:r>
          </a:p>
        </p:txBody>
      </p:sp>
      <p:sp>
        <p:nvSpPr>
          <p:cNvPr id="29" name="Pentagone 28"/>
          <p:cNvSpPr/>
          <p:nvPr/>
        </p:nvSpPr>
        <p:spPr>
          <a:xfrm rot="5400000">
            <a:off x="8260582" y="3280833"/>
            <a:ext cx="3975794" cy="4210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37312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unitaire (ou test de composant)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4325" y="1825625"/>
            <a:ext cx="10515600" cy="4351338"/>
          </a:xfrm>
        </p:spPr>
        <p:txBody>
          <a:bodyPr/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Valider le fonctionnement de composants testables séparément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Test simple, automatisable et stable</a:t>
            </a:r>
          </a:p>
          <a:p>
            <a:pPr lvl="1"/>
            <a:r>
              <a:rPr lang="fr-FR" dirty="0"/>
              <a:t>Besoin de bouchons et pilotes pour tester le composant de façon isolée</a:t>
            </a:r>
          </a:p>
          <a:p>
            <a:pPr lvl="1"/>
            <a:r>
              <a:rPr lang="fr-FR" dirty="0"/>
              <a:t>Les défauts trouvés sont corrigés dès qu’ils sont détectés</a:t>
            </a:r>
          </a:p>
          <a:p>
            <a:pPr lvl="1"/>
            <a:r>
              <a:rPr lang="fr-FR" dirty="0"/>
              <a:t>TDD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Test assuré par le développeur qui produit le code (ou en pair)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0" name="Pentagone 9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13" name="Pentagone 12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25966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d’intégration de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560" y="1825624"/>
            <a:ext cx="10515600" cy="3870325"/>
          </a:xfrm>
        </p:spPr>
        <p:txBody>
          <a:bodyPr/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Tester les interfaces et les interactions entre les composants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Test simple, automatisable et stable</a:t>
            </a:r>
          </a:p>
          <a:p>
            <a:pPr lvl="1"/>
            <a:r>
              <a:rPr lang="fr-FR" dirty="0"/>
              <a:t>Basé sur les descriptions d’interface, de flux et de messages échangés</a:t>
            </a:r>
          </a:p>
          <a:p>
            <a:pPr lvl="1"/>
            <a:r>
              <a:rPr lang="fr-FR" dirty="0"/>
              <a:t>Différentes techniques : </a:t>
            </a:r>
            <a:r>
              <a:rPr lang="fr-FR" dirty="0" err="1"/>
              <a:t>bottom</a:t>
            </a:r>
            <a:r>
              <a:rPr lang="fr-FR" dirty="0"/>
              <a:t>-up, top-down, par voisinage…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Test assuré par l’équipe qui développe les composants à intégrer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0" name="Pentagone 9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12" name="Pentagone 11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18090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560" y="1796408"/>
            <a:ext cx="10515600" cy="38703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Valider le comportement du système complet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Basé sur les critères d’acceptation des stories utilisateurs</a:t>
            </a:r>
          </a:p>
          <a:p>
            <a:pPr lvl="1"/>
            <a:r>
              <a:rPr lang="fr-FR" dirty="0"/>
              <a:t>Considère aussi les docs, procédures de déploiement, de migration</a:t>
            </a:r>
          </a:p>
          <a:p>
            <a:pPr lvl="1"/>
            <a:r>
              <a:rPr lang="fr-FR" dirty="0"/>
              <a:t>Usage de bouchons/pilotes pour isoler le système de la solution</a:t>
            </a:r>
          </a:p>
          <a:p>
            <a:pPr lvl="1"/>
            <a:r>
              <a:rPr lang="fr-FR" dirty="0"/>
              <a:t>ATDD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Test assuré par l’équipe qui livre la story utilisateur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8" name="Pentagone 17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20" name="Pentagone 19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337446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d’intégration de systèmes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560" y="1822448"/>
            <a:ext cx="10515600" cy="3870325"/>
          </a:xfrm>
        </p:spPr>
        <p:txBody>
          <a:bodyPr/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Tester les interfaces et les interactions entre les systèmes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Test simple, automatisable et stable</a:t>
            </a:r>
          </a:p>
          <a:p>
            <a:pPr lvl="1"/>
            <a:r>
              <a:rPr lang="fr-FR" dirty="0"/>
              <a:t>Basé sur les descriptions d’interface, de flux et de messages échangés</a:t>
            </a:r>
          </a:p>
          <a:p>
            <a:pPr lvl="1"/>
            <a:r>
              <a:rPr lang="fr-FR" dirty="0"/>
              <a:t>Différentes techniques : par voisinage, par fonctionnalité…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Test assuré conjointement par les équipes qui livrent les systèmes à intégrer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8" name="Pentagone 17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21" name="Pentagone 20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54029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de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560" y="1796408"/>
            <a:ext cx="10515600" cy="4708113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Valider le comportement de la solution complète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Basé sur les critères d’acceptation des stories utilisateurs</a:t>
            </a:r>
          </a:p>
          <a:p>
            <a:pPr lvl="1"/>
            <a:r>
              <a:rPr lang="fr-FR" dirty="0"/>
              <a:t>Considère aussi les docs, procédures de déploiement, de migration</a:t>
            </a:r>
          </a:p>
          <a:p>
            <a:pPr lvl="1"/>
            <a:r>
              <a:rPr lang="fr-FR" dirty="0"/>
              <a:t>Sessions exploratoires orientées métier</a:t>
            </a:r>
          </a:p>
          <a:p>
            <a:pPr lvl="1"/>
            <a:r>
              <a:rPr lang="fr-FR" dirty="0"/>
              <a:t>BDD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Test assuré par les PO/PE/PM, en collaboration avec les équipes</a:t>
            </a:r>
          </a:p>
          <a:p>
            <a:pPr lvl="1"/>
            <a:r>
              <a:rPr lang="fr-FR" dirty="0"/>
              <a:t>Les sessions exploratoires peuvent constituer un effort global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8" name="Pentagone 17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19" name="Pentagone 18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351189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test d’acceptation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560" y="1796408"/>
            <a:ext cx="10515600" cy="470811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Obtenir l’acceptation de la solution par le client ou l’utilisateur</a:t>
            </a:r>
          </a:p>
          <a:p>
            <a:pPr lvl="1"/>
            <a:r>
              <a:rPr lang="fr-FR" dirty="0"/>
              <a:t>Caractéristiques fonctionnelles ou non fonctionnelles</a:t>
            </a:r>
          </a:p>
          <a:p>
            <a:pPr lvl="1"/>
            <a:r>
              <a:rPr lang="fr-FR" dirty="0"/>
              <a:t>On ne cherche plus de défauts à ce niveau de test</a:t>
            </a:r>
          </a:p>
          <a:p>
            <a:r>
              <a:rPr lang="fr-FR" dirty="0"/>
              <a:t>Mise en œuvre</a:t>
            </a:r>
          </a:p>
          <a:p>
            <a:pPr lvl="1"/>
            <a:r>
              <a:rPr lang="fr-FR" dirty="0"/>
              <a:t>Acceptation utilisateur : basée sur les user stories</a:t>
            </a:r>
          </a:p>
          <a:p>
            <a:pPr lvl="1"/>
            <a:r>
              <a:rPr lang="fr-FR" dirty="0"/>
              <a:t>Acceptation opérationnelle : tests de </a:t>
            </a:r>
            <a:r>
              <a:rPr lang="fr-FR" dirty="0" err="1"/>
              <a:t>recovery</a:t>
            </a:r>
            <a:r>
              <a:rPr lang="fr-FR" dirty="0"/>
              <a:t>, maintenance, migration…</a:t>
            </a:r>
          </a:p>
          <a:p>
            <a:pPr lvl="1"/>
            <a:r>
              <a:rPr lang="fr-FR" dirty="0"/>
              <a:t>Sessions exploratoires orientées métier</a:t>
            </a:r>
          </a:p>
          <a:p>
            <a:pPr lvl="1"/>
            <a:r>
              <a:rPr lang="fr-FR" dirty="0"/>
              <a:t>BDD</a:t>
            </a:r>
          </a:p>
          <a:p>
            <a:r>
              <a:rPr lang="fr-FR" dirty="0"/>
              <a:t>Responsabilités</a:t>
            </a:r>
          </a:p>
          <a:p>
            <a:pPr lvl="1"/>
            <a:r>
              <a:rPr lang="fr-FR" dirty="0"/>
              <a:t>Les tests d’acceptation sont de la responsabilité des utilisateurs du</a:t>
            </a:r>
          </a:p>
          <a:p>
            <a:pPr marL="457200" lvl="1" indent="0">
              <a:buNone/>
            </a:pPr>
            <a:r>
              <a:rPr lang="fr-FR" dirty="0"/>
              <a:t>système ou de leurs représentants (PO/PE/PM, admin. Sys., DBA…)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22310" y="185685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Unitaires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2310" y="2571313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 </a:t>
            </a:r>
          </a:p>
          <a:p>
            <a:pPr algn="ctr"/>
            <a:r>
              <a:rPr lang="fr-FR" sz="1400" dirty="0"/>
              <a:t>de composants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2310" y="3285772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22310" y="5421872"/>
            <a:ext cx="1383701" cy="608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Acceptation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2310" y="3990215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Intégration</a:t>
            </a:r>
          </a:p>
          <a:p>
            <a:pPr algn="ctr"/>
            <a:r>
              <a:rPr lang="fr-FR" sz="1400" dirty="0"/>
              <a:t>de systèmes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22310" y="4704674"/>
            <a:ext cx="1383701" cy="60830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Solution</a:t>
            </a:r>
          </a:p>
        </p:txBody>
      </p:sp>
      <p:sp>
        <p:nvSpPr>
          <p:cNvPr id="18" name="Pentagone 17"/>
          <p:cNvSpPr/>
          <p:nvPr/>
        </p:nvSpPr>
        <p:spPr>
          <a:xfrm rot="5400000">
            <a:off x="11212492" y="5696463"/>
            <a:ext cx="1310214" cy="305901"/>
          </a:xfrm>
          <a:prstGeom prst="homePlate">
            <a:avLst/>
          </a:prstGeom>
          <a:solidFill>
            <a:schemeClr val="accent2">
              <a:alpha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PO/PM/PE</a:t>
            </a:r>
          </a:p>
        </p:txBody>
      </p:sp>
      <p:sp>
        <p:nvSpPr>
          <p:cNvPr id="19" name="Pentagone 18"/>
          <p:cNvSpPr/>
          <p:nvPr/>
        </p:nvSpPr>
        <p:spPr>
          <a:xfrm rot="5400000">
            <a:off x="10085092" y="3455182"/>
            <a:ext cx="3565016" cy="305901"/>
          </a:xfrm>
          <a:prstGeom prst="homePlat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Equipes Scrum</a:t>
            </a:r>
          </a:p>
        </p:txBody>
      </p:sp>
    </p:spTree>
    <p:extLst>
      <p:ext uri="{BB962C8B-B14F-4D97-AF65-F5344CB8AC3E}">
        <p14:creationId xmlns:p14="http://schemas.microsoft.com/office/powerpoint/2010/main" val="28767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1466849"/>
            <a:ext cx="6378074" cy="526732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Niveaux de test chez AT Internet</a:t>
            </a:r>
          </a:p>
        </p:txBody>
      </p:sp>
    </p:spTree>
    <p:extLst>
      <p:ext uri="{BB962C8B-B14F-4D97-AF65-F5344CB8AC3E}">
        <p14:creationId xmlns:p14="http://schemas.microsoft.com/office/powerpoint/2010/main" val="30752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297" y="2139838"/>
            <a:ext cx="10515600" cy="224710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Les fondamentaux du test logiciel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Tester pendant le cycle de vie logiciel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Techniques de tests statiques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Techniques de conception de tests</a:t>
            </a:r>
          </a:p>
        </p:txBody>
      </p:sp>
    </p:spTree>
    <p:extLst>
      <p:ext uri="{BB962C8B-B14F-4D97-AF65-F5344CB8AC3E}">
        <p14:creationId xmlns:p14="http://schemas.microsoft.com/office/powerpoint/2010/main" val="164044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632637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/>
            </a:br>
            <a:r>
              <a:rPr lang="fr-FR"/>
              <a:t>Questions / Commentaires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5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00864"/>
            <a:ext cx="9144000" cy="931519"/>
          </a:xfrm>
        </p:spPr>
        <p:txBody>
          <a:bodyPr>
            <a:normAutofit/>
          </a:bodyPr>
          <a:lstStyle/>
          <a:p>
            <a:r>
              <a:rPr lang="fr-FR" dirty="0"/>
              <a:t>Les tests logiciels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632637"/>
            <a:ext cx="1428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2297" y="2139838"/>
            <a:ext cx="10515600" cy="2247104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Les fondamentaux du test logiciel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Tester pendant le cycle de vie logiciel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Techniques de tests statiques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Techniques de conception de tests</a:t>
            </a:r>
          </a:p>
        </p:txBody>
      </p:sp>
    </p:spTree>
    <p:extLst>
      <p:ext uri="{BB962C8B-B14F-4D97-AF65-F5344CB8AC3E}">
        <p14:creationId xmlns:p14="http://schemas.microsoft.com/office/powerpoint/2010/main" val="16539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Techniques de tests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55017"/>
            <a:ext cx="10515600" cy="2401991"/>
          </a:xfrm>
        </p:spPr>
        <p:txBody>
          <a:bodyPr>
            <a:normAutofit/>
          </a:bodyPr>
          <a:lstStyle/>
          <a:p>
            <a:r>
              <a:rPr lang="fr-FR" dirty="0"/>
              <a:t>Techniques de tests statiques </a:t>
            </a:r>
          </a:p>
          <a:p>
            <a:r>
              <a:rPr lang="fr-FR" dirty="0"/>
              <a:t>Processus de revue</a:t>
            </a:r>
          </a:p>
          <a:p>
            <a:r>
              <a:rPr lang="fr-FR" dirty="0"/>
              <a:t>L’analyse statique outillée</a:t>
            </a:r>
          </a:p>
        </p:txBody>
      </p:sp>
    </p:spTree>
    <p:extLst>
      <p:ext uri="{BB962C8B-B14F-4D97-AF65-F5344CB8AC3E}">
        <p14:creationId xmlns:p14="http://schemas.microsoft.com/office/powerpoint/2010/main" val="1521959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Techniques de tests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statique</a:t>
            </a:r>
          </a:p>
          <a:p>
            <a:pPr lvl="1"/>
            <a:r>
              <a:rPr lang="fr-FR" dirty="0"/>
              <a:t>test ne nécessitant pas l’exécution du code</a:t>
            </a:r>
          </a:p>
          <a:p>
            <a:pPr lvl="1"/>
            <a:r>
              <a:rPr lang="fr-FR" dirty="0"/>
              <a:t>Analyse manuelle, revues</a:t>
            </a:r>
          </a:p>
          <a:p>
            <a:pPr lvl="1"/>
            <a:r>
              <a:rPr lang="fr-FR" dirty="0"/>
              <a:t>Recherche de défauts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 dirty="0"/>
              <a:t>Peut être effectué tôt dans le cycle de développement</a:t>
            </a:r>
          </a:p>
          <a:p>
            <a:pPr lvl="1"/>
            <a:r>
              <a:rPr lang="fr-FR" dirty="0"/>
              <a:t>Défauts détectés peu coûteux à corriger</a:t>
            </a:r>
          </a:p>
          <a:p>
            <a:pPr lvl="1"/>
            <a:r>
              <a:rPr lang="fr-FR" dirty="0"/>
              <a:t>Pas de besoin d’environnement, de conditions d’exécution</a:t>
            </a:r>
          </a:p>
          <a:p>
            <a:pPr lvl="1"/>
            <a:r>
              <a:rPr lang="fr-FR" dirty="0"/>
              <a:t>Facilite la communication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73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Revue informelle</a:t>
            </a:r>
          </a:p>
          <a:p>
            <a:pPr lvl="1"/>
            <a:r>
              <a:rPr lang="fr-FR" dirty="0"/>
              <a:t>Pas de processus défini (par ex. pair </a:t>
            </a:r>
            <a:r>
              <a:rPr lang="fr-FR" dirty="0" err="1"/>
              <a:t>programming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Souvent peu documentée</a:t>
            </a:r>
          </a:p>
          <a:p>
            <a:r>
              <a:rPr lang="fr-FR" dirty="0"/>
              <a:t>Relecture technique</a:t>
            </a:r>
          </a:p>
          <a:p>
            <a:pPr lvl="1"/>
            <a:r>
              <a:rPr lang="fr-FR" dirty="0"/>
              <a:t>Dirigée par l’auteur</a:t>
            </a:r>
          </a:p>
          <a:p>
            <a:pPr lvl="1"/>
            <a:r>
              <a:rPr lang="fr-FR" dirty="0"/>
              <a:t>Présentation/simulation de scénarios</a:t>
            </a:r>
          </a:p>
          <a:p>
            <a:pPr lvl="1"/>
            <a:r>
              <a:rPr lang="fr-FR" dirty="0"/>
              <a:t>Rapport de revue optionnel incluant une liste de constatations</a:t>
            </a:r>
          </a:p>
          <a:p>
            <a:r>
              <a:rPr lang="fr-FR" dirty="0"/>
              <a:t>Revue technique</a:t>
            </a:r>
          </a:p>
          <a:p>
            <a:pPr lvl="1"/>
            <a:r>
              <a:rPr lang="fr-FR" dirty="0"/>
              <a:t>Documentée, processus de détection de défauts</a:t>
            </a:r>
          </a:p>
          <a:p>
            <a:pPr lvl="1"/>
            <a:r>
              <a:rPr lang="fr-FR" dirty="0"/>
              <a:t>Utilisation de check-lists</a:t>
            </a:r>
          </a:p>
          <a:p>
            <a:pPr lvl="1"/>
            <a:r>
              <a:rPr lang="fr-FR" dirty="0"/>
              <a:t>Rapport de revue optionnel incluant une liste de constatations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0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L’analyse statique outillée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Trouver des défauts dans le code source</a:t>
            </a:r>
          </a:p>
          <a:p>
            <a:pPr lvl="1"/>
            <a:r>
              <a:rPr lang="fr-FR" dirty="0"/>
              <a:t>Variables indéfinies, non utilisées, mal déclarées</a:t>
            </a:r>
          </a:p>
          <a:p>
            <a:pPr lvl="1"/>
            <a:r>
              <a:rPr lang="fr-FR" dirty="0"/>
              <a:t>Code mort</a:t>
            </a:r>
          </a:p>
          <a:p>
            <a:pPr lvl="1"/>
            <a:r>
              <a:rPr lang="fr-FR" dirty="0"/>
              <a:t>Logique erronée (boucle infinie…)</a:t>
            </a:r>
          </a:p>
          <a:p>
            <a:pPr lvl="1"/>
            <a:r>
              <a:rPr lang="fr-FR" dirty="0"/>
              <a:t>Failles de sécurité</a:t>
            </a:r>
          </a:p>
          <a:p>
            <a:r>
              <a:rPr lang="fr-FR" dirty="0"/>
              <a:t>Détection très tôt, avant l’exécution des tests</a:t>
            </a:r>
          </a:p>
          <a:p>
            <a:r>
              <a:rPr lang="fr-FR" dirty="0"/>
              <a:t>Calcul de métriques, complexité</a:t>
            </a:r>
          </a:p>
          <a:p>
            <a:r>
              <a:rPr lang="fr-FR" dirty="0"/>
              <a:t>Amélioration de la maintenabilité du code</a:t>
            </a:r>
          </a:p>
          <a:p>
            <a:r>
              <a:rPr lang="fr-FR" dirty="0"/>
              <a:t>Prévention des défauts (si les résultats sont considérés lors du développement)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92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Techniques de conception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55017"/>
            <a:ext cx="10515600" cy="2715697"/>
          </a:xfrm>
        </p:spPr>
        <p:txBody>
          <a:bodyPr>
            <a:normAutofit/>
          </a:bodyPr>
          <a:lstStyle/>
          <a:p>
            <a:r>
              <a:rPr lang="fr-FR" dirty="0"/>
              <a:t>Le processus de développement de tests</a:t>
            </a:r>
          </a:p>
          <a:p>
            <a:r>
              <a:rPr lang="fr-FR" dirty="0"/>
              <a:t>Catégories de techniques de conception de tests</a:t>
            </a:r>
          </a:p>
          <a:p>
            <a:r>
              <a:rPr lang="fr-FR" dirty="0"/>
              <a:t>Techniques basées sur les spécifications ou boîte noire</a:t>
            </a:r>
          </a:p>
          <a:p>
            <a:r>
              <a:rPr lang="fr-FR" dirty="0"/>
              <a:t>Techniques basées sur la structure ou boîte blanche</a:t>
            </a:r>
          </a:p>
          <a:p>
            <a:r>
              <a:rPr lang="fr-FR" dirty="0"/>
              <a:t>Techniques basées sur l’expérience</a:t>
            </a:r>
          </a:p>
        </p:txBody>
      </p:sp>
    </p:spTree>
    <p:extLst>
      <p:ext uri="{BB962C8B-B14F-4D97-AF65-F5344CB8AC3E}">
        <p14:creationId xmlns:p14="http://schemas.microsoft.com/office/powerpoint/2010/main" val="3454832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processus de développement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2337254"/>
            <a:ext cx="10515600" cy="3388632"/>
          </a:xfrm>
        </p:spPr>
        <p:txBody>
          <a:bodyPr/>
          <a:lstStyle/>
          <a:p>
            <a:r>
              <a:rPr lang="fr-FR" dirty="0"/>
              <a:t>Analyse</a:t>
            </a:r>
          </a:p>
          <a:p>
            <a:pPr lvl="1"/>
            <a:r>
              <a:rPr lang="fr-FR" dirty="0"/>
              <a:t>Identifier les conditions de test : éléments pouvant être testés</a:t>
            </a:r>
          </a:p>
          <a:p>
            <a:r>
              <a:rPr lang="fr-FR" dirty="0"/>
              <a:t>Conception</a:t>
            </a:r>
          </a:p>
          <a:p>
            <a:pPr lvl="1"/>
            <a:r>
              <a:rPr lang="fr-FR" dirty="0"/>
              <a:t>Définir les cas de test : ensemble de valeurs d’entrée, préconditions d’exécution, résultats attendus, post conditions d’exécution</a:t>
            </a:r>
          </a:p>
          <a:p>
            <a:r>
              <a:rPr lang="fr-FR" dirty="0"/>
              <a:t>Implémentation</a:t>
            </a:r>
          </a:p>
          <a:p>
            <a:pPr lvl="1"/>
            <a:r>
              <a:rPr lang="fr-FR" dirty="0"/>
              <a:t>Développement, priorisation et organisation des cas de test</a:t>
            </a:r>
          </a:p>
        </p:txBody>
      </p:sp>
    </p:spTree>
    <p:extLst>
      <p:ext uri="{BB962C8B-B14F-4D97-AF65-F5344CB8AC3E}">
        <p14:creationId xmlns:p14="http://schemas.microsoft.com/office/powerpoint/2010/main" val="354888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basées sur les spécifications 1/2</a:t>
            </a:r>
            <a:br>
              <a:rPr lang="fr-FR" dirty="0"/>
            </a:br>
            <a:r>
              <a:rPr lang="fr-FR" i="1" dirty="0"/>
              <a:t>« boîte noire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Partitions d’équivalence</a:t>
            </a:r>
          </a:p>
          <a:p>
            <a:pPr lvl="1"/>
            <a:r>
              <a:rPr lang="fr-FR" dirty="0"/>
              <a:t>On divise les entrées en groupes qui génèrent un comportement similaire</a:t>
            </a:r>
          </a:p>
          <a:p>
            <a:pPr lvl="1"/>
            <a:r>
              <a:rPr lang="fr-FR" dirty="0"/>
              <a:t>Pour des données valides et/ou invalides</a:t>
            </a:r>
          </a:p>
          <a:p>
            <a:pPr lvl="1"/>
            <a:r>
              <a:rPr lang="fr-FR" dirty="0"/>
              <a:t>Objectif de couverture des entrées et sorties</a:t>
            </a:r>
          </a:p>
          <a:p>
            <a:r>
              <a:rPr lang="fr-FR" dirty="0"/>
              <a:t>Analyse des valeurs limites</a:t>
            </a:r>
          </a:p>
          <a:p>
            <a:pPr lvl="1"/>
            <a:r>
              <a:rPr lang="fr-FR" dirty="0"/>
              <a:t>Les limites de partition sont plus </a:t>
            </a:r>
            <a:r>
              <a:rPr lang="fr-FR" dirty="0" err="1"/>
              <a:t>proprices</a:t>
            </a:r>
            <a:r>
              <a:rPr lang="fr-FR" dirty="0"/>
              <a:t> à découvrir des défauts</a:t>
            </a:r>
          </a:p>
          <a:p>
            <a:pPr lvl="1"/>
            <a:r>
              <a:rPr lang="fr-FR" dirty="0"/>
              <a:t>Une valeur de chaque limite est sélectionnée pour un test</a:t>
            </a:r>
          </a:p>
          <a:p>
            <a:r>
              <a:rPr lang="fr-FR" dirty="0"/>
              <a:t>Tables de décisions</a:t>
            </a:r>
          </a:p>
          <a:p>
            <a:pPr lvl="1"/>
            <a:r>
              <a:rPr lang="fr-FR" dirty="0"/>
              <a:t>Identification des actions et conditions logiques du système</a:t>
            </a:r>
          </a:p>
          <a:p>
            <a:pPr lvl="1"/>
            <a:r>
              <a:rPr lang="fr-FR" dirty="0"/>
              <a:t>Chaque combinaison de conditions est sélectionnée pour un test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38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Les fondamentaux du test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55017"/>
            <a:ext cx="10515600" cy="2401991"/>
          </a:xfrm>
        </p:spPr>
        <p:txBody>
          <a:bodyPr>
            <a:normAutofit/>
          </a:bodyPr>
          <a:lstStyle/>
          <a:p>
            <a:r>
              <a:rPr lang="fr-FR" dirty="0"/>
              <a:t>Pourquoi les tests ?</a:t>
            </a:r>
          </a:p>
          <a:p>
            <a:r>
              <a:rPr lang="fr-FR" dirty="0"/>
              <a:t>Les tests et la qualité</a:t>
            </a:r>
          </a:p>
          <a:p>
            <a:r>
              <a:rPr lang="fr-FR" dirty="0"/>
              <a:t>Les 7 principes du test logiciel</a:t>
            </a:r>
          </a:p>
          <a:p>
            <a:r>
              <a:rPr lang="fr-FR" dirty="0"/>
              <a:t>La psychologie des tests</a:t>
            </a:r>
          </a:p>
        </p:txBody>
      </p:sp>
    </p:spTree>
    <p:extLst>
      <p:ext uri="{BB962C8B-B14F-4D97-AF65-F5344CB8AC3E}">
        <p14:creationId xmlns:p14="http://schemas.microsoft.com/office/powerpoint/2010/main" val="111457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basées sur les spécifications 2/2</a:t>
            </a:r>
            <a:br>
              <a:rPr lang="fr-FR" dirty="0"/>
            </a:br>
            <a:r>
              <a:rPr lang="fr-FR" i="1" dirty="0"/>
              <a:t>« boîte noire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28396"/>
            <a:ext cx="10515600" cy="3715204"/>
          </a:xfrm>
        </p:spPr>
        <p:txBody>
          <a:bodyPr/>
          <a:lstStyle/>
          <a:p>
            <a:r>
              <a:rPr lang="fr-FR" dirty="0"/>
              <a:t>Test de transitions d’états</a:t>
            </a:r>
          </a:p>
          <a:p>
            <a:pPr lvl="1"/>
            <a:r>
              <a:rPr lang="fr-FR" dirty="0"/>
              <a:t>Visualisation des états du système et de leurs transitions valides ou invalides</a:t>
            </a:r>
          </a:p>
          <a:p>
            <a:pPr lvl="1"/>
            <a:r>
              <a:rPr lang="fr-FR" dirty="0"/>
              <a:t>Test d’une séquence typique d’états, de tous les états, de toutes les transitions, des transitions invalides…</a:t>
            </a:r>
          </a:p>
          <a:p>
            <a:r>
              <a:rPr lang="fr-FR" dirty="0"/>
              <a:t>Test de cas d’utilisation</a:t>
            </a:r>
          </a:p>
          <a:p>
            <a:pPr lvl="1"/>
            <a:r>
              <a:rPr lang="fr-FR" dirty="0"/>
              <a:t>Décrit l’interaction entre acteurs (utilisateurs et système) qui produit un résultat ayant une valeur pour l’utilisateur (BDD)</a:t>
            </a:r>
          </a:p>
          <a:p>
            <a:pPr lvl="1"/>
            <a:r>
              <a:rPr lang="fr-FR" dirty="0"/>
              <a:t>Préconditions, scénario d’exécution, post conditions</a:t>
            </a:r>
          </a:p>
        </p:txBody>
      </p:sp>
    </p:spTree>
    <p:extLst>
      <p:ext uri="{BB962C8B-B14F-4D97-AF65-F5344CB8AC3E}">
        <p14:creationId xmlns:p14="http://schemas.microsoft.com/office/powerpoint/2010/main" val="56906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basées sur la structure 1/2</a:t>
            </a:r>
            <a:br>
              <a:rPr lang="fr-FR" dirty="0"/>
            </a:br>
            <a:r>
              <a:rPr lang="fr-FR" i="1" dirty="0"/>
              <a:t>« boîte blanche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Suivent la structure identifiée du logiciel ou du système</a:t>
            </a:r>
          </a:p>
          <a:p>
            <a:pPr lvl="1"/>
            <a:r>
              <a:rPr lang="fr-FR" dirty="0"/>
              <a:t>Niveau composant : instructions, décisions, branches, chemins distincts…</a:t>
            </a:r>
          </a:p>
          <a:p>
            <a:pPr lvl="1"/>
            <a:r>
              <a:rPr lang="fr-FR" dirty="0"/>
              <a:t>Niveau intégration : arbre ou graphe d’appels, flux de données…</a:t>
            </a:r>
          </a:p>
          <a:p>
            <a:pPr lvl="1"/>
            <a:r>
              <a:rPr lang="fr-FR" dirty="0"/>
              <a:t>Niveau système : structure de menus, processus métier, structure d’une page web…</a:t>
            </a:r>
          </a:p>
        </p:txBody>
      </p:sp>
    </p:spTree>
    <p:extLst>
      <p:ext uri="{BB962C8B-B14F-4D97-AF65-F5344CB8AC3E}">
        <p14:creationId xmlns:p14="http://schemas.microsoft.com/office/powerpoint/2010/main" val="51866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basées sur la structure 2/2</a:t>
            </a:r>
            <a:br>
              <a:rPr lang="fr-FR" dirty="0"/>
            </a:br>
            <a:r>
              <a:rPr lang="fr-FR" i="1" dirty="0"/>
              <a:t>« boîte blanche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84853"/>
            <a:ext cx="10515600" cy="3682546"/>
          </a:xfrm>
        </p:spPr>
        <p:txBody>
          <a:bodyPr/>
          <a:lstStyle/>
          <a:p>
            <a:r>
              <a:rPr lang="fr-FR" dirty="0"/>
              <a:t>Test des instructions et couverture</a:t>
            </a:r>
          </a:p>
          <a:p>
            <a:pPr lvl="1"/>
            <a:r>
              <a:rPr lang="fr-FR" dirty="0"/>
              <a:t>Evaluation du pourcentage d’instructions exécutables exercées par une suite de cas de test</a:t>
            </a:r>
          </a:p>
          <a:p>
            <a:r>
              <a:rPr lang="fr-FR" dirty="0"/>
              <a:t>Test des décisions et couverture</a:t>
            </a:r>
          </a:p>
          <a:p>
            <a:pPr lvl="1"/>
            <a:r>
              <a:rPr lang="fr-FR" dirty="0"/>
              <a:t>Evaluation du pourcentage de décisions traitées par une suite de cas de test</a:t>
            </a:r>
          </a:p>
          <a:p>
            <a:r>
              <a:rPr lang="fr-FR" dirty="0"/>
              <a:t>Autres techniques</a:t>
            </a:r>
          </a:p>
          <a:p>
            <a:pPr lvl="1"/>
            <a:r>
              <a:rPr lang="fr-FR" dirty="0"/>
              <a:t>Tests de conditions</a:t>
            </a:r>
          </a:p>
          <a:p>
            <a:pPr lvl="1"/>
            <a:r>
              <a:rPr lang="fr-FR" dirty="0"/>
              <a:t>Tests de décisions et conditions modifiées (MCDC)</a:t>
            </a:r>
          </a:p>
        </p:txBody>
      </p:sp>
    </p:spTree>
    <p:extLst>
      <p:ext uri="{BB962C8B-B14F-4D97-AF65-F5344CB8AC3E}">
        <p14:creationId xmlns:p14="http://schemas.microsoft.com/office/powerpoint/2010/main" val="72936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basées sur l’expérience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13453"/>
            <a:ext cx="10515600" cy="4351338"/>
          </a:xfrm>
        </p:spPr>
        <p:txBody>
          <a:bodyPr/>
          <a:lstStyle/>
          <a:p>
            <a:r>
              <a:rPr lang="fr-FR" dirty="0"/>
              <a:t>L’estimation d’erreur ou « attaque par faute »</a:t>
            </a:r>
          </a:p>
          <a:p>
            <a:pPr lvl="1"/>
            <a:r>
              <a:rPr lang="fr-FR" dirty="0"/>
              <a:t>On dérive les cas de test de la liste des défauts possibles les plus courants</a:t>
            </a:r>
          </a:p>
          <a:p>
            <a:pPr lvl="1"/>
            <a:r>
              <a:rPr lang="fr-FR" dirty="0"/>
              <a:t>Utilisation de taxonomies de défauts, des défauts passés sur l’application</a:t>
            </a:r>
          </a:p>
          <a:p>
            <a:r>
              <a:rPr lang="fr-FR" dirty="0"/>
              <a:t>Test exploratoire</a:t>
            </a:r>
          </a:p>
          <a:p>
            <a:pPr lvl="1"/>
            <a:r>
              <a:rPr lang="fr-FR" dirty="0"/>
              <a:t>Conception, exécution et résultats de test au cours de sessions organisées</a:t>
            </a:r>
          </a:p>
          <a:p>
            <a:pPr lvl="1"/>
            <a:r>
              <a:rPr lang="fr-FR" dirty="0"/>
              <a:t>Sessions limitées dans le temps, suivant un axe donné (fonctionnel ou non)</a:t>
            </a:r>
          </a:p>
        </p:txBody>
      </p:sp>
    </p:spTree>
    <p:extLst>
      <p:ext uri="{BB962C8B-B14F-4D97-AF65-F5344CB8AC3E}">
        <p14:creationId xmlns:p14="http://schemas.microsoft.com/office/powerpoint/2010/main" val="70509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632637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/>
            </a:br>
            <a:r>
              <a:rPr lang="fr-FR"/>
              <a:t>Questions / Commentaires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2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les tests ?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629158" y="1690688"/>
            <a:ext cx="6804091" cy="4290872"/>
            <a:chOff x="2629158" y="1690688"/>
            <a:chExt cx="6804091" cy="4290872"/>
          </a:xfrm>
        </p:grpSpPr>
        <p:sp>
          <p:nvSpPr>
            <p:cNvPr id="6" name="Forme libre 5"/>
            <p:cNvSpPr/>
            <p:nvPr/>
          </p:nvSpPr>
          <p:spPr>
            <a:xfrm rot="21600000">
              <a:off x="2629158" y="1690688"/>
              <a:ext cx="3402046" cy="2145437"/>
            </a:xfrm>
            <a:custGeom>
              <a:avLst/>
              <a:gdLst>
                <a:gd name="connsiteX0" fmla="*/ 0 w 2145436"/>
                <a:gd name="connsiteY0" fmla="*/ 0 h 3402045"/>
                <a:gd name="connsiteX1" fmla="*/ 1787856 w 2145436"/>
                <a:gd name="connsiteY1" fmla="*/ 0 h 3402045"/>
                <a:gd name="connsiteX2" fmla="*/ 2145436 w 2145436"/>
                <a:gd name="connsiteY2" fmla="*/ 357580 h 3402045"/>
                <a:gd name="connsiteX3" fmla="*/ 2145436 w 2145436"/>
                <a:gd name="connsiteY3" fmla="*/ 3402045 h 3402045"/>
                <a:gd name="connsiteX4" fmla="*/ 0 w 2145436"/>
                <a:gd name="connsiteY4" fmla="*/ 3402045 h 3402045"/>
                <a:gd name="connsiteX5" fmla="*/ 0 w 2145436"/>
                <a:gd name="connsiteY5" fmla="*/ 0 h 340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36" h="3402045">
                  <a:moveTo>
                    <a:pt x="0" y="3402044"/>
                  </a:moveTo>
                  <a:lnTo>
                    <a:pt x="0" y="567020"/>
                  </a:lnTo>
                  <a:cubicBezTo>
                    <a:pt x="0" y="253864"/>
                    <a:pt x="100961" y="1"/>
                    <a:pt x="225501" y="1"/>
                  </a:cubicBezTo>
                  <a:lnTo>
                    <a:pt x="2145436" y="1"/>
                  </a:lnTo>
                  <a:lnTo>
                    <a:pt x="2145436" y="3402044"/>
                  </a:lnTo>
                  <a:lnTo>
                    <a:pt x="0" y="34020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70689" rIns="170689" bIns="70704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kern="1200" dirty="0"/>
                <a:t>Trouver des défauts : les corriger ou repousser leur correction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6031204" y="1690688"/>
              <a:ext cx="3402045" cy="2145436"/>
            </a:xfrm>
            <a:custGeom>
              <a:avLst/>
              <a:gdLst>
                <a:gd name="connsiteX0" fmla="*/ 0 w 3402045"/>
                <a:gd name="connsiteY0" fmla="*/ 0 h 2145436"/>
                <a:gd name="connsiteX1" fmla="*/ 3044465 w 3402045"/>
                <a:gd name="connsiteY1" fmla="*/ 0 h 2145436"/>
                <a:gd name="connsiteX2" fmla="*/ 3402045 w 3402045"/>
                <a:gd name="connsiteY2" fmla="*/ 357580 h 2145436"/>
                <a:gd name="connsiteX3" fmla="*/ 3402045 w 3402045"/>
                <a:gd name="connsiteY3" fmla="*/ 2145436 h 2145436"/>
                <a:gd name="connsiteX4" fmla="*/ 0 w 3402045"/>
                <a:gd name="connsiteY4" fmla="*/ 2145436 h 2145436"/>
                <a:gd name="connsiteX5" fmla="*/ 0 w 3402045"/>
                <a:gd name="connsiteY5" fmla="*/ 0 h 214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2045" h="2145436">
                  <a:moveTo>
                    <a:pt x="0" y="0"/>
                  </a:moveTo>
                  <a:lnTo>
                    <a:pt x="3044465" y="0"/>
                  </a:lnTo>
                  <a:cubicBezTo>
                    <a:pt x="3241951" y="0"/>
                    <a:pt x="3402045" y="160094"/>
                    <a:pt x="3402045" y="357580"/>
                  </a:cubicBezTo>
                  <a:lnTo>
                    <a:pt x="3402045" y="2145436"/>
                  </a:lnTo>
                  <a:lnTo>
                    <a:pt x="0" y="2145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fillRef>
            <a:effectRef idx="0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70704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kern="1200" dirty="0"/>
                <a:t>Eviter l’apparition de défauts</a:t>
              </a:r>
            </a:p>
          </p:txBody>
        </p:sp>
        <p:sp>
          <p:nvSpPr>
            <p:cNvPr id="8" name="Forme libre 7"/>
            <p:cNvSpPr/>
            <p:nvPr/>
          </p:nvSpPr>
          <p:spPr>
            <a:xfrm rot="21600000">
              <a:off x="2629159" y="3836124"/>
              <a:ext cx="3402045" cy="2145436"/>
            </a:xfrm>
            <a:custGeom>
              <a:avLst/>
              <a:gdLst>
                <a:gd name="connsiteX0" fmla="*/ 0 w 3402045"/>
                <a:gd name="connsiteY0" fmla="*/ 0 h 2145436"/>
                <a:gd name="connsiteX1" fmla="*/ 3044465 w 3402045"/>
                <a:gd name="connsiteY1" fmla="*/ 0 h 2145436"/>
                <a:gd name="connsiteX2" fmla="*/ 3402045 w 3402045"/>
                <a:gd name="connsiteY2" fmla="*/ 357580 h 2145436"/>
                <a:gd name="connsiteX3" fmla="*/ 3402045 w 3402045"/>
                <a:gd name="connsiteY3" fmla="*/ 2145436 h 2145436"/>
                <a:gd name="connsiteX4" fmla="*/ 0 w 3402045"/>
                <a:gd name="connsiteY4" fmla="*/ 2145436 h 2145436"/>
                <a:gd name="connsiteX5" fmla="*/ 0 w 3402045"/>
                <a:gd name="connsiteY5" fmla="*/ 0 h 214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2045" h="2145436">
                  <a:moveTo>
                    <a:pt x="3402045" y="2145436"/>
                  </a:moveTo>
                  <a:lnTo>
                    <a:pt x="357580" y="2145436"/>
                  </a:lnTo>
                  <a:cubicBezTo>
                    <a:pt x="160094" y="2145436"/>
                    <a:pt x="0" y="1985342"/>
                    <a:pt x="0" y="1787856"/>
                  </a:cubicBezTo>
                  <a:lnTo>
                    <a:pt x="0" y="0"/>
                  </a:lnTo>
                  <a:lnTo>
                    <a:pt x="3402045" y="0"/>
                  </a:lnTo>
                  <a:lnTo>
                    <a:pt x="3402045" y="214543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0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7" tIns="707046" rIns="170688" bIns="17068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kern="1200" dirty="0"/>
                <a:t>Augmenter le niveau de confiance</a:t>
              </a:r>
            </a:p>
          </p:txBody>
        </p:sp>
        <p:sp>
          <p:nvSpPr>
            <p:cNvPr id="9" name="Forme libre 8"/>
            <p:cNvSpPr/>
            <p:nvPr/>
          </p:nvSpPr>
          <p:spPr>
            <a:xfrm>
              <a:off x="6031203" y="3836123"/>
              <a:ext cx="3402046" cy="2145437"/>
            </a:xfrm>
            <a:custGeom>
              <a:avLst/>
              <a:gdLst>
                <a:gd name="connsiteX0" fmla="*/ 0 w 2145436"/>
                <a:gd name="connsiteY0" fmla="*/ 0 h 3402045"/>
                <a:gd name="connsiteX1" fmla="*/ 1787856 w 2145436"/>
                <a:gd name="connsiteY1" fmla="*/ 0 h 3402045"/>
                <a:gd name="connsiteX2" fmla="*/ 2145436 w 2145436"/>
                <a:gd name="connsiteY2" fmla="*/ 357580 h 3402045"/>
                <a:gd name="connsiteX3" fmla="*/ 2145436 w 2145436"/>
                <a:gd name="connsiteY3" fmla="*/ 3402045 h 3402045"/>
                <a:gd name="connsiteX4" fmla="*/ 0 w 2145436"/>
                <a:gd name="connsiteY4" fmla="*/ 3402045 h 3402045"/>
                <a:gd name="connsiteX5" fmla="*/ 0 w 2145436"/>
                <a:gd name="connsiteY5" fmla="*/ 0 h 340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36" h="3402045">
                  <a:moveTo>
                    <a:pt x="2145436" y="1"/>
                  </a:moveTo>
                  <a:lnTo>
                    <a:pt x="2145436" y="2835025"/>
                  </a:lnTo>
                  <a:cubicBezTo>
                    <a:pt x="2145436" y="3148181"/>
                    <a:pt x="2044475" y="3402044"/>
                    <a:pt x="1919935" y="3402044"/>
                  </a:cubicBezTo>
                  <a:lnTo>
                    <a:pt x="0" y="3402044"/>
                  </a:lnTo>
                  <a:lnTo>
                    <a:pt x="0" y="1"/>
                  </a:lnTo>
                  <a:lnTo>
                    <a:pt x="2145436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0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9" tIns="707047" rIns="170688" bIns="17068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kern="1200" dirty="0"/>
                <a:t>Fournir de l’information pour la prise de décisions</a:t>
              </a: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5010590" y="3299765"/>
              <a:ext cx="2041227" cy="1072718"/>
            </a:xfrm>
            <a:custGeom>
              <a:avLst/>
              <a:gdLst>
                <a:gd name="connsiteX0" fmla="*/ 0 w 2041227"/>
                <a:gd name="connsiteY0" fmla="*/ 178790 h 1072718"/>
                <a:gd name="connsiteX1" fmla="*/ 178790 w 2041227"/>
                <a:gd name="connsiteY1" fmla="*/ 0 h 1072718"/>
                <a:gd name="connsiteX2" fmla="*/ 1862437 w 2041227"/>
                <a:gd name="connsiteY2" fmla="*/ 0 h 1072718"/>
                <a:gd name="connsiteX3" fmla="*/ 2041227 w 2041227"/>
                <a:gd name="connsiteY3" fmla="*/ 178790 h 1072718"/>
                <a:gd name="connsiteX4" fmla="*/ 2041227 w 2041227"/>
                <a:gd name="connsiteY4" fmla="*/ 893928 h 1072718"/>
                <a:gd name="connsiteX5" fmla="*/ 1862437 w 2041227"/>
                <a:gd name="connsiteY5" fmla="*/ 1072718 h 1072718"/>
                <a:gd name="connsiteX6" fmla="*/ 178790 w 2041227"/>
                <a:gd name="connsiteY6" fmla="*/ 1072718 h 1072718"/>
                <a:gd name="connsiteX7" fmla="*/ 0 w 2041227"/>
                <a:gd name="connsiteY7" fmla="*/ 893928 h 1072718"/>
                <a:gd name="connsiteX8" fmla="*/ 0 w 2041227"/>
                <a:gd name="connsiteY8" fmla="*/ 178790 h 107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1227" h="1072718">
                  <a:moveTo>
                    <a:pt x="0" y="178790"/>
                  </a:moveTo>
                  <a:cubicBezTo>
                    <a:pt x="0" y="80047"/>
                    <a:pt x="80047" y="0"/>
                    <a:pt x="178790" y="0"/>
                  </a:cubicBezTo>
                  <a:lnTo>
                    <a:pt x="1862437" y="0"/>
                  </a:lnTo>
                  <a:cubicBezTo>
                    <a:pt x="1961180" y="0"/>
                    <a:pt x="2041227" y="80047"/>
                    <a:pt x="2041227" y="178790"/>
                  </a:cubicBezTo>
                  <a:lnTo>
                    <a:pt x="2041227" y="893928"/>
                  </a:lnTo>
                  <a:cubicBezTo>
                    <a:pt x="2041227" y="992671"/>
                    <a:pt x="1961180" y="1072718"/>
                    <a:pt x="1862437" y="1072718"/>
                  </a:cubicBezTo>
                  <a:lnTo>
                    <a:pt x="178790" y="1072718"/>
                  </a:lnTo>
                  <a:cubicBezTo>
                    <a:pt x="80047" y="1072718"/>
                    <a:pt x="0" y="992671"/>
                    <a:pt x="0" y="893928"/>
                  </a:cubicBezTo>
                  <a:lnTo>
                    <a:pt x="0" y="1787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806" tIns="143806" rIns="143806" bIns="14380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kern="1200" dirty="0"/>
                <a:t>Objectifs du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6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Qualité (selon ISO 9126)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Fonctionnalité</a:t>
            </a:r>
          </a:p>
          <a:p>
            <a:pPr lvl="1"/>
            <a:r>
              <a:rPr lang="fr-FR" dirty="0"/>
              <a:t>Aptitude, exactitude, interopérabilité, conformité, sécurité</a:t>
            </a:r>
          </a:p>
          <a:p>
            <a:r>
              <a:rPr lang="fr-FR" dirty="0"/>
              <a:t>Fiabilité</a:t>
            </a:r>
          </a:p>
          <a:p>
            <a:pPr lvl="1"/>
            <a:r>
              <a:rPr lang="fr-FR" dirty="0"/>
              <a:t>Maturité, tolérance aux fautes, capacité de récupération</a:t>
            </a:r>
          </a:p>
          <a:p>
            <a:r>
              <a:rPr lang="fr-FR" dirty="0"/>
              <a:t>Rendement</a:t>
            </a:r>
          </a:p>
          <a:p>
            <a:pPr lvl="1"/>
            <a:r>
              <a:rPr lang="fr-FR" dirty="0"/>
              <a:t>efficacité des ressources employées, efficacité des temps de réalisation</a:t>
            </a:r>
          </a:p>
          <a:p>
            <a:r>
              <a:rPr lang="fr-FR" dirty="0"/>
              <a:t>Utilisabilité</a:t>
            </a:r>
          </a:p>
          <a:p>
            <a:pPr lvl="1"/>
            <a:r>
              <a:rPr lang="fr-FR" dirty="0"/>
              <a:t>Exploitabilité, facilité d’apprentissage, facilité de compréhension</a:t>
            </a:r>
          </a:p>
          <a:p>
            <a:r>
              <a:rPr lang="fr-FR" dirty="0"/>
              <a:t>Maintenabilité</a:t>
            </a:r>
          </a:p>
          <a:p>
            <a:pPr lvl="1"/>
            <a:r>
              <a:rPr lang="fr-FR" dirty="0"/>
              <a:t>Stabilité, facilité de modification, facilité d’analyse, facilité à être testé</a:t>
            </a:r>
          </a:p>
          <a:p>
            <a:r>
              <a:rPr lang="fr-FR" dirty="0"/>
              <a:t>Portabilité</a:t>
            </a:r>
          </a:p>
          <a:p>
            <a:pPr lvl="1"/>
            <a:r>
              <a:rPr lang="fr-FR" dirty="0"/>
              <a:t>facilité d’installation, facilité de migration, adaptabilité, conformité</a:t>
            </a:r>
          </a:p>
        </p:txBody>
      </p:sp>
    </p:spTree>
    <p:extLst>
      <p:ext uri="{BB962C8B-B14F-4D97-AF65-F5344CB8AC3E}">
        <p14:creationId xmlns:p14="http://schemas.microsoft.com/office/powerpoint/2010/main" val="31214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7 principes du test (selon ISTQB)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Le test montre la présence de défauts</a:t>
            </a:r>
          </a:p>
          <a:p>
            <a:pPr marL="457200" lvl="1" indent="0">
              <a:buNone/>
            </a:pPr>
            <a:r>
              <a:rPr lang="fr-FR" sz="2000" i="1" dirty="0"/>
              <a:t>Il ne peut garantir leur absence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Découvrir les défauts le plus tôt possible</a:t>
            </a:r>
          </a:p>
          <a:p>
            <a:pPr marL="457200" lvl="1" indent="0">
              <a:buNone/>
            </a:pPr>
            <a:r>
              <a:rPr lang="fr-FR" sz="2000" i="1" dirty="0"/>
              <a:t>importance du test dès les premières phases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Le test exhaustif est impossible</a:t>
            </a:r>
          </a:p>
          <a:p>
            <a:pPr marL="457200" lvl="1" indent="0">
              <a:buNone/>
            </a:pPr>
            <a:r>
              <a:rPr lang="fr-FR" sz="2000" i="1" dirty="0"/>
              <a:t>Nécessité de prioriser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Agrégation de défauts</a:t>
            </a:r>
          </a:p>
          <a:p>
            <a:pPr marL="457200" lvl="1" indent="0">
              <a:buNone/>
            </a:pPr>
            <a:r>
              <a:rPr lang="fr-FR" sz="2000" i="1" dirty="0"/>
              <a:t>Nécessité de considérer la répartition des défauts constatés pour cibler l’effort de test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Paradoxe du pesticide</a:t>
            </a:r>
          </a:p>
          <a:p>
            <a:pPr marL="457200" lvl="1" indent="0">
              <a:buNone/>
            </a:pPr>
            <a:r>
              <a:rPr lang="fr-FR" sz="2000" i="1" dirty="0"/>
              <a:t>Nécessité de mettre à jour / faire vivre les jeux de tests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Le test dépend du contexte</a:t>
            </a:r>
          </a:p>
          <a:p>
            <a:pPr marL="457200" lvl="1" indent="0">
              <a:buNone/>
            </a:pPr>
            <a:r>
              <a:rPr lang="fr-FR" sz="2000" i="1" dirty="0"/>
              <a:t>Nécessité d’adapter les pratiques et objectifs suivant les contextes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Illusion de l’absence de défauts</a:t>
            </a:r>
          </a:p>
          <a:p>
            <a:pPr marL="457200" lvl="1" indent="0">
              <a:buNone/>
            </a:pPr>
            <a:r>
              <a:rPr lang="fr-FR" sz="2000" i="1" dirty="0"/>
              <a:t>Trouver/corriger des bugs n’est pas gage de satisfaction du client =&gt; le produit doit aussi répondre à son besoin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0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psychologie des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niveaux d’indépendance du test</a:t>
            </a:r>
          </a:p>
          <a:p>
            <a:pPr lvl="1"/>
            <a:r>
              <a:rPr lang="fr-FR" dirty="0"/>
              <a:t>Regards croisés, points de vue complémentaires</a:t>
            </a:r>
          </a:p>
          <a:p>
            <a:r>
              <a:rPr lang="fr-FR" dirty="0"/>
              <a:t>Définir des objectifs clairs</a:t>
            </a:r>
          </a:p>
          <a:p>
            <a:pPr lvl="1"/>
            <a:r>
              <a:rPr lang="fr-FR" dirty="0"/>
              <a:t>Identifier des défaillances, faire une revue, évaluer la performance…</a:t>
            </a:r>
          </a:p>
          <a:p>
            <a:r>
              <a:rPr lang="fr-FR" dirty="0"/>
              <a:t>Un « pessimisme professionnel »</a:t>
            </a:r>
          </a:p>
          <a:p>
            <a:pPr lvl="1"/>
            <a:r>
              <a:rPr lang="fr-FR" dirty="0"/>
              <a:t>Détecter les défauts pour augmenter la qualité du produit</a:t>
            </a:r>
          </a:p>
          <a:p>
            <a:r>
              <a:rPr lang="fr-FR" dirty="0"/>
              <a:t>Une bonne communication</a:t>
            </a:r>
          </a:p>
          <a:p>
            <a:pPr lvl="1"/>
            <a:r>
              <a:rPr lang="fr-FR" dirty="0"/>
              <a:t>Faire du test une activité constructive : collaborer, communiquer des faits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4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Tester pendant le cycle de vie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55017"/>
            <a:ext cx="10515600" cy="2401991"/>
          </a:xfrm>
        </p:spPr>
        <p:txBody>
          <a:bodyPr>
            <a:normAutofit/>
          </a:bodyPr>
          <a:lstStyle/>
          <a:p>
            <a:r>
              <a:rPr lang="fr-FR" dirty="0"/>
              <a:t>Le test et l’agilité</a:t>
            </a:r>
          </a:p>
          <a:p>
            <a:r>
              <a:rPr lang="fr-FR" dirty="0"/>
              <a:t>Les bonnes pratiques</a:t>
            </a:r>
          </a:p>
          <a:p>
            <a:r>
              <a:rPr lang="fr-FR" dirty="0"/>
              <a:t>Les types de test</a:t>
            </a:r>
          </a:p>
          <a:p>
            <a:r>
              <a:rPr lang="fr-FR" dirty="0"/>
              <a:t>Les niveaux de test</a:t>
            </a:r>
          </a:p>
        </p:txBody>
      </p:sp>
    </p:spTree>
    <p:extLst>
      <p:ext uri="{BB962C8B-B14F-4D97-AF65-F5344CB8AC3E}">
        <p14:creationId xmlns:p14="http://schemas.microsoft.com/office/powerpoint/2010/main" val="36552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Agile des tests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6410067" y="1451795"/>
          <a:ext cx="5257800" cy="433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/>
          </p:nvPr>
        </p:nvGraphicFramePr>
        <p:xfrm>
          <a:off x="1254090" y="1878234"/>
          <a:ext cx="3779228" cy="356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392194" y="5848867"/>
            <a:ext cx="337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Traditionnelle</a:t>
            </a:r>
          </a:p>
          <a:p>
            <a:pPr algn="ctr"/>
            <a:r>
              <a:rPr lang="fr-FR" dirty="0"/>
              <a:t>Objectif : Trouver les bugs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274010" y="5848868"/>
            <a:ext cx="374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pyramide de test Agile</a:t>
            </a:r>
          </a:p>
        </p:txBody>
      </p:sp>
      <p:sp>
        <p:nvSpPr>
          <p:cNvPr id="10" name="Flèche droite 9"/>
          <p:cNvSpPr/>
          <p:nvPr/>
        </p:nvSpPr>
        <p:spPr>
          <a:xfrm rot="16200000">
            <a:off x="9828705" y="3432026"/>
            <a:ext cx="4306455" cy="345991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Coût / Effort</a:t>
            </a:r>
          </a:p>
        </p:txBody>
      </p:sp>
      <p:sp>
        <p:nvSpPr>
          <p:cNvPr id="11" name="Flèche droite 10"/>
          <p:cNvSpPr/>
          <p:nvPr/>
        </p:nvSpPr>
        <p:spPr>
          <a:xfrm rot="5400000">
            <a:off x="3942775" y="3432027"/>
            <a:ext cx="4306452" cy="345991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FF0000"/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Temps d’exécution</a:t>
            </a:r>
          </a:p>
        </p:txBody>
      </p:sp>
    </p:spTree>
    <p:extLst>
      <p:ext uri="{BB962C8B-B14F-4D97-AF65-F5344CB8AC3E}">
        <p14:creationId xmlns:p14="http://schemas.microsoft.com/office/powerpoint/2010/main" val="24462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1983</Words>
  <Application>Microsoft Office PowerPoint</Application>
  <PresentationFormat>Grand écran</PresentationFormat>
  <Paragraphs>374</Paragraphs>
  <Slides>34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Les tests logiciels</vt:lpstr>
      <vt:lpstr>Présentation PowerPoint</vt:lpstr>
      <vt:lpstr>I. Les fondamentaux du test logiciel</vt:lpstr>
      <vt:lpstr>Pourquoi les tests ?</vt:lpstr>
      <vt:lpstr>Caractéristiques Qualité (selon ISO 9126)</vt:lpstr>
      <vt:lpstr>Les 7 principes du test (selon ISTQB)</vt:lpstr>
      <vt:lpstr>La psychologie des tests</vt:lpstr>
      <vt:lpstr>II. Tester pendant le cycle de vie logiciel</vt:lpstr>
      <vt:lpstr>Approche Agile des tests</vt:lpstr>
      <vt:lpstr>Les bonnes pratiques</vt:lpstr>
      <vt:lpstr>Les types de test</vt:lpstr>
      <vt:lpstr>Niveaux de test chez AT Internet</vt:lpstr>
      <vt:lpstr>Le test unitaire (ou test de composant)</vt:lpstr>
      <vt:lpstr>Le test d’intégration de composants</vt:lpstr>
      <vt:lpstr>Le test système</vt:lpstr>
      <vt:lpstr>Le test d’intégration de systèmes</vt:lpstr>
      <vt:lpstr>Le test de solution</vt:lpstr>
      <vt:lpstr>Le test d’acceptation</vt:lpstr>
      <vt:lpstr>Niveaux de test chez AT Internet</vt:lpstr>
      <vt:lpstr>Présentation PowerPoint</vt:lpstr>
      <vt:lpstr>Les tests logiciels</vt:lpstr>
      <vt:lpstr>Présentation PowerPoint</vt:lpstr>
      <vt:lpstr>III. Techniques de tests statiques</vt:lpstr>
      <vt:lpstr>Techniques de tests statiques</vt:lpstr>
      <vt:lpstr>Revues</vt:lpstr>
      <vt:lpstr>L’analyse statique outillée</vt:lpstr>
      <vt:lpstr>IV. Techniques de conception de tests</vt:lpstr>
      <vt:lpstr>Le processus de développement de tests</vt:lpstr>
      <vt:lpstr>Techniques basées sur les spécifications 1/2 « boîte noire »</vt:lpstr>
      <vt:lpstr>Techniques basées sur les spécifications 2/2 « boîte noire »</vt:lpstr>
      <vt:lpstr>Techniques basées sur la structure 1/2 « boîte blanche »</vt:lpstr>
      <vt:lpstr>Techniques basées sur la structure 2/2 « boîte blanche »</vt:lpstr>
      <vt:lpstr>Techniques basées sur l’expérience</vt:lpstr>
      <vt:lpstr>Présentation PowerPoint</vt:lpstr>
    </vt:vector>
  </TitlesOfParts>
  <Company>AT Internet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Aubert | AT Internet</dc:creator>
  <cp:lastModifiedBy>Alexandre Aubert | AT Internet</cp:lastModifiedBy>
  <cp:revision>135</cp:revision>
  <dcterms:created xsi:type="dcterms:W3CDTF">2015-07-17T14:29:31Z</dcterms:created>
  <dcterms:modified xsi:type="dcterms:W3CDTF">2018-08-24T13:09:41Z</dcterms:modified>
</cp:coreProperties>
</file>