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525" r:id="rId2"/>
    <p:sldId id="1550" r:id="rId3"/>
    <p:sldId id="1541" r:id="rId4"/>
    <p:sldId id="1544" r:id="rId5"/>
    <p:sldId id="1579" r:id="rId6"/>
    <p:sldId id="1578" r:id="rId7"/>
    <p:sldId id="1584" r:id="rId8"/>
    <p:sldId id="1590" r:id="rId9"/>
    <p:sldId id="1591" r:id="rId10"/>
    <p:sldId id="1574" r:id="rId11"/>
    <p:sldId id="1543" r:id="rId12"/>
    <p:sldId id="1582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F12A5C-BAB8-3731-49AC-189F0DC36896}" name="Josselin Avril | AT Internet" initials="JA|AI" userId="S::Josselin.Avril@atinternet.com::a2e4df60-0f08-497e-b76a-eb0d75dd9b70" providerId="AD"/>
  <p188:author id="{B1F029C6-0912-E4B5-486D-6DECB7E99C63}" name="Josselin Avril" initials="JA" userId="S::josselin.avril@piano.io::a2e4df60-0f08-497e-b76a-eb0d75dd9b7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AD0"/>
    <a:srgbClr val="FAD45A"/>
    <a:srgbClr val="6EF0FF"/>
    <a:srgbClr val="5AFA84"/>
    <a:srgbClr val="715AFA"/>
    <a:srgbClr val="033D61"/>
    <a:srgbClr val="ACC206"/>
    <a:srgbClr val="C20606"/>
    <a:srgbClr val="FA5A5A"/>
    <a:srgbClr val="E7F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5D4E5-19CF-4095-AA05-86C4EDD24953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EA420-3B0F-45A3-832E-3468F3E71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59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A420-3B0F-45A3-832E-3468F3E71CC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53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Courier New"/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A420-3B0F-45A3-832E-3468F3E71CC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25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fr-FR"/>
              <a:t>Préfixe Analytics en raccord avec la philosophie 4A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A420-3B0F-45A3-832E-3468F3E71CC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09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FDF88-D9B2-811B-5BB0-9CE792FBE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6A81D2-EF6D-B107-80F2-3613E4F85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CB8BBB5-2DD9-569A-CC0E-2FDFFC338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Courier New"/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4315E-700F-38BA-06C0-1E29FBD45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A420-3B0F-45A3-832E-3468F3E71CC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2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394F9-58A4-57D3-661D-F16F726D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F9BAAF-4FFE-355F-5ECA-CCEBD5D9F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7A3BA2-6340-E911-4767-874428121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Courier New"/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AD354F-314F-28CA-21F3-F2647380A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A420-3B0F-45A3-832E-3468F3E71CC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32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5B50-AF7F-F172-30EA-7DA615523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767EAF-63BB-430A-57BA-D187153A2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0D802B-4B0E-327A-4254-451C90FE2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Courier New"/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0CEAC-8DB5-833D-8E3D-F2B32C676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A420-3B0F-45A3-832E-3468F3E71CC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66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C669-2386-447A-88BF-412FD83DE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D2E30-5443-434D-A567-403748963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6973-1306-465A-8044-92D6B7CF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EF3C-653E-4C16-A5D1-B6FB35F6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6ABF-181A-4379-9013-B4A6AB65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23C7-B8CA-4B81-80D3-BB54DFB8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986F2-90B2-4817-84D3-3730B832B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37FB-27BF-4AC2-80B3-8126915E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C1B3C-B081-4288-9797-CB14DF2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E2265-23BF-4B24-9745-B63BD0D1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8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12A88-18DD-4555-B6D7-C1E662383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0D101-B4C6-4A82-BBA3-A85A9F82E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E7CB-3634-45A5-AB17-06029824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F827-3519-418C-ABCB-5FCF3368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9D36-4959-421E-93CE-88D0249B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A7F6-4DD4-43A8-A746-9850318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B31B-A8AB-4B4C-B988-321756E6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35E3-A97B-47EA-942D-98F0B5ED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7AAE-E09F-4B6C-A058-C1A82486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50C0-D691-40BD-9B87-D9C1C41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8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D5BA-5475-4400-B95A-5E3616A7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2CE4C-1ACF-4E36-8346-F9854C0E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D7F8-5BCA-4F05-B009-FDD3E869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A030-F47A-426D-8396-72443DA5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DA82-D2C8-40FC-A14B-5DD67F7F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8A53-780C-48F1-9CEA-360DDC8B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323A-6876-4ED3-B6FA-63F9E2E8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A3BD8-A56A-49A6-8E54-F46C421FF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26F0-206B-4AF7-AA7D-448699BE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69697-576A-4279-BA23-14B09CCA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17FC-CE21-45F4-8BCF-BE7E4EAC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5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9487-991A-4359-925F-D1705F10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80C7-CE11-4D39-B913-B606D871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9F323-06A1-49F5-86D7-88EFB65D0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F3B3C-4881-40AC-9B56-1DB6FDDAA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E3028-FA9E-4121-A7A5-45C6D77EB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83EE5-8896-4BFC-9ACF-3F9335D8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FF1C6-C4E3-40E5-9F75-925719B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AAD7B-3CBC-4A9D-B5FA-AE5D530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387A-9140-4E80-AE04-CEF02CF8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26DE0-1194-473E-A0C1-D57B54A8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40082-3BCA-4FE9-829D-ABAA9883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6CFFA-7210-4343-8935-06C33055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9090C-496B-4EA5-A35D-1B542EC8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5AA37-6FD4-4840-82D5-D5CCC8C4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4D71A-A022-4833-B499-B15BF63D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2883-D53F-4CDE-94B9-6B04A3DE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8D8E-9C38-490C-80EA-DDDF293B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D7D09-C90B-41C0-9A9A-C8A5666F7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2B0D5-E81D-4815-8EBA-82213306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4C09A-C3F6-4983-8CAD-06939086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121D8-3BCA-46E2-A4DE-427B58DA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F89B-748E-492C-ADF6-655FA255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226DF-76A7-4F40-AB9F-7D77B9C6F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3D27F-C6F8-4F35-9E29-B3F54234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05543-167E-4606-B1B1-CC42F763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02890-E0B6-4206-99F5-DD1EBE94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CEB81-5B2D-4781-A8AE-813AB0E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1EE08-05C3-49FD-BC3C-D9BD5CEF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EFD52-92FA-4C8B-8E71-51BE6532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72A6-A141-4492-9E1E-0C7097283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9070-5934-42BB-AD8A-B47EDC1DF90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905F-A6BF-4093-A535-08F75E84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2C08-76BE-4EA7-8C06-7E67B4E20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404F4-2B0C-491D-981C-A2535475E4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5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4.svg"/><Relationship Id="rId21" Type="http://schemas.openxmlformats.org/officeDocument/2006/relationships/image" Target="../media/image42.png"/><Relationship Id="rId7" Type="http://schemas.openxmlformats.org/officeDocument/2006/relationships/image" Target="../media/image28.sv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image" Target="../media/image26.sv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AFB221C-E8D7-6CB5-B8B2-CA47821C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Evolution de notre organisation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3C1AAED-6F25-43DB-2F6F-FA2FCB30E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fr-FR"/>
              <a:t>Présentation de notre vision</a:t>
            </a:r>
          </a:p>
        </p:txBody>
      </p:sp>
    </p:spTree>
    <p:extLst>
      <p:ext uri="{BB962C8B-B14F-4D97-AF65-F5344CB8AC3E}">
        <p14:creationId xmlns:p14="http://schemas.microsoft.com/office/powerpoint/2010/main" val="164220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047DA-6072-4E7A-4D3A-87463002F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6F1457-97C1-27B2-0121-C96BEE4FC655}"/>
              </a:ext>
            </a:extLst>
          </p:cNvPr>
          <p:cNvSpPr/>
          <p:nvPr/>
        </p:nvSpPr>
        <p:spPr>
          <a:xfrm>
            <a:off x="351858" y="0"/>
            <a:ext cx="11089199" cy="685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: Rounded Corners 11">
            <a:extLst>
              <a:ext uri="{FF2B5EF4-FFF2-40B4-BE49-F238E27FC236}">
                <a16:creationId xmlns:a16="http://schemas.microsoft.com/office/drawing/2014/main" id="{67B69976-CB7A-6730-49C7-8C697F8F9E3A}"/>
              </a:ext>
            </a:extLst>
          </p:cNvPr>
          <p:cNvSpPr/>
          <p:nvPr/>
        </p:nvSpPr>
        <p:spPr>
          <a:xfrm>
            <a:off x="5503181" y="1092828"/>
            <a:ext cx="859730" cy="5202089"/>
          </a:xfrm>
          <a:prstGeom prst="roundRect">
            <a:avLst/>
          </a:prstGeom>
          <a:solidFill>
            <a:srgbClr val="FDBBEC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1717D-BAC9-EF4C-D645-C230C6FC6CCB}"/>
              </a:ext>
            </a:extLst>
          </p:cNvPr>
          <p:cNvSpPr/>
          <p:nvPr/>
        </p:nvSpPr>
        <p:spPr>
          <a:xfrm>
            <a:off x="3478642" y="1071614"/>
            <a:ext cx="1062875" cy="5223303"/>
          </a:xfrm>
          <a:prstGeom prst="roundRect">
            <a:avLst/>
          </a:prstGeom>
          <a:solidFill>
            <a:srgbClr val="FDBBEC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0D499D-356D-9FBE-8C60-C5451F853627}"/>
              </a:ext>
            </a:extLst>
          </p:cNvPr>
          <p:cNvSpPr/>
          <p:nvPr/>
        </p:nvSpPr>
        <p:spPr>
          <a:xfrm>
            <a:off x="6742132" y="1092829"/>
            <a:ext cx="2053897" cy="5202088"/>
          </a:xfrm>
          <a:prstGeom prst="roundRect">
            <a:avLst/>
          </a:prstGeom>
          <a:solidFill>
            <a:srgbClr val="BBFDFB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19" name="Rectangle: Rounded Corners 12">
            <a:extLst>
              <a:ext uri="{FF2B5EF4-FFF2-40B4-BE49-F238E27FC236}">
                <a16:creationId xmlns:a16="http://schemas.microsoft.com/office/drawing/2014/main" id="{3C137CCB-9E08-E440-C7DD-7EDA61382FF2}"/>
              </a:ext>
            </a:extLst>
          </p:cNvPr>
          <p:cNvSpPr/>
          <p:nvPr/>
        </p:nvSpPr>
        <p:spPr>
          <a:xfrm>
            <a:off x="5577009" y="1149176"/>
            <a:ext cx="719423" cy="50569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1D6A48-927B-0EC5-A542-70DCCE1D4436}"/>
              </a:ext>
            </a:extLst>
          </p:cNvPr>
          <p:cNvSpPr/>
          <p:nvPr/>
        </p:nvSpPr>
        <p:spPr>
          <a:xfrm>
            <a:off x="3542484" y="1149176"/>
            <a:ext cx="931805" cy="50762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458256-159F-99AF-3D00-2E1004E422F7}"/>
              </a:ext>
            </a:extLst>
          </p:cNvPr>
          <p:cNvSpPr/>
          <p:nvPr/>
        </p:nvSpPr>
        <p:spPr>
          <a:xfrm>
            <a:off x="6819827" y="1149177"/>
            <a:ext cx="1894875" cy="50762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9B05B7-A2CB-F564-C230-C5ED447EAC15}"/>
              </a:ext>
            </a:extLst>
          </p:cNvPr>
          <p:cNvSpPr/>
          <p:nvPr/>
        </p:nvSpPr>
        <p:spPr>
          <a:xfrm>
            <a:off x="298726" y="1246296"/>
            <a:ext cx="10748634" cy="35911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/>
          </a:p>
        </p:txBody>
      </p:sp>
      <p:grpSp>
        <p:nvGrpSpPr>
          <p:cNvPr id="30" name="Group 24">
            <a:extLst>
              <a:ext uri="{FF2B5EF4-FFF2-40B4-BE49-F238E27FC236}">
                <a16:creationId xmlns:a16="http://schemas.microsoft.com/office/drawing/2014/main" id="{D6A72484-9737-D930-FC5C-6AC5E2AB8717}"/>
              </a:ext>
            </a:extLst>
          </p:cNvPr>
          <p:cNvGrpSpPr/>
          <p:nvPr/>
        </p:nvGrpSpPr>
        <p:grpSpPr>
          <a:xfrm>
            <a:off x="941307" y="2098932"/>
            <a:ext cx="9914471" cy="465480"/>
            <a:chOff x="392616" y="4467149"/>
            <a:chExt cx="8523922" cy="812206"/>
          </a:xfrm>
        </p:grpSpPr>
        <p:sp>
          <p:nvSpPr>
            <p:cNvPr id="32" name="Rectangle: Rounded Corners 21">
              <a:extLst>
                <a:ext uri="{FF2B5EF4-FFF2-40B4-BE49-F238E27FC236}">
                  <a16:creationId xmlns:a16="http://schemas.microsoft.com/office/drawing/2014/main" id="{28CA8717-DC9B-DE0C-D1A1-BA3D79F872C9}"/>
                </a:ext>
              </a:extLst>
            </p:cNvPr>
            <p:cNvSpPr/>
            <p:nvPr/>
          </p:nvSpPr>
          <p:spPr>
            <a:xfrm>
              <a:off x="392616" y="4467150"/>
              <a:ext cx="8523922" cy="81220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33" name="Graphic 23" descr="Bar graph with upward trend outline">
              <a:extLst>
                <a:ext uri="{FF2B5EF4-FFF2-40B4-BE49-F238E27FC236}">
                  <a16:creationId xmlns:a16="http://schemas.microsoft.com/office/drawing/2014/main" id="{E29CA2C3-467F-B902-B9CC-D25AE522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19944" y="4467149"/>
              <a:ext cx="468283" cy="81220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40" name="Group 24">
            <a:extLst>
              <a:ext uri="{FF2B5EF4-FFF2-40B4-BE49-F238E27FC236}">
                <a16:creationId xmlns:a16="http://schemas.microsoft.com/office/drawing/2014/main" id="{085BED64-140B-F738-FDA1-BF8A412039D8}"/>
              </a:ext>
            </a:extLst>
          </p:cNvPr>
          <p:cNvGrpSpPr/>
          <p:nvPr/>
        </p:nvGrpSpPr>
        <p:grpSpPr>
          <a:xfrm>
            <a:off x="931882" y="2619968"/>
            <a:ext cx="9914471" cy="465480"/>
            <a:chOff x="392616" y="4467149"/>
            <a:chExt cx="8523922" cy="812206"/>
          </a:xfrm>
        </p:grpSpPr>
        <p:sp>
          <p:nvSpPr>
            <p:cNvPr id="42" name="Rectangle: Rounded Corners 21">
              <a:extLst>
                <a:ext uri="{FF2B5EF4-FFF2-40B4-BE49-F238E27FC236}">
                  <a16:creationId xmlns:a16="http://schemas.microsoft.com/office/drawing/2014/main" id="{7D01965D-585E-A6AD-5A11-F43CB44313BC}"/>
                </a:ext>
              </a:extLst>
            </p:cNvPr>
            <p:cNvSpPr/>
            <p:nvPr/>
          </p:nvSpPr>
          <p:spPr>
            <a:xfrm>
              <a:off x="392616" y="4467150"/>
              <a:ext cx="8523922" cy="812205"/>
            </a:xfrm>
            <a:prstGeom prst="roundRect">
              <a:avLst/>
            </a:prstGeom>
            <a:solidFill>
              <a:srgbClr val="FAD45A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44" name="Graphic 23" descr="Bar graph with upward trend outline">
              <a:extLst>
                <a:ext uri="{FF2B5EF4-FFF2-40B4-BE49-F238E27FC236}">
                  <a16:creationId xmlns:a16="http://schemas.microsoft.com/office/drawing/2014/main" id="{4E3A98DE-DFDC-1C2E-31DB-3247C2B7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8047" y="4467149"/>
              <a:ext cx="460180" cy="81220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48" name="Group 24">
            <a:extLst>
              <a:ext uri="{FF2B5EF4-FFF2-40B4-BE49-F238E27FC236}">
                <a16:creationId xmlns:a16="http://schemas.microsoft.com/office/drawing/2014/main" id="{A96694F9-89CB-6643-558B-022A65A7679D}"/>
              </a:ext>
            </a:extLst>
          </p:cNvPr>
          <p:cNvGrpSpPr/>
          <p:nvPr/>
        </p:nvGrpSpPr>
        <p:grpSpPr>
          <a:xfrm>
            <a:off x="911251" y="3141743"/>
            <a:ext cx="9914471" cy="465480"/>
            <a:chOff x="392616" y="4467149"/>
            <a:chExt cx="8523922" cy="812206"/>
          </a:xfrm>
        </p:grpSpPr>
        <p:sp>
          <p:nvSpPr>
            <p:cNvPr id="50" name="Rectangle: Rounded Corners 21">
              <a:extLst>
                <a:ext uri="{FF2B5EF4-FFF2-40B4-BE49-F238E27FC236}">
                  <a16:creationId xmlns:a16="http://schemas.microsoft.com/office/drawing/2014/main" id="{8457B315-B375-00B2-DF41-FED3D1EC6CB1}"/>
                </a:ext>
              </a:extLst>
            </p:cNvPr>
            <p:cNvSpPr/>
            <p:nvPr/>
          </p:nvSpPr>
          <p:spPr>
            <a:xfrm>
              <a:off x="392616" y="4467150"/>
              <a:ext cx="8523922" cy="812205"/>
            </a:xfrm>
            <a:prstGeom prst="roundRect">
              <a:avLst/>
            </a:prstGeom>
            <a:solidFill>
              <a:srgbClr val="FAD45A"/>
            </a:solidFill>
            <a:ln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52" name="Graphic 23" descr="Bar graph with upward trend outline">
              <a:extLst>
                <a:ext uri="{FF2B5EF4-FFF2-40B4-BE49-F238E27FC236}">
                  <a16:creationId xmlns:a16="http://schemas.microsoft.com/office/drawing/2014/main" id="{8E920613-BB80-1CB3-9AF1-61ACC63A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45784" y="4467149"/>
              <a:ext cx="442442" cy="81220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55" name="Group 24">
            <a:extLst>
              <a:ext uri="{FF2B5EF4-FFF2-40B4-BE49-F238E27FC236}">
                <a16:creationId xmlns:a16="http://schemas.microsoft.com/office/drawing/2014/main" id="{C527E918-9C52-B766-E974-7D0187DF2190}"/>
              </a:ext>
            </a:extLst>
          </p:cNvPr>
          <p:cNvGrpSpPr/>
          <p:nvPr/>
        </p:nvGrpSpPr>
        <p:grpSpPr>
          <a:xfrm>
            <a:off x="911251" y="3651111"/>
            <a:ext cx="9914471" cy="530626"/>
            <a:chOff x="392616" y="4456707"/>
            <a:chExt cx="8523922" cy="437811"/>
          </a:xfrm>
        </p:grpSpPr>
        <p:sp>
          <p:nvSpPr>
            <p:cNvPr id="56" name="Rectangle: Rounded Corners 21">
              <a:extLst>
                <a:ext uri="{FF2B5EF4-FFF2-40B4-BE49-F238E27FC236}">
                  <a16:creationId xmlns:a16="http://schemas.microsoft.com/office/drawing/2014/main" id="{3311E03D-9404-6B7F-388E-22F44BB829E7}"/>
                </a:ext>
              </a:extLst>
            </p:cNvPr>
            <p:cNvSpPr/>
            <p:nvPr/>
          </p:nvSpPr>
          <p:spPr>
            <a:xfrm>
              <a:off x="392616" y="4467153"/>
              <a:ext cx="8523922" cy="401669"/>
            </a:xfrm>
            <a:prstGeom prst="roundRect">
              <a:avLst/>
            </a:prstGeom>
            <a:solidFill>
              <a:srgbClr val="FAD45A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58" name="Graphic 23" descr="Bar graph with upward trend outline">
              <a:extLst>
                <a:ext uri="{FF2B5EF4-FFF2-40B4-BE49-F238E27FC236}">
                  <a16:creationId xmlns:a16="http://schemas.microsoft.com/office/drawing/2014/main" id="{0BCD6424-F861-4FFE-A791-007C23BAF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34472" y="4456707"/>
              <a:ext cx="442442" cy="437811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pic>
        <p:nvPicPr>
          <p:cNvPr id="21" name="Graphic 14" descr="USB with solid fill">
            <a:extLst>
              <a:ext uri="{FF2B5EF4-FFF2-40B4-BE49-F238E27FC236}">
                <a16:creationId xmlns:a16="http://schemas.microsoft.com/office/drawing/2014/main" id="{9B46D4DA-7832-9A82-03DA-FD2E4E55D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6326" y="5722107"/>
            <a:ext cx="408008" cy="494743"/>
          </a:xfrm>
          <a:prstGeom prst="rect">
            <a:avLst/>
          </a:prstGeom>
          <a:effectLst>
            <a:glow rad="25400">
              <a:schemeClr val="tx1">
                <a:alpha val="50000"/>
              </a:schemeClr>
            </a:glo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348C73C-E90F-50D2-AF87-42D6DD76EAE5}"/>
              </a:ext>
            </a:extLst>
          </p:cNvPr>
          <p:cNvGrpSpPr/>
          <p:nvPr/>
        </p:nvGrpSpPr>
        <p:grpSpPr>
          <a:xfrm>
            <a:off x="951582" y="1572075"/>
            <a:ext cx="9914471" cy="465480"/>
            <a:chOff x="392616" y="4467149"/>
            <a:chExt cx="8523922" cy="81220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9567183-ECBD-F6AC-8EE5-A0AEDF908D67}"/>
                </a:ext>
              </a:extLst>
            </p:cNvPr>
            <p:cNvSpPr/>
            <p:nvPr/>
          </p:nvSpPr>
          <p:spPr>
            <a:xfrm>
              <a:off x="392616" y="4467150"/>
              <a:ext cx="8523922" cy="81220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4" name="Graphic 23" descr="Bar graph with upward trend outline">
              <a:extLst>
                <a:ext uri="{FF2B5EF4-FFF2-40B4-BE49-F238E27FC236}">
                  <a16:creationId xmlns:a16="http://schemas.microsoft.com/office/drawing/2014/main" id="{DE9BB0AD-43FA-FF97-2D25-F4D082AD0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11110" y="4467149"/>
              <a:ext cx="477117" cy="81220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sp>
        <p:nvSpPr>
          <p:cNvPr id="23" name="TextBox 110">
            <a:extLst>
              <a:ext uri="{FF2B5EF4-FFF2-40B4-BE49-F238E27FC236}">
                <a16:creationId xmlns:a16="http://schemas.microsoft.com/office/drawing/2014/main" id="{BAC91E80-F99C-225E-4C45-03173347D236}"/>
              </a:ext>
            </a:extLst>
          </p:cNvPr>
          <p:cNvSpPr txBox="1"/>
          <p:nvPr/>
        </p:nvSpPr>
        <p:spPr>
          <a:xfrm>
            <a:off x="5553401" y="5903926"/>
            <a:ext cx="495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venir Next LT Pro Demi" panose="020B0704020202020204" pitchFamily="34" charset="0"/>
              </a:rPr>
              <a:t>Test</a:t>
            </a:r>
            <a:endParaRPr lang="en-NL" sz="1400">
              <a:latin typeface="Avenir Next LT Pro Demi" panose="020B0704020202020204" pitchFamily="34" charset="0"/>
            </a:endParaRPr>
          </a:p>
        </p:txBody>
      </p:sp>
      <p:pic>
        <p:nvPicPr>
          <p:cNvPr id="6" name="Graphic 5" descr="House outline">
            <a:extLst>
              <a:ext uri="{FF2B5EF4-FFF2-40B4-BE49-F238E27FC236}">
                <a16:creationId xmlns:a16="http://schemas.microsoft.com/office/drawing/2014/main" id="{8A735AC8-4FC9-51A1-6F6C-0C34855F79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16615" y="6314305"/>
            <a:ext cx="584403" cy="532507"/>
          </a:xfrm>
          <a:prstGeom prst="rect">
            <a:avLst/>
          </a:prstGeom>
          <a:effectLst>
            <a:glow rad="38100">
              <a:schemeClr val="tx1">
                <a:alpha val="25000"/>
              </a:schemeClr>
            </a:glo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3B9B11-97D8-477D-5744-783A91237108}"/>
              </a:ext>
            </a:extLst>
          </p:cNvPr>
          <p:cNvSpPr/>
          <p:nvPr/>
        </p:nvSpPr>
        <p:spPr>
          <a:xfrm>
            <a:off x="3064305" y="393344"/>
            <a:ext cx="5703385" cy="487362"/>
          </a:xfrm>
          <a:prstGeom prst="roundRect">
            <a:avLst/>
          </a:prstGeom>
          <a:solidFill>
            <a:srgbClr val="5ABDFA"/>
          </a:solidFill>
          <a:ln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Graphic 9" descr="Management outline">
            <a:extLst>
              <a:ext uri="{FF2B5EF4-FFF2-40B4-BE49-F238E27FC236}">
                <a16:creationId xmlns:a16="http://schemas.microsoft.com/office/drawing/2014/main" id="{B4701262-3A21-F20B-795F-CD449DDA42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24067" y="403037"/>
            <a:ext cx="487363" cy="487363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pic>
        <p:nvPicPr>
          <p:cNvPr id="15" name="Graphic 14" descr="USB with solid fill">
            <a:extLst>
              <a:ext uri="{FF2B5EF4-FFF2-40B4-BE49-F238E27FC236}">
                <a16:creationId xmlns:a16="http://schemas.microsoft.com/office/drawing/2014/main" id="{CFB5045C-9493-5528-6863-1A555FEA8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1238" y="5679758"/>
            <a:ext cx="475293" cy="576332"/>
          </a:xfrm>
          <a:prstGeom prst="rect">
            <a:avLst/>
          </a:prstGeom>
          <a:effectLst>
            <a:glow rad="25400">
              <a:schemeClr val="tx1">
                <a:alpha val="50000"/>
              </a:schemeClr>
            </a:glow>
          </a:effectLst>
        </p:spPr>
      </p:pic>
      <p:pic>
        <p:nvPicPr>
          <p:cNvPr id="20" name="Graphic 19" descr="Gantt Chart with solid fill">
            <a:extLst>
              <a:ext uri="{FF2B5EF4-FFF2-40B4-BE49-F238E27FC236}">
                <a16:creationId xmlns:a16="http://schemas.microsoft.com/office/drawing/2014/main" id="{EBE7C0AE-5D90-A1BD-0BA1-25D32941D1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67615" y="5549978"/>
            <a:ext cx="547142" cy="663454"/>
          </a:xfrm>
          <a:prstGeom prst="rect">
            <a:avLst/>
          </a:prstGeom>
          <a:effectLst>
            <a:glow rad="25400">
              <a:schemeClr val="tx1">
                <a:alpha val="50000"/>
              </a:schemeClr>
            </a:glow>
          </a:effectLst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1643C1A-AA87-F183-9B21-4B2AA71F57F4}"/>
              </a:ext>
            </a:extLst>
          </p:cNvPr>
          <p:cNvSpPr/>
          <p:nvPr/>
        </p:nvSpPr>
        <p:spPr>
          <a:xfrm>
            <a:off x="893590" y="4923084"/>
            <a:ext cx="9962790" cy="388645"/>
          </a:xfrm>
          <a:prstGeom prst="roundRect">
            <a:avLst/>
          </a:prstGeom>
          <a:solidFill>
            <a:srgbClr val="5AFA84"/>
          </a:solidFill>
          <a:ln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20CD77-7A91-2CDD-88B6-A872918B02E8}"/>
              </a:ext>
            </a:extLst>
          </p:cNvPr>
          <p:cNvSpPr/>
          <p:nvPr/>
        </p:nvSpPr>
        <p:spPr>
          <a:xfrm>
            <a:off x="4778642" y="1629021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😩</a:t>
            </a:r>
            <a:endParaRPr lang="en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D6C4A5-ADAF-715E-8C5D-13BED3322855}"/>
              </a:ext>
            </a:extLst>
          </p:cNvPr>
          <p:cNvSpPr/>
          <p:nvPr/>
        </p:nvSpPr>
        <p:spPr>
          <a:xfrm>
            <a:off x="7864063" y="1934350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🥳</a:t>
            </a:r>
            <a:endParaRPr lang="en-NL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8460D05-9467-D328-F8AD-8EA93ED095FD}"/>
              </a:ext>
            </a:extLst>
          </p:cNvPr>
          <p:cNvSpPr/>
          <p:nvPr/>
        </p:nvSpPr>
        <p:spPr>
          <a:xfrm>
            <a:off x="3663200" y="1614334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🙄</a:t>
            </a:r>
            <a:endParaRPr lang="en-NL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13E2A22-9BF4-0016-5DAC-4945B75846D4}"/>
              </a:ext>
            </a:extLst>
          </p:cNvPr>
          <p:cNvSpPr/>
          <p:nvPr/>
        </p:nvSpPr>
        <p:spPr>
          <a:xfrm>
            <a:off x="7864063" y="3174797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😮</a:t>
            </a:r>
            <a:endParaRPr lang="en-NL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B8D60E4-286B-1177-1BFA-057EA0B7D0C7}"/>
              </a:ext>
            </a:extLst>
          </p:cNvPr>
          <p:cNvSpPr/>
          <p:nvPr/>
        </p:nvSpPr>
        <p:spPr>
          <a:xfrm>
            <a:off x="5077351" y="2173390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🤐</a:t>
            </a:r>
            <a:endParaRPr lang="en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55653C2-3DD3-55A4-5CE8-75077EC33A30}"/>
              </a:ext>
            </a:extLst>
          </p:cNvPr>
          <p:cNvSpPr/>
          <p:nvPr/>
        </p:nvSpPr>
        <p:spPr>
          <a:xfrm>
            <a:off x="6303153" y="490847"/>
            <a:ext cx="329443" cy="3006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😆</a:t>
            </a:r>
            <a:endParaRPr lang="en-NL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C752860-4FF8-6563-600B-C5C7E2214543}"/>
              </a:ext>
            </a:extLst>
          </p:cNvPr>
          <p:cNvSpPr/>
          <p:nvPr/>
        </p:nvSpPr>
        <p:spPr>
          <a:xfrm>
            <a:off x="4881648" y="3201653"/>
            <a:ext cx="360004" cy="3600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😋</a:t>
            </a:r>
            <a:endParaRPr lang="en-NL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2B8E293-9661-7D62-138F-2BF95179B0F0}"/>
              </a:ext>
            </a:extLst>
          </p:cNvPr>
          <p:cNvSpPr/>
          <p:nvPr/>
        </p:nvSpPr>
        <p:spPr>
          <a:xfrm>
            <a:off x="5628145" y="490847"/>
            <a:ext cx="329443" cy="3006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🙄</a:t>
            </a:r>
            <a:endParaRPr lang="en-N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D66432D-99EF-9340-9D96-04525035444A}"/>
              </a:ext>
            </a:extLst>
          </p:cNvPr>
          <p:cNvSpPr/>
          <p:nvPr/>
        </p:nvSpPr>
        <p:spPr>
          <a:xfrm>
            <a:off x="6978160" y="490847"/>
            <a:ext cx="329443" cy="3006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😏</a:t>
            </a:r>
            <a:endParaRPr lang="en-NL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204D45-33DE-641B-08D5-A1F88F1109EA}"/>
              </a:ext>
            </a:extLst>
          </p:cNvPr>
          <p:cNvSpPr/>
          <p:nvPr/>
        </p:nvSpPr>
        <p:spPr>
          <a:xfrm>
            <a:off x="5647300" y="1629021"/>
            <a:ext cx="360004" cy="3600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😮</a:t>
            </a:r>
            <a:endParaRPr lang="en-NL"/>
          </a:p>
        </p:txBody>
      </p:sp>
      <p:sp>
        <p:nvSpPr>
          <p:cNvPr id="96" name="Star: 8 Points 95">
            <a:extLst>
              <a:ext uri="{FF2B5EF4-FFF2-40B4-BE49-F238E27FC236}">
                <a16:creationId xmlns:a16="http://schemas.microsoft.com/office/drawing/2014/main" id="{D2C64BC5-918D-82C0-F091-A293DFD8742A}"/>
              </a:ext>
            </a:extLst>
          </p:cNvPr>
          <p:cNvSpPr/>
          <p:nvPr/>
        </p:nvSpPr>
        <p:spPr>
          <a:xfrm>
            <a:off x="306962" y="2761217"/>
            <a:ext cx="493801" cy="493801"/>
          </a:xfrm>
          <a:prstGeom prst="star8">
            <a:avLst/>
          </a:prstGeom>
          <a:solidFill>
            <a:srgbClr val="C2060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Avenir Next LT Pro Demi" panose="020B0704020202020204" pitchFamily="34" charset="0"/>
              </a:rPr>
              <a:t>M</a:t>
            </a:r>
            <a:endParaRPr lang="en-NL" sz="200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97" name="Star: 8 Points 96">
            <a:extLst>
              <a:ext uri="{FF2B5EF4-FFF2-40B4-BE49-F238E27FC236}">
                <a16:creationId xmlns:a16="http://schemas.microsoft.com/office/drawing/2014/main" id="{7143AE49-BA37-0EAA-2CED-9563DFB46AA7}"/>
              </a:ext>
            </a:extLst>
          </p:cNvPr>
          <p:cNvSpPr/>
          <p:nvPr/>
        </p:nvSpPr>
        <p:spPr>
          <a:xfrm>
            <a:off x="306962" y="2145626"/>
            <a:ext cx="493801" cy="493801"/>
          </a:xfrm>
          <a:prstGeom prst="star8">
            <a:avLst/>
          </a:prstGeom>
          <a:solidFill>
            <a:srgbClr val="C2950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Avenir Next LT Pro Demi" panose="020B0704020202020204" pitchFamily="34" charset="0"/>
              </a:rPr>
              <a:t>I</a:t>
            </a:r>
            <a:endParaRPr lang="en-NL" sz="200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99" name="Star: 8 Points 98">
            <a:extLst>
              <a:ext uri="{FF2B5EF4-FFF2-40B4-BE49-F238E27FC236}">
                <a16:creationId xmlns:a16="http://schemas.microsoft.com/office/drawing/2014/main" id="{A9EC0E20-B0BB-2FCB-DDF7-D0B4148ED5B9}"/>
              </a:ext>
            </a:extLst>
          </p:cNvPr>
          <p:cNvSpPr/>
          <p:nvPr/>
        </p:nvSpPr>
        <p:spPr>
          <a:xfrm>
            <a:off x="4582706" y="428817"/>
            <a:ext cx="388315" cy="408991"/>
          </a:xfrm>
          <a:prstGeom prst="star8">
            <a:avLst/>
          </a:prstGeom>
          <a:solidFill>
            <a:srgbClr val="0633C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Avenir Next LT Pro Demi" panose="020B0704020202020204" pitchFamily="34" charset="0"/>
              </a:rPr>
              <a:t>D</a:t>
            </a:r>
            <a:endParaRPr lang="en-NL" sz="200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08BDED-FE55-66A6-09BA-81C36F14BCF6}"/>
              </a:ext>
            </a:extLst>
          </p:cNvPr>
          <p:cNvSpPr txBox="1"/>
          <p:nvPr/>
        </p:nvSpPr>
        <p:spPr>
          <a:xfrm>
            <a:off x="3347549" y="400592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Avenir Next LT Pro Demi" panose="020B0704020202020204" pitchFamily="34" charset="0"/>
              </a:rPr>
              <a:t>Tech</a:t>
            </a:r>
            <a:br>
              <a:rPr lang="en-US" sz="1200">
                <a:latin typeface="Avenir Next LT Pro Demi" panose="020B0704020202020204" pitchFamily="34" charset="0"/>
              </a:rPr>
            </a:br>
            <a:r>
              <a:rPr lang="en-US" sz="1200">
                <a:latin typeface="Avenir Next LT Pro Demi" panose="020B0704020202020204" pitchFamily="34" charset="0"/>
              </a:rPr>
              <a:t>Managers</a:t>
            </a:r>
            <a:endParaRPr lang="en-NL" sz="1200">
              <a:latin typeface="Avenir Next LT Pro Demi" panose="020B07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61919E-15EB-0917-80AC-216473CD267C}"/>
              </a:ext>
            </a:extLst>
          </p:cNvPr>
          <p:cNvSpPr txBox="1"/>
          <p:nvPr/>
        </p:nvSpPr>
        <p:spPr>
          <a:xfrm>
            <a:off x="876149" y="4978906"/>
            <a:ext cx="149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venir Next LT Pro Demi" panose="020B0704020202020204" pitchFamily="34" charset="0"/>
              </a:rPr>
              <a:t>Infra</a:t>
            </a:r>
            <a:endParaRPr lang="en-NL" sz="1200">
              <a:latin typeface="Avenir Next LT Pro Demi" panose="020B07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BE1F76-01E6-E456-0B1D-C13E285D90A0}"/>
              </a:ext>
            </a:extLst>
          </p:cNvPr>
          <p:cNvSpPr txBox="1"/>
          <p:nvPr/>
        </p:nvSpPr>
        <p:spPr>
          <a:xfrm>
            <a:off x="984650" y="1664585"/>
            <a:ext cx="166751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latin typeface="Avenir Next LT Pro Demi"/>
              </a:rPr>
              <a:t>Analytics Ingestion</a:t>
            </a:r>
            <a:endParaRPr lang="en-NL" sz="1200">
              <a:latin typeface="Avenir Next LT Pro Demi" panose="020B07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FADBA2B-B1DD-3C52-DDBC-C0C93879268B}"/>
              </a:ext>
            </a:extLst>
          </p:cNvPr>
          <p:cNvSpPr txBox="1"/>
          <p:nvPr/>
        </p:nvSpPr>
        <p:spPr>
          <a:xfrm>
            <a:off x="3524380" y="5912171"/>
            <a:ext cx="60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venir Next LT Pro Demi" panose="020B0704020202020204" pitchFamily="34" charset="0"/>
              </a:rPr>
              <a:t>Front</a:t>
            </a:r>
            <a:endParaRPr lang="en-NL" sz="1400">
              <a:latin typeface="Avenir Next LT Pro Demi" panose="020B07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E89322-36ED-B242-AF1B-D49E79F5A998}"/>
              </a:ext>
            </a:extLst>
          </p:cNvPr>
          <p:cNvSpPr txBox="1"/>
          <p:nvPr/>
        </p:nvSpPr>
        <p:spPr>
          <a:xfrm>
            <a:off x="4673495" y="1248152"/>
            <a:ext cx="216174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venir Next LT Pro Demi"/>
              </a:rPr>
              <a:t>Piano Analytics Solution</a:t>
            </a:r>
            <a:endParaRPr lang="en-NL" sz="1400">
              <a:latin typeface="Avenir Next LT Pro Demi"/>
            </a:endParaRPr>
          </a:p>
        </p:txBody>
      </p:sp>
      <p:sp>
        <p:nvSpPr>
          <p:cNvPr id="5" name="TextBox 110">
            <a:extLst>
              <a:ext uri="{FF2B5EF4-FFF2-40B4-BE49-F238E27FC236}">
                <a16:creationId xmlns:a16="http://schemas.microsoft.com/office/drawing/2014/main" id="{6E7BC238-E07D-20F2-AB77-703AEE10B021}"/>
              </a:ext>
            </a:extLst>
          </p:cNvPr>
          <p:cNvSpPr txBox="1"/>
          <p:nvPr/>
        </p:nvSpPr>
        <p:spPr>
          <a:xfrm>
            <a:off x="7624037" y="572671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venir Next LT Pro Demi" panose="020B0704020202020204" pitchFamily="34" charset="0"/>
              </a:rPr>
              <a:t>Agility</a:t>
            </a:r>
            <a:endParaRPr lang="en-NL" sz="1400">
              <a:latin typeface="Avenir Next LT Pro Demi" panose="020B0704020202020204" pitchFamily="34" charset="0"/>
            </a:endParaRPr>
          </a:p>
        </p:txBody>
      </p:sp>
      <p:sp>
        <p:nvSpPr>
          <p:cNvPr id="35" name="TextBox 109">
            <a:extLst>
              <a:ext uri="{FF2B5EF4-FFF2-40B4-BE49-F238E27FC236}">
                <a16:creationId xmlns:a16="http://schemas.microsoft.com/office/drawing/2014/main" id="{CE1AAEC3-2FE7-C5D2-C26C-CAB84DC16924}"/>
              </a:ext>
            </a:extLst>
          </p:cNvPr>
          <p:cNvSpPr txBox="1"/>
          <p:nvPr/>
        </p:nvSpPr>
        <p:spPr>
          <a:xfrm>
            <a:off x="984650" y="2195736"/>
            <a:ext cx="1872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venir Next LT Pro Demi" panose="020B0704020202020204" pitchFamily="34" charset="0"/>
              </a:rPr>
              <a:t>Analytics Management</a:t>
            </a:r>
            <a:endParaRPr lang="en-NL" sz="1200">
              <a:latin typeface="Avenir Next LT Pro Demi" panose="020B0704020202020204" pitchFamily="34" charset="0"/>
            </a:endParaRPr>
          </a:p>
        </p:txBody>
      </p:sp>
      <p:sp>
        <p:nvSpPr>
          <p:cNvPr id="46" name="TextBox 109">
            <a:extLst>
              <a:ext uri="{FF2B5EF4-FFF2-40B4-BE49-F238E27FC236}">
                <a16:creationId xmlns:a16="http://schemas.microsoft.com/office/drawing/2014/main" id="{09B2AA86-3F9C-5F09-E696-96F1E1311809}"/>
              </a:ext>
            </a:extLst>
          </p:cNvPr>
          <p:cNvSpPr txBox="1"/>
          <p:nvPr/>
        </p:nvSpPr>
        <p:spPr>
          <a:xfrm>
            <a:off x="601089" y="3777924"/>
            <a:ext cx="1769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latin typeface="Avenir Next LT Pro Demi" panose="020B0704020202020204" pitchFamily="34" charset="0"/>
              </a:rPr>
              <a:t>???</a:t>
            </a:r>
            <a:endParaRPr lang="en-NL" sz="1200">
              <a:latin typeface="Avenir Next LT Pro Demi" panose="020B0704020202020204" pitchFamily="34" charset="0"/>
            </a:endParaRPr>
          </a:p>
        </p:txBody>
      </p:sp>
      <p:sp>
        <p:nvSpPr>
          <p:cNvPr id="54" name="TextBox 109">
            <a:extLst>
              <a:ext uri="{FF2B5EF4-FFF2-40B4-BE49-F238E27FC236}">
                <a16:creationId xmlns:a16="http://schemas.microsoft.com/office/drawing/2014/main" id="{366F37B6-B8CC-F718-C3D4-0DFA05E890B3}"/>
              </a:ext>
            </a:extLst>
          </p:cNvPr>
          <p:cNvSpPr txBox="1"/>
          <p:nvPr/>
        </p:nvSpPr>
        <p:spPr>
          <a:xfrm>
            <a:off x="984650" y="2717283"/>
            <a:ext cx="162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venir Next LT Pro Demi" panose="020B0704020202020204" pitchFamily="34" charset="0"/>
              </a:rPr>
              <a:t>Data Visualization</a:t>
            </a:r>
            <a:endParaRPr lang="en-NL" sz="1200">
              <a:latin typeface="Avenir Next LT Pro Demi" panose="020B0704020202020204" pitchFamily="34" charset="0"/>
            </a:endParaRPr>
          </a:p>
        </p:txBody>
      </p:sp>
      <p:sp>
        <p:nvSpPr>
          <p:cNvPr id="60" name="TextBox 109">
            <a:extLst>
              <a:ext uri="{FF2B5EF4-FFF2-40B4-BE49-F238E27FC236}">
                <a16:creationId xmlns:a16="http://schemas.microsoft.com/office/drawing/2014/main" id="{7B8438CE-0EE7-5A78-FFC9-1B6679880A36}"/>
              </a:ext>
            </a:extLst>
          </p:cNvPr>
          <p:cNvSpPr txBox="1"/>
          <p:nvPr/>
        </p:nvSpPr>
        <p:spPr>
          <a:xfrm>
            <a:off x="984650" y="3250705"/>
            <a:ext cx="204394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latin typeface="Avenir Next LT Pro Demi"/>
              </a:rPr>
              <a:t>Analytics Storage</a:t>
            </a:r>
            <a:endParaRPr lang="en-US" sz="1200">
              <a:latin typeface="Avenir Next LT Pro Demi" panose="020B0704020202020204" pitchFamily="34" charset="0"/>
            </a:endParaRPr>
          </a:p>
        </p:txBody>
      </p:sp>
      <p:sp>
        <p:nvSpPr>
          <p:cNvPr id="63" name="Oval 72">
            <a:extLst>
              <a:ext uri="{FF2B5EF4-FFF2-40B4-BE49-F238E27FC236}">
                <a16:creationId xmlns:a16="http://schemas.microsoft.com/office/drawing/2014/main" id="{23A50DEF-ABB4-3DD1-1B19-B1E80A6298EB}"/>
              </a:ext>
            </a:extLst>
          </p:cNvPr>
          <p:cNvSpPr/>
          <p:nvPr/>
        </p:nvSpPr>
        <p:spPr>
          <a:xfrm>
            <a:off x="5716209" y="2680268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😆</a:t>
            </a:r>
            <a:endParaRPr lang="en-NL"/>
          </a:p>
        </p:txBody>
      </p:sp>
      <p:pic>
        <p:nvPicPr>
          <p:cNvPr id="126" name="Graphic 58" descr="Train Tracks outline">
            <a:extLst>
              <a:ext uri="{FF2B5EF4-FFF2-40B4-BE49-F238E27FC236}">
                <a16:creationId xmlns:a16="http://schemas.microsoft.com/office/drawing/2014/main" id="{D2CB056B-E282-BFB0-2C66-9B1FD1DFA1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57925" y="4853958"/>
            <a:ext cx="554676" cy="557374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184F2A8E-BE64-7637-9E7C-8A32379D34A5}"/>
              </a:ext>
            </a:extLst>
          </p:cNvPr>
          <p:cNvSpPr/>
          <p:nvPr/>
        </p:nvSpPr>
        <p:spPr>
          <a:xfrm>
            <a:off x="5630752" y="3722411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🤔</a:t>
            </a:r>
            <a:endParaRPr lang="en-NL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C437B26-DE7B-AB9B-94E4-03BDAA26C21B}"/>
              </a:ext>
            </a:extLst>
          </p:cNvPr>
          <p:cNvSpPr/>
          <p:nvPr/>
        </p:nvSpPr>
        <p:spPr>
          <a:xfrm>
            <a:off x="3638751" y="3199559"/>
            <a:ext cx="360004" cy="3600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😬</a:t>
            </a:r>
            <a:endParaRPr lang="en-NL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F758EDE-BCE0-377A-D754-6877EBC8587F}"/>
              </a:ext>
            </a:extLst>
          </p:cNvPr>
          <p:cNvSpPr/>
          <p:nvPr/>
        </p:nvSpPr>
        <p:spPr>
          <a:xfrm>
            <a:off x="4885277" y="2670774"/>
            <a:ext cx="360004" cy="3600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😊</a:t>
            </a:r>
            <a:endParaRPr lang="en-NL"/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98C728A8-74CF-D16A-CA56-B1995E6F9FCD}"/>
              </a:ext>
            </a:extLst>
          </p:cNvPr>
          <p:cNvGrpSpPr/>
          <p:nvPr/>
        </p:nvGrpSpPr>
        <p:grpSpPr>
          <a:xfrm>
            <a:off x="917339" y="4210169"/>
            <a:ext cx="9914471" cy="530626"/>
            <a:chOff x="392616" y="4456707"/>
            <a:chExt cx="8523922" cy="437811"/>
          </a:xfrm>
          <a:solidFill>
            <a:srgbClr val="FAD45A"/>
          </a:solidFill>
        </p:grpSpPr>
        <p:sp>
          <p:nvSpPr>
            <p:cNvPr id="9" name="Rectangle: Rounded Corners 21">
              <a:extLst>
                <a:ext uri="{FF2B5EF4-FFF2-40B4-BE49-F238E27FC236}">
                  <a16:creationId xmlns:a16="http://schemas.microsoft.com/office/drawing/2014/main" id="{AD6FEBEA-1DFC-A25D-EF99-2EFB36A3F9FF}"/>
                </a:ext>
              </a:extLst>
            </p:cNvPr>
            <p:cNvSpPr/>
            <p:nvPr/>
          </p:nvSpPr>
          <p:spPr>
            <a:xfrm>
              <a:off x="392616" y="4467153"/>
              <a:ext cx="8523922" cy="401669"/>
            </a:xfrm>
            <a:prstGeom prst="roundRect">
              <a:avLst/>
            </a:prstGeom>
            <a:grpFill/>
            <a:ln>
              <a:solidFill>
                <a:schemeClr val="tx1"/>
              </a:solidFill>
              <a:prstDash val="dash"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1" name="Graphic 23" descr="Bar graph with upward trend outline">
              <a:extLst>
                <a:ext uri="{FF2B5EF4-FFF2-40B4-BE49-F238E27FC236}">
                  <a16:creationId xmlns:a16="http://schemas.microsoft.com/office/drawing/2014/main" id="{0A064AB0-DC59-EF3D-E856-502AACF4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434472" y="4456707"/>
              <a:ext cx="442442" cy="437811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A52DADE3-BB6E-0B9A-A3E3-E321142D9B48}"/>
              </a:ext>
            </a:extLst>
          </p:cNvPr>
          <p:cNvSpPr/>
          <p:nvPr/>
        </p:nvSpPr>
        <p:spPr>
          <a:xfrm>
            <a:off x="3603472" y="3724079"/>
            <a:ext cx="360004" cy="3600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😥</a:t>
            </a:r>
            <a:endParaRPr lang="en-NL"/>
          </a:p>
        </p:txBody>
      </p:sp>
      <p:sp>
        <p:nvSpPr>
          <p:cNvPr id="146" name="Oval 123">
            <a:extLst>
              <a:ext uri="{FF2B5EF4-FFF2-40B4-BE49-F238E27FC236}">
                <a16:creationId xmlns:a16="http://schemas.microsoft.com/office/drawing/2014/main" id="{B139D425-1C38-1CAC-80B9-A95E02010952}"/>
              </a:ext>
            </a:extLst>
          </p:cNvPr>
          <p:cNvSpPr/>
          <p:nvPr/>
        </p:nvSpPr>
        <p:spPr>
          <a:xfrm>
            <a:off x="4044163" y="3190696"/>
            <a:ext cx="360004" cy="3600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🥰</a:t>
            </a:r>
            <a:endParaRPr lang="en-NL"/>
          </a:p>
        </p:txBody>
      </p:sp>
      <p:sp>
        <p:nvSpPr>
          <p:cNvPr id="147" name="Oval 124">
            <a:extLst>
              <a:ext uri="{FF2B5EF4-FFF2-40B4-BE49-F238E27FC236}">
                <a16:creationId xmlns:a16="http://schemas.microsoft.com/office/drawing/2014/main" id="{9704C630-353D-2E5D-9F16-A552A8579B26}"/>
              </a:ext>
            </a:extLst>
          </p:cNvPr>
          <p:cNvSpPr/>
          <p:nvPr/>
        </p:nvSpPr>
        <p:spPr>
          <a:xfrm>
            <a:off x="9743682" y="3731284"/>
            <a:ext cx="360004" cy="3600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😗</a:t>
            </a:r>
            <a:endParaRPr lang="en-NL"/>
          </a:p>
        </p:txBody>
      </p:sp>
      <p:sp>
        <p:nvSpPr>
          <p:cNvPr id="149" name="Oval 126">
            <a:extLst>
              <a:ext uri="{FF2B5EF4-FFF2-40B4-BE49-F238E27FC236}">
                <a16:creationId xmlns:a16="http://schemas.microsoft.com/office/drawing/2014/main" id="{21C1AE34-529D-AEBA-FAF4-EBCCA145AF0E}"/>
              </a:ext>
            </a:extLst>
          </p:cNvPr>
          <p:cNvSpPr/>
          <p:nvPr/>
        </p:nvSpPr>
        <p:spPr>
          <a:xfrm>
            <a:off x="4710164" y="2164766"/>
            <a:ext cx="360004" cy="3600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🥲</a:t>
            </a:r>
            <a:endParaRPr lang="en-NL"/>
          </a:p>
        </p:txBody>
      </p:sp>
      <p:sp>
        <p:nvSpPr>
          <p:cNvPr id="151" name="Oval 128">
            <a:extLst>
              <a:ext uri="{FF2B5EF4-FFF2-40B4-BE49-F238E27FC236}">
                <a16:creationId xmlns:a16="http://schemas.microsoft.com/office/drawing/2014/main" id="{B41A1B60-0CD3-571E-F3C4-B2E02587A5CE}"/>
              </a:ext>
            </a:extLst>
          </p:cNvPr>
          <p:cNvSpPr/>
          <p:nvPr/>
        </p:nvSpPr>
        <p:spPr>
          <a:xfrm>
            <a:off x="5932757" y="3198156"/>
            <a:ext cx="360004" cy="3600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🙂</a:t>
            </a:r>
            <a:endParaRPr lang="en-NL"/>
          </a:p>
        </p:txBody>
      </p:sp>
      <p:sp>
        <p:nvSpPr>
          <p:cNvPr id="152" name="Oval 129">
            <a:extLst>
              <a:ext uri="{FF2B5EF4-FFF2-40B4-BE49-F238E27FC236}">
                <a16:creationId xmlns:a16="http://schemas.microsoft.com/office/drawing/2014/main" id="{B0616FEB-713D-CBDE-4F09-906B134C0E25}"/>
              </a:ext>
            </a:extLst>
          </p:cNvPr>
          <p:cNvSpPr/>
          <p:nvPr/>
        </p:nvSpPr>
        <p:spPr>
          <a:xfrm>
            <a:off x="4776854" y="3720644"/>
            <a:ext cx="360004" cy="3600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🤗</a:t>
            </a:r>
            <a:endParaRPr lang="en-NL"/>
          </a:p>
        </p:txBody>
      </p:sp>
      <p:sp>
        <p:nvSpPr>
          <p:cNvPr id="153" name="Oval 7">
            <a:extLst>
              <a:ext uri="{FF2B5EF4-FFF2-40B4-BE49-F238E27FC236}">
                <a16:creationId xmlns:a16="http://schemas.microsoft.com/office/drawing/2014/main" id="{33077662-AB3C-73B4-8FE4-DC502C4AD0E6}"/>
              </a:ext>
            </a:extLst>
          </p:cNvPr>
          <p:cNvSpPr/>
          <p:nvPr/>
        </p:nvSpPr>
        <p:spPr>
          <a:xfrm>
            <a:off x="4032981" y="2151774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😂</a:t>
            </a:r>
            <a:endParaRPr lang="en-NL"/>
          </a:p>
        </p:txBody>
      </p:sp>
      <p:sp>
        <p:nvSpPr>
          <p:cNvPr id="98" name="Star: 8 Points 97">
            <a:extLst>
              <a:ext uri="{FF2B5EF4-FFF2-40B4-BE49-F238E27FC236}">
                <a16:creationId xmlns:a16="http://schemas.microsoft.com/office/drawing/2014/main" id="{0D094FEF-0408-9797-8C0E-44CA4CD7237A}"/>
              </a:ext>
            </a:extLst>
          </p:cNvPr>
          <p:cNvSpPr/>
          <p:nvPr/>
        </p:nvSpPr>
        <p:spPr>
          <a:xfrm>
            <a:off x="310263" y="3374435"/>
            <a:ext cx="493801" cy="493801"/>
          </a:xfrm>
          <a:prstGeom prst="star8">
            <a:avLst/>
          </a:prstGeom>
          <a:solidFill>
            <a:srgbClr val="1CC20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Avenir Next LT Pro Demi" panose="020B0704020202020204" pitchFamily="34" charset="0"/>
              </a:rPr>
              <a:t>E</a:t>
            </a:r>
            <a:endParaRPr lang="en-NL" sz="200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3" name="TextBox 109">
            <a:extLst>
              <a:ext uri="{FF2B5EF4-FFF2-40B4-BE49-F238E27FC236}">
                <a16:creationId xmlns:a16="http://schemas.microsoft.com/office/drawing/2014/main" id="{8315AB6C-370D-7402-6DF3-FF26D1BA53D3}"/>
              </a:ext>
            </a:extLst>
          </p:cNvPr>
          <p:cNvSpPr txBox="1"/>
          <p:nvPr/>
        </p:nvSpPr>
        <p:spPr>
          <a:xfrm>
            <a:off x="171520" y="76057"/>
            <a:ext cx="35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  <a:cs typeface="Arial" panose="020B0604020202020204" pitchFamily="34" charset="0"/>
              </a:rPr>
              <a:t>Vision </a:t>
            </a:r>
            <a:r>
              <a:rPr lang="en-US" sz="2400" err="1">
                <a:latin typeface="+mj-lt"/>
                <a:cs typeface="Arial" panose="020B0604020202020204" pitchFamily="34" charset="0"/>
              </a:rPr>
              <a:t>globale</a:t>
            </a:r>
            <a:endParaRPr lang="en-NL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09">
            <a:extLst>
              <a:ext uri="{FF2B5EF4-FFF2-40B4-BE49-F238E27FC236}">
                <a16:creationId xmlns:a16="http://schemas.microsoft.com/office/drawing/2014/main" id="{ECAD1F68-ABB0-786B-8C4C-74B5AF6FD968}"/>
              </a:ext>
            </a:extLst>
          </p:cNvPr>
          <p:cNvSpPr txBox="1"/>
          <p:nvPr/>
        </p:nvSpPr>
        <p:spPr>
          <a:xfrm>
            <a:off x="446629" y="4327741"/>
            <a:ext cx="207835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>
                <a:latin typeface="Avenir Next LT Pro Demi"/>
              </a:rPr>
              <a:t>???</a:t>
            </a:r>
            <a:endParaRPr lang="en-NL" sz="1200">
              <a:latin typeface="Avenir Next LT Pro Demi"/>
            </a:endParaRPr>
          </a:p>
        </p:txBody>
      </p:sp>
      <p:sp>
        <p:nvSpPr>
          <p:cNvPr id="26" name="Oval 73">
            <a:extLst>
              <a:ext uri="{FF2B5EF4-FFF2-40B4-BE49-F238E27FC236}">
                <a16:creationId xmlns:a16="http://schemas.microsoft.com/office/drawing/2014/main" id="{AF5C64FE-1ECB-31EF-CC7F-D7E65C3982DC}"/>
              </a:ext>
            </a:extLst>
          </p:cNvPr>
          <p:cNvSpPr/>
          <p:nvPr/>
        </p:nvSpPr>
        <p:spPr>
          <a:xfrm>
            <a:off x="4104420" y="4298891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😉</a:t>
            </a:r>
            <a:endParaRPr lang="en-NL"/>
          </a:p>
        </p:txBody>
      </p:sp>
      <p:sp>
        <p:nvSpPr>
          <p:cNvPr id="27" name="Oval 73">
            <a:extLst>
              <a:ext uri="{FF2B5EF4-FFF2-40B4-BE49-F238E27FC236}">
                <a16:creationId xmlns:a16="http://schemas.microsoft.com/office/drawing/2014/main" id="{E9C29CA3-9EDA-FF3A-835A-EC89059D477D}"/>
              </a:ext>
            </a:extLst>
          </p:cNvPr>
          <p:cNvSpPr/>
          <p:nvPr/>
        </p:nvSpPr>
        <p:spPr>
          <a:xfrm>
            <a:off x="6133126" y="4295189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😉</a:t>
            </a:r>
            <a:endParaRPr lang="en-NL"/>
          </a:p>
        </p:txBody>
      </p:sp>
      <p:sp>
        <p:nvSpPr>
          <p:cNvPr id="31" name="Oval 69">
            <a:extLst>
              <a:ext uri="{FF2B5EF4-FFF2-40B4-BE49-F238E27FC236}">
                <a16:creationId xmlns:a16="http://schemas.microsoft.com/office/drawing/2014/main" id="{F13FA110-FB0A-DAD9-3D8E-6CA9EFE6ABEB}"/>
              </a:ext>
            </a:extLst>
          </p:cNvPr>
          <p:cNvSpPr/>
          <p:nvPr/>
        </p:nvSpPr>
        <p:spPr>
          <a:xfrm>
            <a:off x="5186157" y="4277189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😇</a:t>
            </a:r>
            <a:endParaRPr lang="en-NL"/>
          </a:p>
        </p:txBody>
      </p: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812AA333-825D-98DF-696F-75F7998E3E26}"/>
              </a:ext>
            </a:extLst>
          </p:cNvPr>
          <p:cNvGrpSpPr/>
          <p:nvPr/>
        </p:nvGrpSpPr>
        <p:grpSpPr>
          <a:xfrm>
            <a:off x="2783914" y="1629021"/>
            <a:ext cx="513895" cy="3809823"/>
            <a:chOff x="2717410" y="1592684"/>
            <a:chExt cx="604916" cy="3884016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273DB03-9825-EFCD-3255-E937F9652419}"/>
                </a:ext>
              </a:extLst>
            </p:cNvPr>
            <p:cNvSpPr/>
            <p:nvPr/>
          </p:nvSpPr>
          <p:spPr>
            <a:xfrm>
              <a:off x="2717410" y="1592684"/>
              <a:ext cx="604916" cy="3884016"/>
            </a:xfrm>
            <a:prstGeom prst="roundRect">
              <a:avLst/>
            </a:prstGeom>
            <a:solidFill>
              <a:srgbClr val="FA5A5A"/>
            </a:solidFill>
            <a:ln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9" name="Graphic 48" descr="Tools outline">
              <a:extLst>
                <a:ext uri="{FF2B5EF4-FFF2-40B4-BE49-F238E27FC236}">
                  <a16:creationId xmlns:a16="http://schemas.microsoft.com/office/drawing/2014/main" id="{E04809E4-75FB-302C-3381-56A9D79A7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818618" y="5010704"/>
              <a:ext cx="398279" cy="398279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00B0B8D-35A0-C887-702F-94AD21839190}"/>
                </a:ext>
              </a:extLst>
            </p:cNvPr>
            <p:cNvSpPr/>
            <p:nvPr/>
          </p:nvSpPr>
          <p:spPr>
            <a:xfrm>
              <a:off x="2832918" y="2513217"/>
              <a:ext cx="360004" cy="323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😆</a:t>
              </a:r>
              <a:endParaRPr lang="en-NL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1A6B800-32F8-97FE-B63A-65779A6D3D7A}"/>
                </a:ext>
              </a:extLst>
            </p:cNvPr>
            <p:cNvSpPr txBox="1"/>
            <p:nvPr/>
          </p:nvSpPr>
          <p:spPr>
            <a:xfrm>
              <a:off x="2815939" y="1694914"/>
              <a:ext cx="43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venir Next LT Pro Demi" panose="020B0704020202020204" pitchFamily="34" charset="0"/>
                </a:rPr>
                <a:t>CI</a:t>
              </a:r>
              <a:endParaRPr lang="en-NL" sz="1200">
                <a:solidFill>
                  <a:schemeClr val="bg1"/>
                </a:solidFill>
                <a:latin typeface="Avenir Next LT Pro Demi" panose="020B0704020202020204" pitchFamily="34" charset="0"/>
              </a:endParaRPr>
            </a:p>
          </p:txBody>
        </p:sp>
      </p:grpSp>
      <p:sp>
        <p:nvSpPr>
          <p:cNvPr id="154" name="Oval 8">
            <a:extLst>
              <a:ext uri="{FF2B5EF4-FFF2-40B4-BE49-F238E27FC236}">
                <a16:creationId xmlns:a16="http://schemas.microsoft.com/office/drawing/2014/main" id="{3DB4BE96-6151-BA90-6285-6F7036752971}"/>
              </a:ext>
            </a:extLst>
          </p:cNvPr>
          <p:cNvSpPr/>
          <p:nvPr/>
        </p:nvSpPr>
        <p:spPr>
          <a:xfrm>
            <a:off x="2852420" y="3476575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🤣</a:t>
            </a:r>
            <a:endParaRPr lang="en-NL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435F555-1B07-9255-9CD1-3F695C9CA647}"/>
              </a:ext>
            </a:extLst>
          </p:cNvPr>
          <p:cNvGrpSpPr/>
          <p:nvPr/>
        </p:nvGrpSpPr>
        <p:grpSpPr>
          <a:xfrm>
            <a:off x="6976141" y="1622985"/>
            <a:ext cx="740908" cy="3849757"/>
            <a:chOff x="7381789" y="1641671"/>
            <a:chExt cx="740908" cy="384975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6455FFB-3A5F-549B-E397-ED316CA74456}"/>
                </a:ext>
              </a:extLst>
            </p:cNvPr>
            <p:cNvSpPr/>
            <p:nvPr/>
          </p:nvSpPr>
          <p:spPr>
            <a:xfrm>
              <a:off x="7402792" y="1664585"/>
              <a:ext cx="717711" cy="3826843"/>
            </a:xfrm>
            <a:prstGeom prst="roundRect">
              <a:avLst/>
            </a:prstGeom>
            <a:solidFill>
              <a:srgbClr val="715AFA"/>
            </a:solidFill>
            <a:ln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FB29C7D-A374-1762-F9FA-04A354B392A3}"/>
                </a:ext>
              </a:extLst>
            </p:cNvPr>
            <p:cNvSpPr/>
            <p:nvPr/>
          </p:nvSpPr>
          <p:spPr>
            <a:xfrm>
              <a:off x="7586851" y="3231189"/>
              <a:ext cx="360004" cy="3600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😣</a:t>
              </a:r>
              <a:endParaRPr lang="en-N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70F7EF-2DC4-6BF4-D26F-CACBA5EB61A0}"/>
                </a:ext>
              </a:extLst>
            </p:cNvPr>
            <p:cNvSpPr/>
            <p:nvPr/>
          </p:nvSpPr>
          <p:spPr>
            <a:xfrm>
              <a:off x="7586188" y="2183232"/>
              <a:ext cx="360004" cy="3600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mpd="dbl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😉</a:t>
              </a:r>
              <a:endParaRPr lang="en-NL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A1A84B0-BBC8-8F44-ED15-2F24FEC3C7CA}"/>
                </a:ext>
              </a:extLst>
            </p:cNvPr>
            <p:cNvSpPr txBox="1"/>
            <p:nvPr/>
          </p:nvSpPr>
          <p:spPr>
            <a:xfrm>
              <a:off x="7381789" y="1641671"/>
              <a:ext cx="740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Avenir Next LT Pro Demi" panose="020B0704020202020204" pitchFamily="34" charset="0"/>
                </a:rPr>
                <a:t>Scrum</a:t>
              </a:r>
              <a:br>
                <a:rPr lang="en-US" sz="1200">
                  <a:solidFill>
                    <a:schemeClr val="bg1"/>
                  </a:solidFill>
                  <a:latin typeface="Avenir Next LT Pro Demi" panose="020B0704020202020204" pitchFamily="34" charset="0"/>
                </a:rPr>
              </a:br>
              <a:r>
                <a:rPr lang="en-US" sz="1200">
                  <a:solidFill>
                    <a:schemeClr val="bg1"/>
                  </a:solidFill>
                  <a:latin typeface="Avenir Next LT Pro Demi" panose="020B0704020202020204" pitchFamily="34" charset="0"/>
                </a:rPr>
                <a:t>masters</a:t>
              </a:r>
              <a:endParaRPr lang="en-NL" sz="1200">
                <a:solidFill>
                  <a:schemeClr val="bg1"/>
                </a:solidFill>
                <a:latin typeface="Avenir Next LT Pro Demi" panose="020B0704020202020204" pitchFamily="34" charset="0"/>
              </a:endParaRPr>
            </a:p>
          </p:txBody>
        </p:sp>
        <p:sp>
          <p:nvSpPr>
            <p:cNvPr id="145" name="Oval 122">
              <a:extLst>
                <a:ext uri="{FF2B5EF4-FFF2-40B4-BE49-F238E27FC236}">
                  <a16:creationId xmlns:a16="http://schemas.microsoft.com/office/drawing/2014/main" id="{98F3BB9D-FC48-D0C1-26F5-110FDBF6A7FA}"/>
                </a:ext>
              </a:extLst>
            </p:cNvPr>
            <p:cNvSpPr/>
            <p:nvPr/>
          </p:nvSpPr>
          <p:spPr>
            <a:xfrm>
              <a:off x="7564965" y="4252576"/>
              <a:ext cx="360004" cy="3600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😘</a:t>
              </a:r>
              <a:endParaRPr lang="en-NL"/>
            </a:p>
          </p:txBody>
        </p:sp>
      </p:grpSp>
      <p:pic>
        <p:nvPicPr>
          <p:cNvPr id="45" name="Graphic 44" descr="Workflow outline">
            <a:extLst>
              <a:ext uri="{FF2B5EF4-FFF2-40B4-BE49-F238E27FC236}">
                <a16:creationId xmlns:a16="http://schemas.microsoft.com/office/drawing/2014/main" id="{8D895C91-32AE-4670-FFC8-2F9DDE7BD9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40093" y="4843139"/>
            <a:ext cx="631371" cy="631371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B4D1A17F-3625-4616-4FBE-841310952BE2}"/>
              </a:ext>
            </a:extLst>
          </p:cNvPr>
          <p:cNvGrpSpPr/>
          <p:nvPr/>
        </p:nvGrpSpPr>
        <p:grpSpPr>
          <a:xfrm>
            <a:off x="8907983" y="1637180"/>
            <a:ext cx="710651" cy="3819637"/>
            <a:chOff x="8981775" y="1448482"/>
            <a:chExt cx="826774" cy="4177885"/>
          </a:xfrm>
        </p:grpSpPr>
        <p:sp>
          <p:nvSpPr>
            <p:cNvPr id="67" name="Rectangle: Rounded Corners 50">
              <a:extLst>
                <a:ext uri="{FF2B5EF4-FFF2-40B4-BE49-F238E27FC236}">
                  <a16:creationId xmlns:a16="http://schemas.microsoft.com/office/drawing/2014/main" id="{7C423278-36DE-66EE-4A2F-0EEDDF1235B4}"/>
                </a:ext>
              </a:extLst>
            </p:cNvPr>
            <p:cNvSpPr/>
            <p:nvPr/>
          </p:nvSpPr>
          <p:spPr>
            <a:xfrm>
              <a:off x="8981775" y="1448482"/>
              <a:ext cx="826774" cy="4177885"/>
            </a:xfrm>
            <a:prstGeom prst="roundRect">
              <a:avLst/>
            </a:prstGeom>
            <a:solidFill>
              <a:srgbClr val="FA5AD0"/>
            </a:solidFill>
            <a:ln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75" name="Graphic 52" descr="Hibiscus outline">
              <a:extLst>
                <a:ext uri="{FF2B5EF4-FFF2-40B4-BE49-F238E27FC236}">
                  <a16:creationId xmlns:a16="http://schemas.microsoft.com/office/drawing/2014/main" id="{68A8CF75-41A5-06A1-16D3-92E893882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104648" y="4970282"/>
              <a:ext cx="616917" cy="616917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  <p:sp>
          <p:nvSpPr>
            <p:cNvPr id="79" name="Oval 71">
              <a:extLst>
                <a:ext uri="{FF2B5EF4-FFF2-40B4-BE49-F238E27FC236}">
                  <a16:creationId xmlns:a16="http://schemas.microsoft.com/office/drawing/2014/main" id="{B8AF1968-C6C8-CF72-7102-51C798706250}"/>
                </a:ext>
              </a:extLst>
            </p:cNvPr>
            <p:cNvSpPr/>
            <p:nvPr/>
          </p:nvSpPr>
          <p:spPr>
            <a:xfrm>
              <a:off x="9193690" y="2549332"/>
              <a:ext cx="360004" cy="3600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😅</a:t>
              </a:r>
              <a:endParaRPr lang="en-NL"/>
            </a:p>
          </p:txBody>
        </p:sp>
        <p:sp>
          <p:nvSpPr>
            <p:cNvPr id="83" name="Oval 92">
              <a:extLst>
                <a:ext uri="{FF2B5EF4-FFF2-40B4-BE49-F238E27FC236}">
                  <a16:creationId xmlns:a16="http://schemas.microsoft.com/office/drawing/2014/main" id="{E8864F2F-576F-FE8F-8F12-BB72CD8B0A31}"/>
                </a:ext>
              </a:extLst>
            </p:cNvPr>
            <p:cNvSpPr/>
            <p:nvPr/>
          </p:nvSpPr>
          <p:spPr>
            <a:xfrm>
              <a:off x="9279075" y="1988572"/>
              <a:ext cx="360004" cy="3600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mpd="dbl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😣</a:t>
              </a:r>
              <a:endParaRPr lang="en-NL"/>
            </a:p>
          </p:txBody>
        </p:sp>
        <p:sp>
          <p:nvSpPr>
            <p:cNvPr id="103" name="TextBox 80">
              <a:extLst>
                <a:ext uri="{FF2B5EF4-FFF2-40B4-BE49-F238E27FC236}">
                  <a16:creationId xmlns:a16="http://schemas.microsoft.com/office/drawing/2014/main" id="{8C6C0531-5C49-C789-F42C-8AE7AAA1F534}"/>
                </a:ext>
              </a:extLst>
            </p:cNvPr>
            <p:cNvSpPr txBox="1"/>
            <p:nvPr/>
          </p:nvSpPr>
          <p:spPr>
            <a:xfrm>
              <a:off x="9047811" y="1497508"/>
              <a:ext cx="720240" cy="302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Avenir Next LT Pro Demi" panose="020B0704020202020204" pitchFamily="34" charset="0"/>
                </a:rPr>
                <a:t>Archis</a:t>
              </a:r>
              <a:endParaRPr lang="en-NL" sz="1200">
                <a:latin typeface="Avenir Next LT Pro Demi" panose="020B0704020202020204" pitchFamily="34" charset="0"/>
              </a:endParaRPr>
            </a:p>
          </p:txBody>
        </p:sp>
      </p:grpSp>
      <p:sp>
        <p:nvSpPr>
          <p:cNvPr id="144" name="Oval 121">
            <a:extLst>
              <a:ext uri="{FF2B5EF4-FFF2-40B4-BE49-F238E27FC236}">
                <a16:creationId xmlns:a16="http://schemas.microsoft.com/office/drawing/2014/main" id="{E11031C6-0E76-52E9-7CEC-75977CB96EAD}"/>
              </a:ext>
            </a:extLst>
          </p:cNvPr>
          <p:cNvSpPr/>
          <p:nvPr/>
        </p:nvSpPr>
        <p:spPr>
          <a:xfrm>
            <a:off x="9080835" y="4222517"/>
            <a:ext cx="360004" cy="3600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😍</a:t>
            </a:r>
            <a:endParaRPr lang="en-NL"/>
          </a:p>
        </p:txBody>
      </p: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A5D9A723-5EFC-FE33-75FB-57FF5766604E}"/>
              </a:ext>
            </a:extLst>
          </p:cNvPr>
          <p:cNvGrpSpPr/>
          <p:nvPr/>
        </p:nvGrpSpPr>
        <p:grpSpPr>
          <a:xfrm>
            <a:off x="9674975" y="1637164"/>
            <a:ext cx="513895" cy="3809840"/>
            <a:chOff x="2716061" y="1584307"/>
            <a:chExt cx="604916" cy="3884016"/>
          </a:xfrm>
        </p:grpSpPr>
        <p:sp>
          <p:nvSpPr>
            <p:cNvPr id="131" name="Rectangle: Rounded Corners 46">
              <a:extLst>
                <a:ext uri="{FF2B5EF4-FFF2-40B4-BE49-F238E27FC236}">
                  <a16:creationId xmlns:a16="http://schemas.microsoft.com/office/drawing/2014/main" id="{17C076EA-77B6-5EE8-4E20-87C3B6C0BD14}"/>
                </a:ext>
              </a:extLst>
            </p:cNvPr>
            <p:cNvSpPr/>
            <p:nvPr/>
          </p:nvSpPr>
          <p:spPr>
            <a:xfrm>
              <a:off x="2716061" y="1584307"/>
              <a:ext cx="604916" cy="3884016"/>
            </a:xfrm>
            <a:prstGeom prst="roundRect">
              <a:avLst/>
            </a:prstGeom>
            <a:solidFill>
              <a:srgbClr val="FA5A5A"/>
            </a:solidFill>
            <a:ln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32" name="Graphic 48" descr="Tools outline">
              <a:extLst>
                <a:ext uri="{FF2B5EF4-FFF2-40B4-BE49-F238E27FC236}">
                  <a16:creationId xmlns:a16="http://schemas.microsoft.com/office/drawing/2014/main" id="{98B5D25B-295C-DC23-FD2E-CBD257D1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831366" y="5007093"/>
              <a:ext cx="374305" cy="37430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  <p:sp>
          <p:nvSpPr>
            <p:cNvPr id="133" name="Oval 72">
              <a:extLst>
                <a:ext uri="{FF2B5EF4-FFF2-40B4-BE49-F238E27FC236}">
                  <a16:creationId xmlns:a16="http://schemas.microsoft.com/office/drawing/2014/main" id="{95AB0899-E6DE-FB41-7B38-F32E7770E482}"/>
                </a:ext>
              </a:extLst>
            </p:cNvPr>
            <p:cNvSpPr/>
            <p:nvPr/>
          </p:nvSpPr>
          <p:spPr>
            <a:xfrm>
              <a:off x="2832919" y="2513217"/>
              <a:ext cx="360004" cy="3600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😆</a:t>
              </a:r>
              <a:endParaRPr lang="en-NL"/>
            </a:p>
          </p:txBody>
        </p:sp>
        <p:sp>
          <p:nvSpPr>
            <p:cNvPr id="134" name="TextBox 107">
              <a:extLst>
                <a:ext uri="{FF2B5EF4-FFF2-40B4-BE49-F238E27FC236}">
                  <a16:creationId xmlns:a16="http://schemas.microsoft.com/office/drawing/2014/main" id="{3B8B1160-4E2D-E66D-86FF-B9364ECD4200}"/>
                </a:ext>
              </a:extLst>
            </p:cNvPr>
            <p:cNvSpPr txBox="1"/>
            <p:nvPr/>
          </p:nvSpPr>
          <p:spPr>
            <a:xfrm>
              <a:off x="2751609" y="1648885"/>
              <a:ext cx="514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venir Next LT Pro Demi" panose="020B0704020202020204" pitchFamily="34" charset="0"/>
                </a:rPr>
                <a:t>Sec</a:t>
              </a:r>
              <a:endParaRPr lang="en-NL" sz="1200">
                <a:solidFill>
                  <a:schemeClr val="bg1"/>
                </a:solidFill>
                <a:latin typeface="Avenir Next LT Pro Demi" panose="020B0704020202020204" pitchFamily="34" charset="0"/>
              </a:endParaRPr>
            </a:p>
          </p:txBody>
        </p:sp>
      </p:grpSp>
      <p:sp>
        <p:nvSpPr>
          <p:cNvPr id="159" name="Oval 29">
            <a:extLst>
              <a:ext uri="{FF2B5EF4-FFF2-40B4-BE49-F238E27FC236}">
                <a16:creationId xmlns:a16="http://schemas.microsoft.com/office/drawing/2014/main" id="{69D37416-AB9C-EB9B-0658-088E7963DE6D}"/>
              </a:ext>
            </a:extLst>
          </p:cNvPr>
          <p:cNvSpPr/>
          <p:nvPr/>
        </p:nvSpPr>
        <p:spPr>
          <a:xfrm>
            <a:off x="3372782" y="4933048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😐</a:t>
            </a:r>
            <a:endParaRPr lang="en-NL"/>
          </a:p>
        </p:txBody>
      </p:sp>
      <p:sp>
        <p:nvSpPr>
          <p:cNvPr id="160" name="Oval 14">
            <a:extLst>
              <a:ext uri="{FF2B5EF4-FFF2-40B4-BE49-F238E27FC236}">
                <a16:creationId xmlns:a16="http://schemas.microsoft.com/office/drawing/2014/main" id="{18F1FF2B-2FA3-3815-C958-0FDF58313AEC}"/>
              </a:ext>
            </a:extLst>
          </p:cNvPr>
          <p:cNvSpPr/>
          <p:nvPr/>
        </p:nvSpPr>
        <p:spPr>
          <a:xfrm>
            <a:off x="5737206" y="4936141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😋</a:t>
            </a:r>
            <a:endParaRPr lang="en-NL"/>
          </a:p>
        </p:txBody>
      </p:sp>
      <p:sp>
        <p:nvSpPr>
          <p:cNvPr id="161" name="Oval 72">
            <a:extLst>
              <a:ext uri="{FF2B5EF4-FFF2-40B4-BE49-F238E27FC236}">
                <a16:creationId xmlns:a16="http://schemas.microsoft.com/office/drawing/2014/main" id="{FE8FF77D-3BD8-9695-AB9B-B354324F6F55}"/>
              </a:ext>
            </a:extLst>
          </p:cNvPr>
          <p:cNvSpPr/>
          <p:nvPr/>
        </p:nvSpPr>
        <p:spPr>
          <a:xfrm>
            <a:off x="8256711" y="4929046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😆</a:t>
            </a:r>
            <a:endParaRPr lang="en-NL"/>
          </a:p>
        </p:txBody>
      </p:sp>
      <p:sp>
        <p:nvSpPr>
          <p:cNvPr id="28" name="Oval 73">
            <a:extLst>
              <a:ext uri="{FF2B5EF4-FFF2-40B4-BE49-F238E27FC236}">
                <a16:creationId xmlns:a16="http://schemas.microsoft.com/office/drawing/2014/main" id="{1711ED0B-2CE8-BC17-F9EA-092113B07344}"/>
              </a:ext>
            </a:extLst>
          </p:cNvPr>
          <p:cNvSpPr/>
          <p:nvPr/>
        </p:nvSpPr>
        <p:spPr>
          <a:xfrm>
            <a:off x="4577178" y="4939561"/>
            <a:ext cx="360004" cy="36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😉</a:t>
            </a:r>
            <a:endParaRPr lang="en-NL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F77E8C8-2EB3-E5BD-8756-FEDCD65DB02F}"/>
              </a:ext>
            </a:extLst>
          </p:cNvPr>
          <p:cNvGrpSpPr/>
          <p:nvPr/>
        </p:nvGrpSpPr>
        <p:grpSpPr>
          <a:xfrm>
            <a:off x="7871119" y="1639706"/>
            <a:ext cx="826774" cy="3806427"/>
            <a:chOff x="8245341" y="1668083"/>
            <a:chExt cx="826774" cy="3806427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B4968DD-6A55-7AFD-3F34-F61E6A2B06F2}"/>
                </a:ext>
              </a:extLst>
            </p:cNvPr>
            <p:cNvGrpSpPr/>
            <p:nvPr/>
          </p:nvGrpSpPr>
          <p:grpSpPr>
            <a:xfrm>
              <a:off x="8245341" y="1668083"/>
              <a:ext cx="826774" cy="3806427"/>
              <a:chOff x="7765832" y="1645581"/>
              <a:chExt cx="826774" cy="380642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E736360-4A72-7002-2426-99BD4FA60E9D}"/>
                  </a:ext>
                </a:extLst>
              </p:cNvPr>
              <p:cNvSpPr/>
              <p:nvPr/>
            </p:nvSpPr>
            <p:spPr>
              <a:xfrm>
                <a:off x="7765832" y="1645581"/>
                <a:ext cx="826774" cy="3806427"/>
              </a:xfrm>
              <a:prstGeom prst="roundRect">
                <a:avLst/>
              </a:prstGeom>
              <a:solidFill>
                <a:srgbClr val="FA5AD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1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B2EA500-D82F-AEB5-64CF-2B1092B2F0B5}"/>
                  </a:ext>
                </a:extLst>
              </p:cNvPr>
              <p:cNvSpPr/>
              <p:nvPr/>
            </p:nvSpPr>
            <p:spPr>
              <a:xfrm>
                <a:off x="8075092" y="2701034"/>
                <a:ext cx="360004" cy="3600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😅</a:t>
                </a:r>
                <a:endParaRPr lang="en-NL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488F56A-92E4-F819-5EDA-AC7BB200AF11}"/>
                  </a:ext>
                </a:extLst>
              </p:cNvPr>
              <p:cNvSpPr/>
              <p:nvPr/>
            </p:nvSpPr>
            <p:spPr>
              <a:xfrm>
                <a:off x="7904391" y="1996680"/>
                <a:ext cx="360004" cy="3600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😣</a:t>
                </a:r>
                <a:endParaRPr lang="en-NL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C9B9CA-D8E3-A8BE-8822-183FB8A1C567}"/>
                  </a:ext>
                </a:extLst>
              </p:cNvPr>
              <p:cNvSpPr txBox="1"/>
              <p:nvPr/>
            </p:nvSpPr>
            <p:spPr>
              <a:xfrm>
                <a:off x="7822051" y="1715438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>
                    <a:latin typeface="Avenir Next LT Pro Demi" panose="020B0704020202020204" pitchFamily="34" charset="0"/>
                  </a:rPr>
                  <a:t>PO/PM</a:t>
                </a:r>
                <a:endParaRPr lang="en-NL" sz="1200">
                  <a:latin typeface="Avenir Next LT Pro Demi" panose="020B0704020202020204" pitchFamily="34" charset="0"/>
                </a:endParaRPr>
              </a:p>
            </p:txBody>
          </p:sp>
          <p:sp>
            <p:nvSpPr>
              <p:cNvPr id="148" name="Oval 125">
                <a:extLst>
                  <a:ext uri="{FF2B5EF4-FFF2-40B4-BE49-F238E27FC236}">
                    <a16:creationId xmlns:a16="http://schemas.microsoft.com/office/drawing/2014/main" id="{12AA1C5F-21B4-BE52-8C66-EE5DDC47D5AB}"/>
                  </a:ext>
                </a:extLst>
              </p:cNvPr>
              <p:cNvSpPr/>
              <p:nvPr/>
            </p:nvSpPr>
            <p:spPr>
              <a:xfrm>
                <a:off x="7984873" y="3381655"/>
                <a:ext cx="360004" cy="3600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😙</a:t>
                </a:r>
                <a:endParaRPr lang="en-NL"/>
              </a:p>
            </p:txBody>
          </p:sp>
        </p:grpSp>
        <p:pic>
          <p:nvPicPr>
            <p:cNvPr id="53" name="Graphic 52" descr="Hibiscus outline">
              <a:extLst>
                <a:ext uri="{FF2B5EF4-FFF2-40B4-BE49-F238E27FC236}">
                  <a16:creationId xmlns:a16="http://schemas.microsoft.com/office/drawing/2014/main" id="{15A70C86-3641-5835-2C90-A35BC1584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369020" y="4833585"/>
              <a:ext cx="593377" cy="593377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02315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329CA-A0CB-4F24-CBA5-CC7333C99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9">
            <a:extLst>
              <a:ext uri="{FF2B5EF4-FFF2-40B4-BE49-F238E27FC236}">
                <a16:creationId xmlns:a16="http://schemas.microsoft.com/office/drawing/2014/main" id="{E5046543-8F56-79F2-BA29-03D0B04A4871}"/>
              </a:ext>
            </a:extLst>
          </p:cNvPr>
          <p:cNvSpPr txBox="1"/>
          <p:nvPr/>
        </p:nvSpPr>
        <p:spPr>
          <a:xfrm>
            <a:off x="171519" y="76057"/>
            <a:ext cx="951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+mj-lt"/>
                <a:cs typeface="Arial" panose="020B0604020202020204" pitchFamily="34" charset="0"/>
              </a:rPr>
              <a:t>Gains </a:t>
            </a:r>
            <a:r>
              <a:rPr lang="en-US" sz="4000" err="1">
                <a:latin typeface="+mj-lt"/>
                <a:cs typeface="Arial" panose="020B0604020202020204" pitchFamily="34" charset="0"/>
              </a:rPr>
              <a:t>potentiels</a:t>
            </a:r>
            <a:r>
              <a:rPr lang="en-US" sz="4000">
                <a:latin typeface="+mj-lt"/>
                <a:cs typeface="Arial" panose="020B0604020202020204" pitchFamily="34" charset="0"/>
              </a:rPr>
              <a:t> </a:t>
            </a:r>
            <a:r>
              <a:rPr lang="en-US" sz="4000" err="1">
                <a:latin typeface="+mj-lt"/>
                <a:cs typeface="Arial" panose="020B0604020202020204" pitchFamily="34" charset="0"/>
              </a:rPr>
              <a:t>d’une</a:t>
            </a:r>
            <a:r>
              <a:rPr lang="en-US" sz="4000">
                <a:latin typeface="+mj-lt"/>
                <a:cs typeface="Arial" panose="020B0604020202020204" pitchFamily="34" charset="0"/>
              </a:rPr>
              <a:t> nouvelle </a:t>
            </a:r>
            <a:r>
              <a:rPr lang="en-US" sz="4000" err="1">
                <a:latin typeface="+mj-lt"/>
                <a:cs typeface="Arial" panose="020B0604020202020204" pitchFamily="34" charset="0"/>
              </a:rPr>
              <a:t>organisation</a:t>
            </a:r>
            <a:endParaRPr lang="en-NL" sz="40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: Rounded Corners 21">
            <a:extLst>
              <a:ext uri="{FF2B5EF4-FFF2-40B4-BE49-F238E27FC236}">
                <a16:creationId xmlns:a16="http://schemas.microsoft.com/office/drawing/2014/main" id="{FBC62901-803C-4420-4394-D669D4197EB3}"/>
              </a:ext>
            </a:extLst>
          </p:cNvPr>
          <p:cNvSpPr/>
          <p:nvPr/>
        </p:nvSpPr>
        <p:spPr>
          <a:xfrm>
            <a:off x="2158757" y="973955"/>
            <a:ext cx="9990111" cy="4680052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 de </a:t>
            </a:r>
            <a:r>
              <a:rPr lang="fr-FR" sz="2400" b="1">
                <a:solidFill>
                  <a:schemeClr val="accent1"/>
                </a:solidFill>
                <a:latin typeface="+mj-lt"/>
              </a:rPr>
              <a:t>souplesse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et de </a:t>
            </a:r>
            <a:r>
              <a:rPr lang="fr-FR" sz="2400" b="1">
                <a:solidFill>
                  <a:schemeClr val="accent1"/>
                </a:solidFill>
                <a:latin typeface="+mj-lt"/>
              </a:rPr>
              <a:t>réactivité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y compris dans l'organisation elle-même</a:t>
            </a:r>
            <a:b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d’inertie dans </a:t>
            </a:r>
            <a:r>
              <a:rPr lang="fr-FR" sz="2400" b="1">
                <a:solidFill>
                  <a:schemeClr val="accent1"/>
                </a:solidFill>
                <a:latin typeface="+mj-lt"/>
              </a:rPr>
              <a:t>les livraisons de valeur 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aux clients</a:t>
            </a:r>
          </a:p>
          <a:p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 de </a:t>
            </a:r>
            <a:r>
              <a:rPr lang="fr-FR" sz="2400" b="1">
                <a:solidFill>
                  <a:schemeClr val="accent1"/>
                </a:solidFill>
                <a:latin typeface="+mj-lt"/>
              </a:rPr>
              <a:t>partage de connaissances 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avec des rotations facilitées</a:t>
            </a: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 Light"/>
              <a:cs typeface="Calibri Light"/>
            </a:endParaRPr>
          </a:p>
          <a:p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 d’</a:t>
            </a:r>
            <a:r>
              <a:rPr lang="fr-FR" sz="2400" b="1">
                <a:solidFill>
                  <a:schemeClr val="accent1"/>
                </a:solidFill>
                <a:latin typeface="+mj-lt"/>
              </a:rPr>
              <a:t>attractivité 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des postes avec des missions/propositions plus diversifiées</a:t>
            </a: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 Light"/>
              <a:cs typeface="Calibri Light"/>
            </a:endParaRPr>
          </a:p>
          <a:p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Vers une </a:t>
            </a:r>
            <a:r>
              <a:rPr lang="fr-FR" sz="2400" b="1">
                <a:solidFill>
                  <a:schemeClr val="accent1"/>
                </a:solidFill>
                <a:latin typeface="+mj-lt"/>
              </a:rPr>
              <a:t>rationalisation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des technos utilisées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8B6D565-CF25-A559-EF30-291137C2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7" y="2496029"/>
            <a:ext cx="117173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1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B0A48-0A88-92CE-2CA1-4914171A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9">
            <a:extLst>
              <a:ext uri="{FF2B5EF4-FFF2-40B4-BE49-F238E27FC236}">
                <a16:creationId xmlns:a16="http://schemas.microsoft.com/office/drawing/2014/main" id="{66B2E7D3-8B92-E30A-6AEC-FA759B05E6FC}"/>
              </a:ext>
            </a:extLst>
          </p:cNvPr>
          <p:cNvSpPr txBox="1"/>
          <p:nvPr/>
        </p:nvSpPr>
        <p:spPr>
          <a:xfrm>
            <a:off x="171519" y="76057"/>
            <a:ext cx="67344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>
                <a:latin typeface="+mj-lt"/>
                <a:cs typeface="Arial" panose="020B0604020202020204" pitchFamily="34" charset="0"/>
              </a:rPr>
              <a:t>Next steps</a:t>
            </a:r>
            <a:endParaRPr lang="en-NL" sz="40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Rectangle: Rounded Corners 21">
            <a:extLst>
              <a:ext uri="{FF2B5EF4-FFF2-40B4-BE49-F238E27FC236}">
                <a16:creationId xmlns:a16="http://schemas.microsoft.com/office/drawing/2014/main" id="{51EB6750-A1D2-7A65-04DE-C6EDE45408FD}"/>
              </a:ext>
            </a:extLst>
          </p:cNvPr>
          <p:cNvSpPr/>
          <p:nvPr/>
        </p:nvSpPr>
        <p:spPr>
          <a:xfrm>
            <a:off x="2493314" y="1088974"/>
            <a:ext cx="9698686" cy="4680052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Calibri Light"/>
                <a:cs typeface="Calibri Light"/>
              </a:rPr>
              <a:t>Vos questions / commentaires / remarques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Calibri Light"/>
              <a:ea typeface="Calibri Light"/>
              <a:cs typeface="Calibr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Calibri Light"/>
                <a:cs typeface="Calibri Light"/>
              </a:rPr>
              <a:t>Mise à disposition d’une F.A.Q. dans Confluence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Calibri Light"/>
              <a:ea typeface="Calibri Light"/>
              <a:cs typeface="Calibr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Calibri Light"/>
                <a:cs typeface="Calibri Light"/>
              </a:rPr>
              <a:t>Ateliers de fondation / transition d’équipe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Calibri Light"/>
              <a:ea typeface="Calibri Light"/>
              <a:cs typeface="Calibr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Calibri Light"/>
                <a:cs typeface="Calibri Light"/>
              </a:rPr>
              <a:t>Première itération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Calibri Light"/>
              <a:ea typeface="Calibri Light"/>
              <a:cs typeface="Calibr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Calibri Light"/>
                <a:cs typeface="Calibri Light"/>
              </a:rPr>
              <a:t>Prises de feedback individuels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Calibri Light"/>
              <a:ea typeface="Calibri Light"/>
              <a:cs typeface="Calibr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Calibri Light"/>
                <a:cs typeface="Calibri Light"/>
              </a:rPr>
              <a:t>Rétrospective d’équipe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383475-122E-C587-9141-CF01C5F2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20" y="2598615"/>
            <a:ext cx="1282064" cy="127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2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6">
            <a:extLst>
              <a:ext uri="{FF2B5EF4-FFF2-40B4-BE49-F238E27FC236}">
                <a16:creationId xmlns:a16="http://schemas.microsoft.com/office/drawing/2014/main" id="{3AC92C3D-A3FE-EC9E-7E5E-5C899E27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44" y="2002631"/>
            <a:ext cx="10515600" cy="2852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6000"/>
              <a:t>Pourquoi et pour quoi faire ?</a:t>
            </a:r>
          </a:p>
        </p:txBody>
      </p:sp>
    </p:spTree>
    <p:extLst>
      <p:ext uri="{BB962C8B-B14F-4D97-AF65-F5344CB8AC3E}">
        <p14:creationId xmlns:p14="http://schemas.microsoft.com/office/powerpoint/2010/main" val="393171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0F6F1-F7FF-64D0-95F1-B93B5803F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9">
            <a:extLst>
              <a:ext uri="{FF2B5EF4-FFF2-40B4-BE49-F238E27FC236}">
                <a16:creationId xmlns:a16="http://schemas.microsoft.com/office/drawing/2014/main" id="{918FD2D6-B7B2-7B3C-2FC7-1B8B6E423339}"/>
              </a:ext>
            </a:extLst>
          </p:cNvPr>
          <p:cNvSpPr txBox="1"/>
          <p:nvPr/>
        </p:nvSpPr>
        <p:spPr>
          <a:xfrm>
            <a:off x="171520" y="76057"/>
            <a:ext cx="3566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>
                <a:latin typeface="+mj-lt"/>
                <a:cs typeface="Arial" panose="020B0604020202020204" pitchFamily="34" charset="0"/>
              </a:rPr>
              <a:t>Constats</a:t>
            </a:r>
          </a:p>
        </p:txBody>
      </p:sp>
      <p:sp>
        <p:nvSpPr>
          <p:cNvPr id="2" name="Rectangle: Rounded Corners 21">
            <a:extLst>
              <a:ext uri="{FF2B5EF4-FFF2-40B4-BE49-F238E27FC236}">
                <a16:creationId xmlns:a16="http://schemas.microsoft.com/office/drawing/2014/main" id="{64B23839-1C26-8F3F-0E16-E9F778F2C6E9}"/>
              </a:ext>
            </a:extLst>
          </p:cNvPr>
          <p:cNvSpPr/>
          <p:nvPr/>
        </p:nvSpPr>
        <p:spPr>
          <a:xfrm>
            <a:off x="2369514" y="1134672"/>
            <a:ext cx="9822483" cy="4680052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Notre organisation en ‘couches techniques’ a atteint ses limites</a:t>
            </a:r>
          </a:p>
          <a:p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Manque de cohérence avec les besoins produit</a:t>
            </a:r>
            <a:endParaRPr lang="fr-FR" sz="200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 Ligh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Inadéquation découpage des équipes / proje</a:t>
            </a:r>
            <a:r>
              <a:rPr lang="fr-FR"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 Light"/>
                <a:cs typeface="Calibri Light"/>
              </a:rPr>
              <a:t>ts en entrée</a:t>
            </a:r>
          </a:p>
          <a:p>
            <a:pPr lvl="1"/>
            <a:r>
              <a:rPr lang="fr-FR" i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(inertie forte / feedback clients tardifs)</a:t>
            </a:r>
            <a:endParaRPr lang="fr-FR" i="1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 Light"/>
                <a:cs typeface="Calibri Light"/>
              </a:rPr>
              <a:t>Hétérogénéité des technos et langages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Trop de trop petites équipes</a:t>
            </a:r>
            <a:endParaRPr lang="fr-FR" sz="200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 Light"/>
              <a:cs typeface="Calibri Light"/>
            </a:endParaRPr>
          </a:p>
          <a:p>
            <a:pPr lvl="1"/>
            <a:r>
              <a:rPr lang="fr-FR" i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 de silos</a:t>
            </a:r>
            <a:endParaRPr lang="fr-FR" i="1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 Light"/>
              <a:cs typeface="Calibri Light"/>
            </a:endParaRPr>
          </a:p>
          <a:p>
            <a:pPr lvl="1"/>
            <a:r>
              <a:rPr lang="fr-FR" i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 de dépendances externes</a:t>
            </a:r>
            <a:endParaRPr lang="fr-FR" i="1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 Light"/>
              <a:cs typeface="Calibri Light"/>
            </a:endParaRPr>
          </a:p>
          <a:p>
            <a:pPr lvl="1"/>
            <a:r>
              <a:rPr lang="fr-FR" i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adaptabilité / résilience</a:t>
            </a:r>
          </a:p>
          <a:p>
            <a:pPr lvl="1"/>
            <a:r>
              <a:rPr lang="fr-FR" i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expérience développeur.se</a:t>
            </a:r>
          </a:p>
          <a:p>
            <a:pPr lvl="1"/>
            <a:r>
              <a:rPr lang="fr-FR" i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apprentissage/entretien socle</a:t>
            </a:r>
            <a:endParaRPr lang="fr-FR" i="1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 Light"/>
              <a:cs typeface="Calibri Ligh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9E6203C-681B-1C3A-DCEE-D0668A13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14" y="2598114"/>
            <a:ext cx="1187363" cy="1350015"/>
          </a:xfrm>
          <a:prstGeom prst="rect">
            <a:avLst/>
          </a:prstGeom>
        </p:spPr>
      </p:pic>
      <p:pic>
        <p:nvPicPr>
          <p:cNvPr id="5" name="Image 4" descr="Une image contenant texte, Police, diagramme, ligne&#10;&#10;Description générée automatiquement">
            <a:extLst>
              <a:ext uri="{FF2B5EF4-FFF2-40B4-BE49-F238E27FC236}">
                <a16:creationId xmlns:a16="http://schemas.microsoft.com/office/drawing/2014/main" id="{3B900770-1C10-6C56-C6F8-F833F5A24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804" y="4476837"/>
            <a:ext cx="4945238" cy="22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6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69757-4652-A73A-3C0D-49F231E86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C4F5DA4-9C98-034E-8A1F-C9D5B729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Vers des « pôles » de valeur</a:t>
            </a:r>
          </a:p>
        </p:txBody>
      </p:sp>
    </p:spTree>
    <p:extLst>
      <p:ext uri="{BB962C8B-B14F-4D97-AF65-F5344CB8AC3E}">
        <p14:creationId xmlns:p14="http://schemas.microsoft.com/office/powerpoint/2010/main" val="60507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69757-4652-A73A-3C0D-49F231E86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C4F5DA4-9C98-034E-8A1F-C9D5B729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Proposition</a:t>
            </a:r>
          </a:p>
        </p:txBody>
      </p:sp>
    </p:spTree>
    <p:extLst>
      <p:ext uri="{BB962C8B-B14F-4D97-AF65-F5344CB8AC3E}">
        <p14:creationId xmlns:p14="http://schemas.microsoft.com/office/powerpoint/2010/main" val="130985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31E2E-19FC-9068-4C41-58CD21CB7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39C7CE9-CC76-BCBA-8E7C-F42BADC6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540" y="1031659"/>
            <a:ext cx="1543265" cy="1538978"/>
          </a:xfrm>
          <a:prstGeom prst="rect">
            <a:avLst/>
          </a:prstGeom>
        </p:spPr>
      </p:pic>
      <p:sp>
        <p:nvSpPr>
          <p:cNvPr id="4" name="TextBox 109">
            <a:extLst>
              <a:ext uri="{FF2B5EF4-FFF2-40B4-BE49-F238E27FC236}">
                <a16:creationId xmlns:a16="http://schemas.microsoft.com/office/drawing/2014/main" id="{A34CAE47-05AA-68CA-AA91-4769985B5BCF}"/>
              </a:ext>
            </a:extLst>
          </p:cNvPr>
          <p:cNvSpPr txBox="1"/>
          <p:nvPr/>
        </p:nvSpPr>
        <p:spPr>
          <a:xfrm>
            <a:off x="171519" y="76057"/>
            <a:ext cx="677792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4000">
                <a:latin typeface="+mj-lt"/>
                <a:cs typeface="Arial"/>
              </a:rPr>
              <a:t>Deux nouveaux pôles</a:t>
            </a:r>
            <a:endParaRPr lang="fr-FR" sz="40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: Rounded Corners 21">
            <a:extLst>
              <a:ext uri="{FF2B5EF4-FFF2-40B4-BE49-F238E27FC236}">
                <a16:creationId xmlns:a16="http://schemas.microsoft.com/office/drawing/2014/main" id="{7EDDA73A-C77E-F293-EC9E-1F8DB46F5D4E}"/>
              </a:ext>
            </a:extLst>
          </p:cNvPr>
          <p:cNvSpPr/>
          <p:nvPr/>
        </p:nvSpPr>
        <p:spPr>
          <a:xfrm>
            <a:off x="8401585" y="634042"/>
            <a:ext cx="3555173" cy="630007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Team [</a:t>
            </a:r>
            <a:r>
              <a:rPr 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Analytics Ingestion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11" name="Rectangle: Rounded Corners 21">
            <a:extLst>
              <a:ext uri="{FF2B5EF4-FFF2-40B4-BE49-F238E27FC236}">
                <a16:creationId xmlns:a16="http://schemas.microsoft.com/office/drawing/2014/main" id="{893B38F6-C9DE-9006-6C3B-438F45597C1C}"/>
              </a:ext>
            </a:extLst>
          </p:cNvPr>
          <p:cNvSpPr/>
          <p:nvPr/>
        </p:nvSpPr>
        <p:spPr>
          <a:xfrm>
            <a:off x="229454" y="1686812"/>
            <a:ext cx="3330037" cy="630007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Team Data Collection</a:t>
            </a:r>
          </a:p>
        </p:txBody>
      </p:sp>
      <p:sp>
        <p:nvSpPr>
          <p:cNvPr id="13" name="Rectangle: Rounded Corners 21">
            <a:extLst>
              <a:ext uri="{FF2B5EF4-FFF2-40B4-BE49-F238E27FC236}">
                <a16:creationId xmlns:a16="http://schemas.microsoft.com/office/drawing/2014/main" id="{6467E6F5-0917-8CF9-3128-06713BBB8FD9}"/>
              </a:ext>
            </a:extLst>
          </p:cNvPr>
          <p:cNvSpPr/>
          <p:nvPr/>
        </p:nvSpPr>
        <p:spPr>
          <a:xfrm>
            <a:off x="229454" y="2714360"/>
            <a:ext cx="4117825" cy="630007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Team Event Stream Processing</a:t>
            </a:r>
          </a:p>
        </p:txBody>
      </p:sp>
      <p:sp>
        <p:nvSpPr>
          <p:cNvPr id="15" name="Rectangle: Rounded Corners 21">
            <a:extLst>
              <a:ext uri="{FF2B5EF4-FFF2-40B4-BE49-F238E27FC236}">
                <a16:creationId xmlns:a16="http://schemas.microsoft.com/office/drawing/2014/main" id="{E94CD4BB-3E04-2636-C019-78E4AFF8A66A}"/>
              </a:ext>
            </a:extLst>
          </p:cNvPr>
          <p:cNvSpPr/>
          <p:nvPr/>
        </p:nvSpPr>
        <p:spPr>
          <a:xfrm>
            <a:off x="223799" y="3772765"/>
            <a:ext cx="4230047" cy="630007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Team Data Manager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48A08ED-09D7-A533-8538-4D28AD6F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827" y="1490384"/>
            <a:ext cx="869796" cy="86496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378A277-FE76-003F-2A91-A985E02E6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740" y="1490384"/>
            <a:ext cx="869796" cy="86496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A72953A-ECC0-7C0C-A5EC-B4806A03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889" y="1490384"/>
            <a:ext cx="869796" cy="86496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33C5662-BE7F-A734-7415-6B282E067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827" y="2555983"/>
            <a:ext cx="869796" cy="86496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F9B7368-1D06-D411-48E5-72E908707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740" y="2555983"/>
            <a:ext cx="869796" cy="86496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8B11A2B-5A99-558A-3D7D-89CE92CFA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889" y="2555983"/>
            <a:ext cx="869796" cy="86496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CE96630-C797-37A9-7061-EEFBFB84F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704" y="3631242"/>
            <a:ext cx="869796" cy="86496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394769E-EDA5-45AC-9989-8A97E819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617" y="3631242"/>
            <a:ext cx="869796" cy="86496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4747C81-8004-D314-446D-9D6D46436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766" y="3631242"/>
            <a:ext cx="869796" cy="864964"/>
          </a:xfrm>
          <a:prstGeom prst="rect">
            <a:avLst/>
          </a:prstGeom>
        </p:spPr>
      </p:pic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1124451A-AF15-3BB2-8E8E-7CB974EEC659}"/>
              </a:ext>
            </a:extLst>
          </p:cNvPr>
          <p:cNvSpPr/>
          <p:nvPr/>
        </p:nvSpPr>
        <p:spPr>
          <a:xfrm>
            <a:off x="7067333" y="2773160"/>
            <a:ext cx="841473" cy="45099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: Rounded Corners 21">
            <a:extLst>
              <a:ext uri="{FF2B5EF4-FFF2-40B4-BE49-F238E27FC236}">
                <a16:creationId xmlns:a16="http://schemas.microsoft.com/office/drawing/2014/main" id="{C37E74B9-0891-4FBE-81A4-8F4F7B70D74C}"/>
              </a:ext>
            </a:extLst>
          </p:cNvPr>
          <p:cNvSpPr/>
          <p:nvPr/>
        </p:nvSpPr>
        <p:spPr>
          <a:xfrm>
            <a:off x="167800" y="5598192"/>
            <a:ext cx="9062863" cy="957004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 des équipes historiques “composant de la chaine”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Deux nouvelles équipes orientées “valeur client”</a:t>
            </a:r>
            <a:endParaRPr lang="fr-FR" sz="200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alibri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58C868-E276-F2BD-E039-08ACB305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540" y="3953640"/>
            <a:ext cx="1543265" cy="1538978"/>
          </a:xfrm>
          <a:prstGeom prst="rect">
            <a:avLst/>
          </a:prstGeom>
        </p:spPr>
      </p:pic>
      <p:sp>
        <p:nvSpPr>
          <p:cNvPr id="6" name="Rectangle: Rounded Corners 21">
            <a:extLst>
              <a:ext uri="{FF2B5EF4-FFF2-40B4-BE49-F238E27FC236}">
                <a16:creationId xmlns:a16="http://schemas.microsoft.com/office/drawing/2014/main" id="{F0949211-5358-D7B5-7288-BF092DF11162}"/>
              </a:ext>
            </a:extLst>
          </p:cNvPr>
          <p:cNvSpPr/>
          <p:nvPr/>
        </p:nvSpPr>
        <p:spPr>
          <a:xfrm>
            <a:off x="8217869" y="3502519"/>
            <a:ext cx="4050045" cy="630007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Team [</a:t>
            </a:r>
            <a:r>
              <a:rPr 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Analytics Management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]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 Light" panose="020F0302020204030204"/>
              <a:cs typeface="Calibri Light"/>
            </a:endParaRPr>
          </a:p>
        </p:txBody>
      </p:sp>
      <p:sp>
        <p:nvSpPr>
          <p:cNvPr id="3" name="Rectangle: Rounded Corners 21">
            <a:extLst>
              <a:ext uri="{FF2B5EF4-FFF2-40B4-BE49-F238E27FC236}">
                <a16:creationId xmlns:a16="http://schemas.microsoft.com/office/drawing/2014/main" id="{788E88B7-5BA1-5376-89DB-2A59082B7AD0}"/>
              </a:ext>
            </a:extLst>
          </p:cNvPr>
          <p:cNvSpPr/>
          <p:nvPr/>
        </p:nvSpPr>
        <p:spPr>
          <a:xfrm>
            <a:off x="223799" y="4802957"/>
            <a:ext cx="4230047" cy="630007"/>
          </a:xfrm>
          <a:prstGeom prst="round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Team Access Rights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B88A75-32C6-DF91-1B6C-2D2774E7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704" y="4661434"/>
            <a:ext cx="869796" cy="8649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0750FC-4DCB-488A-FF75-4253B35E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617" y="4661434"/>
            <a:ext cx="869796" cy="8649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0250BC-DF8A-26BC-8557-22B559F47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766" y="4661434"/>
            <a:ext cx="869796" cy="8649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02DD14-4C8D-B738-64EA-1944F6507640}"/>
              </a:ext>
            </a:extLst>
          </p:cNvPr>
          <p:cNvSpPr/>
          <p:nvPr/>
        </p:nvSpPr>
        <p:spPr>
          <a:xfrm>
            <a:off x="9086184" y="6515658"/>
            <a:ext cx="3106491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fr-FR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Nomenclatures non contractuelles</a:t>
            </a:r>
            <a:endParaRPr lang="fr-FR" sz="160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741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0C4D2-BDAE-43C4-2F35-A5A4A9E55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1">
            <a:extLst>
              <a:ext uri="{FF2B5EF4-FFF2-40B4-BE49-F238E27FC236}">
                <a16:creationId xmlns:a16="http://schemas.microsoft.com/office/drawing/2014/main" id="{6008CF3D-2FA4-3F6A-0820-616B30235A02}"/>
              </a:ext>
            </a:extLst>
          </p:cNvPr>
          <p:cNvSpPr/>
          <p:nvPr/>
        </p:nvSpPr>
        <p:spPr>
          <a:xfrm>
            <a:off x="8292288" y="1075187"/>
            <a:ext cx="3566354" cy="456456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Collect raw data</a:t>
            </a:r>
            <a:endParaRPr lang="fr-FR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Classic, Intranet, Imports, Measurements…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Enrich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Devices, geolocation, currencies…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Visits, visitors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Carts,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Processing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Exclusions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Privacy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Imports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Stream Inspector (back)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Tag Inspector (back)</a:t>
            </a:r>
            <a:endParaRPr lang="en-US" sz="1400" i="1">
              <a:solidFill>
                <a:schemeClr val="tx1">
                  <a:lumMod val="50000"/>
                  <a:lumOff val="50000"/>
                </a:schemeClr>
              </a:solidFill>
              <a:latin typeface="Avenir Next LT Pro Demi" panose="020B07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Regen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050">
              <a:latin typeface="Avenir Next LT Pro Demi" panose="020B0704020202020204" pitchFamily="34" charset="0"/>
            </a:endParaRPr>
          </a:p>
        </p:txBody>
      </p:sp>
      <p:sp>
        <p:nvSpPr>
          <p:cNvPr id="5" name="TextBox 109">
            <a:extLst>
              <a:ext uri="{FF2B5EF4-FFF2-40B4-BE49-F238E27FC236}">
                <a16:creationId xmlns:a16="http://schemas.microsoft.com/office/drawing/2014/main" id="{398DB5A2-F33C-7B5A-0515-7E586C8A37A8}"/>
              </a:ext>
            </a:extLst>
          </p:cNvPr>
          <p:cNvSpPr txBox="1"/>
          <p:nvPr/>
        </p:nvSpPr>
        <p:spPr>
          <a:xfrm>
            <a:off x="8489131" y="1060736"/>
            <a:ext cx="317266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“Analytics Ingestion”</a:t>
            </a:r>
            <a:endParaRPr lang="en-NL" sz="20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52DD238B-699C-5750-84EC-79A70E22FDEF}"/>
              </a:ext>
            </a:extLst>
          </p:cNvPr>
          <p:cNvGrpSpPr/>
          <p:nvPr/>
        </p:nvGrpSpPr>
        <p:grpSpPr>
          <a:xfrm>
            <a:off x="4606733" y="1319048"/>
            <a:ext cx="2659942" cy="891531"/>
            <a:chOff x="16021" y="286885"/>
            <a:chExt cx="2659942" cy="8915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DA9E80-30BF-30B9-FF5D-426ED51F98C9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402B9E-B933-2C16-B34E-E57FE2A32C34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  <a:t>ESP</a:t>
              </a:r>
              <a:b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</a:b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Graphic 12" descr="Meeting outline">
              <a:extLst>
                <a:ext uri="{FF2B5EF4-FFF2-40B4-BE49-F238E27FC236}">
                  <a16:creationId xmlns:a16="http://schemas.microsoft.com/office/drawing/2014/main" id="{8835B610-D665-D024-BF5D-B383D5D48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0EE57A29-77DA-210D-ECD4-AC548E341056}"/>
              </a:ext>
            </a:extLst>
          </p:cNvPr>
          <p:cNvGrpSpPr/>
          <p:nvPr/>
        </p:nvGrpSpPr>
        <p:grpSpPr>
          <a:xfrm>
            <a:off x="4592029" y="2296274"/>
            <a:ext cx="2659942" cy="891531"/>
            <a:chOff x="16021" y="286885"/>
            <a:chExt cx="2659942" cy="8915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D36B4B-8996-4B54-1225-C024371462EF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9C4D6F8F-39BA-BF90-2103-8D6A2B09D790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  <a:t>DC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Graphic 12" descr="Meeting outline">
              <a:extLst>
                <a:ext uri="{FF2B5EF4-FFF2-40B4-BE49-F238E27FC236}">
                  <a16:creationId xmlns:a16="http://schemas.microsoft.com/office/drawing/2014/main" id="{638A3216-4A85-4602-4D8F-70680ABA7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14" name="Group 1">
            <a:extLst>
              <a:ext uri="{FF2B5EF4-FFF2-40B4-BE49-F238E27FC236}">
                <a16:creationId xmlns:a16="http://schemas.microsoft.com/office/drawing/2014/main" id="{F4478CD7-87D0-E8F6-5C11-5248726C1F07}"/>
              </a:ext>
            </a:extLst>
          </p:cNvPr>
          <p:cNvGrpSpPr/>
          <p:nvPr/>
        </p:nvGrpSpPr>
        <p:grpSpPr>
          <a:xfrm>
            <a:off x="4589713" y="3267131"/>
            <a:ext cx="2659942" cy="891531"/>
            <a:chOff x="16021" y="286885"/>
            <a:chExt cx="2659942" cy="8915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4F0AA9-DEF1-34A7-295B-FEE6590FE7D1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7F977F89-2B3D-BD44-C9EF-2B14C003AAAC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  <a:t>DM</a:t>
              </a:r>
              <a:b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</a:b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" name="Graphic 12" descr="Meeting outline">
              <a:extLst>
                <a:ext uri="{FF2B5EF4-FFF2-40B4-BE49-F238E27FC236}">
                  <a16:creationId xmlns:a16="http://schemas.microsoft.com/office/drawing/2014/main" id="{7DD1F5D2-5F28-B677-14BC-1134AE5D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CECB1BCC-8C0E-12A3-B901-F263B483A08F}"/>
              </a:ext>
            </a:extLst>
          </p:cNvPr>
          <p:cNvGrpSpPr/>
          <p:nvPr/>
        </p:nvGrpSpPr>
        <p:grpSpPr>
          <a:xfrm>
            <a:off x="4594842" y="4239009"/>
            <a:ext cx="2659942" cy="891531"/>
            <a:chOff x="16021" y="286885"/>
            <a:chExt cx="2659942" cy="8915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370167-A577-59C2-5399-9896DEC47AF5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solidFill>
              <a:srgbClr val="FA5AD0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2D4EDE9D-F5A9-BDB7-CC61-3B30C0C061C7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  <a:t>AR</a:t>
              </a:r>
              <a:b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</a:b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c 12" descr="Meeting outline">
              <a:extLst>
                <a:ext uri="{FF2B5EF4-FFF2-40B4-BE49-F238E27FC236}">
                  <a16:creationId xmlns:a16="http://schemas.microsoft.com/office/drawing/2014/main" id="{AA046B75-5330-298E-59D1-BC3F8CA1A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A7C3C6CC-36BE-BBF5-69B9-00B8FB09052A}"/>
              </a:ext>
            </a:extLst>
          </p:cNvPr>
          <p:cNvSpPr/>
          <p:nvPr/>
        </p:nvSpPr>
        <p:spPr>
          <a:xfrm>
            <a:off x="7507021" y="1316334"/>
            <a:ext cx="633050" cy="860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4C471B3F-6230-8DE2-4069-18B12B66F351}"/>
              </a:ext>
            </a:extLst>
          </p:cNvPr>
          <p:cNvSpPr/>
          <p:nvPr/>
        </p:nvSpPr>
        <p:spPr>
          <a:xfrm>
            <a:off x="7506215" y="2317760"/>
            <a:ext cx="633050" cy="860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0A58B92A-6F1C-5695-B500-31D8BA83828B}"/>
              </a:ext>
            </a:extLst>
          </p:cNvPr>
          <p:cNvSpPr/>
          <p:nvPr/>
        </p:nvSpPr>
        <p:spPr>
          <a:xfrm rot="10800000">
            <a:off x="3865273" y="2259359"/>
            <a:ext cx="633050" cy="860611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6B57F5B-EE35-7BC7-03E5-024E734D9EB0}"/>
              </a:ext>
            </a:extLst>
          </p:cNvPr>
          <p:cNvSpPr/>
          <p:nvPr/>
        </p:nvSpPr>
        <p:spPr>
          <a:xfrm rot="10800000">
            <a:off x="3838392" y="3319762"/>
            <a:ext cx="633050" cy="860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EF5F052-232C-2B7B-BA49-5DBB7CD68EB2}"/>
              </a:ext>
            </a:extLst>
          </p:cNvPr>
          <p:cNvCxnSpPr>
            <a:cxnSpLocks/>
          </p:cNvCxnSpPr>
          <p:nvPr/>
        </p:nvCxnSpPr>
        <p:spPr>
          <a:xfrm>
            <a:off x="8584763" y="1666875"/>
            <a:ext cx="0" cy="8018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C95CD2C-DE4B-CBBA-6536-BC24CAB5BAD7}"/>
              </a:ext>
            </a:extLst>
          </p:cNvPr>
          <p:cNvCxnSpPr>
            <a:cxnSpLocks/>
          </p:cNvCxnSpPr>
          <p:nvPr/>
        </p:nvCxnSpPr>
        <p:spPr>
          <a:xfrm>
            <a:off x="8584763" y="2463657"/>
            <a:ext cx="0" cy="28051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10DBCA3-8971-86B2-9435-36A532677339}"/>
              </a:ext>
            </a:extLst>
          </p:cNvPr>
          <p:cNvSpPr/>
          <p:nvPr/>
        </p:nvSpPr>
        <p:spPr>
          <a:xfrm>
            <a:off x="4761859" y="1862052"/>
            <a:ext cx="390925" cy="2812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AE44-0C7B-D533-3448-5A43F5297F38}"/>
              </a:ext>
            </a:extLst>
          </p:cNvPr>
          <p:cNvSpPr/>
          <p:nvPr/>
        </p:nvSpPr>
        <p:spPr>
          <a:xfrm>
            <a:off x="5206794" y="1862052"/>
            <a:ext cx="390925" cy="2812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345386-DEBB-B3A1-F7B9-FD9120DA31CE}"/>
              </a:ext>
            </a:extLst>
          </p:cNvPr>
          <p:cNvSpPr/>
          <p:nvPr/>
        </p:nvSpPr>
        <p:spPr>
          <a:xfrm>
            <a:off x="5649717" y="1862052"/>
            <a:ext cx="390925" cy="2812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900"/>
              <a:t>DEV/SM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E12CE0-9A3A-931F-3D00-F69138B3AB7B}"/>
              </a:ext>
            </a:extLst>
          </p:cNvPr>
          <p:cNvSpPr/>
          <p:nvPr/>
        </p:nvSpPr>
        <p:spPr>
          <a:xfrm>
            <a:off x="5204782" y="3823269"/>
            <a:ext cx="390925" cy="2812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  <a:p>
            <a:pPr algn="ctr"/>
            <a:r>
              <a:rPr lang="fr-FR" sz="900"/>
              <a:t>FS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BFD02A-9ED8-B47F-0366-98022A8B18E4}"/>
              </a:ext>
            </a:extLst>
          </p:cNvPr>
          <p:cNvSpPr/>
          <p:nvPr/>
        </p:nvSpPr>
        <p:spPr>
          <a:xfrm>
            <a:off x="5649717" y="3823269"/>
            <a:ext cx="390925" cy="28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  <a:p>
            <a:pPr algn="ctr"/>
            <a:r>
              <a:rPr lang="fr-FR" sz="900"/>
              <a:t>FS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D4BC11-8356-0AFD-2B4B-FE6FBAF9EA8E}"/>
              </a:ext>
            </a:extLst>
          </p:cNvPr>
          <p:cNvSpPr/>
          <p:nvPr/>
        </p:nvSpPr>
        <p:spPr>
          <a:xfrm>
            <a:off x="6092641" y="3823269"/>
            <a:ext cx="390925" cy="28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  <a:p>
            <a:pPr algn="ctr"/>
            <a:r>
              <a:rPr lang="fr-FR" sz="900"/>
              <a:t>FE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83AC8B-ECBD-E773-207D-7CABC09B1E7F}"/>
              </a:ext>
            </a:extLst>
          </p:cNvPr>
          <p:cNvSpPr/>
          <p:nvPr/>
        </p:nvSpPr>
        <p:spPr>
          <a:xfrm>
            <a:off x="6529688" y="3823269"/>
            <a:ext cx="487681" cy="28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TEST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7C9AA6-36E8-90F3-47D7-F5AE83383361}"/>
              </a:ext>
            </a:extLst>
          </p:cNvPr>
          <p:cNvSpPr/>
          <p:nvPr/>
        </p:nvSpPr>
        <p:spPr>
          <a:xfrm>
            <a:off x="4745103" y="3823269"/>
            <a:ext cx="390925" cy="28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  <a:p>
            <a:pPr algn="ctr"/>
            <a:r>
              <a:rPr lang="fr-FR" sz="900"/>
              <a:t>BE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1B959E-7AA8-2FF5-6EDB-97AC7AF56CC1}"/>
              </a:ext>
            </a:extLst>
          </p:cNvPr>
          <p:cNvSpPr/>
          <p:nvPr/>
        </p:nvSpPr>
        <p:spPr>
          <a:xfrm>
            <a:off x="5193823" y="2825842"/>
            <a:ext cx="390925" cy="2812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E6995D-D925-0FA9-0F7C-8C544F60E28C}"/>
              </a:ext>
            </a:extLst>
          </p:cNvPr>
          <p:cNvSpPr/>
          <p:nvPr/>
        </p:nvSpPr>
        <p:spPr>
          <a:xfrm>
            <a:off x="5638759" y="2825842"/>
            <a:ext cx="390925" cy="2812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68DD25-CAB2-D734-A612-C46B73ECC6E7}"/>
              </a:ext>
            </a:extLst>
          </p:cNvPr>
          <p:cNvSpPr/>
          <p:nvPr/>
        </p:nvSpPr>
        <p:spPr>
          <a:xfrm>
            <a:off x="6081682" y="2825842"/>
            <a:ext cx="390925" cy="281218"/>
          </a:xfrm>
          <a:prstGeom prst="rect">
            <a:avLst/>
          </a:prstGeom>
          <a:solidFill>
            <a:srgbClr val="6EF0FF"/>
          </a:solidFill>
          <a:ln>
            <a:solidFill>
              <a:srgbClr val="6EF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  <a:p>
            <a:pPr algn="ctr"/>
            <a:r>
              <a:rPr lang="fr-FR" sz="900"/>
              <a:t>FS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E9F55E-B56D-AA81-C78C-26814DEDCE42}"/>
              </a:ext>
            </a:extLst>
          </p:cNvPr>
          <p:cNvSpPr/>
          <p:nvPr/>
        </p:nvSpPr>
        <p:spPr>
          <a:xfrm>
            <a:off x="4734144" y="2825842"/>
            <a:ext cx="390925" cy="2812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869C50-129B-49C1-0DC9-C705811DD53B}"/>
              </a:ext>
            </a:extLst>
          </p:cNvPr>
          <p:cNvSpPr/>
          <p:nvPr/>
        </p:nvSpPr>
        <p:spPr>
          <a:xfrm>
            <a:off x="5213289" y="4795014"/>
            <a:ext cx="390925" cy="281218"/>
          </a:xfrm>
          <a:prstGeom prst="rect">
            <a:avLst/>
          </a:prstGeom>
          <a:solidFill>
            <a:srgbClr val="FA5A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  <a:p>
            <a:pPr algn="ctr"/>
            <a:r>
              <a:rPr lang="fr-FR" sz="900"/>
              <a:t>FS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8ECCE1-D315-6985-177A-022931C06691}"/>
              </a:ext>
            </a:extLst>
          </p:cNvPr>
          <p:cNvSpPr/>
          <p:nvPr/>
        </p:nvSpPr>
        <p:spPr>
          <a:xfrm>
            <a:off x="4753610" y="4795014"/>
            <a:ext cx="390925" cy="281218"/>
          </a:xfrm>
          <a:prstGeom prst="rect">
            <a:avLst/>
          </a:prstGeom>
          <a:solidFill>
            <a:srgbClr val="FA5A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DEV</a:t>
            </a:r>
          </a:p>
          <a:p>
            <a:pPr algn="ctr"/>
            <a:r>
              <a:rPr lang="fr-FR" sz="900"/>
              <a:t>FS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690572-E43C-0FF8-8361-2C4B75DFF9B2}"/>
              </a:ext>
            </a:extLst>
          </p:cNvPr>
          <p:cNvSpPr/>
          <p:nvPr/>
        </p:nvSpPr>
        <p:spPr>
          <a:xfrm>
            <a:off x="4742842" y="2463657"/>
            <a:ext cx="495183" cy="294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bg1"/>
                </a:solidFill>
              </a:rPr>
              <a:t>Archi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034E81-5EA4-9612-42EC-8F7DCC650F38}"/>
              </a:ext>
            </a:extLst>
          </p:cNvPr>
          <p:cNvSpPr/>
          <p:nvPr/>
        </p:nvSpPr>
        <p:spPr>
          <a:xfrm>
            <a:off x="4771341" y="1492630"/>
            <a:ext cx="495183" cy="294329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FFC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bg1"/>
                </a:solidFill>
              </a:rPr>
              <a:t>Archi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179AF5-ED44-FAF8-BDB4-8B72FC7F8595}"/>
              </a:ext>
            </a:extLst>
          </p:cNvPr>
          <p:cNvSpPr/>
          <p:nvPr/>
        </p:nvSpPr>
        <p:spPr>
          <a:xfrm>
            <a:off x="4749337" y="4441165"/>
            <a:ext cx="495183" cy="294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bg1"/>
                </a:solidFill>
              </a:rPr>
              <a:t>Archi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29236C-AB09-BF27-3F64-B2073296F648}"/>
              </a:ext>
            </a:extLst>
          </p:cNvPr>
          <p:cNvSpPr/>
          <p:nvPr/>
        </p:nvSpPr>
        <p:spPr>
          <a:xfrm>
            <a:off x="5901946" y="4396536"/>
            <a:ext cx="480258" cy="29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bg1"/>
                </a:solidFill>
              </a:rPr>
              <a:t>PO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C95E0B-6B6E-B9CE-F66C-FC3E9B475355}"/>
              </a:ext>
            </a:extLst>
          </p:cNvPr>
          <p:cNvSpPr/>
          <p:nvPr/>
        </p:nvSpPr>
        <p:spPr>
          <a:xfrm>
            <a:off x="5886134" y="3477152"/>
            <a:ext cx="480258" cy="29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bg1"/>
                </a:solidFill>
              </a:rPr>
              <a:t>PO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59D960-2122-5C1C-0F14-5CEE29831E25}"/>
              </a:ext>
            </a:extLst>
          </p:cNvPr>
          <p:cNvSpPr/>
          <p:nvPr/>
        </p:nvSpPr>
        <p:spPr>
          <a:xfrm>
            <a:off x="5928092" y="2476777"/>
            <a:ext cx="480258" cy="29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bg1"/>
                </a:solidFill>
              </a:rPr>
              <a:t>PO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ADB5CD-D901-F0F2-D57C-433C414608D0}"/>
              </a:ext>
            </a:extLst>
          </p:cNvPr>
          <p:cNvSpPr/>
          <p:nvPr/>
        </p:nvSpPr>
        <p:spPr>
          <a:xfrm>
            <a:off x="6520650" y="3119970"/>
            <a:ext cx="480331" cy="294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5" name="TextBox 109">
            <a:extLst>
              <a:ext uri="{FF2B5EF4-FFF2-40B4-BE49-F238E27FC236}">
                <a16:creationId xmlns:a16="http://schemas.microsoft.com/office/drawing/2014/main" id="{782031B0-5183-A2E3-9D63-C1C848D95496}"/>
              </a:ext>
            </a:extLst>
          </p:cNvPr>
          <p:cNvSpPr txBox="1"/>
          <p:nvPr/>
        </p:nvSpPr>
        <p:spPr>
          <a:xfrm>
            <a:off x="171520" y="76057"/>
            <a:ext cx="46113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latin typeface="+mj-lt"/>
                <a:cs typeface="Arial"/>
              </a:rPr>
              <a:t>Périmètre produit / métier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005F0743-8A0C-C7ED-4F93-994E48B9B70C}"/>
              </a:ext>
            </a:extLst>
          </p:cNvPr>
          <p:cNvSpPr/>
          <p:nvPr/>
        </p:nvSpPr>
        <p:spPr>
          <a:xfrm>
            <a:off x="7476827" y="3352846"/>
            <a:ext cx="633050" cy="860611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: Rounded Corners 21">
            <a:extLst>
              <a:ext uri="{FF2B5EF4-FFF2-40B4-BE49-F238E27FC236}">
                <a16:creationId xmlns:a16="http://schemas.microsoft.com/office/drawing/2014/main" id="{137430B1-27C6-5FB5-917D-E8C7769FF6A1}"/>
              </a:ext>
            </a:extLst>
          </p:cNvPr>
          <p:cNvSpPr/>
          <p:nvPr/>
        </p:nvSpPr>
        <p:spPr>
          <a:xfrm>
            <a:off x="78898" y="1075187"/>
            <a:ext cx="3670262" cy="456456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Analytics configuration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Settings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Associated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Top Model (internal </a:t>
            </a:r>
            <a:r>
              <a:rPr lang="en-US" sz="1400" i="1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backoffice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Data Manager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Data Collection Portal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Stream Inspector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Tag Inspector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User related interfaces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Synapse (internal </a:t>
            </a:r>
            <a:r>
              <a:rPr lang="en-US" sz="1400" i="1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backoffice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)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Access rights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Profile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Authorization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Users/Rights/Sites/Orga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rgbClr val="FF0000"/>
                </a:solidFill>
                <a:latin typeface="Avenir Next LT Pro Demi"/>
              </a:rPr>
              <a:t>SDKs</a:t>
            </a:r>
            <a:endParaRPr lang="en-US" sz="1400">
              <a:solidFill>
                <a:srgbClr val="000000"/>
              </a:solidFill>
              <a:latin typeface="Avenir Next LT Pro Demi"/>
            </a:endParaRPr>
          </a:p>
          <a:p>
            <a:pPr marL="742950" lvl="1" indent="-285750">
              <a:buFont typeface="Arial,Sans-Serif"/>
              <a:buChar char="•"/>
            </a:pPr>
            <a:endParaRPr lang="en-US" sz="1400" i="1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</p:txBody>
      </p:sp>
      <p:sp>
        <p:nvSpPr>
          <p:cNvPr id="53" name="TextBox 109">
            <a:extLst>
              <a:ext uri="{FF2B5EF4-FFF2-40B4-BE49-F238E27FC236}">
                <a16:creationId xmlns:a16="http://schemas.microsoft.com/office/drawing/2014/main" id="{B762EAB3-466F-7B11-F68C-67D26733E13C}"/>
              </a:ext>
            </a:extLst>
          </p:cNvPr>
          <p:cNvSpPr txBox="1"/>
          <p:nvPr/>
        </p:nvSpPr>
        <p:spPr>
          <a:xfrm>
            <a:off x="327695" y="1090067"/>
            <a:ext cx="317266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“Analytics management”</a:t>
            </a:r>
            <a:endParaRPr lang="en-NL" sz="20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E524121-801F-7CFF-A778-987D67D9DC80}"/>
              </a:ext>
            </a:extLst>
          </p:cNvPr>
          <p:cNvCxnSpPr>
            <a:cxnSpLocks/>
          </p:cNvCxnSpPr>
          <p:nvPr/>
        </p:nvCxnSpPr>
        <p:spPr>
          <a:xfrm>
            <a:off x="393480" y="1786959"/>
            <a:ext cx="2299" cy="217795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D6AE9E0-D648-7AB7-4795-24F154DC5829}"/>
              </a:ext>
            </a:extLst>
          </p:cNvPr>
          <p:cNvCxnSpPr>
            <a:cxnSpLocks/>
          </p:cNvCxnSpPr>
          <p:nvPr/>
        </p:nvCxnSpPr>
        <p:spPr>
          <a:xfrm flipH="1">
            <a:off x="376431" y="2207263"/>
            <a:ext cx="2329" cy="207619"/>
          </a:xfrm>
          <a:prstGeom prst="line">
            <a:avLst/>
          </a:prstGeom>
          <a:ln w="38100">
            <a:solidFill>
              <a:srgbClr val="FA5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2F0E41E-A4BA-AA3E-C9B7-6A4BBFE52590}"/>
              </a:ext>
            </a:extLst>
          </p:cNvPr>
          <p:cNvCxnSpPr>
            <a:cxnSpLocks/>
          </p:cNvCxnSpPr>
          <p:nvPr/>
        </p:nvCxnSpPr>
        <p:spPr>
          <a:xfrm>
            <a:off x="393480" y="3311365"/>
            <a:ext cx="0" cy="6720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0EE6E59-6F16-5886-FD2B-812772BF07B2}"/>
              </a:ext>
            </a:extLst>
          </p:cNvPr>
          <p:cNvSpPr/>
          <p:nvPr/>
        </p:nvSpPr>
        <p:spPr>
          <a:xfrm>
            <a:off x="6082672" y="1862051"/>
            <a:ext cx="390925" cy="2812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900">
                <a:solidFill>
                  <a:srgbClr val="FFFFFF"/>
                </a:solidFill>
              </a:rPr>
              <a:t>DEV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370FB0-E9EF-0718-CEA3-4B524587A938}"/>
              </a:ext>
            </a:extLst>
          </p:cNvPr>
          <p:cNvSpPr/>
          <p:nvPr/>
        </p:nvSpPr>
        <p:spPr>
          <a:xfrm>
            <a:off x="5667780" y="4795013"/>
            <a:ext cx="390925" cy="281218"/>
          </a:xfrm>
          <a:prstGeom prst="rect">
            <a:avLst/>
          </a:prstGeom>
          <a:solidFill>
            <a:srgbClr val="FA5A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>
                <a:solidFill>
                  <a:srgbClr val="FFFFFF"/>
                </a:solidFill>
              </a:rPr>
              <a:t>DEV</a:t>
            </a:r>
          </a:p>
          <a:p>
            <a:pPr algn="ctr"/>
            <a:r>
              <a:rPr lang="fr-FR" sz="900">
                <a:solidFill>
                  <a:srgbClr val="FFFFFF"/>
                </a:solidFill>
              </a:rPr>
              <a:t>BE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BB4C64-FD63-D625-8C83-0F82EF5E1C87}"/>
              </a:ext>
            </a:extLst>
          </p:cNvPr>
          <p:cNvCxnSpPr>
            <a:cxnSpLocks/>
          </p:cNvCxnSpPr>
          <p:nvPr/>
        </p:nvCxnSpPr>
        <p:spPr>
          <a:xfrm>
            <a:off x="394889" y="3983390"/>
            <a:ext cx="0" cy="1146276"/>
          </a:xfrm>
          <a:prstGeom prst="line">
            <a:avLst/>
          </a:prstGeom>
          <a:ln w="76200">
            <a:solidFill>
              <a:srgbClr val="FA5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èche : droite 70">
            <a:extLst>
              <a:ext uri="{FF2B5EF4-FFF2-40B4-BE49-F238E27FC236}">
                <a16:creationId xmlns:a16="http://schemas.microsoft.com/office/drawing/2014/main" id="{C3AF933D-20C7-B81E-7288-771FFA21FB11}"/>
              </a:ext>
            </a:extLst>
          </p:cNvPr>
          <p:cNvSpPr/>
          <p:nvPr/>
        </p:nvSpPr>
        <p:spPr>
          <a:xfrm rot="10800000">
            <a:off x="3885161" y="4269054"/>
            <a:ext cx="633050" cy="860611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5BDF130-122C-3E4F-2C6B-FD4F373388DE}"/>
              </a:ext>
            </a:extLst>
          </p:cNvPr>
          <p:cNvCxnSpPr>
            <a:cxnSpLocks/>
          </p:cNvCxnSpPr>
          <p:nvPr/>
        </p:nvCxnSpPr>
        <p:spPr>
          <a:xfrm>
            <a:off x="8571681" y="4427130"/>
            <a:ext cx="0" cy="23195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E29F055-2A7D-6A74-3826-44B5307D5455}"/>
              </a:ext>
            </a:extLst>
          </p:cNvPr>
          <p:cNvCxnSpPr>
            <a:cxnSpLocks/>
          </p:cNvCxnSpPr>
          <p:nvPr/>
        </p:nvCxnSpPr>
        <p:spPr>
          <a:xfrm>
            <a:off x="8584326" y="4659084"/>
            <a:ext cx="437" cy="39374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F14066B-28EB-C835-EBA8-F79E2D14CEC4}"/>
              </a:ext>
            </a:extLst>
          </p:cNvPr>
          <p:cNvSpPr/>
          <p:nvPr/>
        </p:nvSpPr>
        <p:spPr>
          <a:xfrm>
            <a:off x="4761859" y="3416044"/>
            <a:ext cx="495183" cy="294329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FFC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bg1"/>
                </a:solidFill>
              </a:rPr>
              <a:t>Archi</a:t>
            </a: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58EF7372-A98C-057E-3C54-F1F4C4F68970}"/>
              </a:ext>
            </a:extLst>
          </p:cNvPr>
          <p:cNvCxnSpPr>
            <a:cxnSpLocks/>
          </p:cNvCxnSpPr>
          <p:nvPr/>
        </p:nvCxnSpPr>
        <p:spPr>
          <a:xfrm>
            <a:off x="396466" y="5129842"/>
            <a:ext cx="0" cy="2159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0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CD07C-6F10-7834-B3A7-767A902D1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1">
            <a:extLst>
              <a:ext uri="{FF2B5EF4-FFF2-40B4-BE49-F238E27FC236}">
                <a16:creationId xmlns:a16="http://schemas.microsoft.com/office/drawing/2014/main" id="{548A6D53-6283-0CC7-F987-685E6F45D014}"/>
              </a:ext>
            </a:extLst>
          </p:cNvPr>
          <p:cNvSpPr/>
          <p:nvPr/>
        </p:nvSpPr>
        <p:spPr>
          <a:xfrm>
            <a:off x="8292288" y="1075187"/>
            <a:ext cx="3566354" cy="456456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Collect raw data</a:t>
            </a:r>
            <a:endParaRPr lang="fr-FR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Classic, Intranet, Imports, Measurements…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Enrich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Devices, geolocation, currencies…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Visits, visitors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Carts,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Processing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Exclusions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Privacy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Imports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Stream Inspector (back)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Tag Inspector (back)</a:t>
            </a:r>
            <a:endParaRPr lang="en-US" sz="1400" i="1">
              <a:solidFill>
                <a:schemeClr val="tx1">
                  <a:lumMod val="50000"/>
                  <a:lumOff val="50000"/>
                </a:schemeClr>
              </a:solidFill>
              <a:latin typeface="Avenir Next LT Pro Demi" panose="020B07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Regen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050">
              <a:latin typeface="Avenir Next LT Pro Demi" panose="020B0704020202020204" pitchFamily="34" charset="0"/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22753C7-9E1E-10A1-D923-E6CDDF1B4D6E}"/>
              </a:ext>
            </a:extLst>
          </p:cNvPr>
          <p:cNvCxnSpPr>
            <a:cxnSpLocks/>
          </p:cNvCxnSpPr>
          <p:nvPr/>
        </p:nvCxnSpPr>
        <p:spPr>
          <a:xfrm>
            <a:off x="8584763" y="1666875"/>
            <a:ext cx="0" cy="8018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E4AE3D5-2803-BDFE-08A9-39AE405AA743}"/>
              </a:ext>
            </a:extLst>
          </p:cNvPr>
          <p:cNvCxnSpPr>
            <a:cxnSpLocks/>
          </p:cNvCxnSpPr>
          <p:nvPr/>
        </p:nvCxnSpPr>
        <p:spPr>
          <a:xfrm>
            <a:off x="8584763" y="2463657"/>
            <a:ext cx="0" cy="28051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21">
            <a:extLst>
              <a:ext uri="{FF2B5EF4-FFF2-40B4-BE49-F238E27FC236}">
                <a16:creationId xmlns:a16="http://schemas.microsoft.com/office/drawing/2014/main" id="{13BCACC1-677A-E1F8-CAC5-DF0430E37480}"/>
              </a:ext>
            </a:extLst>
          </p:cNvPr>
          <p:cNvSpPr/>
          <p:nvPr/>
        </p:nvSpPr>
        <p:spPr>
          <a:xfrm>
            <a:off x="78898" y="1075187"/>
            <a:ext cx="3670262" cy="456456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Analytics configuration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Settings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Associated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Top Model (internal </a:t>
            </a:r>
            <a:r>
              <a:rPr lang="en-US" sz="1400" i="1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backoffice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Data Manager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Data Collection Portal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Stream Inspector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Tag Inspector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User related interfaces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Synapse (internal </a:t>
            </a:r>
            <a:r>
              <a:rPr lang="en-US" sz="1400" i="1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backoffice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)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Access rights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Profile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Authorization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Users/Rights/Sites/Orga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rgbClr val="FF0000"/>
                </a:solidFill>
                <a:latin typeface="Avenir Next LT Pro Demi"/>
              </a:rPr>
              <a:t>SDKs</a:t>
            </a:r>
            <a:endParaRPr lang="en-US" sz="1400">
              <a:solidFill>
                <a:srgbClr val="000000"/>
              </a:solidFill>
              <a:latin typeface="Avenir Next LT Pro Demi"/>
            </a:endParaRPr>
          </a:p>
          <a:p>
            <a:pPr marL="742950" lvl="1" indent="-285750">
              <a:buFont typeface="Arial,Sans-Serif"/>
              <a:buChar char="•"/>
            </a:pPr>
            <a:endParaRPr lang="en-US" sz="1400" i="1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D47C8DD-32AB-5502-AC87-3002DB768858}"/>
              </a:ext>
            </a:extLst>
          </p:cNvPr>
          <p:cNvCxnSpPr>
            <a:cxnSpLocks/>
          </p:cNvCxnSpPr>
          <p:nvPr/>
        </p:nvCxnSpPr>
        <p:spPr>
          <a:xfrm>
            <a:off x="393480" y="1786959"/>
            <a:ext cx="2299" cy="217795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5426C54-B097-A91A-5435-A0E18275890E}"/>
              </a:ext>
            </a:extLst>
          </p:cNvPr>
          <p:cNvCxnSpPr>
            <a:cxnSpLocks/>
          </p:cNvCxnSpPr>
          <p:nvPr/>
        </p:nvCxnSpPr>
        <p:spPr>
          <a:xfrm flipH="1">
            <a:off x="376431" y="2207263"/>
            <a:ext cx="2329" cy="207619"/>
          </a:xfrm>
          <a:prstGeom prst="line">
            <a:avLst/>
          </a:prstGeom>
          <a:ln w="38100">
            <a:solidFill>
              <a:srgbClr val="FA5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D773E19-5B14-4D43-DB60-23740783A98A}"/>
              </a:ext>
            </a:extLst>
          </p:cNvPr>
          <p:cNvCxnSpPr>
            <a:cxnSpLocks/>
          </p:cNvCxnSpPr>
          <p:nvPr/>
        </p:nvCxnSpPr>
        <p:spPr>
          <a:xfrm>
            <a:off x="393480" y="3311365"/>
            <a:ext cx="0" cy="6720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75AFE06-A54E-2B51-67EB-BEA7EA4E2161}"/>
              </a:ext>
            </a:extLst>
          </p:cNvPr>
          <p:cNvCxnSpPr>
            <a:cxnSpLocks/>
          </p:cNvCxnSpPr>
          <p:nvPr/>
        </p:nvCxnSpPr>
        <p:spPr>
          <a:xfrm>
            <a:off x="394889" y="3983390"/>
            <a:ext cx="0" cy="1146276"/>
          </a:xfrm>
          <a:prstGeom prst="line">
            <a:avLst/>
          </a:prstGeom>
          <a:ln w="76200">
            <a:solidFill>
              <a:srgbClr val="FA5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A4E07D3-7FAD-A5CD-EF66-F23E4F46B9A2}"/>
              </a:ext>
            </a:extLst>
          </p:cNvPr>
          <p:cNvCxnSpPr>
            <a:cxnSpLocks/>
          </p:cNvCxnSpPr>
          <p:nvPr/>
        </p:nvCxnSpPr>
        <p:spPr>
          <a:xfrm>
            <a:off x="8571681" y="4427130"/>
            <a:ext cx="0" cy="23195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85282F1-9880-BCE6-69A2-91CD8A4C7FC7}"/>
              </a:ext>
            </a:extLst>
          </p:cNvPr>
          <p:cNvCxnSpPr>
            <a:cxnSpLocks/>
          </p:cNvCxnSpPr>
          <p:nvPr/>
        </p:nvCxnSpPr>
        <p:spPr>
          <a:xfrm>
            <a:off x="8584326" y="4659084"/>
            <a:ext cx="437" cy="39374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12F0BD3-1158-1948-E491-A7D9118689D9}"/>
              </a:ext>
            </a:extLst>
          </p:cNvPr>
          <p:cNvCxnSpPr>
            <a:cxnSpLocks/>
          </p:cNvCxnSpPr>
          <p:nvPr/>
        </p:nvCxnSpPr>
        <p:spPr>
          <a:xfrm>
            <a:off x="396466" y="5129842"/>
            <a:ext cx="0" cy="2159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F76B17C-546B-BFCD-AC15-D436D4F7B280}"/>
              </a:ext>
            </a:extLst>
          </p:cNvPr>
          <p:cNvSpPr/>
          <p:nvPr/>
        </p:nvSpPr>
        <p:spPr>
          <a:xfrm>
            <a:off x="4692712" y="642591"/>
            <a:ext cx="775196" cy="504561"/>
          </a:xfrm>
          <a:prstGeom prst="rect">
            <a:avLst/>
          </a:prstGeom>
          <a:solidFill>
            <a:srgbClr val="FA5A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PO</a:t>
            </a:r>
          </a:p>
        </p:txBody>
      </p:sp>
      <p:sp>
        <p:nvSpPr>
          <p:cNvPr id="5" name="TextBox 109">
            <a:extLst>
              <a:ext uri="{FF2B5EF4-FFF2-40B4-BE49-F238E27FC236}">
                <a16:creationId xmlns:a16="http://schemas.microsoft.com/office/drawing/2014/main" id="{472D9341-B956-4EC1-5F0F-118263B4529F}"/>
              </a:ext>
            </a:extLst>
          </p:cNvPr>
          <p:cNvSpPr txBox="1"/>
          <p:nvPr/>
        </p:nvSpPr>
        <p:spPr>
          <a:xfrm>
            <a:off x="8489131" y="1060736"/>
            <a:ext cx="317266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“Analytics Ingestion”</a:t>
            </a:r>
            <a:endParaRPr lang="en-NL" sz="20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4E5F2E55-07F0-0CDB-925A-021E79BCB3C1}"/>
              </a:ext>
            </a:extLst>
          </p:cNvPr>
          <p:cNvGrpSpPr/>
          <p:nvPr/>
        </p:nvGrpSpPr>
        <p:grpSpPr>
          <a:xfrm>
            <a:off x="4606733" y="1319048"/>
            <a:ext cx="2659942" cy="891531"/>
            <a:chOff x="16021" y="286885"/>
            <a:chExt cx="2659942" cy="8915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D754F5-BA46-5B7C-D472-EDBFDB3173CC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191509-E20A-1C98-7CA0-9F773CB91532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  <a:t>ESP</a:t>
              </a:r>
              <a:b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</a:b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Graphic 12" descr="Meeting outline">
              <a:extLst>
                <a:ext uri="{FF2B5EF4-FFF2-40B4-BE49-F238E27FC236}">
                  <a16:creationId xmlns:a16="http://schemas.microsoft.com/office/drawing/2014/main" id="{CAA39407-9A91-A0A5-B544-EEBFEDF7E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26882ECD-DF9F-8C14-D18A-762D3FE8A436}"/>
              </a:ext>
            </a:extLst>
          </p:cNvPr>
          <p:cNvGrpSpPr/>
          <p:nvPr/>
        </p:nvGrpSpPr>
        <p:grpSpPr>
          <a:xfrm>
            <a:off x="4592029" y="2296274"/>
            <a:ext cx="2659942" cy="891531"/>
            <a:chOff x="16021" y="286885"/>
            <a:chExt cx="2659942" cy="8915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8CF34-5609-4DEF-2B1D-894C91E2BFB6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1BEF89C5-B0B4-FA86-F12E-7E617AD933B3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  <a:t>DC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Graphic 12" descr="Meeting outline">
              <a:extLst>
                <a:ext uri="{FF2B5EF4-FFF2-40B4-BE49-F238E27FC236}">
                  <a16:creationId xmlns:a16="http://schemas.microsoft.com/office/drawing/2014/main" id="{68D0FCCF-B20B-BC8D-95CD-5C893B7B1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14" name="Group 1">
            <a:extLst>
              <a:ext uri="{FF2B5EF4-FFF2-40B4-BE49-F238E27FC236}">
                <a16:creationId xmlns:a16="http://schemas.microsoft.com/office/drawing/2014/main" id="{1ABE4D09-6182-DA9B-4244-22A9183426F9}"/>
              </a:ext>
            </a:extLst>
          </p:cNvPr>
          <p:cNvGrpSpPr/>
          <p:nvPr/>
        </p:nvGrpSpPr>
        <p:grpSpPr>
          <a:xfrm>
            <a:off x="4589713" y="3267131"/>
            <a:ext cx="2659942" cy="891531"/>
            <a:chOff x="16021" y="286885"/>
            <a:chExt cx="2659942" cy="8915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EDE01C-4D40-123D-3406-AAE31CB9A0B0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ABD543B8-1C40-0E95-9D7F-8704FB971349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  <a:t>DM</a:t>
              </a:r>
              <a:b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</a:b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" name="Graphic 12" descr="Meeting outline">
              <a:extLst>
                <a:ext uri="{FF2B5EF4-FFF2-40B4-BE49-F238E27FC236}">
                  <a16:creationId xmlns:a16="http://schemas.microsoft.com/office/drawing/2014/main" id="{065292F5-CB93-FADE-738F-3582E9481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70B645C3-70D5-3E3C-88A2-235EEFCAC98B}"/>
              </a:ext>
            </a:extLst>
          </p:cNvPr>
          <p:cNvGrpSpPr/>
          <p:nvPr/>
        </p:nvGrpSpPr>
        <p:grpSpPr>
          <a:xfrm>
            <a:off x="4594842" y="4239009"/>
            <a:ext cx="2659942" cy="891531"/>
            <a:chOff x="16021" y="286885"/>
            <a:chExt cx="2659942" cy="891531"/>
          </a:xfrm>
          <a:noFill/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6CCF6E-CEEF-6E5B-955F-AAA970D1DBB7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6E8CF2C6-16BE-F8F8-2928-35E710A3C0B0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latin typeface="Avenir Next LT Pro Demi" panose="020B0704020202020204" pitchFamily="34" charset="0"/>
                  <a:cs typeface="Calibri" panose="020F0502020204030204" pitchFamily="34" charset="0"/>
                </a:rPr>
                <a:t>AR</a:t>
              </a:r>
              <a:br>
                <a:rPr lang="en-US" sz="1200" b="1">
                  <a:latin typeface="Avenir Next LT Pro Demi" panose="020B0704020202020204" pitchFamily="34" charset="0"/>
                  <a:cs typeface="Calibri" panose="020F0502020204030204" pitchFamily="34" charset="0"/>
                </a:rPr>
              </a:br>
              <a:endPara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c 12" descr="Meeting outline">
              <a:extLst>
                <a:ext uri="{FF2B5EF4-FFF2-40B4-BE49-F238E27FC236}">
                  <a16:creationId xmlns:a16="http://schemas.microsoft.com/office/drawing/2014/main" id="{EF0C8299-AA4F-62CB-7398-9229CB918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308E39E8-79A5-0DBE-8EC7-8F5F1ED484EB}"/>
              </a:ext>
            </a:extLst>
          </p:cNvPr>
          <p:cNvSpPr/>
          <p:nvPr/>
        </p:nvSpPr>
        <p:spPr>
          <a:xfrm>
            <a:off x="7507021" y="1316334"/>
            <a:ext cx="633050" cy="860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961D44CA-F3F9-D837-8186-2228B6C0D4CA}"/>
              </a:ext>
            </a:extLst>
          </p:cNvPr>
          <p:cNvSpPr/>
          <p:nvPr/>
        </p:nvSpPr>
        <p:spPr>
          <a:xfrm>
            <a:off x="7506215" y="2317760"/>
            <a:ext cx="633050" cy="860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A0BBD2BC-C9EA-CBAF-0A58-C98F9DA0ACBE}"/>
              </a:ext>
            </a:extLst>
          </p:cNvPr>
          <p:cNvSpPr/>
          <p:nvPr/>
        </p:nvSpPr>
        <p:spPr>
          <a:xfrm rot="10800000">
            <a:off x="3865273" y="2259359"/>
            <a:ext cx="633050" cy="860611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59C33D-E6D6-2F0E-A7C6-973C4F947986}"/>
              </a:ext>
            </a:extLst>
          </p:cNvPr>
          <p:cNvSpPr/>
          <p:nvPr/>
        </p:nvSpPr>
        <p:spPr>
          <a:xfrm rot="10800000">
            <a:off x="3838392" y="3319762"/>
            <a:ext cx="633050" cy="860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109">
            <a:extLst>
              <a:ext uri="{FF2B5EF4-FFF2-40B4-BE49-F238E27FC236}">
                <a16:creationId xmlns:a16="http://schemas.microsoft.com/office/drawing/2014/main" id="{9EFB5D0C-EAF0-86ED-2EFF-6539E0F230AC}"/>
              </a:ext>
            </a:extLst>
          </p:cNvPr>
          <p:cNvSpPr txBox="1"/>
          <p:nvPr/>
        </p:nvSpPr>
        <p:spPr>
          <a:xfrm>
            <a:off x="171520" y="76057"/>
            <a:ext cx="46113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latin typeface="+mj-lt"/>
                <a:cs typeface="Arial"/>
              </a:rPr>
              <a:t>Périmètre produit / métier</a:t>
            </a:r>
          </a:p>
        </p:txBody>
      </p:sp>
      <p:sp>
        <p:nvSpPr>
          <p:cNvPr id="53" name="TextBox 109">
            <a:extLst>
              <a:ext uri="{FF2B5EF4-FFF2-40B4-BE49-F238E27FC236}">
                <a16:creationId xmlns:a16="http://schemas.microsoft.com/office/drawing/2014/main" id="{BBB593B9-1EC1-277E-CB82-2DB2349DC4D2}"/>
              </a:ext>
            </a:extLst>
          </p:cNvPr>
          <p:cNvSpPr txBox="1"/>
          <p:nvPr/>
        </p:nvSpPr>
        <p:spPr>
          <a:xfrm>
            <a:off x="327695" y="1090067"/>
            <a:ext cx="317266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“Analytics management”</a:t>
            </a:r>
            <a:endParaRPr lang="en-NL" sz="20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</p:txBody>
      </p:sp>
      <p:sp>
        <p:nvSpPr>
          <p:cNvPr id="71" name="Flèche : droite 70">
            <a:extLst>
              <a:ext uri="{FF2B5EF4-FFF2-40B4-BE49-F238E27FC236}">
                <a16:creationId xmlns:a16="http://schemas.microsoft.com/office/drawing/2014/main" id="{C6463D82-D419-5477-DBA9-5DB190B673AA}"/>
              </a:ext>
            </a:extLst>
          </p:cNvPr>
          <p:cNvSpPr/>
          <p:nvPr/>
        </p:nvSpPr>
        <p:spPr>
          <a:xfrm rot="10800000">
            <a:off x="3885161" y="4269054"/>
            <a:ext cx="633050" cy="860611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DBAB2C-FD91-62B4-2AB7-DD72F2D598F7}"/>
              </a:ext>
            </a:extLst>
          </p:cNvPr>
          <p:cNvSpPr/>
          <p:nvPr/>
        </p:nvSpPr>
        <p:spPr>
          <a:xfrm>
            <a:off x="273737" y="1712836"/>
            <a:ext cx="3241346" cy="363298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7E7297-622D-4126-08FF-7DEA56DC6E3D}"/>
              </a:ext>
            </a:extLst>
          </p:cNvPr>
          <p:cNvSpPr/>
          <p:nvPr/>
        </p:nvSpPr>
        <p:spPr>
          <a:xfrm>
            <a:off x="8483208" y="1554574"/>
            <a:ext cx="3170213" cy="389836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FC6065-7378-B0DB-6D9B-922966DDDD9F}"/>
              </a:ext>
            </a:extLst>
          </p:cNvPr>
          <p:cNvSpPr/>
          <p:nvPr/>
        </p:nvSpPr>
        <p:spPr>
          <a:xfrm>
            <a:off x="8679848" y="3088433"/>
            <a:ext cx="775197" cy="5045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DEV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55F7CE-6708-1EE4-DA64-4EF8BEE2E74F}"/>
              </a:ext>
            </a:extLst>
          </p:cNvPr>
          <p:cNvSpPr/>
          <p:nvPr/>
        </p:nvSpPr>
        <p:spPr>
          <a:xfrm>
            <a:off x="9691649" y="2458426"/>
            <a:ext cx="775197" cy="5045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DEV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8AC5B-64F9-93B8-A39A-4A6DB1AF07B2}"/>
              </a:ext>
            </a:extLst>
          </p:cNvPr>
          <p:cNvSpPr/>
          <p:nvPr/>
        </p:nvSpPr>
        <p:spPr>
          <a:xfrm>
            <a:off x="9680717" y="3089342"/>
            <a:ext cx="775197" cy="5045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DEV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89355FD-D994-5C4A-9F33-EFE7F825283D}"/>
              </a:ext>
            </a:extLst>
          </p:cNvPr>
          <p:cNvSpPr/>
          <p:nvPr/>
        </p:nvSpPr>
        <p:spPr>
          <a:xfrm>
            <a:off x="8666371" y="2458426"/>
            <a:ext cx="775197" cy="5045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DEV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68626E-15A2-0DC3-25FB-7AC1C13A51E3}"/>
              </a:ext>
            </a:extLst>
          </p:cNvPr>
          <p:cNvSpPr/>
          <p:nvPr/>
        </p:nvSpPr>
        <p:spPr>
          <a:xfrm>
            <a:off x="544967" y="2181776"/>
            <a:ext cx="775197" cy="5045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DEV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160D4AA-4EEB-F901-DAA5-A08703FB5023}"/>
              </a:ext>
            </a:extLst>
          </p:cNvPr>
          <p:cNvSpPr/>
          <p:nvPr/>
        </p:nvSpPr>
        <p:spPr>
          <a:xfrm>
            <a:off x="10553822" y="4196898"/>
            <a:ext cx="911535" cy="50456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FFFFFF"/>
                </a:solidFill>
              </a:rPr>
              <a:t>Archi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F7DBAC5-86EB-0709-339B-9D3856559035}"/>
              </a:ext>
            </a:extLst>
          </p:cNvPr>
          <p:cNvSpPr/>
          <p:nvPr/>
        </p:nvSpPr>
        <p:spPr>
          <a:xfrm>
            <a:off x="8684850" y="3773731"/>
            <a:ext cx="757286" cy="4939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/>
              <a:t>DEV/SM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BC8F6CA-B798-8732-4FAC-42AC1B07DF42}"/>
              </a:ext>
            </a:extLst>
          </p:cNvPr>
          <p:cNvSpPr/>
          <p:nvPr/>
        </p:nvSpPr>
        <p:spPr>
          <a:xfrm>
            <a:off x="10693749" y="3092974"/>
            <a:ext cx="762155" cy="5156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FFFFFF"/>
                </a:solidFill>
              </a:rPr>
              <a:t>DEV</a:t>
            </a:r>
            <a:endParaRPr lang="fr-FR">
              <a:solidFill>
                <a:srgbClr val="FFFFFF"/>
              </a:solidFill>
              <a:cs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BF35782-32A9-8894-3F36-88386FFA8B85}"/>
              </a:ext>
            </a:extLst>
          </p:cNvPr>
          <p:cNvSpPr/>
          <p:nvPr/>
        </p:nvSpPr>
        <p:spPr>
          <a:xfrm>
            <a:off x="6284379" y="6075466"/>
            <a:ext cx="711166" cy="455395"/>
          </a:xfrm>
          <a:prstGeom prst="rect">
            <a:avLst/>
          </a:prstGeom>
          <a:solidFill>
            <a:srgbClr val="FAD4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PO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E3DEAD-55EE-0E39-3FF7-4C2DED935C73}"/>
              </a:ext>
            </a:extLst>
          </p:cNvPr>
          <p:cNvSpPr/>
          <p:nvPr/>
        </p:nvSpPr>
        <p:spPr>
          <a:xfrm>
            <a:off x="5290577" y="519551"/>
            <a:ext cx="775197" cy="50456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PO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56B13A-DA75-54D2-194D-434252851AC1}"/>
              </a:ext>
            </a:extLst>
          </p:cNvPr>
          <p:cNvSpPr/>
          <p:nvPr/>
        </p:nvSpPr>
        <p:spPr>
          <a:xfrm>
            <a:off x="2532506" y="4912385"/>
            <a:ext cx="775197" cy="50456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7F252740-7793-84E4-D8F0-4601D647B86D}"/>
              </a:ext>
            </a:extLst>
          </p:cNvPr>
          <p:cNvSpPr/>
          <p:nvPr/>
        </p:nvSpPr>
        <p:spPr>
          <a:xfrm rot="12893661">
            <a:off x="3136085" y="5542064"/>
            <a:ext cx="1030602" cy="2764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3F27992-8BD1-71DC-2049-BCA83C87D44E}"/>
              </a:ext>
            </a:extLst>
          </p:cNvPr>
          <p:cNvSpPr txBox="1"/>
          <p:nvPr/>
        </p:nvSpPr>
        <p:spPr>
          <a:xfrm>
            <a:off x="3712458" y="6004437"/>
            <a:ext cx="1059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>
                <a:latin typeface="+mj-lt"/>
                <a:cs typeface="Arial"/>
              </a:rPr>
              <a:t>Data </a:t>
            </a:r>
            <a:r>
              <a:rPr lang="fr-FR" sz="1800" b="1" err="1">
                <a:latin typeface="+mj-lt"/>
                <a:cs typeface="Arial"/>
              </a:rPr>
              <a:t>Viz</a:t>
            </a:r>
            <a:endParaRPr lang="fr-FR" b="1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8276D68-B950-8F3A-1C2E-E27C913FFB7B}"/>
              </a:ext>
            </a:extLst>
          </p:cNvPr>
          <p:cNvSpPr txBox="1"/>
          <p:nvPr/>
        </p:nvSpPr>
        <p:spPr>
          <a:xfrm>
            <a:off x="6369088" y="6158910"/>
            <a:ext cx="586067" cy="307777"/>
          </a:xfrm>
          <a:prstGeom prst="rect">
            <a:avLst/>
          </a:prstGeom>
          <a:solidFill>
            <a:srgbClr val="FAD45A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1400" b="1">
                <a:latin typeface="+mj-lt"/>
                <a:cs typeface="Arial"/>
              </a:rPr>
              <a:t>PMO</a:t>
            </a:r>
            <a:endParaRPr lang="fr-FR" sz="1400" b="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A40D2B-082B-A589-A272-FD5602CD9971}"/>
              </a:ext>
            </a:extLst>
          </p:cNvPr>
          <p:cNvSpPr/>
          <p:nvPr/>
        </p:nvSpPr>
        <p:spPr>
          <a:xfrm>
            <a:off x="542822" y="2862247"/>
            <a:ext cx="775197" cy="504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DEV</a:t>
            </a:r>
          </a:p>
          <a:p>
            <a:pPr algn="ctr"/>
            <a:r>
              <a:rPr lang="fr-FR"/>
              <a:t>FE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E4186D-5E91-B652-FF0F-05C9CEEFD349}"/>
              </a:ext>
            </a:extLst>
          </p:cNvPr>
          <p:cNvSpPr/>
          <p:nvPr/>
        </p:nvSpPr>
        <p:spPr>
          <a:xfrm>
            <a:off x="2459657" y="2194175"/>
            <a:ext cx="775197" cy="504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DEV</a:t>
            </a:r>
          </a:p>
          <a:p>
            <a:pPr algn="ctr"/>
            <a:r>
              <a:rPr lang="fr-FR"/>
              <a:t>FS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2BF805E-01F7-17EC-4E73-2AF5CE9A49D2}"/>
              </a:ext>
            </a:extLst>
          </p:cNvPr>
          <p:cNvSpPr/>
          <p:nvPr/>
        </p:nvSpPr>
        <p:spPr>
          <a:xfrm>
            <a:off x="559410" y="3535784"/>
            <a:ext cx="775197" cy="504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DEV</a:t>
            </a:r>
          </a:p>
          <a:p>
            <a:pPr algn="ctr"/>
            <a:r>
              <a:rPr lang="fr-FR"/>
              <a:t>BE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C8D31B-765F-09CD-F077-E26F0061E2ED}"/>
              </a:ext>
            </a:extLst>
          </p:cNvPr>
          <p:cNvSpPr/>
          <p:nvPr/>
        </p:nvSpPr>
        <p:spPr>
          <a:xfrm>
            <a:off x="1506581" y="2824019"/>
            <a:ext cx="775197" cy="4870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TEST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397663-BAD6-F918-CD93-16BC7F49ECD1}"/>
              </a:ext>
            </a:extLst>
          </p:cNvPr>
          <p:cNvSpPr/>
          <p:nvPr/>
        </p:nvSpPr>
        <p:spPr>
          <a:xfrm>
            <a:off x="1514346" y="2193924"/>
            <a:ext cx="775197" cy="504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DEV</a:t>
            </a:r>
          </a:p>
          <a:p>
            <a:pPr algn="ctr"/>
            <a:r>
              <a:rPr lang="fr-FR"/>
              <a:t>FS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DB2A0E4-F5DC-3700-106C-DD54398A2758}"/>
              </a:ext>
            </a:extLst>
          </p:cNvPr>
          <p:cNvSpPr/>
          <p:nvPr/>
        </p:nvSpPr>
        <p:spPr>
          <a:xfrm>
            <a:off x="10687227" y="2458426"/>
            <a:ext cx="775197" cy="504562"/>
          </a:xfrm>
          <a:prstGeom prst="rect">
            <a:avLst/>
          </a:prstGeom>
          <a:solidFill>
            <a:srgbClr val="6EF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DEV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305559-D6C5-E5BE-34C1-DF4D915AB94C}"/>
              </a:ext>
            </a:extLst>
          </p:cNvPr>
          <p:cNvSpPr/>
          <p:nvPr/>
        </p:nvSpPr>
        <p:spPr>
          <a:xfrm>
            <a:off x="1503631" y="3464222"/>
            <a:ext cx="775197" cy="504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E6FEC2-7501-22FE-B816-564C50380C01}"/>
              </a:ext>
            </a:extLst>
          </p:cNvPr>
          <p:cNvSpPr/>
          <p:nvPr/>
        </p:nvSpPr>
        <p:spPr>
          <a:xfrm>
            <a:off x="1046210" y="4144255"/>
            <a:ext cx="775197" cy="504562"/>
          </a:xfrm>
          <a:prstGeom prst="rect">
            <a:avLst/>
          </a:prstGeom>
          <a:solidFill>
            <a:srgbClr val="FA5A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DEV</a:t>
            </a:r>
          </a:p>
          <a:p>
            <a:pPr algn="ctr"/>
            <a:r>
              <a:rPr lang="fr-FR"/>
              <a:t>FS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B5A4ED-2F48-316D-B7A4-5DDAEBC88CEF}"/>
              </a:ext>
            </a:extLst>
          </p:cNvPr>
          <p:cNvSpPr/>
          <p:nvPr/>
        </p:nvSpPr>
        <p:spPr>
          <a:xfrm>
            <a:off x="2119753" y="4136762"/>
            <a:ext cx="775197" cy="504561"/>
          </a:xfrm>
          <a:prstGeom prst="rect">
            <a:avLst/>
          </a:prstGeom>
          <a:solidFill>
            <a:srgbClr val="FA5A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DEV</a:t>
            </a:r>
          </a:p>
          <a:p>
            <a:pPr algn="ctr"/>
            <a:r>
              <a:rPr lang="fr-FR"/>
              <a:t>FS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AD6440-0CBA-3F4F-1BC6-1AB6F7C398F2}"/>
              </a:ext>
            </a:extLst>
          </p:cNvPr>
          <p:cNvSpPr/>
          <p:nvPr/>
        </p:nvSpPr>
        <p:spPr>
          <a:xfrm>
            <a:off x="2788378" y="3235612"/>
            <a:ext cx="876700" cy="476151"/>
          </a:xfrm>
          <a:prstGeom prst="rect">
            <a:avLst/>
          </a:prstGeom>
          <a:solidFill>
            <a:srgbClr val="FA5A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Archi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3C96EA-4422-A81F-A0A5-45477BD6C597}"/>
              </a:ext>
            </a:extLst>
          </p:cNvPr>
          <p:cNvSpPr/>
          <p:nvPr/>
        </p:nvSpPr>
        <p:spPr>
          <a:xfrm>
            <a:off x="5667780" y="4795013"/>
            <a:ext cx="390925" cy="281218"/>
          </a:xfrm>
          <a:prstGeom prst="rect">
            <a:avLst/>
          </a:prstGeom>
          <a:solidFill>
            <a:srgbClr val="FA5A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>
                <a:solidFill>
                  <a:srgbClr val="FFFFFF"/>
                </a:solidFill>
              </a:rPr>
              <a:t>DEV</a:t>
            </a:r>
          </a:p>
          <a:p>
            <a:pPr algn="ctr"/>
            <a:r>
              <a:rPr lang="fr-FR" sz="900">
                <a:solidFill>
                  <a:srgbClr val="FFFFFF"/>
                </a:solidFill>
              </a:rPr>
              <a:t>BE</a:t>
            </a: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EF0DE0BD-4EA0-750A-BC6F-4D64F58AC496}"/>
              </a:ext>
            </a:extLst>
          </p:cNvPr>
          <p:cNvSpPr/>
          <p:nvPr/>
        </p:nvSpPr>
        <p:spPr>
          <a:xfrm rot="4980000">
            <a:off x="5403720" y="4878740"/>
            <a:ext cx="1977329" cy="25337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971EE-7755-7231-E0FC-9D622A8DF027}"/>
              </a:ext>
            </a:extLst>
          </p:cNvPr>
          <p:cNvSpPr/>
          <p:nvPr/>
        </p:nvSpPr>
        <p:spPr>
          <a:xfrm>
            <a:off x="2667023" y="2887525"/>
            <a:ext cx="876700" cy="504561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FFC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Archi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25ED4-5F2A-ADC4-FB2E-44E307519F4F}"/>
              </a:ext>
            </a:extLst>
          </p:cNvPr>
          <p:cNvSpPr/>
          <p:nvPr/>
        </p:nvSpPr>
        <p:spPr>
          <a:xfrm>
            <a:off x="10166920" y="3839998"/>
            <a:ext cx="876700" cy="504561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FFC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Archi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B7D82B20-EBC3-DE51-B32B-060BA6472185}"/>
              </a:ext>
            </a:extLst>
          </p:cNvPr>
          <p:cNvSpPr/>
          <p:nvPr/>
        </p:nvSpPr>
        <p:spPr>
          <a:xfrm rot="6385593">
            <a:off x="5134889" y="5542065"/>
            <a:ext cx="1030602" cy="2764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D3C3B28-373D-4AA4-F537-7AD74736E3C4}"/>
              </a:ext>
            </a:extLst>
          </p:cNvPr>
          <p:cNvSpPr txBox="1"/>
          <p:nvPr/>
        </p:nvSpPr>
        <p:spPr>
          <a:xfrm>
            <a:off x="4903242" y="6141407"/>
            <a:ext cx="1059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+mj-lt"/>
                <a:cs typeface="Arial"/>
              </a:defRPr>
            </a:lvl1pPr>
          </a:lstStyle>
          <a:p>
            <a:pPr algn="ctr"/>
            <a:r>
              <a:rPr lang="fr-FR"/>
              <a:t>Infra</a:t>
            </a:r>
          </a:p>
        </p:txBody>
      </p:sp>
    </p:spTree>
    <p:extLst>
      <p:ext uri="{BB962C8B-B14F-4D97-AF65-F5344CB8AC3E}">
        <p14:creationId xmlns:p14="http://schemas.microsoft.com/office/powerpoint/2010/main" val="83061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F4EB7-E517-D124-5877-FC5F778E4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1">
            <a:extLst>
              <a:ext uri="{FF2B5EF4-FFF2-40B4-BE49-F238E27FC236}">
                <a16:creationId xmlns:a16="http://schemas.microsoft.com/office/drawing/2014/main" id="{E1A1BBC4-3590-9EF2-1521-07C9C7BBF122}"/>
              </a:ext>
            </a:extLst>
          </p:cNvPr>
          <p:cNvSpPr/>
          <p:nvPr/>
        </p:nvSpPr>
        <p:spPr>
          <a:xfrm>
            <a:off x="8292288" y="1075187"/>
            <a:ext cx="3566354" cy="456456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Collect raw data</a:t>
            </a:r>
            <a:endParaRPr lang="fr-FR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Classic, Intranet, Imports, Measurements…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Enrich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Devices, geolocation, currencies…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Visits, visitors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Carts,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Processing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Exclusions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Privacy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Imports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Stream Inspector (back)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Tag Inspector (back)</a:t>
            </a:r>
            <a:endParaRPr lang="en-US" sz="1400" i="1">
              <a:solidFill>
                <a:schemeClr val="tx1">
                  <a:lumMod val="50000"/>
                  <a:lumOff val="50000"/>
                </a:schemeClr>
              </a:solidFill>
              <a:latin typeface="Avenir Next LT Pro Demi" panose="020B07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Regen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050">
              <a:latin typeface="Avenir Next LT Pro Demi" panose="020B0704020202020204" pitchFamily="34" charset="0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4CF39B3-7C10-038F-A577-CBEC507BA199}"/>
              </a:ext>
            </a:extLst>
          </p:cNvPr>
          <p:cNvCxnSpPr>
            <a:cxnSpLocks/>
          </p:cNvCxnSpPr>
          <p:nvPr/>
        </p:nvCxnSpPr>
        <p:spPr>
          <a:xfrm>
            <a:off x="8584763" y="1666875"/>
            <a:ext cx="0" cy="8018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F410521-DC6E-F368-45F6-C0900E569109}"/>
              </a:ext>
            </a:extLst>
          </p:cNvPr>
          <p:cNvCxnSpPr>
            <a:cxnSpLocks/>
          </p:cNvCxnSpPr>
          <p:nvPr/>
        </p:nvCxnSpPr>
        <p:spPr>
          <a:xfrm>
            <a:off x="8584763" y="2463657"/>
            <a:ext cx="0" cy="28051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21">
            <a:extLst>
              <a:ext uri="{FF2B5EF4-FFF2-40B4-BE49-F238E27FC236}">
                <a16:creationId xmlns:a16="http://schemas.microsoft.com/office/drawing/2014/main" id="{6E9208A3-313A-7146-B572-2099CF1D74FC}"/>
              </a:ext>
            </a:extLst>
          </p:cNvPr>
          <p:cNvSpPr/>
          <p:nvPr/>
        </p:nvSpPr>
        <p:spPr>
          <a:xfrm>
            <a:off x="78898" y="1075187"/>
            <a:ext cx="3670262" cy="456456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Analytics configuration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Settings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Associated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Top Model (internal </a:t>
            </a:r>
            <a:r>
              <a:rPr lang="en-US" sz="1400" i="1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backoffice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Data Manager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Data Collection Portal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Stream Inspector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Tag Inspector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User related interfaces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Synapse (internal </a:t>
            </a:r>
            <a:r>
              <a:rPr lang="en-US" sz="1400" i="1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backoffice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)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Access rights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Profile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Authorization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 Demi"/>
              </a:rPr>
              <a:t>Users/Rights/Sites/Orga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400" i="1">
                <a:solidFill>
                  <a:srgbClr val="FF0000"/>
                </a:solidFill>
                <a:latin typeface="Avenir Next LT Pro Demi"/>
              </a:rPr>
              <a:t>SDKs</a:t>
            </a:r>
            <a:endParaRPr lang="en-US" sz="1400">
              <a:solidFill>
                <a:srgbClr val="000000"/>
              </a:solidFill>
              <a:latin typeface="Avenir Next LT Pro Demi"/>
            </a:endParaRPr>
          </a:p>
          <a:p>
            <a:pPr marL="742950" lvl="1" indent="-285750">
              <a:buFont typeface="Arial,Sans-Serif"/>
              <a:buChar char="•"/>
            </a:pPr>
            <a:endParaRPr lang="en-US" sz="1400" i="1">
              <a:solidFill>
                <a:schemeClr val="tx1">
                  <a:lumMod val="50000"/>
                  <a:lumOff val="50000"/>
                </a:schemeClr>
              </a:solidFill>
              <a:latin typeface="Avenir Next LT Pro Demi"/>
            </a:endParaRP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48618CD-B8B3-8F71-C5B3-92C94BF0E84C}"/>
              </a:ext>
            </a:extLst>
          </p:cNvPr>
          <p:cNvCxnSpPr>
            <a:cxnSpLocks/>
          </p:cNvCxnSpPr>
          <p:nvPr/>
        </p:nvCxnSpPr>
        <p:spPr>
          <a:xfrm>
            <a:off x="393480" y="1786959"/>
            <a:ext cx="2299" cy="217795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9417C26-CCDB-FDD2-BD61-32563E0773AD}"/>
              </a:ext>
            </a:extLst>
          </p:cNvPr>
          <p:cNvCxnSpPr>
            <a:cxnSpLocks/>
          </p:cNvCxnSpPr>
          <p:nvPr/>
        </p:nvCxnSpPr>
        <p:spPr>
          <a:xfrm flipH="1">
            <a:off x="376431" y="2207263"/>
            <a:ext cx="2329" cy="207619"/>
          </a:xfrm>
          <a:prstGeom prst="line">
            <a:avLst/>
          </a:prstGeom>
          <a:ln w="38100">
            <a:solidFill>
              <a:srgbClr val="FA5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E1BB091-E14D-2EC3-3337-E0AE7BBDB5CF}"/>
              </a:ext>
            </a:extLst>
          </p:cNvPr>
          <p:cNvCxnSpPr>
            <a:cxnSpLocks/>
          </p:cNvCxnSpPr>
          <p:nvPr/>
        </p:nvCxnSpPr>
        <p:spPr>
          <a:xfrm>
            <a:off x="393480" y="3311365"/>
            <a:ext cx="0" cy="6720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E4F8821-4363-F38C-C20E-AC4BD18706DD}"/>
              </a:ext>
            </a:extLst>
          </p:cNvPr>
          <p:cNvCxnSpPr>
            <a:cxnSpLocks/>
          </p:cNvCxnSpPr>
          <p:nvPr/>
        </p:nvCxnSpPr>
        <p:spPr>
          <a:xfrm>
            <a:off x="394889" y="3983390"/>
            <a:ext cx="0" cy="1146276"/>
          </a:xfrm>
          <a:prstGeom prst="line">
            <a:avLst/>
          </a:prstGeom>
          <a:ln w="76200">
            <a:solidFill>
              <a:srgbClr val="FA5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79D9252B-AA0C-21BD-B675-E36131E0927D}"/>
              </a:ext>
            </a:extLst>
          </p:cNvPr>
          <p:cNvCxnSpPr>
            <a:cxnSpLocks/>
          </p:cNvCxnSpPr>
          <p:nvPr/>
        </p:nvCxnSpPr>
        <p:spPr>
          <a:xfrm>
            <a:off x="8571681" y="4427130"/>
            <a:ext cx="0" cy="23195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26DE8810-7985-1B77-7ABA-3E3450817085}"/>
              </a:ext>
            </a:extLst>
          </p:cNvPr>
          <p:cNvCxnSpPr>
            <a:cxnSpLocks/>
          </p:cNvCxnSpPr>
          <p:nvPr/>
        </p:nvCxnSpPr>
        <p:spPr>
          <a:xfrm>
            <a:off x="8584326" y="4659084"/>
            <a:ext cx="437" cy="39374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A2E9261-8C11-CFC4-63B6-BA16523976ED}"/>
              </a:ext>
            </a:extLst>
          </p:cNvPr>
          <p:cNvCxnSpPr>
            <a:cxnSpLocks/>
          </p:cNvCxnSpPr>
          <p:nvPr/>
        </p:nvCxnSpPr>
        <p:spPr>
          <a:xfrm>
            <a:off x="396466" y="5129842"/>
            <a:ext cx="0" cy="2159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09">
            <a:extLst>
              <a:ext uri="{FF2B5EF4-FFF2-40B4-BE49-F238E27FC236}">
                <a16:creationId xmlns:a16="http://schemas.microsoft.com/office/drawing/2014/main" id="{CD80B7B1-61FC-14FB-F4C7-11E623EB8437}"/>
              </a:ext>
            </a:extLst>
          </p:cNvPr>
          <p:cNvSpPr txBox="1"/>
          <p:nvPr/>
        </p:nvSpPr>
        <p:spPr>
          <a:xfrm>
            <a:off x="8489131" y="1060736"/>
            <a:ext cx="317266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“Analytics Ingestion”</a:t>
            </a:r>
            <a:endParaRPr lang="en-NL" sz="20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D2128C58-79C4-C4CB-065A-875FF8B220D3}"/>
              </a:ext>
            </a:extLst>
          </p:cNvPr>
          <p:cNvGrpSpPr/>
          <p:nvPr/>
        </p:nvGrpSpPr>
        <p:grpSpPr>
          <a:xfrm>
            <a:off x="4606733" y="1319048"/>
            <a:ext cx="2659942" cy="891531"/>
            <a:chOff x="16021" y="286885"/>
            <a:chExt cx="2659942" cy="8915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97EB2F-616F-A7B1-E6D5-51D96CE1E194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217689-3056-04BE-ED9C-806E77D7E0C4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  <a:t>ESP</a:t>
              </a:r>
              <a:b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</a:b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Graphic 12" descr="Meeting outline">
              <a:extLst>
                <a:ext uri="{FF2B5EF4-FFF2-40B4-BE49-F238E27FC236}">
                  <a16:creationId xmlns:a16="http://schemas.microsoft.com/office/drawing/2014/main" id="{67897268-11CE-A7A3-D241-A6BA90F43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68577537-0030-8E8B-AAC2-765B2C603179}"/>
              </a:ext>
            </a:extLst>
          </p:cNvPr>
          <p:cNvGrpSpPr/>
          <p:nvPr/>
        </p:nvGrpSpPr>
        <p:grpSpPr>
          <a:xfrm>
            <a:off x="4592029" y="2296274"/>
            <a:ext cx="2659942" cy="891531"/>
            <a:chOff x="16021" y="286885"/>
            <a:chExt cx="2659942" cy="8915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D7D754-F578-1216-14E2-9206B114E3B3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5B221E47-8954-AADB-554B-B8283E940037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  <a:t>DC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Graphic 12" descr="Meeting outline">
              <a:extLst>
                <a:ext uri="{FF2B5EF4-FFF2-40B4-BE49-F238E27FC236}">
                  <a16:creationId xmlns:a16="http://schemas.microsoft.com/office/drawing/2014/main" id="{F14EA451-BA89-5E60-D4C5-5786D317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14" name="Group 1">
            <a:extLst>
              <a:ext uri="{FF2B5EF4-FFF2-40B4-BE49-F238E27FC236}">
                <a16:creationId xmlns:a16="http://schemas.microsoft.com/office/drawing/2014/main" id="{5DCA870B-750B-729F-85E5-7A3E5EC4563C}"/>
              </a:ext>
            </a:extLst>
          </p:cNvPr>
          <p:cNvGrpSpPr/>
          <p:nvPr/>
        </p:nvGrpSpPr>
        <p:grpSpPr>
          <a:xfrm>
            <a:off x="4589713" y="3267131"/>
            <a:ext cx="2659942" cy="891531"/>
            <a:chOff x="16021" y="286885"/>
            <a:chExt cx="2659942" cy="8915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641568-CC1E-8A83-C60E-DFBC66B0C7E3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1866607A-A716-CB78-3882-3BC58B6B9C49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  <a:t>DM</a:t>
              </a:r>
              <a:br>
                <a:rPr lang="en-US" sz="1200" b="1">
                  <a:solidFill>
                    <a:schemeClr val="bg1"/>
                  </a:solidFill>
                  <a:latin typeface="Avenir Next LT Pro Demi" panose="020B0704020202020204" pitchFamily="34" charset="0"/>
                  <a:cs typeface="Calibri" panose="020F0502020204030204" pitchFamily="34" charset="0"/>
                </a:rPr>
              </a:b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" name="Graphic 12" descr="Meeting outline">
              <a:extLst>
                <a:ext uri="{FF2B5EF4-FFF2-40B4-BE49-F238E27FC236}">
                  <a16:creationId xmlns:a16="http://schemas.microsoft.com/office/drawing/2014/main" id="{4C5D57FA-23FC-99B0-6399-D3F4E1B7E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E25C96D3-C5C1-857C-A1B5-D867B12004FB}"/>
              </a:ext>
            </a:extLst>
          </p:cNvPr>
          <p:cNvGrpSpPr/>
          <p:nvPr/>
        </p:nvGrpSpPr>
        <p:grpSpPr>
          <a:xfrm>
            <a:off x="4594842" y="4239009"/>
            <a:ext cx="2659942" cy="891531"/>
            <a:chOff x="16021" y="286885"/>
            <a:chExt cx="2659942" cy="891531"/>
          </a:xfrm>
          <a:noFill/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01BFA6-EED8-A2BA-EF3C-706F523FF086}"/>
                </a:ext>
              </a:extLst>
            </p:cNvPr>
            <p:cNvSpPr/>
            <p:nvPr/>
          </p:nvSpPr>
          <p:spPr>
            <a:xfrm>
              <a:off x="102000" y="366211"/>
              <a:ext cx="2573963" cy="8122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0F894DB9-C7FD-3683-E2C5-728C5A6259CD}"/>
                </a:ext>
              </a:extLst>
            </p:cNvPr>
            <p:cNvSpPr txBox="1"/>
            <p:nvPr/>
          </p:nvSpPr>
          <p:spPr>
            <a:xfrm>
              <a:off x="16021" y="541479"/>
              <a:ext cx="199924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>
                  <a:latin typeface="Avenir Next LT Pro Demi" panose="020B0704020202020204" pitchFamily="34" charset="0"/>
                  <a:cs typeface="Calibri" panose="020F0502020204030204" pitchFamily="34" charset="0"/>
                </a:rPr>
                <a:t>AR</a:t>
              </a:r>
              <a:br>
                <a:rPr lang="en-US" sz="1200" b="1">
                  <a:latin typeface="Avenir Next LT Pro Demi" panose="020B0704020202020204" pitchFamily="34" charset="0"/>
                  <a:cs typeface="Calibri" panose="020F0502020204030204" pitchFamily="34" charset="0"/>
                </a:rPr>
              </a:br>
              <a:endPara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 Demi" panose="020B070402020202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c 12" descr="Meeting outline">
              <a:extLst>
                <a:ext uri="{FF2B5EF4-FFF2-40B4-BE49-F238E27FC236}">
                  <a16:creationId xmlns:a16="http://schemas.microsoft.com/office/drawing/2014/main" id="{EE0A4954-C2BA-6A23-7288-0627C840F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38936" y="286885"/>
              <a:ext cx="720008" cy="87487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EB48604-64AB-DF1E-640F-EE440086D04B}"/>
              </a:ext>
            </a:extLst>
          </p:cNvPr>
          <p:cNvSpPr/>
          <p:nvPr/>
        </p:nvSpPr>
        <p:spPr>
          <a:xfrm>
            <a:off x="7507021" y="1316334"/>
            <a:ext cx="633050" cy="860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2CE590F-BF50-45D1-1193-73AC744338DB}"/>
              </a:ext>
            </a:extLst>
          </p:cNvPr>
          <p:cNvSpPr/>
          <p:nvPr/>
        </p:nvSpPr>
        <p:spPr>
          <a:xfrm>
            <a:off x="7506215" y="2317760"/>
            <a:ext cx="633050" cy="860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18C442EF-63BE-A3E3-5285-71FA821E2F02}"/>
              </a:ext>
            </a:extLst>
          </p:cNvPr>
          <p:cNvSpPr/>
          <p:nvPr/>
        </p:nvSpPr>
        <p:spPr>
          <a:xfrm rot="10800000">
            <a:off x="3865273" y="2259359"/>
            <a:ext cx="633050" cy="860611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C2B90250-D109-5D3B-6223-924953A49F90}"/>
              </a:ext>
            </a:extLst>
          </p:cNvPr>
          <p:cNvSpPr/>
          <p:nvPr/>
        </p:nvSpPr>
        <p:spPr>
          <a:xfrm rot="10800000">
            <a:off x="3838392" y="3319762"/>
            <a:ext cx="633050" cy="860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109">
            <a:extLst>
              <a:ext uri="{FF2B5EF4-FFF2-40B4-BE49-F238E27FC236}">
                <a16:creationId xmlns:a16="http://schemas.microsoft.com/office/drawing/2014/main" id="{28DCEB91-2EF1-1022-5283-64BE4B2D4671}"/>
              </a:ext>
            </a:extLst>
          </p:cNvPr>
          <p:cNvSpPr txBox="1"/>
          <p:nvPr/>
        </p:nvSpPr>
        <p:spPr>
          <a:xfrm>
            <a:off x="171520" y="76057"/>
            <a:ext cx="46113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>
                <a:latin typeface="+mj-lt"/>
                <a:cs typeface="Arial"/>
              </a:rPr>
              <a:t>Périmètre produit / métier</a:t>
            </a:r>
          </a:p>
        </p:txBody>
      </p:sp>
      <p:sp>
        <p:nvSpPr>
          <p:cNvPr id="53" name="TextBox 109">
            <a:extLst>
              <a:ext uri="{FF2B5EF4-FFF2-40B4-BE49-F238E27FC236}">
                <a16:creationId xmlns:a16="http://schemas.microsoft.com/office/drawing/2014/main" id="{66F3B478-26F1-E940-08AF-C90991DFE195}"/>
              </a:ext>
            </a:extLst>
          </p:cNvPr>
          <p:cNvSpPr txBox="1"/>
          <p:nvPr/>
        </p:nvSpPr>
        <p:spPr>
          <a:xfrm>
            <a:off x="327695" y="1090067"/>
            <a:ext cx="317266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/>
              </a:rPr>
              <a:t>“Analytics management”</a:t>
            </a:r>
            <a:endParaRPr lang="en-NL" sz="2000">
              <a:solidFill>
                <a:schemeClr val="tx1">
                  <a:lumMod val="95000"/>
                  <a:lumOff val="5000"/>
                </a:schemeClr>
              </a:solidFill>
              <a:latin typeface="Avenir Next LT Pro Demi"/>
            </a:endParaRPr>
          </a:p>
        </p:txBody>
      </p:sp>
      <p:sp>
        <p:nvSpPr>
          <p:cNvPr id="71" name="Flèche : droite 70">
            <a:extLst>
              <a:ext uri="{FF2B5EF4-FFF2-40B4-BE49-F238E27FC236}">
                <a16:creationId xmlns:a16="http://schemas.microsoft.com/office/drawing/2014/main" id="{8B10A684-034E-9E6B-2DDF-97F6C978C6AD}"/>
              </a:ext>
            </a:extLst>
          </p:cNvPr>
          <p:cNvSpPr/>
          <p:nvPr/>
        </p:nvSpPr>
        <p:spPr>
          <a:xfrm rot="10800000">
            <a:off x="3885161" y="4269054"/>
            <a:ext cx="633050" cy="860611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44DB50-9EF0-355D-0688-D5E1946E85AF}"/>
              </a:ext>
            </a:extLst>
          </p:cNvPr>
          <p:cNvSpPr/>
          <p:nvPr/>
        </p:nvSpPr>
        <p:spPr>
          <a:xfrm>
            <a:off x="245054" y="1712291"/>
            <a:ext cx="3241346" cy="366282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792D95-4AE3-AE2A-8B0D-61E8C792B77A}"/>
              </a:ext>
            </a:extLst>
          </p:cNvPr>
          <p:cNvSpPr/>
          <p:nvPr/>
        </p:nvSpPr>
        <p:spPr>
          <a:xfrm>
            <a:off x="8491586" y="1490177"/>
            <a:ext cx="3170213" cy="389836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B6DF5C1-14EA-7DF6-5880-D3FD8197E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367" y="4330583"/>
            <a:ext cx="1349791" cy="94230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453C973-E40A-BE30-4A0A-B4AE9E8D6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826" y="2137167"/>
            <a:ext cx="747871" cy="75699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AF850C0-B70F-C082-A0FA-AF43D600E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1744" y="3353431"/>
            <a:ext cx="1850918" cy="56844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099C267-E37C-E937-F4D1-4651378105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8624" y="1782521"/>
            <a:ext cx="659279" cy="68113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DB78B39-C4F5-EE6C-CCDB-890E94A0A7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6194" y="2022178"/>
            <a:ext cx="1211327" cy="66831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5A46FF3-CE05-46CE-5A63-A45D8F6EA8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7814" y="4115874"/>
            <a:ext cx="1098848" cy="75545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9FBF7A8-3A2E-A7FD-B8E7-6257E73B8C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4062" y="3059779"/>
            <a:ext cx="1483176" cy="414703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ECAE7A5D-A8C6-2C45-00C2-CD331F720259}"/>
              </a:ext>
            </a:extLst>
          </p:cNvPr>
          <p:cNvGrpSpPr/>
          <p:nvPr/>
        </p:nvGrpSpPr>
        <p:grpSpPr>
          <a:xfrm>
            <a:off x="2166280" y="6065162"/>
            <a:ext cx="5656460" cy="641076"/>
            <a:chOff x="3184541" y="6206628"/>
            <a:chExt cx="5656460" cy="641076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A96E1D99-E7E0-4C01-012E-EB49C09A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211046" y="6367383"/>
              <a:ext cx="629955" cy="383361"/>
            </a:xfrm>
            <a:prstGeom prst="rect">
              <a:avLst/>
            </a:prstGeom>
          </p:spPr>
        </p:pic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42EF354-4CEE-AD1B-4181-1D29A3359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84541" y="6206628"/>
              <a:ext cx="417671" cy="641076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E28FD658-D36D-83D1-23C4-D3FE1D35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738442" y="6303437"/>
              <a:ext cx="517103" cy="486232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ACB6EFC0-70A8-3F2A-2F77-1E9424A7F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356443" y="6354094"/>
              <a:ext cx="1099851" cy="307065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4043FCE4-9C6A-BC46-858A-0AF2DF0B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22205" y="6264513"/>
              <a:ext cx="565385" cy="486231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54DAE317-585A-AD86-5731-73870F7EB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856062" y="6407366"/>
              <a:ext cx="1266592" cy="219626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23417D62-9F6E-09B2-BEF6-CDA0AFFD1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534142" y="6278595"/>
              <a:ext cx="451833" cy="458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30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698</Words>
  <Application>Microsoft Office PowerPoint</Application>
  <PresentationFormat>Grand écran</PresentationFormat>
  <Paragraphs>316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Aptos</vt:lpstr>
      <vt:lpstr>Arial</vt:lpstr>
      <vt:lpstr>Arial,Sans-Serif</vt:lpstr>
      <vt:lpstr>Avenir Next LT Pro Demi</vt:lpstr>
      <vt:lpstr>Calibri</vt:lpstr>
      <vt:lpstr>Calibri Light</vt:lpstr>
      <vt:lpstr>Courier New</vt:lpstr>
      <vt:lpstr>Office Theme</vt:lpstr>
      <vt:lpstr>Evolution de notre organisation</vt:lpstr>
      <vt:lpstr>Pourquoi et pour quoi faire ?</vt:lpstr>
      <vt:lpstr>Présentation PowerPoint</vt:lpstr>
      <vt:lpstr>Vers des « pôles » de valeur</vt:lpstr>
      <vt:lpstr>Proposition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Jurgen Appelo</dc:creator>
  <cp:lastModifiedBy>Alexandre Aubert</cp:lastModifiedBy>
  <cp:revision>3</cp:revision>
  <cp:lastPrinted>2022-04-20T12:24:44Z</cp:lastPrinted>
  <dcterms:created xsi:type="dcterms:W3CDTF">2021-08-27T14:35:36Z</dcterms:created>
  <dcterms:modified xsi:type="dcterms:W3CDTF">2024-12-18T14:02:18Z</dcterms:modified>
</cp:coreProperties>
</file>