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B168AE-2A5E-4C13-A392-1650E16AEE1F}">
  <a:tblStyle styleId="{D8B168AE-2A5E-4C13-A392-1650E16AE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03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90525" y="309425"/>
            <a:ext cx="8520600" cy="1269300"/>
          </a:xfrm>
          <a:prstGeom prst="rect">
            <a:avLst/>
          </a:prstGeom>
          <a:ln>
            <a:noFill/>
          </a:ln>
        </p:spPr>
        <p:txBody>
          <a:bodyPr spcFirstLastPara="1" wrap="square" lIns="91425" tIns="91425" rIns="91425" bIns="91425" anchor="b" anchorCtr="0">
            <a:noAutofit/>
          </a:bodyPr>
          <a:lstStyle/>
          <a:p>
            <a:pPr marL="0" lvl="0" indent="0" algn="ctr">
              <a:spcBef>
                <a:spcPts val="0"/>
              </a:spcBef>
              <a:spcAft>
                <a:spcPts val="0"/>
              </a:spcAft>
              <a:buNone/>
            </a:pPr>
            <a:r>
              <a:rPr lang="en-GB" sz="2800" dirty="0">
                <a:solidFill>
                  <a:srgbClr val="000000"/>
                </a:solidFill>
              </a:rPr>
              <a:t>Diabetes Prediction Using Linear, Logistic Regression and Principal Component Analysis</a:t>
            </a:r>
            <a:endParaRPr sz="2800" dirty="0">
              <a:solidFill>
                <a:srgbClr val="000000"/>
              </a:solidFill>
            </a:endParaRPr>
          </a:p>
        </p:txBody>
      </p:sp>
      <p:sp>
        <p:nvSpPr>
          <p:cNvPr id="55" name="Shape 55"/>
          <p:cNvSpPr txBox="1"/>
          <p:nvPr/>
        </p:nvSpPr>
        <p:spPr>
          <a:xfrm>
            <a:off x="2175675" y="1883350"/>
            <a:ext cx="1874400" cy="52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800" b="1"/>
              <a:t>Ayan Sengupta</a:t>
            </a:r>
            <a:endParaRPr sz="1800" b="1"/>
          </a:p>
        </p:txBody>
      </p:sp>
      <p:sp>
        <p:nvSpPr>
          <p:cNvPr id="56" name="Shape 56"/>
          <p:cNvSpPr txBox="1"/>
          <p:nvPr/>
        </p:nvSpPr>
        <p:spPr>
          <a:xfrm>
            <a:off x="4838450" y="1883350"/>
            <a:ext cx="2235300" cy="524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1"/>
              <a:t>Aubhik Mazumdar</a:t>
            </a:r>
            <a:endParaRPr sz="1800" b="1"/>
          </a:p>
        </p:txBody>
      </p:sp>
      <p:pic>
        <p:nvPicPr>
          <p:cNvPr id="57" name="Shape 57"/>
          <p:cNvPicPr preferRelativeResize="0"/>
          <p:nvPr/>
        </p:nvPicPr>
        <p:blipFill>
          <a:blip r:embed="rId3">
            <a:alphaModFix/>
          </a:blip>
          <a:stretch>
            <a:fillRect/>
          </a:stretch>
        </p:blipFill>
        <p:spPr>
          <a:xfrm>
            <a:off x="2024525" y="2571750"/>
            <a:ext cx="2176700" cy="2067875"/>
          </a:xfrm>
          <a:prstGeom prst="rect">
            <a:avLst/>
          </a:prstGeom>
          <a:noFill/>
          <a:ln>
            <a:noFill/>
          </a:ln>
        </p:spPr>
      </p:pic>
      <p:pic>
        <p:nvPicPr>
          <p:cNvPr id="58" name="Shape 58"/>
          <p:cNvPicPr preferRelativeResize="0"/>
          <p:nvPr/>
        </p:nvPicPr>
        <p:blipFill>
          <a:blip r:embed="rId4">
            <a:alphaModFix/>
          </a:blip>
          <a:stretch>
            <a:fillRect/>
          </a:stretch>
        </p:blipFill>
        <p:spPr>
          <a:xfrm>
            <a:off x="4910675" y="2571750"/>
            <a:ext cx="2090842" cy="2067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Check Distribution</a:t>
            </a:r>
            <a:endParaRPr dirty="0"/>
          </a:p>
        </p:txBody>
      </p:sp>
      <p:sp>
        <p:nvSpPr>
          <p:cNvPr id="108" name="Shape 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Predicting outcome=1 for all observations</a:t>
            </a:r>
            <a:endParaRPr/>
          </a:p>
          <a:p>
            <a:pPr marL="914400" lvl="1" indent="-317500" rtl="0">
              <a:spcBef>
                <a:spcPts val="0"/>
              </a:spcBef>
              <a:spcAft>
                <a:spcPts val="0"/>
              </a:spcAft>
              <a:buSzPts val="1400"/>
              <a:buChar char="○"/>
            </a:pPr>
            <a:r>
              <a:rPr lang="en-GB"/>
              <a:t>Accuracy = 34.533%</a:t>
            </a:r>
            <a:endParaRPr/>
          </a:p>
          <a:p>
            <a:pPr marL="0" lvl="0" indent="0" rtl="0">
              <a:spcBef>
                <a:spcPts val="1600"/>
              </a:spcBef>
              <a:spcAft>
                <a:spcPts val="0"/>
              </a:spcAft>
              <a:buNone/>
            </a:pPr>
            <a:endParaRPr/>
          </a:p>
          <a:p>
            <a:pPr marL="457200" lvl="0" indent="-342900" rtl="0">
              <a:spcBef>
                <a:spcPts val="1600"/>
              </a:spcBef>
              <a:spcAft>
                <a:spcPts val="0"/>
              </a:spcAft>
              <a:buSzPts val="1800"/>
              <a:buChar char="●"/>
            </a:pPr>
            <a:r>
              <a:rPr lang="en-GB"/>
              <a:t>Prediction outcome=0 for all observations</a:t>
            </a:r>
            <a:endParaRPr/>
          </a:p>
          <a:p>
            <a:pPr marL="914400" lvl="1" indent="-317500" rtl="0">
              <a:spcBef>
                <a:spcPts val="0"/>
              </a:spcBef>
              <a:spcAft>
                <a:spcPts val="0"/>
              </a:spcAft>
              <a:buSzPts val="1400"/>
              <a:buChar char="○"/>
            </a:pPr>
            <a:r>
              <a:rPr lang="en-GB"/>
              <a:t>Accuracy = 65.104%</a:t>
            </a:r>
            <a:endParaRPr/>
          </a:p>
          <a:p>
            <a:pPr marL="0" lvl="0" indent="0" rtl="0">
              <a:spcBef>
                <a:spcPts val="1600"/>
              </a:spcBef>
              <a:spcAft>
                <a:spcPts val="0"/>
              </a:spcAft>
              <a:buNone/>
            </a:pPr>
            <a:endParaRPr/>
          </a:p>
          <a:p>
            <a:pPr marL="0" lvl="0" indent="457200">
              <a:spcBef>
                <a:spcPts val="1600"/>
              </a:spcBef>
              <a:spcAft>
                <a:spcPts val="1600"/>
              </a:spcAft>
              <a:buNone/>
            </a:pPr>
            <a:r>
              <a:rPr lang="en-GB"/>
              <a:t>=&gt; We should test for an alternative hypothesis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26926" y="76200"/>
            <a:ext cx="4230050" cy="4230050"/>
          </a:xfrm>
          <a:prstGeom prst="rect">
            <a:avLst/>
          </a:prstGeom>
          <a:noFill/>
          <a:ln>
            <a:noFill/>
          </a:ln>
        </p:spPr>
      </p:pic>
      <p:pic>
        <p:nvPicPr>
          <p:cNvPr id="114" name="Shape 114"/>
          <p:cNvPicPr preferRelativeResize="0"/>
          <p:nvPr/>
        </p:nvPicPr>
        <p:blipFill>
          <a:blip r:embed="rId4">
            <a:alphaModFix/>
          </a:blip>
          <a:stretch>
            <a:fillRect/>
          </a:stretch>
        </p:blipFill>
        <p:spPr>
          <a:xfrm>
            <a:off x="4787024" y="76200"/>
            <a:ext cx="4230050" cy="4230050"/>
          </a:xfrm>
          <a:prstGeom prst="rect">
            <a:avLst/>
          </a:prstGeom>
          <a:noFill/>
          <a:ln>
            <a:noFill/>
          </a:ln>
        </p:spPr>
      </p:pic>
      <p:sp>
        <p:nvSpPr>
          <p:cNvPr id="115" name="Shape 115"/>
          <p:cNvSpPr txBox="1"/>
          <p:nvPr/>
        </p:nvSpPr>
        <p:spPr>
          <a:xfrm>
            <a:off x="516801" y="4417800"/>
            <a:ext cx="3450300" cy="52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dirty="0"/>
              <a:t>With leverage and influence points</a:t>
            </a:r>
            <a:endParaRPr dirty="0"/>
          </a:p>
        </p:txBody>
      </p:sp>
      <p:sp>
        <p:nvSpPr>
          <p:cNvPr id="116" name="Shape 116"/>
          <p:cNvSpPr txBox="1"/>
          <p:nvPr/>
        </p:nvSpPr>
        <p:spPr>
          <a:xfrm>
            <a:off x="5176901" y="4417800"/>
            <a:ext cx="3450300" cy="509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dirty="0"/>
              <a:t>Without leverage and influence points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4634300" y="152275"/>
            <a:ext cx="4366800" cy="4838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1800" u="sng" dirty="0"/>
              <a:t>MODEL1- ANALYSIS</a:t>
            </a:r>
            <a:endParaRPr sz="1800" u="sng" dirty="0"/>
          </a:p>
          <a:p>
            <a:pPr marL="0" lvl="0" indent="0">
              <a:spcBef>
                <a:spcPts val="0"/>
              </a:spcBef>
              <a:spcAft>
                <a:spcPts val="0"/>
              </a:spcAft>
              <a:buNone/>
            </a:pPr>
            <a:endParaRPr dirty="0"/>
          </a:p>
          <a:p>
            <a:pPr marL="457200" lvl="0" indent="-317500" rtl="0">
              <a:spcBef>
                <a:spcPts val="0"/>
              </a:spcBef>
              <a:spcAft>
                <a:spcPts val="0"/>
              </a:spcAft>
              <a:buSzPts val="1400"/>
              <a:buAutoNum type="arabicPeriod"/>
            </a:pPr>
            <a:r>
              <a:rPr lang="en-GB" dirty="0"/>
              <a:t>Model is significant (</a:t>
            </a:r>
            <a:r>
              <a:rPr lang="en-GB" dirty="0" err="1"/>
              <a:t>Pvalue</a:t>
            </a:r>
            <a:r>
              <a:rPr lang="en-GB" dirty="0"/>
              <a:t> &lt; 0.0001)</a:t>
            </a:r>
            <a:endParaRPr dirty="0"/>
          </a:p>
          <a:p>
            <a:pPr marL="457200" lvl="0" indent="-317500" rtl="0">
              <a:spcBef>
                <a:spcPts val="0"/>
              </a:spcBef>
              <a:spcAft>
                <a:spcPts val="0"/>
              </a:spcAft>
              <a:buSzPts val="1400"/>
              <a:buAutoNum type="arabicPeriod"/>
            </a:pPr>
            <a:r>
              <a:rPr lang="en-GB" dirty="0"/>
              <a:t>F value is in the right range</a:t>
            </a:r>
            <a:endParaRPr dirty="0"/>
          </a:p>
          <a:p>
            <a:pPr marL="457200" lvl="0" indent="-317500" rtl="0">
              <a:spcBef>
                <a:spcPts val="0"/>
              </a:spcBef>
              <a:spcAft>
                <a:spcPts val="0"/>
              </a:spcAft>
              <a:buSzPts val="1400"/>
              <a:buAutoNum type="arabicPeriod"/>
            </a:pPr>
            <a:r>
              <a:rPr lang="en-GB" dirty="0"/>
              <a:t>All features are significant (&lt;0.005), except age</a:t>
            </a:r>
            <a:endParaRPr dirty="0"/>
          </a:p>
          <a:p>
            <a:pPr marL="457200" lvl="0" indent="-317500" rtl="0">
              <a:spcBef>
                <a:spcPts val="0"/>
              </a:spcBef>
              <a:spcAft>
                <a:spcPts val="0"/>
              </a:spcAft>
              <a:buSzPts val="1400"/>
              <a:buAutoNum type="arabicPeriod"/>
            </a:pPr>
            <a:r>
              <a:rPr lang="en-GB" dirty="0"/>
              <a:t>Age is still in the model because stepwise selection has used the 0.15 level to decide which features are significant</a:t>
            </a:r>
            <a:endParaRPr dirty="0"/>
          </a:p>
          <a:p>
            <a:pPr marL="457200" lvl="0" indent="-317500" rtl="0">
              <a:spcBef>
                <a:spcPts val="0"/>
              </a:spcBef>
              <a:spcAft>
                <a:spcPts val="0"/>
              </a:spcAft>
              <a:buSzPts val="1400"/>
              <a:buAutoNum type="arabicPeriod"/>
            </a:pPr>
            <a:r>
              <a:rPr lang="en-GB" dirty="0"/>
              <a:t>Age has a very small parameter value (Beta) so it does not affect the model much</a:t>
            </a:r>
            <a:endParaRPr dirty="0"/>
          </a:p>
          <a:p>
            <a:pPr marL="457200" lvl="0" indent="-317500" rtl="0">
              <a:spcBef>
                <a:spcPts val="0"/>
              </a:spcBef>
              <a:spcAft>
                <a:spcPts val="0"/>
              </a:spcAft>
              <a:buSzPts val="1400"/>
              <a:buAutoNum type="arabicPeriod"/>
            </a:pPr>
            <a:r>
              <a:rPr lang="en-GB" dirty="0"/>
              <a:t>Glucose’s parameter value is also low</a:t>
            </a:r>
            <a:endParaRPr dirty="0"/>
          </a:p>
          <a:p>
            <a:pPr marL="0" lvl="0" indent="0" rtl="0">
              <a:spcBef>
                <a:spcPts val="0"/>
              </a:spcBef>
              <a:spcAft>
                <a:spcPts val="0"/>
              </a:spcAft>
              <a:buNone/>
            </a:pPr>
            <a:endParaRPr dirty="0"/>
          </a:p>
          <a:p>
            <a:pPr marL="0" lvl="0" indent="0" algn="ctr" rtl="0">
              <a:spcBef>
                <a:spcPts val="0"/>
              </a:spcBef>
              <a:spcAft>
                <a:spcPts val="0"/>
              </a:spcAft>
              <a:buNone/>
            </a:pPr>
            <a:r>
              <a:rPr lang="en-GB" b="1" u="sng" dirty="0"/>
              <a:t>Final model</a:t>
            </a:r>
            <a:endParaRPr b="1" u="sng" dirty="0"/>
          </a:p>
          <a:p>
            <a:pPr marL="0" lvl="0" indent="0" rtl="0">
              <a:spcBef>
                <a:spcPts val="0"/>
              </a:spcBef>
              <a:spcAft>
                <a:spcPts val="0"/>
              </a:spcAft>
              <a:buNone/>
            </a:pPr>
            <a:endParaRPr dirty="0"/>
          </a:p>
          <a:p>
            <a:pPr marL="0" lvl="0" indent="0">
              <a:spcBef>
                <a:spcPts val="0"/>
              </a:spcBef>
              <a:spcAft>
                <a:spcPts val="0"/>
              </a:spcAft>
              <a:buNone/>
            </a:pPr>
            <a:r>
              <a:rPr lang="en-GB" dirty="0"/>
              <a:t>Outcome = -0.96299 </a:t>
            </a:r>
            <a:endParaRPr dirty="0"/>
          </a:p>
          <a:p>
            <a:pPr marL="457200" lvl="0" indent="457200">
              <a:spcBef>
                <a:spcPts val="0"/>
              </a:spcBef>
              <a:spcAft>
                <a:spcPts val="0"/>
              </a:spcAft>
              <a:buNone/>
            </a:pPr>
            <a:r>
              <a:rPr lang="en-GB" dirty="0"/>
              <a:t>+ 0.014*BMI </a:t>
            </a:r>
            <a:endParaRPr dirty="0"/>
          </a:p>
          <a:p>
            <a:pPr marL="457200" lvl="0" indent="457200" rtl="0">
              <a:spcBef>
                <a:spcPts val="0"/>
              </a:spcBef>
              <a:spcAft>
                <a:spcPts val="0"/>
              </a:spcAft>
              <a:buNone/>
            </a:pPr>
            <a:r>
              <a:rPr lang="en-GB" dirty="0"/>
              <a:t>+ 0.211*DPF </a:t>
            </a:r>
            <a:endParaRPr dirty="0"/>
          </a:p>
          <a:p>
            <a:pPr marL="457200" lvl="0" indent="457200" rtl="0">
              <a:spcBef>
                <a:spcPts val="0"/>
              </a:spcBef>
              <a:spcAft>
                <a:spcPts val="0"/>
              </a:spcAft>
              <a:buNone/>
            </a:pPr>
            <a:r>
              <a:rPr lang="en-GB" dirty="0"/>
              <a:t>+ 0.002*AGE </a:t>
            </a:r>
            <a:endParaRPr dirty="0"/>
          </a:p>
          <a:p>
            <a:pPr marL="457200" lvl="0" indent="457200" rtl="0">
              <a:spcBef>
                <a:spcPts val="0"/>
              </a:spcBef>
              <a:spcAft>
                <a:spcPts val="0"/>
              </a:spcAft>
              <a:buNone/>
            </a:pPr>
            <a:r>
              <a:rPr lang="en-GB" dirty="0"/>
              <a:t>+ 0.02*PREGNANCIES </a:t>
            </a:r>
            <a:endParaRPr dirty="0"/>
          </a:p>
          <a:p>
            <a:pPr marL="457200" lvl="0" indent="457200" rtl="0">
              <a:spcBef>
                <a:spcPts val="0"/>
              </a:spcBef>
              <a:spcAft>
                <a:spcPts val="0"/>
              </a:spcAft>
              <a:buNone/>
            </a:pPr>
            <a:r>
              <a:rPr lang="en-GB" dirty="0"/>
              <a:t>+ 0.006*GLUCOSE   </a:t>
            </a:r>
            <a:endParaRPr dirty="0"/>
          </a:p>
          <a:p>
            <a:pPr marL="457200" lvl="0" indent="457200">
              <a:spcBef>
                <a:spcPts val="0"/>
              </a:spcBef>
              <a:spcAft>
                <a:spcPts val="0"/>
              </a:spcAft>
              <a:buNone/>
            </a:pPr>
            <a:r>
              <a:rPr lang="en-GB" dirty="0"/>
              <a:t> - 0.00245*</a:t>
            </a:r>
            <a:r>
              <a:rPr lang="en-GB" dirty="0" err="1"/>
              <a:t>BloodPressure</a:t>
            </a:r>
            <a:r>
              <a:rPr lang="en-GB" dirty="0"/>
              <a:t> </a:t>
            </a:r>
            <a:endParaRPr dirty="0"/>
          </a:p>
        </p:txBody>
      </p:sp>
      <p:pic>
        <p:nvPicPr>
          <p:cNvPr id="122" name="Shape 122"/>
          <p:cNvPicPr preferRelativeResize="0"/>
          <p:nvPr/>
        </p:nvPicPr>
        <p:blipFill>
          <a:blip r:embed="rId3">
            <a:alphaModFix/>
          </a:blip>
          <a:stretch>
            <a:fillRect/>
          </a:stretch>
        </p:blipFill>
        <p:spPr>
          <a:xfrm>
            <a:off x="152400" y="152400"/>
            <a:ext cx="4366961"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Residual Analysis</a:t>
            </a:r>
            <a:endParaRPr/>
          </a:p>
        </p:txBody>
      </p:sp>
      <p:pic>
        <p:nvPicPr>
          <p:cNvPr id="128" name="Shape 128"/>
          <p:cNvPicPr preferRelativeResize="0"/>
          <p:nvPr/>
        </p:nvPicPr>
        <p:blipFill>
          <a:blip r:embed="rId3">
            <a:alphaModFix/>
          </a:blip>
          <a:stretch>
            <a:fillRect/>
          </a:stretch>
        </p:blipFill>
        <p:spPr>
          <a:xfrm>
            <a:off x="152400" y="1170125"/>
            <a:ext cx="3826946" cy="3820976"/>
          </a:xfrm>
          <a:prstGeom prst="rect">
            <a:avLst/>
          </a:prstGeom>
          <a:noFill/>
          <a:ln>
            <a:noFill/>
          </a:ln>
        </p:spPr>
      </p:pic>
      <p:pic>
        <p:nvPicPr>
          <p:cNvPr id="129" name="Shape 129"/>
          <p:cNvPicPr preferRelativeResize="0"/>
          <p:nvPr/>
        </p:nvPicPr>
        <p:blipFill>
          <a:blip r:embed="rId4">
            <a:alphaModFix/>
          </a:blip>
          <a:stretch>
            <a:fillRect/>
          </a:stretch>
        </p:blipFill>
        <p:spPr>
          <a:xfrm>
            <a:off x="4144471" y="1170125"/>
            <a:ext cx="4859854" cy="36201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Linear Regression Classification</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GB"/>
              <a:t>To convert the continuous values we get from our model into discrete values (1 or 0)</a:t>
            </a:r>
            <a:endParaRPr/>
          </a:p>
          <a:p>
            <a:pPr marL="457200" lvl="0" indent="-342900" rtl="0">
              <a:lnSpc>
                <a:spcPct val="150000"/>
              </a:lnSpc>
              <a:spcBef>
                <a:spcPts val="1600"/>
              </a:spcBef>
              <a:spcAft>
                <a:spcPts val="0"/>
              </a:spcAft>
              <a:buSzPts val="1800"/>
              <a:buChar char="●"/>
            </a:pPr>
            <a:r>
              <a:rPr lang="en-GB"/>
              <a:t>Choose a threshold value 𝛕 such that:</a:t>
            </a:r>
            <a:endParaRPr/>
          </a:p>
          <a:p>
            <a:pPr marL="914400" lvl="1" indent="-317500" rtl="0">
              <a:lnSpc>
                <a:spcPct val="150000"/>
              </a:lnSpc>
              <a:spcBef>
                <a:spcPts val="1600"/>
              </a:spcBef>
              <a:spcAft>
                <a:spcPts val="0"/>
              </a:spcAft>
              <a:buSzPts val="1400"/>
              <a:buChar char="○"/>
            </a:pPr>
            <a:r>
              <a:rPr lang="en-GB"/>
              <a:t>If predicted value &gt;= </a:t>
            </a:r>
            <a:r>
              <a:rPr lang="en-GB" sz="1800"/>
              <a:t>𝛕</a:t>
            </a:r>
            <a:r>
              <a:rPr lang="en-GB"/>
              <a:t>, predict 1</a:t>
            </a:r>
            <a:endParaRPr/>
          </a:p>
          <a:p>
            <a:pPr marL="914400" lvl="1" indent="-317500" rtl="0">
              <a:lnSpc>
                <a:spcPct val="150000"/>
              </a:lnSpc>
              <a:spcBef>
                <a:spcPts val="1600"/>
              </a:spcBef>
              <a:spcAft>
                <a:spcPts val="0"/>
              </a:spcAft>
              <a:buSzPts val="1400"/>
              <a:buChar char="○"/>
            </a:pPr>
            <a:r>
              <a:rPr lang="en-GB"/>
              <a:t>Else predict 0</a:t>
            </a:r>
            <a:endParaRPr/>
          </a:p>
          <a:p>
            <a:pPr marL="457200" lvl="0" indent="-342900" rtl="0">
              <a:lnSpc>
                <a:spcPct val="150000"/>
              </a:lnSpc>
              <a:spcBef>
                <a:spcPts val="1600"/>
              </a:spcBef>
              <a:spcAft>
                <a:spcPts val="1600"/>
              </a:spcAft>
              <a:buSzPts val="1800"/>
              <a:buChar char="●"/>
            </a:pPr>
            <a:r>
              <a:rPr lang="en-GB"/>
              <a:t>We chose  𝛕=0.6</a:t>
            </a:r>
            <a:endParaRPr/>
          </a:p>
        </p:txBody>
      </p:sp>
      <p:pic>
        <p:nvPicPr>
          <p:cNvPr id="136" name="Shape 136" title="Chart"/>
          <p:cNvPicPr preferRelativeResize="0"/>
          <p:nvPr/>
        </p:nvPicPr>
        <p:blipFill>
          <a:blip r:embed="rId3">
            <a:alphaModFix/>
          </a:blip>
          <a:stretch>
            <a:fillRect/>
          </a:stretch>
        </p:blipFill>
        <p:spPr>
          <a:xfrm>
            <a:off x="4737000" y="1918534"/>
            <a:ext cx="4286250" cy="26503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Results</a:t>
            </a:r>
            <a:endParaRPr/>
          </a:p>
        </p:txBody>
      </p:sp>
      <p:graphicFrame>
        <p:nvGraphicFramePr>
          <p:cNvPr id="142" name="Shape 142"/>
          <p:cNvGraphicFramePr/>
          <p:nvPr/>
        </p:nvGraphicFramePr>
        <p:xfrm>
          <a:off x="952500" y="1619250"/>
          <a:ext cx="7239000" cy="1584840"/>
        </p:xfrm>
        <a:graphic>
          <a:graphicData uri="http://schemas.openxmlformats.org/drawingml/2006/table">
            <a:tbl>
              <a:tblPr>
                <a:noFill/>
                <a:tableStyleId>{D8B168AE-2A5E-4C13-A392-1650E16AEE1F}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GB"/>
                        <a:t>MODEL</a:t>
                      </a:r>
                      <a:endParaRPr/>
                    </a:p>
                  </a:txBody>
                  <a:tcPr marL="91425" marR="91425" marT="91425" marB="91425"/>
                </a:tc>
                <a:tc>
                  <a:txBody>
                    <a:bodyPr/>
                    <a:lstStyle/>
                    <a:p>
                      <a:pPr marL="0" lvl="0" indent="0" algn="ctr">
                        <a:spcBef>
                          <a:spcPts val="0"/>
                        </a:spcBef>
                        <a:spcAft>
                          <a:spcPts val="0"/>
                        </a:spcAft>
                        <a:buNone/>
                      </a:pPr>
                      <a:r>
                        <a:rPr lang="en-GB"/>
                        <a:t>ACCURACY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GB"/>
                        <a:t>1. Original features and dataset (stepwise)</a:t>
                      </a:r>
                      <a:endParaRPr/>
                    </a:p>
                  </a:txBody>
                  <a:tcPr marL="91425" marR="91425" marT="91425" marB="91425"/>
                </a:tc>
                <a:tc>
                  <a:txBody>
                    <a:bodyPr/>
                    <a:lstStyle/>
                    <a:p>
                      <a:pPr marL="0" lvl="0" indent="0" algn="ctr">
                        <a:spcBef>
                          <a:spcPts val="0"/>
                        </a:spcBef>
                        <a:spcAft>
                          <a:spcPts val="0"/>
                        </a:spcAft>
                        <a:buNone/>
                      </a:pPr>
                      <a:r>
                        <a:rPr lang="en-GB"/>
                        <a:t>78.133%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GB"/>
                        <a:t>2. Using all PCs (stepwise)</a:t>
                      </a:r>
                      <a:endParaRPr/>
                    </a:p>
                  </a:txBody>
                  <a:tcPr marL="91425" marR="91425" marT="91425" marB="91425"/>
                </a:tc>
                <a:tc>
                  <a:txBody>
                    <a:bodyPr/>
                    <a:lstStyle/>
                    <a:p>
                      <a:pPr marL="0" lvl="0" indent="0" algn="ctr">
                        <a:spcBef>
                          <a:spcPts val="0"/>
                        </a:spcBef>
                        <a:spcAft>
                          <a:spcPts val="0"/>
                        </a:spcAft>
                        <a:buNone/>
                      </a:pPr>
                      <a:r>
                        <a:rPr lang="en-GB"/>
                        <a:t>76.562%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Clr>
                          <a:schemeClr val="dk1"/>
                        </a:buClr>
                        <a:buSzPts val="1100"/>
                        <a:buFont typeface="Arial"/>
                        <a:buNone/>
                      </a:pPr>
                      <a:r>
                        <a:rPr lang="en-GB">
                          <a:solidFill>
                            <a:schemeClr val="dk1"/>
                          </a:solidFill>
                        </a:rPr>
                        <a:t>3. Using Prin1--Prin6</a:t>
                      </a:r>
                      <a:endParaRPr/>
                    </a:p>
                  </a:txBody>
                  <a:tcPr marL="91425" marR="91425" marT="91425" marB="91425"/>
                </a:tc>
                <a:tc>
                  <a:txBody>
                    <a:bodyPr/>
                    <a:lstStyle/>
                    <a:p>
                      <a:pPr marL="0" lvl="0" indent="0" algn="ctr">
                        <a:spcBef>
                          <a:spcPts val="0"/>
                        </a:spcBef>
                        <a:spcAft>
                          <a:spcPts val="0"/>
                        </a:spcAft>
                        <a:buNone/>
                      </a:pPr>
                      <a:r>
                        <a:rPr lang="en-GB"/>
                        <a:t>76.041%</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Logistic Regression</a:t>
            </a:r>
            <a:endParaRPr/>
          </a:p>
        </p:txBody>
      </p:sp>
      <mc:AlternateContent xmlns:mc="http://schemas.openxmlformats.org/markup-compatibility/2006" xmlns:a14="http://schemas.microsoft.com/office/drawing/2010/main">
        <mc:Choice Requires="a14">
          <p:sp>
            <p:nvSpPr>
              <p:cNvPr id="148" name="Shape 14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IN" dirty="0"/>
                  <a:t>Developed 4 different models-</a:t>
                </a:r>
              </a:p>
              <a:p>
                <a:pPr marL="914400" lvl="0" indent="-342900" rtl="0">
                  <a:spcBef>
                    <a:spcPts val="0"/>
                  </a:spcBef>
                  <a:spcAft>
                    <a:spcPts val="0"/>
                  </a:spcAft>
                  <a:buSzPts val="1800"/>
                  <a:buAutoNum type="arabicPeriod"/>
                </a:pPr>
                <a:r>
                  <a:rPr lang="en-IN" dirty="0"/>
                  <a:t>All continuous variables used with stepwise selection</a:t>
                </a:r>
              </a:p>
              <a:p>
                <a:pPr marL="914400" lvl="0" indent="-342900" rtl="0">
                  <a:spcBef>
                    <a:spcPts val="0"/>
                  </a:spcBef>
                  <a:spcAft>
                    <a:spcPts val="0"/>
                  </a:spcAft>
                  <a:buSzPts val="1800"/>
                  <a:buAutoNum type="arabicPeriod"/>
                </a:pPr>
                <a:r>
                  <a:rPr lang="en-IN" dirty="0"/>
                  <a:t>Convert insulin to a categorical variable and add to model</a:t>
                </a:r>
              </a:p>
              <a:p>
                <a:pPr marL="914400" lvl="0" indent="-342900" rtl="0">
                  <a:spcBef>
                    <a:spcPts val="0"/>
                  </a:spcBef>
                  <a:spcAft>
                    <a:spcPts val="0"/>
                  </a:spcAft>
                  <a:buSzPts val="1800"/>
                  <a:buAutoNum type="arabicPeriod"/>
                </a:pPr>
                <a:r>
                  <a:rPr lang="en-IN" dirty="0"/>
                  <a:t>Convert BMI to a categorical variable and add to model</a:t>
                </a:r>
              </a:p>
              <a:p>
                <a:pPr marL="914400" lvl="0" indent="-342900" rtl="0">
                  <a:spcBef>
                    <a:spcPts val="0"/>
                  </a:spcBef>
                  <a:spcAft>
                    <a:spcPts val="0"/>
                  </a:spcAft>
                  <a:buSzPts val="1800"/>
                  <a:buAutoNum type="arabicPeriod"/>
                </a:pPr>
                <a:r>
                  <a:rPr lang="en-IN" dirty="0"/>
                  <a:t>Add a polynomial variable [pregnancies*age]</a:t>
                </a:r>
              </a:p>
              <a:p>
                <a:pPr lvl="0"/>
                <a:r>
                  <a:rPr lang="en-IN" dirty="0"/>
                  <a:t>Using the following formulae, we apply the model to get the probability that the person in the observation has Diabetes-</a:t>
                </a:r>
              </a:p>
              <a:p>
                <a:pPr marL="114300" lvl="0" indent="0" algn="ctr">
                  <a:buNone/>
                </a:pPr>
                <a14:m>
                  <m:oMath xmlns:m="http://schemas.openxmlformats.org/officeDocument/2006/math">
                    <m:func>
                      <m:funcPr>
                        <m:ctrlPr>
                          <a:rPr lang="en-IN" b="0" i="1" smtClean="0">
                            <a:latin typeface="Cambria Math" panose="02040503050406030204" pitchFamily="18" charset="0"/>
                          </a:rPr>
                        </m:ctrlPr>
                      </m:funcPr>
                      <m:fName>
                        <m:r>
                          <a:rPr lang="en-IN" b="0" i="0" smtClean="0">
                            <a:latin typeface="Cambria Math" panose="02040503050406030204" pitchFamily="18" charset="0"/>
                          </a:rPr>
                          <m:t>⇒</m:t>
                        </m:r>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𝑝</m:t>
                                </m:r>
                              </m:num>
                              <m:den>
                                <m:r>
                                  <a:rPr lang="en-IN" b="0" i="1" smtClean="0">
                                    <a:latin typeface="Cambria Math" panose="02040503050406030204" pitchFamily="18" charset="0"/>
                                  </a:rPr>
                                  <m:t>1−</m:t>
                                </m:r>
                                <m:r>
                                  <a:rPr lang="en-IN" b="0" i="1" smtClean="0">
                                    <a:latin typeface="Cambria Math" panose="02040503050406030204" pitchFamily="18" charset="0"/>
                                  </a:rPr>
                                  <m:t>𝑝</m:t>
                                </m:r>
                              </m:den>
                            </m:f>
                          </m:e>
                        </m:d>
                      </m:e>
                    </m:func>
                    <m:r>
                      <a:rPr lang="en-IN" b="0" i="1" smtClean="0">
                        <a:latin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0</m:t>
                        </m:r>
                      </m:sub>
                    </m:sSub>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sSub>
                      <m:sSubPr>
                        <m:ctrlPr>
                          <a:rPr lang="en-IN" sz="1600" i="1">
                            <a:latin typeface="Cambria Math" panose="02040503050406030204" pitchFamily="18" charset="0"/>
                            <a:ea typeface="Cambria Math" panose="02040503050406030204" pitchFamily="18" charset="0"/>
                          </a:rPr>
                        </m:ctrlPr>
                      </m:sSubPr>
                      <m:e>
                        <m:r>
                          <a:rPr lang="en-IN" sz="1600" i="1">
                            <a:latin typeface="Cambria Math" panose="02040503050406030204" pitchFamily="18" charset="0"/>
                            <a:ea typeface="Cambria Math" panose="02040503050406030204" pitchFamily="18" charset="0"/>
                          </a:rPr>
                          <m:t>𝛽</m:t>
                        </m:r>
                      </m:e>
                      <m:sub>
                        <m:r>
                          <a:rPr lang="en-IN" sz="1600" b="0" i="1" smtClean="0">
                            <a:latin typeface="Cambria Math" panose="02040503050406030204" pitchFamily="18" charset="0"/>
                            <a:ea typeface="Cambria Math" panose="02040503050406030204" pitchFamily="18" charset="0"/>
                          </a:rPr>
                          <m:t>1</m:t>
                        </m:r>
                      </m:sub>
                    </m:sSub>
                    <m:sSub>
                      <m:sSubPr>
                        <m:ctrlPr>
                          <a:rPr lang="en-IN" sz="160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1</m:t>
                        </m:r>
                      </m:sub>
                    </m:sSub>
                    <m:r>
                      <a:rPr lang="en-IN" sz="1600" b="0" i="0" smtClean="0">
                        <a:latin typeface="Cambria Math" panose="02040503050406030204" pitchFamily="18" charset="0"/>
                        <a:ea typeface="Cambria Math" panose="02040503050406030204" pitchFamily="18" charset="0"/>
                      </a:rPr>
                      <m:t>+</m:t>
                    </m:r>
                  </m:oMath>
                </a14:m>
                <a:r>
                  <a:rPr lang="en-IN" dirty="0">
                    <a:ea typeface="Cambria Math" panose="02040503050406030204" pitchFamily="18" charset="0"/>
                  </a:rPr>
                  <a: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b="0" i="1" smtClean="0">
                            <a:latin typeface="Cambria Math" panose="02040503050406030204" pitchFamily="18" charset="0"/>
                            <a:ea typeface="Cambria Math" panose="02040503050406030204" pitchFamily="18" charset="0"/>
                          </a:rPr>
                          <m:t>2</m:t>
                        </m:r>
                      </m:sub>
                    </m:sSub>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2</m:t>
                        </m:r>
                      </m:sub>
                    </m:sSub>
                  </m:oMath>
                </a14:m>
                <a:r>
                  <a:rPr lang="en-IN" dirty="0"/>
                  <a:t>…</a:t>
                </a:r>
              </a:p>
              <a:p>
                <a:pPr marL="114300" lv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𝑝</m:t>
                          </m:r>
                        </m:num>
                        <m:den>
                          <m:r>
                            <a:rPr lang="en-IN" b="0" i="1" smtClean="0">
                              <a:latin typeface="Cambria Math" panose="02040503050406030204" pitchFamily="18" charset="0"/>
                            </a:rPr>
                            <m:t>1−</m:t>
                          </m:r>
                          <m:r>
                            <a:rPr lang="en-IN" b="0" i="1" smtClean="0">
                              <a:latin typeface="Cambria Math" panose="02040503050406030204" pitchFamily="18" charset="0"/>
                            </a:rPr>
                            <m:t>𝑝</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m:rPr>
                              <m:nor/>
                            </m:rPr>
                            <a:rPr lang="en-IN" dirty="0"/>
                            <m:t> </m:t>
                          </m:r>
                          <m:sSub>
                            <m:sSubPr>
                              <m:ctrlPr>
                                <a:rPr lang="el-GR" i="1" dirty="0" smtClean="0">
                                  <a:latin typeface="Cambria Math" panose="02040503050406030204" pitchFamily="18" charset="0"/>
                                  <a:ea typeface="Cambria Math" panose="02040503050406030204" pitchFamily="18" charset="0"/>
                                </a:rPr>
                              </m:ctrlPr>
                            </m:sSubPr>
                            <m:e>
                              <m:r>
                                <a:rPr lang="el-GR" i="1" dirty="0" smtClean="0">
                                  <a:latin typeface="Cambria Math" panose="02040503050406030204" pitchFamily="18" charset="0"/>
                                  <a:ea typeface="Cambria Math" panose="02040503050406030204" pitchFamily="18" charset="0"/>
                                </a:rPr>
                                <m:t>𝛽</m:t>
                              </m:r>
                            </m:e>
                            <m:sub>
                              <m:r>
                                <a:rPr lang="en-IN" b="0" i="1" dirty="0" smtClean="0">
                                  <a:latin typeface="Cambria Math" panose="02040503050406030204" pitchFamily="18" charset="0"/>
                                  <a:ea typeface="Cambria Math" panose="02040503050406030204" pitchFamily="18" charset="0"/>
                                </a:rPr>
                                <m:t>1</m:t>
                              </m:r>
                            </m:sub>
                          </m:sSub>
                          <m:sSub>
                            <m:sSubPr>
                              <m:ctrlPr>
                                <a:rPr lang="el-GR" i="1" dirty="0" smtClean="0">
                                  <a:latin typeface="Cambria Math" panose="02040503050406030204" pitchFamily="18" charset="0"/>
                                  <a:ea typeface="Cambria Math" panose="02040503050406030204" pitchFamily="18" charset="0"/>
                                </a:rPr>
                              </m:ctrlPr>
                            </m:sSubPr>
                            <m:e>
                              <m:r>
                                <a:rPr lang="en-IN" b="0" i="1" dirty="0" smtClean="0">
                                  <a:latin typeface="Cambria Math" panose="02040503050406030204" pitchFamily="18" charset="0"/>
                                  <a:ea typeface="Cambria Math" panose="02040503050406030204" pitchFamily="18" charset="0"/>
                                </a:rPr>
                                <m:t>𝑥</m:t>
                              </m:r>
                            </m:e>
                            <m:sub>
                              <m:r>
                                <a:rPr lang="en-IN" b="0" i="1" dirty="0" smtClean="0">
                                  <a:latin typeface="Cambria Math" panose="02040503050406030204" pitchFamily="18" charset="0"/>
                                  <a:ea typeface="Cambria Math" panose="02040503050406030204" pitchFamily="18" charset="0"/>
                                </a:rPr>
                                <m:t>1</m:t>
                              </m:r>
                            </m:sub>
                          </m:sSub>
                          <m:r>
                            <a:rPr lang="en-IN" sz="1600">
                              <a:latin typeface="Cambria Math" panose="02040503050406030204" pitchFamily="18" charset="0"/>
                              <a:ea typeface="Cambria Math" panose="02040503050406030204" pitchFamily="18" charset="0"/>
                            </a:rPr>
                            <m:t>+</m:t>
                          </m:r>
                          <m:r>
                            <m:rPr>
                              <m:nor/>
                            </m:rPr>
                            <a:rPr lang="en-IN" dirty="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2</m:t>
                              </m:r>
                            </m:sub>
                          </m:sSub>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r>
                            <m:rPr>
                              <m:nor/>
                            </m:rPr>
                            <a:rPr lang="en-IN" dirty="0"/>
                            <m:t> </m:t>
                          </m:r>
                        </m:sup>
                      </m:sSup>
                    </m:oMath>
                  </m:oMathPara>
                </a14:m>
                <a:endParaRPr lang="en-IN" dirty="0"/>
              </a:p>
              <a:p>
                <a:pPr marL="114300" lv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 </m:t>
                      </m:r>
                      <m:f>
                        <m:fPr>
                          <m:ctrlPr>
                            <a:rPr lang="en-IN" b="0" i="1" smtClean="0">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𝑒</m:t>
                              </m:r>
                            </m:e>
                            <m: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m:rPr>
                                  <m:nor/>
                                </m:rPr>
                                <a:rPr lang="en-IN" dirty="0"/>
                                <m:t> </m:t>
                              </m:r>
                              <m:sSub>
                                <m:sSubPr>
                                  <m:ctrlPr>
                                    <a:rPr lang="el-GR" i="1" dirty="0">
                                      <a:latin typeface="Cambria Math" panose="02040503050406030204" pitchFamily="18" charset="0"/>
                                      <a:ea typeface="Cambria Math" panose="02040503050406030204" pitchFamily="18" charset="0"/>
                                    </a:rPr>
                                  </m:ctrlPr>
                                </m:sSubPr>
                                <m:e>
                                  <m:r>
                                    <a:rPr lang="el-GR" i="1" dirty="0">
                                      <a:latin typeface="Cambria Math" panose="02040503050406030204" pitchFamily="18" charset="0"/>
                                      <a:ea typeface="Cambria Math" panose="02040503050406030204" pitchFamily="18" charset="0"/>
                                    </a:rPr>
                                    <m:t>𝛽</m:t>
                                  </m:r>
                                </m:e>
                                <m:sub>
                                  <m:r>
                                    <a:rPr lang="en-IN" i="1" dirty="0">
                                      <a:latin typeface="Cambria Math" panose="02040503050406030204" pitchFamily="18" charset="0"/>
                                      <a:ea typeface="Cambria Math" panose="02040503050406030204" pitchFamily="18" charset="0"/>
                                    </a:rPr>
                                    <m:t>1</m:t>
                                  </m:r>
                                </m:sub>
                              </m:sSub>
                              <m:sSub>
                                <m:sSubPr>
                                  <m:ctrlPr>
                                    <a:rPr lang="el-GR"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sz="1600">
                                  <a:latin typeface="Cambria Math" panose="02040503050406030204" pitchFamily="18" charset="0"/>
                                  <a:ea typeface="Cambria Math" panose="02040503050406030204" pitchFamily="18" charset="0"/>
                                </a:rPr>
                                <m:t>+</m:t>
                              </m:r>
                              <m:r>
                                <m:rPr>
                                  <m:nor/>
                                </m:rPr>
                                <a:rPr lang="en-IN" dirty="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2</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r>
                                <a:rPr lang="en-IN" i="1">
                                  <a:latin typeface="Cambria Math" panose="02040503050406030204" pitchFamily="18" charset="0"/>
                                  <a:ea typeface="Cambria Math" panose="02040503050406030204" pitchFamily="18" charset="0"/>
                                </a:rPr>
                                <m:t>….)</m:t>
                              </m:r>
                            </m:sup>
                          </m:sSup>
                        </m:num>
                        <m:den>
                          <m:r>
                            <a:rPr lang="en-IN" b="0" i="1" smtClean="0">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𝑒</m:t>
                              </m:r>
                            </m:e>
                            <m: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m:rPr>
                                  <m:nor/>
                                </m:rPr>
                                <a:rPr lang="en-IN" dirty="0"/>
                                <m:t> </m:t>
                              </m:r>
                              <m:sSub>
                                <m:sSubPr>
                                  <m:ctrlPr>
                                    <a:rPr lang="el-GR" i="1" dirty="0">
                                      <a:latin typeface="Cambria Math" panose="02040503050406030204" pitchFamily="18" charset="0"/>
                                      <a:ea typeface="Cambria Math" panose="02040503050406030204" pitchFamily="18" charset="0"/>
                                    </a:rPr>
                                  </m:ctrlPr>
                                </m:sSubPr>
                                <m:e>
                                  <m:r>
                                    <a:rPr lang="el-GR" i="1" dirty="0">
                                      <a:latin typeface="Cambria Math" panose="02040503050406030204" pitchFamily="18" charset="0"/>
                                      <a:ea typeface="Cambria Math" panose="02040503050406030204" pitchFamily="18" charset="0"/>
                                    </a:rPr>
                                    <m:t>𝛽</m:t>
                                  </m:r>
                                </m:e>
                                <m:sub>
                                  <m:r>
                                    <a:rPr lang="en-IN" i="1" dirty="0">
                                      <a:latin typeface="Cambria Math" panose="02040503050406030204" pitchFamily="18" charset="0"/>
                                      <a:ea typeface="Cambria Math" panose="02040503050406030204" pitchFamily="18" charset="0"/>
                                    </a:rPr>
                                    <m:t>1</m:t>
                                  </m:r>
                                </m:sub>
                              </m:sSub>
                              <m:sSub>
                                <m:sSubPr>
                                  <m:ctrlPr>
                                    <a:rPr lang="el-GR"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sz="1600">
                                  <a:latin typeface="Cambria Math" panose="02040503050406030204" pitchFamily="18" charset="0"/>
                                  <a:ea typeface="Cambria Math" panose="02040503050406030204" pitchFamily="18" charset="0"/>
                                </a:rPr>
                                <m:t>+</m:t>
                              </m:r>
                              <m:r>
                                <m:rPr>
                                  <m:nor/>
                                </m:rPr>
                                <a:rPr lang="en-IN" dirty="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𝛽</m:t>
                                  </m:r>
                                </m:e>
                                <m:sub>
                                  <m:r>
                                    <a:rPr lang="en-IN" i="1">
                                      <a:latin typeface="Cambria Math" panose="02040503050406030204" pitchFamily="18" charset="0"/>
                                      <a:ea typeface="Cambria Math" panose="02040503050406030204" pitchFamily="18" charset="0"/>
                                    </a:rPr>
                                    <m:t>2</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2</m:t>
                                  </m:r>
                                </m:sub>
                              </m:sSub>
                              <m:r>
                                <a:rPr lang="en-IN" i="1">
                                  <a:latin typeface="Cambria Math" panose="02040503050406030204" pitchFamily="18" charset="0"/>
                                  <a:ea typeface="Cambria Math" panose="02040503050406030204" pitchFamily="18" charset="0"/>
                                </a:rPr>
                                <m:t>….)</m:t>
                              </m:r>
                            </m:sup>
                          </m:sSup>
                        </m:den>
                      </m:f>
                    </m:oMath>
                  </m:oMathPara>
                </a14:m>
                <a:endParaRPr lang="en-IN" dirty="0"/>
              </a:p>
              <a:p>
                <a:pPr marL="0" lvl="0" indent="0" rtl="0">
                  <a:spcBef>
                    <a:spcPts val="1600"/>
                  </a:spcBef>
                  <a:spcAft>
                    <a:spcPts val="0"/>
                  </a:spcAft>
                  <a:buNone/>
                </a:pPr>
                <a:r>
                  <a:rPr lang="en-IN" sz="2000" dirty="0"/>
                  <a:t>		</a:t>
                </a:r>
                <a:endParaRPr sz="2000" dirty="0"/>
              </a:p>
            </p:txBody>
          </p:sp>
        </mc:Choice>
        <mc:Fallback xmlns="">
          <p:sp>
            <p:nvSpPr>
              <p:cNvPr id="148" name="Shape 148"/>
              <p:cNvSpPr txBox="1">
                <a:spLocks noGrp="1" noRot="1" noChangeAspect="1" noMove="1" noResize="1" noEditPoints="1" noAdjustHandles="1" noChangeArrowheads="1" noChangeShapeType="1" noTextEdit="1"/>
              </p:cNvSpPr>
              <p:nvPr>
                <p:ph type="body" idx="1"/>
              </p:nvPr>
            </p:nvSpPr>
            <p:spPr>
              <a:xfrm>
                <a:off x="311700" y="1017725"/>
                <a:ext cx="8520600" cy="3416400"/>
              </a:xfrm>
              <a:prstGeom prst="rect">
                <a:avLst/>
              </a:prstGeom>
              <a:blipFill>
                <a:blip r:embed="rId3"/>
                <a:stretch>
                  <a:fillRect b="-18929"/>
                </a:stretch>
              </a:blipFill>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4571990" y="302400"/>
            <a:ext cx="4260310" cy="4538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400" b="1" u="sng" dirty="0">
                <a:solidFill>
                  <a:schemeClr val="dk1"/>
                </a:solidFill>
              </a:rPr>
              <a:t>MODEL 1- ANALYSIS</a:t>
            </a:r>
            <a:endParaRPr sz="1400" b="1" u="sng"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dirty="0">
                <a:solidFill>
                  <a:schemeClr val="dk1"/>
                </a:solidFill>
              </a:rPr>
              <a:t>All features chosen are significant (&lt;0.005)</a:t>
            </a: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dirty="0">
                <a:solidFill>
                  <a:schemeClr val="dk1"/>
                </a:solidFill>
              </a:rPr>
              <a:t>C value is good (close to 1)</a:t>
            </a: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GB" sz="1400" dirty="0">
                <a:solidFill>
                  <a:schemeClr val="dk1"/>
                </a:solidFill>
              </a:rPr>
              <a:t>Concordant percentage is high meaning that the predictions are mostly correct</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endParaRPr sz="1400" b="1" dirty="0">
              <a:solidFill>
                <a:schemeClr val="dk1"/>
              </a:solidFill>
            </a:endParaRPr>
          </a:p>
          <a:p>
            <a:pPr marL="0" lvl="0" indent="0" algn="ctr" rtl="0">
              <a:lnSpc>
                <a:spcPct val="100000"/>
              </a:lnSpc>
              <a:spcBef>
                <a:spcPts val="0"/>
              </a:spcBef>
              <a:spcAft>
                <a:spcPts val="0"/>
              </a:spcAft>
              <a:buNone/>
            </a:pPr>
            <a:r>
              <a:rPr lang="en-GB" sz="1400" b="1" u="sng" dirty="0">
                <a:solidFill>
                  <a:schemeClr val="dk1"/>
                </a:solidFill>
              </a:rPr>
              <a:t>FINAL MODEL</a:t>
            </a:r>
            <a:endParaRPr sz="1400" b="1" u="sng" dirty="0">
              <a:solidFill>
                <a:schemeClr val="dk1"/>
              </a:solidFill>
            </a:endParaRPr>
          </a:p>
          <a:p>
            <a:pPr marL="0" lvl="0" indent="0" algn="l" rtl="0">
              <a:lnSpc>
                <a:spcPct val="100000"/>
              </a:lnSpc>
              <a:spcBef>
                <a:spcPts val="0"/>
              </a:spcBef>
              <a:spcAft>
                <a:spcPts val="0"/>
              </a:spcAft>
              <a:buNone/>
            </a:pPr>
            <a:endParaRPr sz="1400" u="sng"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log(odds) = -7.9549 + 0.1535*Pregnancies</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+ 0.0347*Glucose</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- 0.012 * </a:t>
            </a:r>
            <a:r>
              <a:rPr lang="en-GB" sz="1400" dirty="0" err="1">
                <a:solidFill>
                  <a:schemeClr val="dk1"/>
                </a:solidFill>
              </a:rPr>
              <a:t>BloodPressure</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+ 0.0848 * BMI</a:t>
            </a: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		+ 0.91 * DPF</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From this we can take out the probability of a person/observation having Diabetes.</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r>
              <a:rPr lang="en-GB" sz="1400" dirty="0">
                <a:solidFill>
                  <a:schemeClr val="dk1"/>
                </a:solidFill>
              </a:rPr>
              <a:t>If the probability is &gt;0.5 =&gt; Predict outcome=1</a:t>
            </a:r>
            <a:endParaRPr sz="1400" dirty="0">
              <a:solidFill>
                <a:schemeClr val="dk1"/>
              </a:solidFill>
            </a:endParaRPr>
          </a:p>
          <a:p>
            <a:pPr marL="0" lvl="0" indent="0" rtl="0">
              <a:lnSpc>
                <a:spcPct val="100000"/>
              </a:lnSpc>
              <a:spcBef>
                <a:spcPts val="0"/>
              </a:spcBef>
              <a:spcAft>
                <a:spcPts val="0"/>
              </a:spcAft>
              <a:buClr>
                <a:schemeClr val="dk1"/>
              </a:buClr>
              <a:buSzPts val="1100"/>
              <a:buFont typeface="Arial"/>
              <a:buNone/>
            </a:pPr>
            <a:endParaRPr sz="1400" u="sng" dirty="0">
              <a:solidFill>
                <a:schemeClr val="dk1"/>
              </a:solidFill>
            </a:endParaRPr>
          </a:p>
        </p:txBody>
      </p:sp>
      <p:pic>
        <p:nvPicPr>
          <p:cNvPr id="154" name="Shape 154"/>
          <p:cNvPicPr preferRelativeResize="0"/>
          <p:nvPr/>
        </p:nvPicPr>
        <p:blipFill>
          <a:blip r:embed="rId3">
            <a:alphaModFix/>
          </a:blip>
          <a:stretch>
            <a:fillRect/>
          </a:stretch>
        </p:blipFill>
        <p:spPr>
          <a:xfrm>
            <a:off x="406275" y="302411"/>
            <a:ext cx="4165715" cy="453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Accuracy Evaluation</a:t>
            </a:r>
            <a:endParaRPr/>
          </a:p>
        </p:txBody>
      </p:sp>
      <p:sp>
        <p:nvSpPr>
          <p:cNvPr id="160" name="Shape 1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dirty="0"/>
              <a:t>*I have used a simple python code to calculate the accuracy</a:t>
            </a:r>
            <a:endParaRPr dirty="0"/>
          </a:p>
        </p:txBody>
      </p:sp>
      <p:graphicFrame>
        <p:nvGraphicFramePr>
          <p:cNvPr id="161" name="Shape 161"/>
          <p:cNvGraphicFramePr/>
          <p:nvPr/>
        </p:nvGraphicFramePr>
        <p:xfrm>
          <a:off x="952500" y="1809750"/>
          <a:ext cx="7239000" cy="1981050"/>
        </p:xfrm>
        <a:graphic>
          <a:graphicData uri="http://schemas.openxmlformats.org/drawingml/2006/table">
            <a:tbl>
              <a:tblPr>
                <a:noFill/>
                <a:tableStyleId>{D8B168AE-2A5E-4C13-A392-1650E16AEE1F}</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GB"/>
                        <a:t>MODEL</a:t>
                      </a:r>
                      <a:endParaRPr/>
                    </a:p>
                  </a:txBody>
                  <a:tcPr marL="91425" marR="91425" marT="91425" marB="91425"/>
                </a:tc>
                <a:tc>
                  <a:txBody>
                    <a:bodyPr/>
                    <a:lstStyle/>
                    <a:p>
                      <a:pPr marL="0" lvl="0" indent="0" algn="ctr">
                        <a:spcBef>
                          <a:spcPts val="0"/>
                        </a:spcBef>
                        <a:spcAft>
                          <a:spcPts val="0"/>
                        </a:spcAft>
                        <a:buNone/>
                      </a:pPr>
                      <a:r>
                        <a:rPr lang="en-GB"/>
                        <a:t>ACCURACY(%)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GB"/>
                        <a:t>1 All features</a:t>
                      </a:r>
                      <a:endParaRPr/>
                    </a:p>
                  </a:txBody>
                  <a:tcPr marL="91425" marR="91425" marT="91425" marB="91425"/>
                </a:tc>
                <a:tc>
                  <a:txBody>
                    <a:bodyPr/>
                    <a:lstStyle/>
                    <a:p>
                      <a:pPr marL="0" lvl="0" indent="0" algn="ctr">
                        <a:spcBef>
                          <a:spcPts val="0"/>
                        </a:spcBef>
                        <a:spcAft>
                          <a:spcPts val="0"/>
                        </a:spcAft>
                        <a:buNone/>
                      </a:pPr>
                      <a:r>
                        <a:rPr lang="en-GB"/>
                        <a:t>78.385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GB"/>
                        <a:t>2 Add V_insulin (with stepwise) (!=0 =&gt; 1)</a:t>
                      </a:r>
                      <a:endParaRPr/>
                    </a:p>
                  </a:txBody>
                  <a:tcPr marL="91425" marR="91425" marT="91425" marB="91425"/>
                </a:tc>
                <a:tc>
                  <a:txBody>
                    <a:bodyPr/>
                    <a:lstStyle/>
                    <a:p>
                      <a:pPr marL="0" lvl="0" indent="0" algn="ctr">
                        <a:spcBef>
                          <a:spcPts val="0"/>
                        </a:spcBef>
                        <a:spcAft>
                          <a:spcPts val="0"/>
                        </a:spcAft>
                        <a:buNone/>
                      </a:pPr>
                      <a:r>
                        <a:rPr lang="en-GB"/>
                        <a:t>77.604</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GB"/>
                        <a:t>3 Add V_bmi (&gt;=35 =&gt; 1)</a:t>
                      </a:r>
                      <a:endParaRPr/>
                    </a:p>
                  </a:txBody>
                  <a:tcPr marL="91425" marR="91425" marT="91425" marB="91425"/>
                </a:tc>
                <a:tc>
                  <a:txBody>
                    <a:bodyPr/>
                    <a:lstStyle/>
                    <a:p>
                      <a:pPr marL="0" lvl="0" indent="0" algn="ctr">
                        <a:spcBef>
                          <a:spcPts val="0"/>
                        </a:spcBef>
                        <a:spcAft>
                          <a:spcPts val="0"/>
                        </a:spcAft>
                        <a:buNone/>
                      </a:pPr>
                      <a:r>
                        <a:rPr lang="en-GB"/>
                        <a:t>76.823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GB"/>
                        <a:t>4 Pregnancy*Age</a:t>
                      </a:r>
                      <a:endParaRPr/>
                    </a:p>
                  </a:txBody>
                  <a:tcPr marL="91425" marR="91425" marT="91425" marB="91425"/>
                </a:tc>
                <a:tc>
                  <a:txBody>
                    <a:bodyPr/>
                    <a:lstStyle/>
                    <a:p>
                      <a:pPr marL="0" lvl="0" indent="0" algn="ctr" rtl="0">
                        <a:spcBef>
                          <a:spcPts val="0"/>
                        </a:spcBef>
                        <a:spcAft>
                          <a:spcPts val="0"/>
                        </a:spcAft>
                        <a:buNone/>
                      </a:pPr>
                      <a:r>
                        <a:rPr lang="en-GB"/>
                        <a:t>76.692</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9F50-1BCA-49B6-B8E4-E411EC6B915C}"/>
              </a:ext>
            </a:extLst>
          </p:cNvPr>
          <p:cNvSpPr>
            <a:spLocks noGrp="1"/>
          </p:cNvSpPr>
          <p:nvPr>
            <p:ph type="title"/>
          </p:nvPr>
        </p:nvSpPr>
        <p:spPr/>
        <p:txBody>
          <a:bodyPr/>
          <a:lstStyle/>
          <a:p>
            <a:pPr algn="ctr"/>
            <a:r>
              <a:rPr lang="en-IN" dirty="0"/>
              <a:t>Recommender System</a:t>
            </a:r>
          </a:p>
        </p:txBody>
      </p:sp>
      <p:sp>
        <p:nvSpPr>
          <p:cNvPr id="3" name="Text Placeholder 2">
            <a:extLst>
              <a:ext uri="{FF2B5EF4-FFF2-40B4-BE49-F238E27FC236}">
                <a16:creationId xmlns:a16="http://schemas.microsoft.com/office/drawing/2014/main" id="{1160B3CC-F1BB-4F5C-82C0-39A2A2EC1CBB}"/>
              </a:ext>
            </a:extLst>
          </p:cNvPr>
          <p:cNvSpPr>
            <a:spLocks noGrp="1"/>
          </p:cNvSpPr>
          <p:nvPr>
            <p:ph type="body" idx="1"/>
          </p:nvPr>
        </p:nvSpPr>
        <p:spPr/>
        <p:txBody>
          <a:bodyPr/>
          <a:lstStyle/>
          <a:p>
            <a:r>
              <a:rPr lang="en-IN" dirty="0"/>
              <a:t>Using the information we have, we can recommend medicines to the people in the study</a:t>
            </a:r>
          </a:p>
          <a:p>
            <a:r>
              <a:rPr lang="en-IN" dirty="0"/>
              <a:t>Four medicines: </a:t>
            </a:r>
            <a:r>
              <a:rPr lang="en-IN" dirty="0">
                <a:solidFill>
                  <a:schemeClr val="tx1"/>
                </a:solidFill>
              </a:rPr>
              <a:t>Novolin (short acting insulin T1D), Acarbose (T2D), Lisinopril (high </a:t>
            </a:r>
            <a:r>
              <a:rPr lang="en-IN" dirty="0" err="1">
                <a:solidFill>
                  <a:schemeClr val="tx1"/>
                </a:solidFill>
              </a:rPr>
              <a:t>BloodPressure</a:t>
            </a:r>
            <a:r>
              <a:rPr lang="en-IN" dirty="0">
                <a:solidFill>
                  <a:schemeClr val="tx1"/>
                </a:solidFill>
              </a:rPr>
              <a:t>), </a:t>
            </a:r>
            <a:r>
              <a:rPr lang="en-IN" dirty="0" err="1">
                <a:solidFill>
                  <a:schemeClr val="tx1"/>
                </a:solidFill>
              </a:rPr>
              <a:t>Diuril</a:t>
            </a:r>
            <a:r>
              <a:rPr lang="en-IN" dirty="0">
                <a:solidFill>
                  <a:schemeClr val="tx1"/>
                </a:solidFill>
              </a:rPr>
              <a:t> (low </a:t>
            </a:r>
            <a:r>
              <a:rPr lang="en-IN" dirty="0" err="1">
                <a:solidFill>
                  <a:schemeClr val="tx1"/>
                </a:solidFill>
              </a:rPr>
              <a:t>BloodPressure</a:t>
            </a:r>
            <a:r>
              <a:rPr lang="en-IN" dirty="0">
                <a:solidFill>
                  <a:schemeClr val="tx1"/>
                </a:solidFill>
              </a:rPr>
              <a:t>)</a:t>
            </a:r>
          </a:p>
          <a:p>
            <a:r>
              <a:rPr lang="en-IN" dirty="0">
                <a:solidFill>
                  <a:schemeClr val="tx1"/>
                </a:solidFill>
              </a:rPr>
              <a:t>Create a rounded matrix for recommending medicines</a:t>
            </a:r>
          </a:p>
          <a:p>
            <a:endParaRPr lang="en-IN" dirty="0">
              <a:solidFill>
                <a:schemeClr val="tx1"/>
              </a:solidFill>
            </a:endParaRPr>
          </a:p>
        </p:txBody>
      </p:sp>
      <p:graphicFrame>
        <p:nvGraphicFramePr>
          <p:cNvPr id="4" name="Table 3">
            <a:extLst>
              <a:ext uri="{FF2B5EF4-FFF2-40B4-BE49-F238E27FC236}">
                <a16:creationId xmlns:a16="http://schemas.microsoft.com/office/drawing/2014/main" id="{A42133DE-FB0C-4756-A44E-990042CD1706}"/>
              </a:ext>
            </a:extLst>
          </p:cNvPr>
          <p:cNvGraphicFramePr>
            <a:graphicFrameLocks noGrp="1"/>
          </p:cNvGraphicFramePr>
          <p:nvPr>
            <p:extLst>
              <p:ext uri="{D42A27DB-BD31-4B8C-83A1-F6EECF244321}">
                <p14:modId xmlns:p14="http://schemas.microsoft.com/office/powerpoint/2010/main" val="467657364"/>
              </p:ext>
            </p:extLst>
          </p:nvPr>
        </p:nvGraphicFramePr>
        <p:xfrm>
          <a:off x="620890" y="2988568"/>
          <a:ext cx="7902220" cy="1483360"/>
        </p:xfrm>
        <a:graphic>
          <a:graphicData uri="http://schemas.openxmlformats.org/drawingml/2006/table">
            <a:tbl>
              <a:tblPr firstRow="1" bandRow="1">
                <a:tableStyleId>{D8B168AE-2A5E-4C13-A392-1650E16AEE1F}</a:tableStyleId>
              </a:tblPr>
              <a:tblGrid>
                <a:gridCol w="1919110">
                  <a:extLst>
                    <a:ext uri="{9D8B030D-6E8A-4147-A177-3AD203B41FA5}">
                      <a16:colId xmlns:a16="http://schemas.microsoft.com/office/drawing/2014/main" val="1419521059"/>
                    </a:ext>
                  </a:extLst>
                </a:gridCol>
                <a:gridCol w="1241778">
                  <a:extLst>
                    <a:ext uri="{9D8B030D-6E8A-4147-A177-3AD203B41FA5}">
                      <a16:colId xmlns:a16="http://schemas.microsoft.com/office/drawing/2014/main" val="1322338959"/>
                    </a:ext>
                  </a:extLst>
                </a:gridCol>
                <a:gridCol w="1580444">
                  <a:extLst>
                    <a:ext uri="{9D8B030D-6E8A-4147-A177-3AD203B41FA5}">
                      <a16:colId xmlns:a16="http://schemas.microsoft.com/office/drawing/2014/main" val="3191345140"/>
                    </a:ext>
                  </a:extLst>
                </a:gridCol>
                <a:gridCol w="1580444">
                  <a:extLst>
                    <a:ext uri="{9D8B030D-6E8A-4147-A177-3AD203B41FA5}">
                      <a16:colId xmlns:a16="http://schemas.microsoft.com/office/drawing/2014/main" val="837179530"/>
                    </a:ext>
                  </a:extLst>
                </a:gridCol>
                <a:gridCol w="1580444">
                  <a:extLst>
                    <a:ext uri="{9D8B030D-6E8A-4147-A177-3AD203B41FA5}">
                      <a16:colId xmlns:a16="http://schemas.microsoft.com/office/drawing/2014/main" val="3442206976"/>
                    </a:ext>
                  </a:extLst>
                </a:gridCol>
              </a:tblGrid>
              <a:tr h="370840">
                <a:tc>
                  <a:txBody>
                    <a:bodyPr/>
                    <a:lstStyle/>
                    <a:p>
                      <a:pPr algn="ctr"/>
                      <a:r>
                        <a:rPr lang="en-IN" dirty="0"/>
                        <a:t>Subject</a:t>
                      </a:r>
                    </a:p>
                  </a:txBody>
                  <a:tcPr/>
                </a:tc>
                <a:tc>
                  <a:txBody>
                    <a:bodyPr/>
                    <a:lstStyle/>
                    <a:p>
                      <a:pPr algn="ctr"/>
                      <a:r>
                        <a:rPr lang="en-IN" dirty="0">
                          <a:solidFill>
                            <a:schemeClr val="tx1"/>
                          </a:solidFill>
                        </a:rPr>
                        <a:t>Novolin</a:t>
                      </a:r>
                      <a:endParaRPr lang="en-IN" dirty="0"/>
                    </a:p>
                  </a:txBody>
                  <a:tcPr/>
                </a:tc>
                <a:tc>
                  <a:txBody>
                    <a:bodyPr/>
                    <a:lstStyle/>
                    <a:p>
                      <a:pPr algn="ctr"/>
                      <a:r>
                        <a:rPr lang="en-IN" dirty="0">
                          <a:solidFill>
                            <a:schemeClr val="tx1"/>
                          </a:solidFill>
                        </a:rPr>
                        <a:t>Acarbose</a:t>
                      </a:r>
                      <a:endParaRPr lang="en-IN" dirty="0"/>
                    </a:p>
                  </a:txBody>
                  <a:tcPr/>
                </a:tc>
                <a:tc>
                  <a:txBody>
                    <a:bodyPr/>
                    <a:lstStyle/>
                    <a:p>
                      <a:pPr algn="ctr"/>
                      <a:r>
                        <a:rPr lang="en-IN" dirty="0">
                          <a:solidFill>
                            <a:schemeClr val="tx1"/>
                          </a:solidFill>
                        </a:rPr>
                        <a:t>Lisinopril</a:t>
                      </a:r>
                      <a:endParaRPr lang="en-IN" dirty="0"/>
                    </a:p>
                  </a:txBody>
                  <a:tcPr/>
                </a:tc>
                <a:tc>
                  <a:txBody>
                    <a:bodyPr/>
                    <a:lstStyle/>
                    <a:p>
                      <a:pPr algn="ctr"/>
                      <a:r>
                        <a:rPr lang="en-IN" dirty="0" err="1">
                          <a:solidFill>
                            <a:schemeClr val="tx1"/>
                          </a:solidFill>
                        </a:rPr>
                        <a:t>Diuril</a:t>
                      </a:r>
                      <a:endParaRPr lang="en-IN" dirty="0"/>
                    </a:p>
                  </a:txBody>
                  <a:tcPr/>
                </a:tc>
                <a:extLst>
                  <a:ext uri="{0D108BD9-81ED-4DB2-BD59-A6C34878D82A}">
                    <a16:rowId xmlns:a16="http://schemas.microsoft.com/office/drawing/2014/main" val="177562895"/>
                  </a:ext>
                </a:extLst>
              </a:tr>
              <a:tr h="370840">
                <a:tc>
                  <a:txBody>
                    <a:bodyPr/>
                    <a:lstStyle/>
                    <a:p>
                      <a:r>
                        <a:rPr lang="en-IN" dirty="0"/>
                        <a:t>A (T2D and high BP)</a:t>
                      </a:r>
                    </a:p>
                  </a:txBody>
                  <a:tcPr/>
                </a:tc>
                <a:tc>
                  <a:txBody>
                    <a:bodyPr/>
                    <a:lstStyle/>
                    <a:p>
                      <a:r>
                        <a:rPr lang="en-IN" dirty="0"/>
                        <a:t>0</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3434090716"/>
                  </a:ext>
                </a:extLst>
              </a:tr>
              <a:tr h="370840">
                <a:tc>
                  <a:txBody>
                    <a:bodyPr/>
                    <a:lstStyle/>
                    <a:p>
                      <a:r>
                        <a:rPr lang="en-IN" dirty="0"/>
                        <a:t>B (low BP)</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36418194"/>
                  </a:ext>
                </a:extLst>
              </a:tr>
              <a:tr h="370840">
                <a:tc>
                  <a:txBody>
                    <a:bodyPr/>
                    <a:lstStyle/>
                    <a:p>
                      <a:r>
                        <a:rPr lang="en-IN" dirty="0"/>
                        <a:t>C (T1D and high BP)</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303629619"/>
                  </a:ext>
                </a:extLst>
              </a:tr>
            </a:tbl>
          </a:graphicData>
        </a:graphic>
      </p:graphicFrame>
    </p:spTree>
    <p:extLst>
      <p:ext uri="{BB962C8B-B14F-4D97-AF65-F5344CB8AC3E}">
        <p14:creationId xmlns:p14="http://schemas.microsoft.com/office/powerpoint/2010/main" val="281920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Introduction</a:t>
            </a:r>
            <a:endParaRPr/>
          </a:p>
        </p:txBody>
      </p:sp>
      <p:sp>
        <p:nvSpPr>
          <p:cNvPr id="64" name="Shape 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Classification of observations to predict whether individuals have Type-2 Diabetes</a:t>
            </a:r>
            <a:endParaRPr/>
          </a:p>
          <a:p>
            <a:pPr marL="457200" lvl="0" indent="-342900" rtl="0">
              <a:spcBef>
                <a:spcPts val="0"/>
              </a:spcBef>
              <a:spcAft>
                <a:spcPts val="0"/>
              </a:spcAft>
              <a:buSzPts val="1800"/>
              <a:buChar char="●"/>
            </a:pPr>
            <a:r>
              <a:rPr lang="en-GB"/>
              <a:t>Based on 8 features present in the ‘PIMA Indians Diabetes’ dataset</a:t>
            </a:r>
            <a:endParaRPr/>
          </a:p>
          <a:p>
            <a:pPr marL="457200" lvl="0" indent="-342900" rtl="0">
              <a:spcBef>
                <a:spcPts val="0"/>
              </a:spcBef>
              <a:spcAft>
                <a:spcPts val="0"/>
              </a:spcAft>
              <a:buSzPts val="1800"/>
              <a:buChar char="●"/>
            </a:pPr>
            <a:r>
              <a:rPr lang="en-GB"/>
              <a:t>768 observations</a:t>
            </a:r>
            <a:endParaRPr/>
          </a:p>
          <a:p>
            <a:pPr marL="457200" lvl="0" indent="-342900" rtl="0">
              <a:spcBef>
                <a:spcPts val="0"/>
              </a:spcBef>
              <a:spcAft>
                <a:spcPts val="0"/>
              </a:spcAft>
              <a:buSzPts val="1800"/>
              <a:buChar char="●"/>
            </a:pPr>
            <a:r>
              <a:rPr lang="en-GB"/>
              <a:t>Techniques used:</a:t>
            </a:r>
            <a:endParaRPr/>
          </a:p>
          <a:p>
            <a:pPr marL="914400" lvl="1" indent="-317500" rtl="0">
              <a:spcBef>
                <a:spcPts val="0"/>
              </a:spcBef>
              <a:spcAft>
                <a:spcPts val="0"/>
              </a:spcAft>
              <a:buSzPts val="1400"/>
              <a:buChar char="○"/>
            </a:pPr>
            <a:r>
              <a:rPr lang="en-GB"/>
              <a:t>Principal Component Analysis</a:t>
            </a:r>
            <a:endParaRPr/>
          </a:p>
          <a:p>
            <a:pPr marL="914400" lvl="1" indent="-317500" rtl="0">
              <a:spcBef>
                <a:spcPts val="0"/>
              </a:spcBef>
              <a:spcAft>
                <a:spcPts val="0"/>
              </a:spcAft>
              <a:buSzPts val="1400"/>
              <a:buChar char="○"/>
            </a:pPr>
            <a:r>
              <a:rPr lang="en-GB"/>
              <a:t>Linear Regression</a:t>
            </a:r>
            <a:endParaRPr/>
          </a:p>
          <a:p>
            <a:pPr marL="914400" lvl="1" indent="-317500" rtl="0">
              <a:spcBef>
                <a:spcPts val="0"/>
              </a:spcBef>
              <a:spcAft>
                <a:spcPts val="0"/>
              </a:spcAft>
              <a:buSzPts val="1400"/>
              <a:buChar char="○"/>
            </a:pPr>
            <a:r>
              <a:rPr lang="en-GB"/>
              <a:t>Logistic Regression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C6A2-11D4-447F-874A-BDF67376F577}"/>
              </a:ext>
            </a:extLst>
          </p:cNvPr>
          <p:cNvSpPr>
            <a:spLocks noGrp="1"/>
          </p:cNvSpPr>
          <p:nvPr>
            <p:ph type="title"/>
          </p:nvPr>
        </p:nvSpPr>
        <p:spPr/>
        <p:txBody>
          <a:bodyPr/>
          <a:lstStyle/>
          <a:p>
            <a:pPr algn="ctr"/>
            <a:r>
              <a:rPr lang="en-IN" dirty="0"/>
              <a:t>Future Work</a:t>
            </a:r>
          </a:p>
        </p:txBody>
      </p:sp>
      <p:sp>
        <p:nvSpPr>
          <p:cNvPr id="3" name="Text Placeholder 2">
            <a:extLst>
              <a:ext uri="{FF2B5EF4-FFF2-40B4-BE49-F238E27FC236}">
                <a16:creationId xmlns:a16="http://schemas.microsoft.com/office/drawing/2014/main" id="{AFC7F479-81A3-4FCE-9968-ACDD1A097627}"/>
              </a:ext>
            </a:extLst>
          </p:cNvPr>
          <p:cNvSpPr>
            <a:spLocks noGrp="1"/>
          </p:cNvSpPr>
          <p:nvPr>
            <p:ph type="body" idx="1"/>
          </p:nvPr>
        </p:nvSpPr>
        <p:spPr/>
        <p:txBody>
          <a:bodyPr/>
          <a:lstStyle/>
          <a:p>
            <a:r>
              <a:rPr lang="en-IN" dirty="0"/>
              <a:t>Can help doctors to prescribe medicines. Reduce 500 to 20</a:t>
            </a:r>
          </a:p>
          <a:p>
            <a:endParaRPr lang="en-IN" dirty="0"/>
          </a:p>
          <a:p>
            <a:endParaRPr lang="en-IN" dirty="0"/>
          </a:p>
          <a:p>
            <a:r>
              <a:rPr lang="en-IN" dirty="0"/>
              <a:t>Additional features for higher accuracy</a:t>
            </a:r>
          </a:p>
          <a:p>
            <a:endParaRPr lang="en-IN" dirty="0"/>
          </a:p>
          <a:p>
            <a:endParaRPr lang="en-IN" dirty="0"/>
          </a:p>
          <a:p>
            <a:r>
              <a:rPr lang="en-IN" dirty="0"/>
              <a:t>Perform a similar analysis for other ailments</a:t>
            </a:r>
          </a:p>
        </p:txBody>
      </p:sp>
    </p:spTree>
    <p:extLst>
      <p:ext uri="{BB962C8B-B14F-4D97-AF65-F5344CB8AC3E}">
        <p14:creationId xmlns:p14="http://schemas.microsoft.com/office/powerpoint/2010/main" val="26358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42360-7274-4D2C-BCC0-B93CAC43F420}"/>
              </a:ext>
            </a:extLst>
          </p:cNvPr>
          <p:cNvSpPr>
            <a:spLocks noGrp="1"/>
          </p:cNvSpPr>
          <p:nvPr>
            <p:ph type="title"/>
          </p:nvPr>
        </p:nvSpPr>
        <p:spPr/>
        <p:txBody>
          <a:bodyPr/>
          <a:lstStyle/>
          <a:p>
            <a:r>
              <a:rPr lang="en-IN" dirty="0"/>
              <a:t>Questions?</a:t>
            </a:r>
            <a:br>
              <a:rPr lang="en-IN" dirty="0"/>
            </a:br>
            <a:endParaRPr lang="en-IN" dirty="0"/>
          </a:p>
        </p:txBody>
      </p:sp>
    </p:spTree>
    <p:extLst>
      <p:ext uri="{BB962C8B-B14F-4D97-AF65-F5344CB8AC3E}">
        <p14:creationId xmlns:p14="http://schemas.microsoft.com/office/powerpoint/2010/main" val="351962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The Dataset - Pima Indians Diabetes</a:t>
            </a:r>
            <a:endParaRPr dirty="0"/>
          </a:p>
        </p:txBody>
      </p:sp>
      <p:sp>
        <p:nvSpPr>
          <p:cNvPr id="70" name="Shape 70"/>
          <p:cNvSpPr txBox="1">
            <a:spLocks noGrp="1"/>
          </p:cNvSpPr>
          <p:nvPr>
            <p:ph type="body" idx="1"/>
          </p:nvPr>
        </p:nvSpPr>
        <p:spPr>
          <a:xfrm>
            <a:off x="460950" y="1318075"/>
            <a:ext cx="8222100" cy="3262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dirty="0"/>
              <a:t>Features: (all numeric-valued, continuous)</a:t>
            </a:r>
            <a:br>
              <a:rPr lang="en-GB" dirty="0"/>
            </a:br>
            <a:r>
              <a:rPr lang="en-GB" dirty="0"/>
              <a:t>1. </a:t>
            </a:r>
            <a:r>
              <a:rPr lang="en-GB" b="1" dirty="0"/>
              <a:t>Pregnancies </a:t>
            </a:r>
            <a:r>
              <a:rPr lang="en-GB" dirty="0"/>
              <a:t>- Number of times pregnant</a:t>
            </a:r>
            <a:br>
              <a:rPr lang="en-GB" dirty="0"/>
            </a:br>
            <a:r>
              <a:rPr lang="en-GB" dirty="0"/>
              <a:t>2. </a:t>
            </a:r>
            <a:r>
              <a:rPr lang="en-GB" b="1" dirty="0"/>
              <a:t>Glucose </a:t>
            </a:r>
            <a:r>
              <a:rPr lang="en-GB" dirty="0"/>
              <a:t>- Plasma glucose concentration a 2 hours in an oral glucose   tolerance test</a:t>
            </a:r>
            <a:br>
              <a:rPr lang="en-GB" dirty="0"/>
            </a:br>
            <a:r>
              <a:rPr lang="en-GB" dirty="0"/>
              <a:t>3. </a:t>
            </a:r>
            <a:r>
              <a:rPr lang="en-GB" b="1" dirty="0"/>
              <a:t>Blood Pressure</a:t>
            </a:r>
            <a:r>
              <a:rPr lang="en-GB" dirty="0"/>
              <a:t> - Diastolic blood pressure (mm Hg)</a:t>
            </a:r>
            <a:br>
              <a:rPr lang="en-GB" dirty="0"/>
            </a:br>
            <a:r>
              <a:rPr lang="en-GB" dirty="0"/>
              <a:t>4. </a:t>
            </a:r>
            <a:r>
              <a:rPr lang="en-GB" b="1" dirty="0"/>
              <a:t>Skin Thickness </a:t>
            </a:r>
            <a:r>
              <a:rPr lang="en-GB" dirty="0"/>
              <a:t>- Triceps skin fold thickness (mm)</a:t>
            </a:r>
            <a:br>
              <a:rPr lang="en-GB" dirty="0"/>
            </a:br>
            <a:r>
              <a:rPr lang="en-GB" dirty="0"/>
              <a:t>5. </a:t>
            </a:r>
            <a:r>
              <a:rPr lang="en-GB" b="1" dirty="0"/>
              <a:t>Insulin</a:t>
            </a:r>
            <a:r>
              <a:rPr lang="en-GB" dirty="0"/>
              <a:t> - 2-Hour serum insulin (mu U/ml)</a:t>
            </a:r>
            <a:br>
              <a:rPr lang="en-GB" dirty="0"/>
            </a:br>
            <a:r>
              <a:rPr lang="en-GB" dirty="0"/>
              <a:t>6. </a:t>
            </a:r>
            <a:r>
              <a:rPr lang="en-GB" b="1" dirty="0"/>
              <a:t>BMI</a:t>
            </a:r>
            <a:r>
              <a:rPr lang="en-GB" dirty="0"/>
              <a:t> - Body mass index (weight in kg/(height in m)^2)</a:t>
            </a:r>
            <a:br>
              <a:rPr lang="en-GB" dirty="0"/>
            </a:br>
            <a:r>
              <a:rPr lang="en-GB" dirty="0"/>
              <a:t>7. </a:t>
            </a:r>
            <a:r>
              <a:rPr lang="en-GB" b="1" dirty="0"/>
              <a:t>Diabetes pedigree function- </a:t>
            </a:r>
            <a:r>
              <a:rPr lang="en-GB" dirty="0"/>
              <a:t>chance of Diabetes in the next 5 years</a:t>
            </a:r>
            <a:br>
              <a:rPr lang="en-GB" dirty="0"/>
            </a:br>
            <a:r>
              <a:rPr lang="en-GB" dirty="0"/>
              <a:t>8. </a:t>
            </a:r>
            <a:r>
              <a:rPr lang="en-GB" b="1" dirty="0"/>
              <a:t>Age </a:t>
            </a:r>
            <a:r>
              <a:rPr lang="en-GB" dirty="0"/>
              <a:t>(years)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Steps Involved</a:t>
            </a:r>
            <a:endParaRPr dirty="0"/>
          </a:p>
        </p:txBody>
      </p:sp>
      <p:sp>
        <p:nvSpPr>
          <p:cNvPr id="76" name="Shape 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GB"/>
              <a:t>Clean Data</a:t>
            </a:r>
            <a:endParaRPr/>
          </a:p>
          <a:p>
            <a:pPr marL="457200" lvl="0" indent="-342900" rtl="0">
              <a:spcBef>
                <a:spcPts val="0"/>
              </a:spcBef>
              <a:spcAft>
                <a:spcPts val="0"/>
              </a:spcAft>
              <a:buSzPts val="1800"/>
              <a:buAutoNum type="arabicPeriod"/>
            </a:pPr>
            <a:r>
              <a:rPr lang="en-GB"/>
              <a:t>Exploratory Data Analysis</a:t>
            </a:r>
            <a:endParaRPr/>
          </a:p>
          <a:p>
            <a:pPr marL="914400" lvl="1" indent="-317500" rtl="0">
              <a:spcBef>
                <a:spcPts val="0"/>
              </a:spcBef>
              <a:spcAft>
                <a:spcPts val="0"/>
              </a:spcAft>
              <a:buSzPts val="1400"/>
              <a:buAutoNum type="alphaLcPeriod"/>
            </a:pPr>
            <a:r>
              <a:rPr lang="en-GB"/>
              <a:t>Univariate analysis</a:t>
            </a:r>
            <a:endParaRPr/>
          </a:p>
          <a:p>
            <a:pPr marL="914400" lvl="1" indent="-317500" rtl="0">
              <a:spcBef>
                <a:spcPts val="0"/>
              </a:spcBef>
              <a:spcAft>
                <a:spcPts val="0"/>
              </a:spcAft>
              <a:buSzPts val="1400"/>
              <a:buAutoNum type="alphaLcPeriod"/>
            </a:pPr>
            <a:r>
              <a:rPr lang="en-GB"/>
              <a:t>Standardize/ Z-transformation (for PCA)</a:t>
            </a:r>
            <a:endParaRPr/>
          </a:p>
          <a:p>
            <a:pPr marL="914400" lvl="1" indent="-317500" rtl="0">
              <a:spcBef>
                <a:spcPts val="0"/>
              </a:spcBef>
              <a:spcAft>
                <a:spcPts val="0"/>
              </a:spcAft>
              <a:buSzPts val="1400"/>
              <a:buAutoNum type="alphaLcPeriod"/>
            </a:pPr>
            <a:r>
              <a:rPr lang="en-GB"/>
              <a:t>Observe correlation</a:t>
            </a:r>
            <a:endParaRPr/>
          </a:p>
          <a:p>
            <a:pPr marL="914400" lvl="1" indent="-317500" rtl="0">
              <a:spcBef>
                <a:spcPts val="0"/>
              </a:spcBef>
              <a:spcAft>
                <a:spcPts val="0"/>
              </a:spcAft>
              <a:buSzPts val="1400"/>
              <a:buAutoNum type="alphaLcPeriod"/>
            </a:pPr>
            <a:r>
              <a:rPr lang="en-GB"/>
              <a:t>Principal Component Analysis</a:t>
            </a:r>
            <a:endParaRPr/>
          </a:p>
          <a:p>
            <a:pPr marL="457200" lvl="0" indent="-342900" rtl="0">
              <a:spcBef>
                <a:spcPts val="0"/>
              </a:spcBef>
              <a:spcAft>
                <a:spcPts val="0"/>
              </a:spcAft>
              <a:buSzPts val="1800"/>
              <a:buAutoNum type="arabicPeriod"/>
            </a:pPr>
            <a:r>
              <a:rPr lang="en-GB"/>
              <a:t>Model Selection and Evaluation</a:t>
            </a:r>
            <a:endParaRPr/>
          </a:p>
          <a:p>
            <a:pPr marL="914400" lvl="1" indent="-317500" rtl="0">
              <a:spcBef>
                <a:spcPts val="0"/>
              </a:spcBef>
              <a:spcAft>
                <a:spcPts val="0"/>
              </a:spcAft>
              <a:buSzPts val="1400"/>
              <a:buAutoNum type="alphaLcPeriod"/>
            </a:pPr>
            <a:r>
              <a:rPr lang="en-GB"/>
              <a:t>Linear Regression</a:t>
            </a:r>
            <a:endParaRPr/>
          </a:p>
          <a:p>
            <a:pPr marL="914400" lvl="1" indent="-317500" rtl="0">
              <a:spcBef>
                <a:spcPts val="0"/>
              </a:spcBef>
              <a:spcAft>
                <a:spcPts val="0"/>
              </a:spcAft>
              <a:buSzPts val="1400"/>
              <a:buAutoNum type="alphaLcPeriod"/>
            </a:pPr>
            <a:r>
              <a:rPr lang="en-GB"/>
              <a:t>Logistic regression</a:t>
            </a:r>
            <a:endParaRPr/>
          </a:p>
          <a:p>
            <a:pPr marL="457200" lvl="0" indent="-342900" rtl="0">
              <a:spcBef>
                <a:spcPts val="0"/>
              </a:spcBef>
              <a:spcAft>
                <a:spcPts val="0"/>
              </a:spcAft>
              <a:buSzPts val="1800"/>
              <a:buAutoNum type="arabicPeriod"/>
            </a:pPr>
            <a:r>
              <a:rPr lang="en-GB"/>
              <a:t>Recommendation system for medicines to prescribe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71DD-F145-4BF6-8197-E39448FE56C4}"/>
              </a:ext>
            </a:extLst>
          </p:cNvPr>
          <p:cNvSpPr>
            <a:spLocks noGrp="1"/>
          </p:cNvSpPr>
          <p:nvPr>
            <p:ph type="title"/>
          </p:nvPr>
        </p:nvSpPr>
        <p:spPr/>
        <p:txBody>
          <a:bodyPr/>
          <a:lstStyle/>
          <a:p>
            <a:pPr algn="ctr"/>
            <a:r>
              <a:rPr lang="en-GB" dirty="0"/>
              <a:t>Component Extraction Criterion</a:t>
            </a:r>
            <a:endParaRPr lang="en-US" dirty="0"/>
          </a:p>
        </p:txBody>
      </p:sp>
      <p:sp>
        <p:nvSpPr>
          <p:cNvPr id="3" name="Text Placeholder 2">
            <a:extLst>
              <a:ext uri="{FF2B5EF4-FFF2-40B4-BE49-F238E27FC236}">
                <a16:creationId xmlns:a16="http://schemas.microsoft.com/office/drawing/2014/main" id="{607E0AB3-48A2-4664-907C-29222709187B}"/>
              </a:ext>
            </a:extLst>
          </p:cNvPr>
          <p:cNvSpPr>
            <a:spLocks noGrp="1"/>
          </p:cNvSpPr>
          <p:nvPr>
            <p:ph type="body" idx="1"/>
          </p:nvPr>
        </p:nvSpPr>
        <p:spPr/>
        <p:txBody>
          <a:bodyPr/>
          <a:lstStyle/>
          <a:p>
            <a:pPr lvl="0"/>
            <a:r>
              <a:rPr lang="en-US" dirty="0"/>
              <a:t>Eigenvalue Criterion - </a:t>
            </a:r>
            <a:r>
              <a:rPr lang="en-US" sz="1400" dirty="0"/>
              <a:t>The eigenvalue criterion states that only components with eigenvalues greater than 1 should be retained. Note that if there are fewer than 20 variables, the eigenvalue criterion tends to recommend extracting too few components.</a:t>
            </a:r>
          </a:p>
          <a:p>
            <a:pPr lvl="0">
              <a:spcBef>
                <a:spcPts val="1000"/>
              </a:spcBef>
            </a:pPr>
            <a:r>
              <a:rPr lang="en-US" dirty="0"/>
              <a:t>Proportion of Variance Explained Criterion - </a:t>
            </a:r>
            <a:r>
              <a:rPr lang="en-US" sz="1400" dirty="0"/>
              <a:t>how much of the total variability he or she would like the principal components to account for</a:t>
            </a:r>
            <a:r>
              <a:rPr lang="en-US" dirty="0"/>
              <a:t>.</a:t>
            </a:r>
          </a:p>
          <a:p>
            <a:pPr lvl="0">
              <a:spcBef>
                <a:spcPts val="1000"/>
              </a:spcBef>
            </a:pPr>
            <a:r>
              <a:rPr lang="en-US" dirty="0"/>
              <a:t>Scree Plot Criterion </a:t>
            </a:r>
            <a:r>
              <a:rPr lang="en-US" sz="1400" dirty="0"/>
              <a:t>- The maximum number of components that should be extracted is just prior to where the plot first begins to straighten out into a horizontal line</a:t>
            </a:r>
          </a:p>
          <a:p>
            <a:endParaRPr lang="en-US" dirty="0"/>
          </a:p>
        </p:txBody>
      </p:sp>
      <p:sp>
        <p:nvSpPr>
          <p:cNvPr id="4" name="Rectangle 3">
            <a:extLst>
              <a:ext uri="{FF2B5EF4-FFF2-40B4-BE49-F238E27FC236}">
                <a16:creationId xmlns:a16="http://schemas.microsoft.com/office/drawing/2014/main" id="{A5D10271-D4BD-457D-91BA-4203E8E99837}"/>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92092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Scree Plot Analysis</a:t>
            </a:r>
            <a:endParaRPr dirty="0"/>
          </a:p>
        </p:txBody>
      </p:sp>
      <p:sp>
        <p:nvSpPr>
          <p:cNvPr id="82" name="Shape 82"/>
          <p:cNvSpPr txBox="1">
            <a:spLocks noGrp="1"/>
          </p:cNvSpPr>
          <p:nvPr>
            <p:ph type="body" idx="1"/>
          </p:nvPr>
        </p:nvSpPr>
        <p:spPr>
          <a:xfrm>
            <a:off x="4572000" y="1152475"/>
            <a:ext cx="4260299"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dirty="0"/>
              <a:t>Scree plot flattens after seventh eigenvalue.</a:t>
            </a:r>
            <a:endParaRPr dirty="0"/>
          </a:p>
          <a:p>
            <a:pPr marL="457200" lvl="0" indent="-342900" rtl="0">
              <a:spcBef>
                <a:spcPts val="0"/>
              </a:spcBef>
              <a:spcAft>
                <a:spcPts val="0"/>
              </a:spcAft>
              <a:buSzPts val="1800"/>
              <a:buChar char="●"/>
            </a:pPr>
            <a:r>
              <a:rPr lang="en-GB" dirty="0"/>
              <a:t>We choose the first six eigenvalues as principal components.</a:t>
            </a:r>
            <a:endParaRPr dirty="0"/>
          </a:p>
          <a:p>
            <a:pPr marL="0" lvl="0" indent="0">
              <a:spcBef>
                <a:spcPts val="1600"/>
              </a:spcBef>
              <a:spcAft>
                <a:spcPts val="1600"/>
              </a:spcAft>
              <a:buNone/>
            </a:pPr>
            <a:endParaRPr dirty="0"/>
          </a:p>
        </p:txBody>
      </p:sp>
      <p:pic>
        <p:nvPicPr>
          <p:cNvPr id="83" name="Shape 83"/>
          <p:cNvPicPr preferRelativeResize="0"/>
          <p:nvPr/>
        </p:nvPicPr>
        <p:blipFill>
          <a:blip r:embed="rId3">
            <a:alphaModFix/>
          </a:blip>
          <a:stretch>
            <a:fillRect/>
          </a:stretch>
        </p:blipFill>
        <p:spPr>
          <a:xfrm>
            <a:off x="774544" y="1152475"/>
            <a:ext cx="3657600" cy="359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Analysis of Eigenvalues and Eigenvectors</a:t>
            </a:r>
            <a:endParaRPr dirty="0"/>
          </a:p>
        </p:txBody>
      </p:sp>
      <p:sp>
        <p:nvSpPr>
          <p:cNvPr id="89" name="Shape 89"/>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3 eigenvalues &gt;1 </a:t>
            </a:r>
            <a:endParaRPr/>
          </a:p>
          <a:p>
            <a:pPr marL="457200" lvl="0" indent="-342900" rtl="0">
              <a:spcBef>
                <a:spcPts val="0"/>
              </a:spcBef>
              <a:spcAft>
                <a:spcPts val="0"/>
              </a:spcAft>
              <a:buSzPts val="1800"/>
              <a:buChar char="●"/>
            </a:pPr>
            <a:r>
              <a:rPr lang="en-GB"/>
              <a:t>They explain only 61% of the variance of the data</a:t>
            </a:r>
            <a:endParaRPr/>
          </a:p>
          <a:p>
            <a:pPr marL="457200" lvl="0" indent="-342900" rtl="0">
              <a:spcBef>
                <a:spcPts val="0"/>
              </a:spcBef>
              <a:spcAft>
                <a:spcPts val="0"/>
              </a:spcAft>
              <a:buSzPts val="1800"/>
              <a:buChar char="●"/>
            </a:pPr>
            <a:r>
              <a:rPr lang="en-GB"/>
              <a:t>We take into account the first 6 eigenvalues</a:t>
            </a:r>
            <a:endParaRPr/>
          </a:p>
          <a:p>
            <a:pPr marL="457200" lvl="0" indent="-342900">
              <a:spcBef>
                <a:spcPts val="0"/>
              </a:spcBef>
              <a:spcAft>
                <a:spcPts val="0"/>
              </a:spcAft>
              <a:buSzPts val="1800"/>
              <a:buChar char="●"/>
            </a:pPr>
            <a:r>
              <a:rPr lang="en-GB"/>
              <a:t>They cover a reasonable 89% of the data.</a:t>
            </a:r>
            <a:endParaRPr/>
          </a:p>
        </p:txBody>
      </p:sp>
      <p:pic>
        <p:nvPicPr>
          <p:cNvPr id="90" name="Shape 90"/>
          <p:cNvPicPr preferRelativeResize="0"/>
          <p:nvPr/>
        </p:nvPicPr>
        <p:blipFill>
          <a:blip r:embed="rId3">
            <a:alphaModFix/>
          </a:blip>
          <a:stretch>
            <a:fillRect/>
          </a:stretch>
        </p:blipFill>
        <p:spPr>
          <a:xfrm>
            <a:off x="311700" y="1212850"/>
            <a:ext cx="4124325" cy="329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Principal Component Analysis</a:t>
            </a:r>
            <a:endParaRPr dirty="0"/>
          </a:p>
        </p:txBody>
      </p:sp>
      <p:sp>
        <p:nvSpPr>
          <p:cNvPr id="96" name="Shape 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Here is the analysis of using PCA for this dataset</a:t>
            </a:r>
            <a:endParaRPr/>
          </a:p>
          <a:p>
            <a:pPr marL="457200" lvl="0" indent="-342900" rtl="0">
              <a:spcBef>
                <a:spcPts val="1600"/>
              </a:spcBef>
              <a:spcAft>
                <a:spcPts val="0"/>
              </a:spcAft>
              <a:buSzPts val="1800"/>
              <a:buChar char="●"/>
            </a:pPr>
            <a:r>
              <a:rPr lang="en-GB"/>
              <a:t>PCA usually works on data with high feature count so that a reasonable proportion of them can be removed. However, in this scenario we have only 8 features. </a:t>
            </a:r>
            <a:endParaRPr/>
          </a:p>
          <a:p>
            <a:pPr marL="457200" lvl="0" indent="-342900" rtl="0">
              <a:spcBef>
                <a:spcPts val="0"/>
              </a:spcBef>
              <a:spcAft>
                <a:spcPts val="0"/>
              </a:spcAft>
              <a:buSzPts val="1800"/>
              <a:buChar char="●"/>
            </a:pPr>
            <a:r>
              <a:rPr lang="en-GB"/>
              <a:t>Running the model using the principle components produced results worse than what was produced with the original set of components. Hence we can say that PCA isn’t suitable in this specific scenario.</a:t>
            </a:r>
            <a:endParaRPr/>
          </a:p>
          <a:p>
            <a:pPr marL="0" lvl="0" indent="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a:t>Linear Regression</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a:t>Developed 3 different models and evaluated their accuracies-</a:t>
            </a:r>
            <a:endParaRPr/>
          </a:p>
          <a:p>
            <a:pPr marL="914400" lvl="0" indent="-342900" rtl="0">
              <a:spcBef>
                <a:spcPts val="0"/>
              </a:spcBef>
              <a:spcAft>
                <a:spcPts val="0"/>
              </a:spcAft>
              <a:buSzPts val="1800"/>
              <a:buAutoNum type="arabicPeriod"/>
            </a:pPr>
            <a:r>
              <a:rPr lang="en-GB"/>
              <a:t>Original features and dataset with stepwise selection</a:t>
            </a:r>
            <a:endParaRPr/>
          </a:p>
          <a:p>
            <a:pPr marL="914400" lvl="0" indent="-342900" rtl="0">
              <a:spcBef>
                <a:spcPts val="0"/>
              </a:spcBef>
              <a:spcAft>
                <a:spcPts val="0"/>
              </a:spcAft>
              <a:buSzPts val="1800"/>
              <a:buAutoNum type="arabicPeriod"/>
            </a:pPr>
            <a:r>
              <a:rPr lang="en-GB"/>
              <a:t>Using all Principal Components and stepwise selection</a:t>
            </a:r>
            <a:endParaRPr/>
          </a:p>
          <a:p>
            <a:pPr marL="914400" lvl="0" indent="-342900" rtl="0">
              <a:lnSpc>
                <a:spcPct val="150000"/>
              </a:lnSpc>
              <a:spcBef>
                <a:spcPts val="0"/>
              </a:spcBef>
              <a:spcAft>
                <a:spcPts val="0"/>
              </a:spcAft>
              <a:buSzPts val="1800"/>
              <a:buAutoNum type="arabicPeriod"/>
            </a:pPr>
            <a:r>
              <a:rPr lang="en-GB"/>
              <a:t>Principal Components 1 to 6 as determined through extraction</a:t>
            </a:r>
            <a:endParaRPr/>
          </a:p>
          <a:p>
            <a:pPr marL="457200" lvl="0" indent="-342900" rtl="0">
              <a:lnSpc>
                <a:spcPct val="150000"/>
              </a:lnSpc>
              <a:spcBef>
                <a:spcPts val="0"/>
              </a:spcBef>
              <a:spcAft>
                <a:spcPts val="0"/>
              </a:spcAft>
              <a:buSzPts val="1800"/>
              <a:buChar char="●"/>
            </a:pPr>
            <a:r>
              <a:rPr lang="en-GB"/>
              <a:t>Test for predicting all 1s and all 0s</a:t>
            </a:r>
            <a:endParaRPr/>
          </a:p>
          <a:p>
            <a:pPr marL="457200" lvl="0" indent="-342900" rtl="0">
              <a:lnSpc>
                <a:spcPct val="150000"/>
              </a:lnSpc>
              <a:spcBef>
                <a:spcPts val="1600"/>
              </a:spcBef>
              <a:spcAft>
                <a:spcPts val="0"/>
              </a:spcAft>
              <a:buSzPts val="1800"/>
              <a:buChar char="●"/>
            </a:pPr>
            <a:r>
              <a:rPr lang="en-GB"/>
              <a:t>Linear Regression Classification</a:t>
            </a:r>
            <a:endParaRPr/>
          </a:p>
          <a:p>
            <a:pPr marL="457200" lvl="0" indent="-342900" rtl="0">
              <a:spcBef>
                <a:spcPts val="1600"/>
              </a:spcBef>
              <a:spcAft>
                <a:spcPts val="0"/>
              </a:spcAft>
              <a:buSzPts val="1800"/>
              <a:buChar char="●"/>
            </a:pPr>
            <a:r>
              <a:rPr lang="en-GB"/>
              <a:t>Additional model to predict Diabetes Pedigree Function value to see if we can substitute the missing values in the dataset</a:t>
            </a:r>
            <a:endParaRPr/>
          </a:p>
          <a:p>
            <a:pPr marL="0" lv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907</Words>
  <Application>Microsoft Office PowerPoint</Application>
  <PresentationFormat>On-screen Show (16:9)</PresentationFormat>
  <Paragraphs>167</Paragraphs>
  <Slides>21</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Cambria Math</vt:lpstr>
      <vt:lpstr>Simple Light</vt:lpstr>
      <vt:lpstr>Diabetes Prediction Using Linear, Logistic Regression and Principal Component Analysis</vt:lpstr>
      <vt:lpstr>Introduction</vt:lpstr>
      <vt:lpstr>The Dataset - Pima Indians Diabetes</vt:lpstr>
      <vt:lpstr>Steps Involved</vt:lpstr>
      <vt:lpstr>Component Extraction Criterion</vt:lpstr>
      <vt:lpstr>Scree Plot Analysis</vt:lpstr>
      <vt:lpstr>Analysis of Eigenvalues and Eigenvectors</vt:lpstr>
      <vt:lpstr>Principal Component Analysis</vt:lpstr>
      <vt:lpstr>Linear Regression</vt:lpstr>
      <vt:lpstr>Check Distribution</vt:lpstr>
      <vt:lpstr>PowerPoint Presentation</vt:lpstr>
      <vt:lpstr>PowerPoint Presentation</vt:lpstr>
      <vt:lpstr>Residual Analysis</vt:lpstr>
      <vt:lpstr>Linear Regression Classification</vt:lpstr>
      <vt:lpstr>Results</vt:lpstr>
      <vt:lpstr>Logistic Regression</vt:lpstr>
      <vt:lpstr>PowerPoint Presentation</vt:lpstr>
      <vt:lpstr>Accuracy Evaluation</vt:lpstr>
      <vt:lpstr>Recommender System</vt:lpstr>
      <vt:lpstr>Future Work</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Linear and Logistic Regression and Principal Component Analysis</dc:title>
  <cp:lastModifiedBy>Aubhik Mazumdar</cp:lastModifiedBy>
  <cp:revision>9</cp:revision>
  <dcterms:modified xsi:type="dcterms:W3CDTF">2018-05-07T04:43:58Z</dcterms:modified>
</cp:coreProperties>
</file>