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29" r:id="rId2"/>
    <p:sldId id="330" r:id="rId3"/>
    <p:sldId id="335" r:id="rId4"/>
    <p:sldId id="337" r:id="rId5"/>
    <p:sldId id="336" r:id="rId6"/>
    <p:sldId id="338" r:id="rId7"/>
    <p:sldId id="340" r:id="rId8"/>
    <p:sldId id="341" r:id="rId9"/>
    <p:sldId id="342" r:id="rId10"/>
    <p:sldId id="343" r:id="rId11"/>
    <p:sldId id="344" r:id="rId12"/>
    <p:sldId id="346" r:id="rId13"/>
    <p:sldId id="347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1pPr>
    <a:lvl2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2pPr>
    <a:lvl3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3pPr>
    <a:lvl4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4pPr>
    <a:lvl5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5pPr>
    <a:lvl6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6pPr>
    <a:lvl7pPr marL="3797787" marR="0" indent="-622788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75000"/>
      <a:buFontTx/>
      <a:buChar char="•"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7pPr>
    <a:lvl8pPr marL="4432787" marR="0" indent="-622787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75000"/>
      <a:buFontTx/>
      <a:buChar char="•"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8pPr>
    <a:lvl9pPr marL="5067787" marR="0" indent="-622787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75000"/>
      <a:buFontTx/>
      <a:buChar char="•"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5"/>
    <p:restoredTop sz="94636"/>
  </p:normalViewPr>
  <p:slideViewPr>
    <p:cSldViewPr snapToGrid="0" snapToObjects="1">
      <p:cViewPr>
        <p:scale>
          <a:sx n="59" d="100"/>
          <a:sy n="59" d="100"/>
        </p:scale>
        <p:origin x="28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4" name="Shape 5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.jpg"/>
          <p:cNvSpPr>
            <a:spLocks noGrp="1"/>
          </p:cNvSpPr>
          <p:nvPr>
            <p:ph type="pic" sz="quarter" idx="13"/>
          </p:nvPr>
        </p:nvSpPr>
        <p:spPr>
          <a:xfrm>
            <a:off x="14885331" y="3006882"/>
            <a:ext cx="6509131" cy="813641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2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.jpg"/>
          <p:cNvSpPr>
            <a:spLocks noGrp="1"/>
          </p:cNvSpPr>
          <p:nvPr>
            <p:ph type="pic" sz="quarter" idx="13"/>
          </p:nvPr>
        </p:nvSpPr>
        <p:spPr>
          <a:xfrm>
            <a:off x="2853266" y="2873533"/>
            <a:ext cx="3778245" cy="47228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iteltext"/>
          <p:cNvSpPr txBox="1">
            <a:spLocks noGrp="1"/>
          </p:cNvSpPr>
          <p:nvPr>
            <p:ph type="title"/>
          </p:nvPr>
        </p:nvSpPr>
        <p:spPr>
          <a:xfrm>
            <a:off x="2027039" y="2025848"/>
            <a:ext cx="20317222" cy="178276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1200" spc="560">
                <a:solidFill>
                  <a:srgbClr val="21212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0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2027039" y="4577079"/>
            <a:ext cx="20317222" cy="58481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8400" b="1" spc="42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>
              <a:lnSpc>
                <a:spcPct val="100000"/>
              </a:lnSpc>
              <a:defRPr sz="6800" spc="3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lnSpc>
                <a:spcPct val="100000"/>
              </a:lnSpc>
              <a:spcBef>
                <a:spcPts val="5900"/>
              </a:spcBef>
              <a:defRPr spc="15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lnSpc>
                <a:spcPct val="100000"/>
              </a:lnSpc>
              <a:spcBef>
                <a:spcPts val="4500"/>
              </a:spcBef>
              <a:defRPr spc="150">
                <a:solidFill>
                  <a:srgbClr val="929292"/>
                </a:solidFill>
                <a:latin typeface="+mn-lt"/>
                <a:ea typeface="+mn-ea"/>
                <a:cs typeface="+mn-cs"/>
                <a:sym typeface="Bodoni SvtyTwo ITC TT-Book"/>
              </a:defRPr>
            </a:lvl4pPr>
            <a:lvl5pPr>
              <a:lnSpc>
                <a:spcPct val="100000"/>
              </a:lnSpc>
              <a:defRPr spc="150">
                <a:solidFill>
                  <a:srgbClr val="009193"/>
                </a:solidFill>
                <a:latin typeface="+mn-lt"/>
                <a:ea typeface="+mn-ea"/>
                <a:cs typeface="+mn-cs"/>
                <a:sym typeface="Bodoni SvtyTwo ITC TT-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0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1848960" y="12319000"/>
            <a:ext cx="528931" cy="520700"/>
          </a:xfrm>
          <a:prstGeom prst="rect">
            <a:avLst/>
          </a:prstGeom>
        </p:spPr>
        <p:txBody>
          <a:bodyPr wrap="none"/>
          <a:lstStyle>
            <a:lvl1pPr marL="0" indent="0" algn="l">
              <a:spcBef>
                <a:spcPts val="4500"/>
              </a:spcBef>
              <a:buSzTx/>
              <a:buNone/>
              <a:defRPr sz="2800" spc="140">
                <a:solidFill>
                  <a:srgbClr val="797979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iteltext"/>
          <p:cNvSpPr txBox="1">
            <a:spLocks noGrp="1"/>
          </p:cNvSpPr>
          <p:nvPr>
            <p:ph type="title"/>
          </p:nvPr>
        </p:nvSpPr>
        <p:spPr>
          <a:xfrm>
            <a:off x="2027039" y="2025848"/>
            <a:ext cx="20317222" cy="178276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1200" spc="560">
                <a:solidFill>
                  <a:srgbClr val="21212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16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2027039" y="4577079"/>
            <a:ext cx="20317222" cy="58481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8400" b="1" spc="42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>
              <a:lnSpc>
                <a:spcPct val="100000"/>
              </a:lnSpc>
              <a:defRPr sz="6800" spc="3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lnSpc>
                <a:spcPct val="100000"/>
              </a:lnSpc>
              <a:spcBef>
                <a:spcPts val="5900"/>
              </a:spcBef>
              <a:defRPr spc="15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lnSpc>
                <a:spcPct val="100000"/>
              </a:lnSpc>
              <a:spcBef>
                <a:spcPts val="4500"/>
              </a:spcBef>
              <a:defRPr spc="150">
                <a:solidFill>
                  <a:srgbClr val="929292"/>
                </a:solidFill>
                <a:latin typeface="+mn-lt"/>
                <a:ea typeface="+mn-ea"/>
                <a:cs typeface="+mn-cs"/>
                <a:sym typeface="Bodoni SvtyTwo ITC TT-Book"/>
              </a:defRPr>
            </a:lvl4pPr>
            <a:lvl5pPr>
              <a:lnSpc>
                <a:spcPct val="100000"/>
              </a:lnSpc>
              <a:defRPr spc="150">
                <a:solidFill>
                  <a:srgbClr val="009193"/>
                </a:solidFill>
                <a:latin typeface="+mn-lt"/>
                <a:ea typeface="+mn-ea"/>
                <a:cs typeface="+mn-cs"/>
                <a:sym typeface="Bodoni SvtyTwo ITC TT-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1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1848960" y="12319000"/>
            <a:ext cx="528931" cy="520700"/>
          </a:xfrm>
          <a:prstGeom prst="rect">
            <a:avLst/>
          </a:prstGeom>
        </p:spPr>
        <p:txBody>
          <a:bodyPr wrap="none"/>
          <a:lstStyle>
            <a:lvl1pPr marL="0" indent="0" algn="l">
              <a:spcBef>
                <a:spcPts val="4500"/>
              </a:spcBef>
              <a:buSzTx/>
              <a:buNone/>
              <a:defRPr sz="2800" spc="140">
                <a:solidFill>
                  <a:srgbClr val="797979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730250" y="4749800"/>
            <a:ext cx="20828001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2097900" y="12446000"/>
            <a:ext cx="1016099" cy="469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419100" indent="-292100" algn="r">
              <a:buSzPct val="100000"/>
              <a:buChar char="-"/>
              <a:defRPr sz="2400" spc="0">
                <a:solidFill>
                  <a:srgbClr val="24282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705" r:id="rId3"/>
    <p:sldLayoutId id="2147483706" r:id="rId4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0" marR="0" indent="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2286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4572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6858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9144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11430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13716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16002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18288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marL="419100" marR="0" indent="-2921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-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928076" marR="0" indent="-293076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1563076" marR="0" indent="-293076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2198076" marR="0" indent="-293076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2833076" marR="0" indent="-293076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3468077" marR="0" indent="-293077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4103077" marR="0" indent="-293077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4738077" marR="0" indent="-293077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5373077" marR="0" indent="-293077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ogo, company name, qr code&#10;&#10;Description automatically generated">
            <a:extLst>
              <a:ext uri="{FF2B5EF4-FFF2-40B4-BE49-F238E27FC236}">
                <a16:creationId xmlns:a16="http://schemas.microsoft.com/office/drawing/2014/main" id="{E74F33D9-CB97-39D2-C5DD-3AE1BE1500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" t="197" r="3506" b="10858"/>
          <a:stretch/>
        </p:blipFill>
        <p:spPr>
          <a:xfrm>
            <a:off x="14782943" y="1925053"/>
            <a:ext cx="9015280" cy="7642393"/>
          </a:xfrm>
        </p:spPr>
      </p:pic>
      <p:sp>
        <p:nvSpPr>
          <p:cNvPr id="3" name="Rechteck">
            <a:extLst>
              <a:ext uri="{FF2B5EF4-FFF2-40B4-BE49-F238E27FC236}">
                <a16:creationId xmlns:a16="http://schemas.microsoft.com/office/drawing/2014/main" id="{856A0998-2E49-024D-8292-67234121F08E}"/>
              </a:ext>
            </a:extLst>
          </p:cNvPr>
          <p:cNvSpPr/>
          <p:nvPr/>
        </p:nvSpPr>
        <p:spPr>
          <a:xfrm>
            <a:off x="940244" y="5633452"/>
            <a:ext cx="12547156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MAON">
            <a:extLst>
              <a:ext uri="{FF2B5EF4-FFF2-40B4-BE49-F238E27FC236}">
                <a16:creationId xmlns:a16="http://schemas.microsoft.com/office/drawing/2014/main" id="{01D0BCA8-DD62-A348-964F-3B1AE0022C3E}"/>
              </a:ext>
            </a:extLst>
          </p:cNvPr>
          <p:cNvSpPr txBox="1"/>
          <p:nvPr/>
        </p:nvSpPr>
        <p:spPr>
          <a:xfrm>
            <a:off x="940244" y="1533005"/>
            <a:ext cx="13593903" cy="427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Mode of action (MOA) prediction for chemical perturbagens using machine learning on static OMICS feature</a:t>
            </a:r>
            <a:endParaRPr dirty="0"/>
          </a:p>
        </p:txBody>
      </p:sp>
      <p:sp>
        <p:nvSpPr>
          <p:cNvPr id="5" name="Simple &amp; Modern…">
            <a:extLst>
              <a:ext uri="{FF2B5EF4-FFF2-40B4-BE49-F238E27FC236}">
                <a16:creationId xmlns:a16="http://schemas.microsoft.com/office/drawing/2014/main" id="{B8810262-5BFE-CB48-9CA2-A307DCC06287}"/>
              </a:ext>
            </a:extLst>
          </p:cNvPr>
          <p:cNvSpPr txBox="1"/>
          <p:nvPr/>
        </p:nvSpPr>
        <p:spPr>
          <a:xfrm>
            <a:off x="1253066" y="7596805"/>
            <a:ext cx="8890001" cy="158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20000"/>
              </a:lnSpc>
              <a:defRPr sz="4200" spc="84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dirty="0"/>
              <a:t>Aubhishek Zaman, PhD</a:t>
            </a:r>
          </a:p>
          <a:p>
            <a:pPr>
              <a:lnSpc>
                <a:spcPct val="120000"/>
              </a:lnSpc>
              <a:defRPr sz="4200" spc="84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dirty="0"/>
              <a:t>Lab meeting March,2023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23604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1887273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393332"/>
            <a:ext cx="13593903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Steps: Modeling</a:t>
            </a:r>
            <a:endParaRPr dirty="0"/>
          </a:p>
        </p:txBody>
      </p:sp>
      <p:sp>
        <p:nvSpPr>
          <p:cNvPr id="5" name="1. The Company">
            <a:extLst>
              <a:ext uri="{FF2B5EF4-FFF2-40B4-BE49-F238E27FC236}">
                <a16:creationId xmlns:a16="http://schemas.microsoft.com/office/drawing/2014/main" id="{33437A26-A41A-787D-DD7D-D229AA57D08E}"/>
              </a:ext>
            </a:extLst>
          </p:cNvPr>
          <p:cNvSpPr txBox="1"/>
          <p:nvPr/>
        </p:nvSpPr>
        <p:spPr>
          <a:xfrm>
            <a:off x="940244" y="2288160"/>
            <a:ext cx="5969000" cy="344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4400" b="1" u="sng" dirty="0"/>
              <a:t>3</a:t>
            </a:r>
            <a:r>
              <a:rPr sz="4400" b="1" u="sng" dirty="0"/>
              <a:t>. </a:t>
            </a:r>
            <a:r>
              <a:rPr lang="en-US" sz="4400" b="1" u="sng" dirty="0"/>
              <a:t>K-fold cross-validation: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Randomize (with seed)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Repeat train test split and subsequent analysis </a:t>
            </a:r>
            <a:endParaRPr lang="en-US" sz="4400" dirty="0"/>
          </a:p>
        </p:txBody>
      </p:sp>
      <p:sp>
        <p:nvSpPr>
          <p:cNvPr id="6" name="1. The Company">
            <a:extLst>
              <a:ext uri="{FF2B5EF4-FFF2-40B4-BE49-F238E27FC236}">
                <a16:creationId xmlns:a16="http://schemas.microsoft.com/office/drawing/2014/main" id="{4DEB1993-B705-BC6D-65DF-347E2044CB7F}"/>
              </a:ext>
            </a:extLst>
          </p:cNvPr>
          <p:cNvSpPr txBox="1"/>
          <p:nvPr/>
        </p:nvSpPr>
        <p:spPr>
          <a:xfrm>
            <a:off x="940244" y="8111356"/>
            <a:ext cx="5969000" cy="145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4400" b="1" u="sng" dirty="0"/>
              <a:t>4</a:t>
            </a:r>
            <a:r>
              <a:rPr sz="4400" b="1" u="sng" dirty="0"/>
              <a:t>. </a:t>
            </a:r>
            <a:r>
              <a:rPr lang="en-US" sz="4400" b="1" u="sng" dirty="0"/>
              <a:t>RMSE and MAE: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Accuracy check: ~0.7</a:t>
            </a:r>
            <a:endParaRPr lang="en-US" sz="4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6275C3-ACF6-0DB8-25C3-AD4232DE76AF}"/>
              </a:ext>
            </a:extLst>
          </p:cNvPr>
          <p:cNvGrpSpPr/>
          <p:nvPr/>
        </p:nvGrpSpPr>
        <p:grpSpPr>
          <a:xfrm>
            <a:off x="8227702" y="2288160"/>
            <a:ext cx="14625529" cy="10912092"/>
            <a:chOff x="8227702" y="2288160"/>
            <a:chExt cx="14625529" cy="10912092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90B3B578-719A-7043-B2A7-DE3FDBE89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8913" y="2288160"/>
              <a:ext cx="13774318" cy="10399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5. Collection - Portfolio">
              <a:extLst>
                <a:ext uri="{FF2B5EF4-FFF2-40B4-BE49-F238E27FC236}">
                  <a16:creationId xmlns:a16="http://schemas.microsoft.com/office/drawing/2014/main" id="{41CF590A-19F1-761C-267B-02A715733862}"/>
                </a:ext>
              </a:extLst>
            </p:cNvPr>
            <p:cNvSpPr txBox="1"/>
            <p:nvPr/>
          </p:nvSpPr>
          <p:spPr>
            <a:xfrm>
              <a:off x="13845227" y="12593098"/>
              <a:ext cx="5969000" cy="607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 anchor="ctr">
              <a:spAutoFit/>
            </a:bodyPr>
            <a:lstStyle>
              <a:lvl1pPr>
                <a:lnSpc>
                  <a:spcPct val="120000"/>
                </a:lnSpc>
                <a:defRPr sz="3000" spc="0">
                  <a:solidFill>
                    <a:srgbClr val="5E5E5E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algn="ctr"/>
              <a:r>
                <a:rPr lang="en-US" b="1" dirty="0" err="1"/>
                <a:t>X_test</a:t>
              </a:r>
              <a:endParaRPr b="1" dirty="0"/>
            </a:p>
          </p:txBody>
        </p:sp>
        <p:sp>
          <p:nvSpPr>
            <p:cNvPr id="3" name="5. Collection - Portfolio">
              <a:extLst>
                <a:ext uri="{FF2B5EF4-FFF2-40B4-BE49-F238E27FC236}">
                  <a16:creationId xmlns:a16="http://schemas.microsoft.com/office/drawing/2014/main" id="{88E9C271-78BC-16B6-C226-DCA54F04563F}"/>
                </a:ext>
              </a:extLst>
            </p:cNvPr>
            <p:cNvSpPr txBox="1"/>
            <p:nvPr/>
          </p:nvSpPr>
          <p:spPr>
            <a:xfrm rot="16200000">
              <a:off x="5546779" y="6632697"/>
              <a:ext cx="5969000" cy="607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 anchor="ctr">
              <a:spAutoFit/>
            </a:bodyPr>
            <a:lstStyle>
              <a:lvl1pPr>
                <a:lnSpc>
                  <a:spcPct val="120000"/>
                </a:lnSpc>
                <a:defRPr sz="3000" spc="0">
                  <a:solidFill>
                    <a:srgbClr val="5E5E5E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y_pred</a:t>
              </a:r>
              <a:r>
                <a:rPr lang="en-US" dirty="0">
                  <a:solidFill>
                    <a:srgbClr val="FF0000"/>
                  </a:solidFill>
                </a:rPr>
                <a:t> (prediction) </a:t>
              </a:r>
              <a:r>
                <a:rPr lang="en-US" b="1" dirty="0"/>
                <a:t>or </a:t>
              </a:r>
              <a:r>
                <a:rPr lang="en-US" dirty="0" err="1">
                  <a:solidFill>
                    <a:schemeClr val="accent1"/>
                  </a:solidFill>
                </a:rPr>
                <a:t>y_test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051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3" y="1887273"/>
            <a:ext cx="13155881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3" y="454887"/>
            <a:ext cx="28032690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sz="6000" dirty="0"/>
              <a:t>Result for </a:t>
            </a:r>
            <a:r>
              <a:rPr lang="en-US" sz="6000" dirty="0" err="1"/>
              <a:t>feture</a:t>
            </a:r>
            <a:r>
              <a:rPr lang="en-US" sz="6000" dirty="0"/>
              <a:t> importance for chemotherapeutic agent PAK4i</a:t>
            </a:r>
            <a:endParaRPr sz="6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16E64D-8703-9FB4-1C3A-68519A40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67" y="2701020"/>
            <a:ext cx="12789392" cy="999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0595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4596606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1093699"/>
            <a:ext cx="11889931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Alternative modeling: NMF (non-negative matrix factorization)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E9C41-CC7B-2977-6098-952227A4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0" y="5480720"/>
            <a:ext cx="13700521" cy="6193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BC8279-EBBF-0730-48E6-F702D327B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341624" y="3220119"/>
            <a:ext cx="10789237" cy="8344485"/>
          </a:xfrm>
          <a:prstGeom prst="rect">
            <a:avLst/>
          </a:prstGeom>
        </p:spPr>
      </p:pic>
      <p:sp>
        <p:nvSpPr>
          <p:cNvPr id="3" name="5. Collection - Portfolio">
            <a:extLst>
              <a:ext uri="{FF2B5EF4-FFF2-40B4-BE49-F238E27FC236}">
                <a16:creationId xmlns:a16="http://schemas.microsoft.com/office/drawing/2014/main" id="{A64E1278-B8B6-15DC-6610-88B92581CF59}"/>
              </a:ext>
            </a:extLst>
          </p:cNvPr>
          <p:cNvSpPr txBox="1"/>
          <p:nvPr/>
        </p:nvSpPr>
        <p:spPr>
          <a:xfrm>
            <a:off x="9357448" y="11365604"/>
            <a:ext cx="5969000" cy="1161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Advantages: multiple OMICS data can be integrated</a:t>
            </a:r>
            <a:endParaRPr dirty="0"/>
          </a:p>
        </p:txBody>
      </p:sp>
      <p:pic>
        <p:nvPicPr>
          <p:cNvPr id="1026" name="Picture 2" descr="Basic Non-negative Matrix Factorization">
            <a:extLst>
              <a:ext uri="{FF2B5EF4-FFF2-40B4-BE49-F238E27FC236}">
                <a16:creationId xmlns:a16="http://schemas.microsoft.com/office/drawing/2014/main" id="{71EB1B37-A426-1285-AF80-CB0D81C4D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4"/>
          <a:stretch/>
        </p:blipFill>
        <p:spPr bwMode="auto">
          <a:xfrm>
            <a:off x="2669644" y="11739273"/>
            <a:ext cx="5764277" cy="167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59372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4596606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3102665"/>
            <a:ext cx="13593903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Things in progress</a:t>
            </a: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A2B072-7279-F7A8-56D4-2CAE78A3AFCE}"/>
              </a:ext>
            </a:extLst>
          </p:cNvPr>
          <p:cNvGrpSpPr/>
          <p:nvPr/>
        </p:nvGrpSpPr>
        <p:grpSpPr>
          <a:xfrm>
            <a:off x="940244" y="5990729"/>
            <a:ext cx="5969000" cy="4899605"/>
            <a:chOff x="15557500" y="3143323"/>
            <a:chExt cx="5969000" cy="4899605"/>
          </a:xfrm>
        </p:grpSpPr>
        <p:sp>
          <p:nvSpPr>
            <p:cNvPr id="4" name="1. The Company">
              <a:extLst>
                <a:ext uri="{FF2B5EF4-FFF2-40B4-BE49-F238E27FC236}">
                  <a16:creationId xmlns:a16="http://schemas.microsoft.com/office/drawing/2014/main" id="{409AE665-0F22-7E49-8227-22E1EEF7EA63}"/>
                </a:ext>
              </a:extLst>
            </p:cNvPr>
            <p:cNvSpPr txBox="1"/>
            <p:nvPr/>
          </p:nvSpPr>
          <p:spPr>
            <a:xfrm>
              <a:off x="15557500" y="4758806"/>
              <a:ext cx="5969000" cy="607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 anchor="ctr">
              <a:spAutoFit/>
            </a:bodyPr>
            <a:lstStyle>
              <a:lvl1pPr>
                <a:lnSpc>
                  <a:spcPct val="120000"/>
                </a:lnSpc>
                <a:defRPr sz="3000" spc="0">
                  <a:solidFill>
                    <a:srgbClr val="5E5E5E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rPr lang="en-US" dirty="0"/>
                <a:t>PDHK1 compound data</a:t>
              </a:r>
              <a:endParaRPr dirty="0"/>
            </a:p>
          </p:txBody>
        </p:sp>
        <p:sp>
          <p:nvSpPr>
            <p:cNvPr id="5" name="2. About Us">
              <a:extLst>
                <a:ext uri="{FF2B5EF4-FFF2-40B4-BE49-F238E27FC236}">
                  <a16:creationId xmlns:a16="http://schemas.microsoft.com/office/drawing/2014/main" id="{A2CF84C7-1ACC-B04D-919A-070707C0DF78}"/>
                </a:ext>
              </a:extLst>
            </p:cNvPr>
            <p:cNvSpPr txBox="1"/>
            <p:nvPr/>
          </p:nvSpPr>
          <p:spPr>
            <a:xfrm>
              <a:off x="15557500" y="5820291"/>
              <a:ext cx="5969000" cy="607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 anchor="ctr">
              <a:spAutoFit/>
            </a:bodyPr>
            <a:lstStyle>
              <a:lvl1pPr>
                <a:lnSpc>
                  <a:spcPct val="120000"/>
                </a:lnSpc>
                <a:defRPr sz="3000" spc="0">
                  <a:solidFill>
                    <a:srgbClr val="5E5E5E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rPr lang="en-US" dirty="0" err="1"/>
                <a:t>Perturbseq</a:t>
              </a:r>
              <a:r>
                <a:rPr lang="en-US" dirty="0"/>
                <a:t> knockdown data</a:t>
              </a:r>
              <a:endParaRPr dirty="0"/>
            </a:p>
          </p:txBody>
        </p:sp>
        <p:sp>
          <p:nvSpPr>
            <p:cNvPr id="8" name="5. Collection - Portfolio">
              <a:extLst>
                <a:ext uri="{FF2B5EF4-FFF2-40B4-BE49-F238E27FC236}">
                  <a16:creationId xmlns:a16="http://schemas.microsoft.com/office/drawing/2014/main" id="{499E08A2-4275-1B41-B94E-2FA08183FBE9}"/>
                </a:ext>
              </a:extLst>
            </p:cNvPr>
            <p:cNvSpPr txBox="1"/>
            <p:nvPr/>
          </p:nvSpPr>
          <p:spPr>
            <a:xfrm>
              <a:off x="15557500" y="6881776"/>
              <a:ext cx="5969000" cy="116115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 anchor="ctr">
              <a:spAutoFit/>
            </a:bodyPr>
            <a:lstStyle>
              <a:lvl1pPr>
                <a:lnSpc>
                  <a:spcPct val="120000"/>
                </a:lnSpc>
                <a:defRPr sz="3000" spc="0">
                  <a:solidFill>
                    <a:srgbClr val="5E5E5E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rPr lang="en-US" dirty="0"/>
                <a:t>~500 curated compounds from </a:t>
              </a:r>
              <a:r>
                <a:rPr lang="en-US" dirty="0" err="1"/>
                <a:t>Depmap</a:t>
              </a:r>
              <a:endParaRPr lang="en-US" dirty="0"/>
            </a:p>
          </p:txBody>
        </p:sp>
        <p:sp>
          <p:nvSpPr>
            <p:cNvPr id="2" name="5. Collection - Portfolio">
              <a:extLst>
                <a:ext uri="{FF2B5EF4-FFF2-40B4-BE49-F238E27FC236}">
                  <a16:creationId xmlns:a16="http://schemas.microsoft.com/office/drawing/2014/main" id="{C93DF3E5-5071-BDFA-4E53-00BDBEE9E924}"/>
                </a:ext>
              </a:extLst>
            </p:cNvPr>
            <p:cNvSpPr txBox="1"/>
            <p:nvPr/>
          </p:nvSpPr>
          <p:spPr>
            <a:xfrm>
              <a:off x="15557500" y="3143323"/>
              <a:ext cx="5969000" cy="116115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 anchor="ctr">
              <a:spAutoFit/>
            </a:bodyPr>
            <a:lstStyle>
              <a:lvl1pPr>
                <a:lnSpc>
                  <a:spcPct val="120000"/>
                </a:lnSpc>
                <a:defRPr sz="3000" spc="0">
                  <a:solidFill>
                    <a:srgbClr val="5E5E5E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rPr lang="en-US" b="1" u="sng" dirty="0"/>
                <a:t>BRAF and MEK inhibitors (as positive)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8994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Diagram&#10;&#10;Description automatically generated">
            <a:extLst>
              <a:ext uri="{FF2B5EF4-FFF2-40B4-BE49-F238E27FC236}">
                <a16:creationId xmlns:a16="http://schemas.microsoft.com/office/drawing/2014/main" id="{49E52E35-9210-7138-1D72-3376D6CAC2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" r="1110"/>
          <a:stretch/>
        </p:blipFill>
        <p:spPr>
          <a:xfrm>
            <a:off x="940244" y="5220882"/>
            <a:ext cx="11765103" cy="8077531"/>
          </a:xfrm>
        </p:spPr>
      </p:pic>
      <p:sp>
        <p:nvSpPr>
          <p:cNvPr id="4" name="1. The Company">
            <a:extLst>
              <a:ext uri="{FF2B5EF4-FFF2-40B4-BE49-F238E27FC236}">
                <a16:creationId xmlns:a16="http://schemas.microsoft.com/office/drawing/2014/main" id="{409AE665-0F22-7E49-8227-22E1EEF7EA63}"/>
              </a:ext>
            </a:extLst>
          </p:cNvPr>
          <p:cNvSpPr txBox="1"/>
          <p:nvPr/>
        </p:nvSpPr>
        <p:spPr>
          <a:xfrm>
            <a:off x="15557500" y="1187805"/>
            <a:ext cx="5969000" cy="3377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 u="sng" dirty="0"/>
              <a:t>1. </a:t>
            </a:r>
            <a:r>
              <a:rPr lang="en-US" b="1" u="sng" dirty="0"/>
              <a:t>Bioactive compound screenings: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perform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Combinatorial compound libraries are easy to 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" name="2. About Us">
            <a:extLst>
              <a:ext uri="{FF2B5EF4-FFF2-40B4-BE49-F238E27FC236}">
                <a16:creationId xmlns:a16="http://schemas.microsoft.com/office/drawing/2014/main" id="{A2CF84C7-1ACC-B04D-919A-070707C0DF78}"/>
              </a:ext>
            </a:extLst>
          </p:cNvPr>
          <p:cNvSpPr txBox="1"/>
          <p:nvPr/>
        </p:nvSpPr>
        <p:spPr>
          <a:xfrm>
            <a:off x="15557500" y="4504504"/>
            <a:ext cx="5969000" cy="39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 u="sng" dirty="0"/>
              <a:t>2. </a:t>
            </a:r>
            <a:r>
              <a:rPr lang="en-US" b="1" u="sng" dirty="0"/>
              <a:t>Current modus operandum: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 set enrichment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Weights are much less comprehensive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Less quantitative more qualitative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group of gene prediction</a:t>
            </a:r>
            <a:endParaRPr dirty="0"/>
          </a:p>
        </p:txBody>
      </p:sp>
      <p:sp>
        <p:nvSpPr>
          <p:cNvPr id="8" name="5. Collection - Portfolio">
            <a:extLst>
              <a:ext uri="{FF2B5EF4-FFF2-40B4-BE49-F238E27FC236}">
                <a16:creationId xmlns:a16="http://schemas.microsoft.com/office/drawing/2014/main" id="{499E08A2-4275-1B41-B94E-2FA08183FBE9}"/>
              </a:ext>
            </a:extLst>
          </p:cNvPr>
          <p:cNvSpPr txBox="1"/>
          <p:nvPr/>
        </p:nvSpPr>
        <p:spPr>
          <a:xfrm>
            <a:off x="15557500" y="8813274"/>
            <a:ext cx="5969000" cy="4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u="sng" dirty="0"/>
              <a:t>3</a:t>
            </a:r>
            <a:r>
              <a:rPr b="1" u="sng" dirty="0"/>
              <a:t>. </a:t>
            </a:r>
            <a:r>
              <a:rPr lang="en-US" b="1" u="sng" dirty="0"/>
              <a:t>Multiple elastic net regression (MLR):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Quantitative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Deep learning 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Train and test needs to be optimized often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Individual biomarker nomination</a:t>
            </a:r>
            <a:endParaRPr dirty="0"/>
          </a:p>
        </p:txBody>
      </p:sp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4596606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3102665"/>
            <a:ext cx="13593903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Significance and challenges</a:t>
            </a:r>
            <a:endParaRPr dirty="0"/>
          </a:p>
        </p:txBody>
      </p:sp>
      <p:sp>
        <p:nvSpPr>
          <p:cNvPr id="19" name="9. Contact - Social Media">
            <a:extLst>
              <a:ext uri="{FF2B5EF4-FFF2-40B4-BE49-F238E27FC236}">
                <a16:creationId xmlns:a16="http://schemas.microsoft.com/office/drawing/2014/main" id="{7ED681A2-C434-B6B8-21A6-398967CE88CA}"/>
              </a:ext>
            </a:extLst>
          </p:cNvPr>
          <p:cNvSpPr txBox="1"/>
          <p:nvPr/>
        </p:nvSpPr>
        <p:spPr>
          <a:xfrm>
            <a:off x="638342" y="12851205"/>
            <a:ext cx="5969000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Iwata et al. 2017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5486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The Company">
            <a:extLst>
              <a:ext uri="{FF2B5EF4-FFF2-40B4-BE49-F238E27FC236}">
                <a16:creationId xmlns:a16="http://schemas.microsoft.com/office/drawing/2014/main" id="{409AE665-0F22-7E49-8227-22E1EEF7EA63}"/>
              </a:ext>
            </a:extLst>
          </p:cNvPr>
          <p:cNvSpPr txBox="1"/>
          <p:nvPr/>
        </p:nvSpPr>
        <p:spPr>
          <a:xfrm>
            <a:off x="15714661" y="111467"/>
            <a:ext cx="7559675" cy="4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 u="sng" dirty="0"/>
              <a:t>1. </a:t>
            </a:r>
            <a:r>
              <a:rPr lang="en-US" b="1" u="sng" dirty="0"/>
              <a:t>Compound response information is relatively sparse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Compared to OMICS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N/P ratio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Results in overfitting: the solution is unique for the dataset and fails on unknown test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4596606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2579445"/>
            <a:ext cx="11889931" cy="218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Regularized regression: why do we care</a:t>
            </a:r>
            <a:endParaRPr dirty="0"/>
          </a:p>
        </p:txBody>
      </p:sp>
      <p:sp>
        <p:nvSpPr>
          <p:cNvPr id="19" name="9. Contact - Social Media">
            <a:extLst>
              <a:ext uri="{FF2B5EF4-FFF2-40B4-BE49-F238E27FC236}">
                <a16:creationId xmlns:a16="http://schemas.microsoft.com/office/drawing/2014/main" id="{7ED681A2-C434-B6B8-21A6-398967CE88CA}"/>
              </a:ext>
            </a:extLst>
          </p:cNvPr>
          <p:cNvSpPr txBox="1"/>
          <p:nvPr/>
        </p:nvSpPr>
        <p:spPr>
          <a:xfrm>
            <a:off x="638342" y="12851205"/>
            <a:ext cx="5969000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Zaman et al. 2022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D66AF-4D2E-4188-E0B0-C0D1BCB6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2" y="5360627"/>
            <a:ext cx="12065014" cy="4917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4EC06D-6DC2-E367-FF5D-ADC093D4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370" y="4969191"/>
            <a:ext cx="11423312" cy="78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627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The Company">
            <a:extLst>
              <a:ext uri="{FF2B5EF4-FFF2-40B4-BE49-F238E27FC236}">
                <a16:creationId xmlns:a16="http://schemas.microsoft.com/office/drawing/2014/main" id="{409AE665-0F22-7E49-8227-22E1EEF7EA63}"/>
              </a:ext>
            </a:extLst>
          </p:cNvPr>
          <p:cNvSpPr txBox="1"/>
          <p:nvPr/>
        </p:nvSpPr>
        <p:spPr>
          <a:xfrm>
            <a:off x="15714661" y="111467"/>
            <a:ext cx="7559675" cy="4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 u="sng" dirty="0"/>
              <a:t>1. </a:t>
            </a:r>
            <a:r>
              <a:rPr lang="en-US" b="1" u="sng" dirty="0"/>
              <a:t>Compound response information is relatively sparse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Compared to OMICS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N/P ratio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Results in overfitting: the solution is unique for the dataset and fails on unknown test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4596606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2579445"/>
            <a:ext cx="11889931" cy="218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Regularized regression: why do we care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8E6876C-1997-B7A9-DE88-90549B7E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" y="4989467"/>
            <a:ext cx="12406791" cy="4770975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0E291F7-5CEA-102C-1518-3B6BBE95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795" y="5053984"/>
            <a:ext cx="11479167" cy="4706458"/>
          </a:xfrm>
          <a:prstGeom prst="rect">
            <a:avLst/>
          </a:prstGeom>
        </p:spPr>
      </p:pic>
      <p:pic>
        <p:nvPicPr>
          <p:cNvPr id="1028" name="Picture 4" descr="Ridge Regression, Lasso Regression, Elastic net Regression - Learner Joy">
            <a:extLst>
              <a:ext uri="{FF2B5EF4-FFF2-40B4-BE49-F238E27FC236}">
                <a16:creationId xmlns:a16="http://schemas.microsoft.com/office/drawing/2014/main" id="{8E875B24-DA98-87C5-573E-BD9C3B080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342" y="10049767"/>
            <a:ext cx="10729352" cy="326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0079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4596606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2579445"/>
            <a:ext cx="11889931" cy="218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Regularized regression: why do we care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33A10-0284-A255-12A4-DBECF9817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2" y="5070981"/>
            <a:ext cx="11575553" cy="5050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77662-6996-2F9A-AA63-B75685D04A27}"/>
              </a:ext>
            </a:extLst>
          </p:cNvPr>
          <p:cNvSpPr txBox="1"/>
          <p:nvPr/>
        </p:nvSpPr>
        <p:spPr>
          <a:xfrm>
            <a:off x="13026629" y="8929072"/>
            <a:ext cx="11254333" cy="5016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L1 (Lasso) regularization: </a:t>
            </a:r>
            <a:r>
              <a:rPr lang="en-US" sz="3200" i="0" dirty="0">
                <a:solidFill>
                  <a:srgbClr val="292929"/>
                </a:solidFill>
                <a:effectLst/>
                <a:latin typeface="sohne"/>
              </a:rPr>
              <a:t>penalty term that lowers the complexity by minimizing the number of non-zero coefficients (note the w term being zero nullifies </a:t>
            </a:r>
            <a:r>
              <a:rPr lang="en-US" sz="3200" i="0" dirty="0" err="1">
                <a:solidFill>
                  <a:srgbClr val="292929"/>
                </a:solidFill>
                <a:effectLst/>
                <a:latin typeface="sohne"/>
              </a:rPr>
              <a:t>wx</a:t>
            </a:r>
            <a:r>
              <a:rPr lang="en-US" sz="3200" i="0" dirty="0">
                <a:solidFill>
                  <a:srgbClr val="292929"/>
                </a:solidFill>
                <a:effectLst/>
                <a:latin typeface="sohne"/>
              </a:rPr>
              <a:t>)</a:t>
            </a:r>
          </a:p>
          <a:p>
            <a:pPr algn="l"/>
            <a:endParaRPr lang="en-US" sz="3200" b="1" dirty="0">
              <a:solidFill>
                <a:srgbClr val="292929"/>
              </a:solidFill>
              <a:latin typeface="sohne"/>
            </a:endParaRPr>
          </a:p>
          <a:p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L2 (Ridge) regularization</a:t>
            </a:r>
            <a:r>
              <a:rPr lang="en-US" sz="3200" i="0" dirty="0">
                <a:solidFill>
                  <a:srgbClr val="292929"/>
                </a:solidFill>
                <a:effectLst/>
                <a:latin typeface="sohne"/>
              </a:rPr>
              <a:t>: penalty term that lowers the complexity by making the weights more homogenous (note the squared term for weights, which are fractions)</a:t>
            </a:r>
          </a:p>
          <a:p>
            <a:pPr algn="l"/>
            <a:endParaRPr lang="en-US" sz="3200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8" name="Picture 2" descr="Lasso, Ridge, ElasticNet-L1, L2규제를 적용한 선형 알고리즘 - 테디노트">
            <a:extLst>
              <a:ext uri="{FF2B5EF4-FFF2-40B4-BE49-F238E27FC236}">
                <a16:creationId xmlns:a16="http://schemas.microsoft.com/office/drawing/2014/main" id="{C3BE6560-27DE-B8D3-359C-380128640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395" y="10259284"/>
            <a:ext cx="62484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nocent Piquer Prendre un risque when to use elastic net regression  diplômé débat Élan">
            <a:extLst>
              <a:ext uri="{FF2B5EF4-FFF2-40B4-BE49-F238E27FC236}">
                <a16:creationId xmlns:a16="http://schemas.microsoft.com/office/drawing/2014/main" id="{30478106-BDD1-52B7-3AB2-CBABD4AD5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732" y="1099171"/>
            <a:ext cx="10591493" cy="794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7104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3231654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0"/>
            <a:ext cx="21123889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Regularized regression: A theoretical PCA shows complexity cannot be reduced without reducing useful dimensions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B9365D-5FEA-0332-C50F-719EA24F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44" y="4077884"/>
            <a:ext cx="13783733" cy="87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5. Collection - Portfolio">
            <a:extLst>
              <a:ext uri="{FF2B5EF4-FFF2-40B4-BE49-F238E27FC236}">
                <a16:creationId xmlns:a16="http://schemas.microsoft.com/office/drawing/2014/main" id="{862A830E-F35F-EE9D-6ADD-09D8B298BEA9}"/>
              </a:ext>
            </a:extLst>
          </p:cNvPr>
          <p:cNvSpPr txBox="1"/>
          <p:nvPr/>
        </p:nvSpPr>
        <p:spPr>
          <a:xfrm>
            <a:off x="16961406" y="6203240"/>
            <a:ext cx="5969000" cy="2823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u="sng" dirty="0"/>
              <a:t>Note: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more the PCA the more the </a:t>
            </a:r>
            <a:r>
              <a:rPr lang="en-US" dirty="0" err="1"/>
              <a:t>cumsum</a:t>
            </a:r>
            <a:r>
              <a:rPr lang="en-US" dirty="0"/>
              <a:t> variance; </a:t>
            </a:r>
            <a:r>
              <a:rPr lang="en-US" dirty="0" err="1"/>
              <a:t>cumsum</a:t>
            </a:r>
            <a:r>
              <a:rPr lang="en-US" dirty="0"/>
              <a:t> variance is not saturating and artificially capped off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443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The Company">
            <a:extLst>
              <a:ext uri="{FF2B5EF4-FFF2-40B4-BE49-F238E27FC236}">
                <a16:creationId xmlns:a16="http://schemas.microsoft.com/office/drawing/2014/main" id="{409AE665-0F22-7E49-8227-22E1EEF7EA63}"/>
              </a:ext>
            </a:extLst>
          </p:cNvPr>
          <p:cNvSpPr txBox="1"/>
          <p:nvPr/>
        </p:nvSpPr>
        <p:spPr>
          <a:xfrm>
            <a:off x="940244" y="2599993"/>
            <a:ext cx="5969000" cy="1111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4400" b="1" u="sng" dirty="0"/>
              <a:t>1. </a:t>
            </a:r>
            <a:r>
              <a:rPr lang="en-US" sz="4400" b="1" u="sng" dirty="0"/>
              <a:t>Concept</a:t>
            </a: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Dataset1: Each column indicates a cell sample (cell line/tumor tissue) and each row indicates a feature. For example, Transcriptomic Features ~ 55,000 rows, 100 columns.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Dataset2: Response of a drug for each cell sample (cell line/tumor tissue)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a single drug; we have to create a response (X= target) versus feature (Y= regressors).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sz="4400" dirty="0"/>
          </a:p>
        </p:txBody>
      </p:sp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1887273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393332"/>
            <a:ext cx="13593903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Establishing the Elastic net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03D9D0-A476-F7A4-3177-A4B4092BA827}"/>
              </a:ext>
            </a:extLst>
          </p:cNvPr>
          <p:cNvGrpSpPr/>
          <p:nvPr/>
        </p:nvGrpSpPr>
        <p:grpSpPr>
          <a:xfrm>
            <a:off x="9584145" y="2288160"/>
            <a:ext cx="13743671" cy="7448510"/>
            <a:chOff x="0" y="13970"/>
            <a:chExt cx="2667000" cy="1091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C342D8-2DFC-0972-0818-39B9736B3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94" t="-874" r="35" b="79879"/>
            <a:stretch/>
          </p:blipFill>
          <p:spPr bwMode="auto">
            <a:xfrm>
              <a:off x="0" y="995020"/>
              <a:ext cx="2667000" cy="11071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2740F7-05FB-C032-CC3F-FA00F1FDA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129" b="4025"/>
            <a:stretch/>
          </p:blipFill>
          <p:spPr bwMode="auto">
            <a:xfrm>
              <a:off x="0" y="13970"/>
              <a:ext cx="2667000" cy="50609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9. Contact - Social Media">
            <a:extLst>
              <a:ext uri="{FF2B5EF4-FFF2-40B4-BE49-F238E27FC236}">
                <a16:creationId xmlns:a16="http://schemas.microsoft.com/office/drawing/2014/main" id="{D2794FA2-84DB-22EB-17C8-065CAD0F4886}"/>
              </a:ext>
            </a:extLst>
          </p:cNvPr>
          <p:cNvSpPr txBox="1"/>
          <p:nvPr/>
        </p:nvSpPr>
        <p:spPr>
          <a:xfrm>
            <a:off x="7683713" y="9124529"/>
            <a:ext cx="2900725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LogAC50</a:t>
            </a:r>
            <a:endParaRPr b="1" dirty="0"/>
          </a:p>
        </p:txBody>
      </p:sp>
      <p:sp>
        <p:nvSpPr>
          <p:cNvPr id="11" name="9. Contact - Social Media">
            <a:extLst>
              <a:ext uri="{FF2B5EF4-FFF2-40B4-BE49-F238E27FC236}">
                <a16:creationId xmlns:a16="http://schemas.microsoft.com/office/drawing/2014/main" id="{34C07AAC-5709-17C1-B1DE-CBAF4F65CEE7}"/>
              </a:ext>
            </a:extLst>
          </p:cNvPr>
          <p:cNvSpPr txBox="1"/>
          <p:nvPr/>
        </p:nvSpPr>
        <p:spPr>
          <a:xfrm>
            <a:off x="7683712" y="3433990"/>
            <a:ext cx="2900725" cy="1161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Features (~55,000)</a:t>
            </a:r>
            <a:endParaRPr b="1" dirty="0"/>
          </a:p>
        </p:txBody>
      </p:sp>
      <p:sp>
        <p:nvSpPr>
          <p:cNvPr id="2" name="5. Collection - Portfolio">
            <a:extLst>
              <a:ext uri="{FF2B5EF4-FFF2-40B4-BE49-F238E27FC236}">
                <a16:creationId xmlns:a16="http://schemas.microsoft.com/office/drawing/2014/main" id="{593150E4-6D94-5AC7-C380-78E180E933C5}"/>
              </a:ext>
            </a:extLst>
          </p:cNvPr>
          <p:cNvSpPr txBox="1"/>
          <p:nvPr/>
        </p:nvSpPr>
        <p:spPr>
          <a:xfrm>
            <a:off x="12762385" y="11486193"/>
            <a:ext cx="5969000" cy="607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u="sng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Dummy data**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601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The Company">
            <a:extLst>
              <a:ext uri="{FF2B5EF4-FFF2-40B4-BE49-F238E27FC236}">
                <a16:creationId xmlns:a16="http://schemas.microsoft.com/office/drawing/2014/main" id="{409AE665-0F22-7E49-8227-22E1EEF7EA63}"/>
              </a:ext>
            </a:extLst>
          </p:cNvPr>
          <p:cNvSpPr txBox="1"/>
          <p:nvPr/>
        </p:nvSpPr>
        <p:spPr>
          <a:xfrm>
            <a:off x="940244" y="2206817"/>
            <a:ext cx="5969000" cy="321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4400" b="1" u="sng" dirty="0"/>
              <a:t>1. </a:t>
            </a:r>
            <a:r>
              <a:rPr lang="en-US" sz="4400" b="1" u="sng" dirty="0"/>
              <a:t>Data acquisition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GEO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PDHK1 project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Literature mining: </a:t>
            </a:r>
            <a:r>
              <a:rPr lang="en-US" sz="3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Depmap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POPS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1887273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393332"/>
            <a:ext cx="13593903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Steps: Data prep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03D9D0-A476-F7A4-3177-A4B4092BA827}"/>
              </a:ext>
            </a:extLst>
          </p:cNvPr>
          <p:cNvGrpSpPr/>
          <p:nvPr/>
        </p:nvGrpSpPr>
        <p:grpSpPr>
          <a:xfrm>
            <a:off x="9584145" y="2288160"/>
            <a:ext cx="13743671" cy="7448510"/>
            <a:chOff x="0" y="13970"/>
            <a:chExt cx="2667000" cy="1091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C342D8-2DFC-0972-0818-39B9736B3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94" t="-874" r="35" b="79879"/>
            <a:stretch/>
          </p:blipFill>
          <p:spPr bwMode="auto">
            <a:xfrm>
              <a:off x="0" y="995020"/>
              <a:ext cx="2667000" cy="11071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2740F7-05FB-C032-CC3F-FA00F1FDA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129" b="4025"/>
            <a:stretch/>
          </p:blipFill>
          <p:spPr bwMode="auto">
            <a:xfrm>
              <a:off x="0" y="13970"/>
              <a:ext cx="2667000" cy="50609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9. Contact - Social Media">
            <a:extLst>
              <a:ext uri="{FF2B5EF4-FFF2-40B4-BE49-F238E27FC236}">
                <a16:creationId xmlns:a16="http://schemas.microsoft.com/office/drawing/2014/main" id="{D2794FA2-84DB-22EB-17C8-065CAD0F4886}"/>
              </a:ext>
            </a:extLst>
          </p:cNvPr>
          <p:cNvSpPr txBox="1"/>
          <p:nvPr/>
        </p:nvSpPr>
        <p:spPr>
          <a:xfrm>
            <a:off x="7683713" y="9124529"/>
            <a:ext cx="2900725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LogAC50</a:t>
            </a:r>
            <a:endParaRPr b="1" dirty="0"/>
          </a:p>
        </p:txBody>
      </p:sp>
      <p:sp>
        <p:nvSpPr>
          <p:cNvPr id="11" name="9. Contact - Social Media">
            <a:extLst>
              <a:ext uri="{FF2B5EF4-FFF2-40B4-BE49-F238E27FC236}">
                <a16:creationId xmlns:a16="http://schemas.microsoft.com/office/drawing/2014/main" id="{34C07AAC-5709-17C1-B1DE-CBAF4F65CEE7}"/>
              </a:ext>
            </a:extLst>
          </p:cNvPr>
          <p:cNvSpPr txBox="1"/>
          <p:nvPr/>
        </p:nvSpPr>
        <p:spPr>
          <a:xfrm>
            <a:off x="7683712" y="3433990"/>
            <a:ext cx="2900725" cy="1161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Features (~55,000)</a:t>
            </a:r>
            <a:endParaRPr b="1" dirty="0"/>
          </a:p>
        </p:txBody>
      </p:sp>
      <p:sp>
        <p:nvSpPr>
          <p:cNvPr id="2" name="1. The Company">
            <a:extLst>
              <a:ext uri="{FF2B5EF4-FFF2-40B4-BE49-F238E27FC236}">
                <a16:creationId xmlns:a16="http://schemas.microsoft.com/office/drawing/2014/main" id="{400C5A5A-1CCF-D7BB-E849-321A3BD4ED19}"/>
              </a:ext>
            </a:extLst>
          </p:cNvPr>
          <p:cNvSpPr txBox="1"/>
          <p:nvPr/>
        </p:nvSpPr>
        <p:spPr>
          <a:xfrm>
            <a:off x="940244" y="5434148"/>
            <a:ext cx="5969000" cy="284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4400" b="1" u="sng" dirty="0"/>
              <a:t>2</a:t>
            </a:r>
            <a:r>
              <a:rPr sz="4400" b="1" u="sng" dirty="0"/>
              <a:t>. </a:t>
            </a:r>
            <a:r>
              <a:rPr lang="en-US" sz="4400" b="1" u="sng" dirty="0"/>
              <a:t>Data wrangling and exploratory analysis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PCA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Summary stat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1. The Company">
            <a:extLst>
              <a:ext uri="{FF2B5EF4-FFF2-40B4-BE49-F238E27FC236}">
                <a16:creationId xmlns:a16="http://schemas.microsoft.com/office/drawing/2014/main" id="{920CB8D4-1321-FE6D-A557-2C8FFA5B21A4}"/>
              </a:ext>
            </a:extLst>
          </p:cNvPr>
          <p:cNvSpPr txBox="1"/>
          <p:nvPr/>
        </p:nvSpPr>
        <p:spPr>
          <a:xfrm>
            <a:off x="940244" y="8730332"/>
            <a:ext cx="5969000" cy="321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4400" b="1" u="sng" dirty="0"/>
              <a:t>3</a:t>
            </a:r>
            <a:r>
              <a:rPr sz="4400" b="1" u="sng" dirty="0"/>
              <a:t>. </a:t>
            </a:r>
            <a:r>
              <a:rPr lang="en-US" sz="4400" b="1" u="sng" dirty="0"/>
              <a:t>Data prep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Null value replacement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Standardization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Scaling and column normalization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5. Collection - Portfolio">
            <a:extLst>
              <a:ext uri="{FF2B5EF4-FFF2-40B4-BE49-F238E27FC236}">
                <a16:creationId xmlns:a16="http://schemas.microsoft.com/office/drawing/2014/main" id="{E5BF387C-3E03-D2D3-626D-3AF6ECC4B338}"/>
              </a:ext>
            </a:extLst>
          </p:cNvPr>
          <p:cNvSpPr txBox="1"/>
          <p:nvPr/>
        </p:nvSpPr>
        <p:spPr>
          <a:xfrm>
            <a:off x="12762385" y="11486193"/>
            <a:ext cx="5969000" cy="607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u="sng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Dummy data**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789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The Company">
            <a:extLst>
              <a:ext uri="{FF2B5EF4-FFF2-40B4-BE49-F238E27FC236}">
                <a16:creationId xmlns:a16="http://schemas.microsoft.com/office/drawing/2014/main" id="{409AE665-0F22-7E49-8227-22E1EEF7EA63}"/>
              </a:ext>
            </a:extLst>
          </p:cNvPr>
          <p:cNvSpPr txBox="1"/>
          <p:nvPr/>
        </p:nvSpPr>
        <p:spPr>
          <a:xfrm>
            <a:off x="940244" y="1911352"/>
            <a:ext cx="5969000" cy="3807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4400" b="1" u="sng" dirty="0"/>
              <a:t>1. </a:t>
            </a:r>
            <a:r>
              <a:rPr lang="en-US" sz="4400" b="1" u="sng" dirty="0"/>
              <a:t>Test-train split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Divide the data into test and train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Train and check testing accuracy (prediction vs regular test)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1887273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393332"/>
            <a:ext cx="13593903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Steps: Modeling</a:t>
            </a:r>
            <a:endParaRPr dirty="0"/>
          </a:p>
        </p:txBody>
      </p:sp>
      <p:sp>
        <p:nvSpPr>
          <p:cNvPr id="2" name="1. The Company">
            <a:extLst>
              <a:ext uri="{FF2B5EF4-FFF2-40B4-BE49-F238E27FC236}">
                <a16:creationId xmlns:a16="http://schemas.microsoft.com/office/drawing/2014/main" id="{400C5A5A-1CCF-D7BB-E849-321A3BD4ED19}"/>
              </a:ext>
            </a:extLst>
          </p:cNvPr>
          <p:cNvSpPr txBox="1"/>
          <p:nvPr/>
        </p:nvSpPr>
        <p:spPr>
          <a:xfrm>
            <a:off x="940244" y="6858000"/>
            <a:ext cx="5969000" cy="4849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4400" b="1" u="sng" dirty="0"/>
              <a:t>2</a:t>
            </a:r>
            <a:r>
              <a:rPr sz="4400" b="1" u="sng" dirty="0"/>
              <a:t>. </a:t>
            </a:r>
            <a:r>
              <a:rPr lang="en-US" sz="4400" b="1" u="sng" dirty="0"/>
              <a:t>Elastic net hyperparameter tuning: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alpha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Gridsearch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max iteration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L1_ratio, alpha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seleced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from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gridsearch</a:t>
            </a:r>
            <a:endParaRPr lang="en-US" sz="4400" dirty="0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DCBF74-C062-DDA3-A311-96CE5046A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3" t="27469" r="48436" b="43372"/>
          <a:stretch/>
        </p:blipFill>
        <p:spPr>
          <a:xfrm>
            <a:off x="6176124" y="2381438"/>
            <a:ext cx="10471760" cy="6776253"/>
          </a:xfrm>
          <a:prstGeom prst="rect">
            <a:avLst/>
          </a:prstGeom>
        </p:spPr>
      </p:pic>
      <p:sp>
        <p:nvSpPr>
          <p:cNvPr id="3" name="5. Collection - Portfolio">
            <a:extLst>
              <a:ext uri="{FF2B5EF4-FFF2-40B4-BE49-F238E27FC236}">
                <a16:creationId xmlns:a16="http://schemas.microsoft.com/office/drawing/2014/main" id="{EF2D4D88-B51F-B058-7B8E-FFE211468A76}"/>
              </a:ext>
            </a:extLst>
          </p:cNvPr>
          <p:cNvSpPr txBox="1"/>
          <p:nvPr/>
        </p:nvSpPr>
        <p:spPr>
          <a:xfrm>
            <a:off x="16961406" y="6480239"/>
            <a:ext cx="5969000" cy="2269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Changing the value of alpha and measuring the change in MSE and RMSE as an indicator of accuracy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16447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151314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800" b="0" i="0" u="none" strike="noStrike" cap="none" spc="340" normalizeH="0" baseline="0">
            <a:ln>
              <a:noFill/>
            </a:ln>
            <a:solidFill>
              <a:srgbClr val="151314"/>
            </a:solidFill>
            <a:effectLst/>
            <a:uFillTx/>
            <a:latin typeface="+mn-lt"/>
            <a:ea typeface="+mn-ea"/>
            <a:cs typeface="+mn-cs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800" b="0" i="0" u="none" strike="noStrike" cap="none" spc="340" normalizeH="0" baseline="0">
            <a:ln>
              <a:noFill/>
            </a:ln>
            <a:solidFill>
              <a:srgbClr val="151314"/>
            </a:solidFill>
            <a:effectLst/>
            <a:uFillTx/>
            <a:latin typeface="+mn-lt"/>
            <a:ea typeface="+mn-ea"/>
            <a:cs typeface="+mn-cs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584</Words>
  <Application>Microsoft Office PowerPoint</Application>
  <PresentationFormat>Custom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Bodoni SvtyTwo ITC TT-Book</vt:lpstr>
      <vt:lpstr>Helvetica</vt:lpstr>
      <vt:lpstr>Helvetica Light</vt:lpstr>
      <vt:lpstr>Helvetica Neue</vt:lpstr>
      <vt:lpstr>Montserrat</vt:lpstr>
      <vt:lpstr>Montserrat Light</vt:lpstr>
      <vt:lpstr>Open Sans Light</vt:lpstr>
      <vt:lpstr>Proxima Nova</vt:lpstr>
      <vt:lpstr>sohne</vt:lpstr>
      <vt:lpstr>Times New Roman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Aubhishek Zaman</dc:creator>
  <cp:lastModifiedBy>Aubhishek Zaman</cp:lastModifiedBy>
  <cp:revision>16</cp:revision>
  <dcterms:modified xsi:type="dcterms:W3CDTF">2023-03-09T03:17:33Z</dcterms:modified>
</cp:coreProperties>
</file>