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992" y="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888582"/>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888582"/>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59686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2891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248939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74934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583079" y="3799840"/>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2521450"/>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877434"/>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68375" y="3856703"/>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2" name="Google Shape;32;p1"/>
          <p:cNvSpPr/>
          <p:nvPr/>
        </p:nvSpPr>
        <p:spPr>
          <a:xfrm>
            <a:off x="601195" y="4911721"/>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3888759"/>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37949" y="1829358"/>
            <a:ext cx="4324418" cy="117537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i="0" u="none" strike="noStrike" cap="none" dirty="0" err="1">
                <a:solidFill>
                  <a:srgbClr val="000000"/>
                </a:solidFill>
                <a:latin typeface="Arial"/>
                <a:ea typeface="Arial"/>
                <a:cs typeface="Arial"/>
                <a:sym typeface="Arial"/>
              </a:rPr>
              <a:t>Monalco</a:t>
            </a:r>
            <a:r>
              <a:rPr lang="en-US" sz="1000" i="0" u="none" strike="noStrike" cap="none" dirty="0">
                <a:solidFill>
                  <a:srgbClr val="000000"/>
                </a:solidFill>
                <a:latin typeface="Arial"/>
                <a:ea typeface="Arial"/>
                <a:cs typeface="Arial"/>
                <a:sym typeface="Arial"/>
              </a:rPr>
              <a:t> Mining’s exploration efforts in the Bass-Shingle Basin in Western Australia has seen a significant price drop for iron ore (from $110/ton to $55/ton) due to supply abundance. Limiting the impact on the business’ profitability </a:t>
            </a:r>
            <a:r>
              <a:rPr lang="en-US" sz="1000" dirty="0"/>
              <a:t>requires </a:t>
            </a:r>
            <a:r>
              <a:rPr lang="en-US" sz="1000" i="0" u="none" strike="noStrike" cap="none" dirty="0">
                <a:solidFill>
                  <a:srgbClr val="000000"/>
                </a:solidFill>
                <a:latin typeface="Arial"/>
                <a:ea typeface="Arial"/>
                <a:cs typeface="Arial"/>
                <a:sym typeface="Arial"/>
              </a:rPr>
              <a:t>streamlining costs, particularly through reducing maintenance expenditure for ore crushers,. Initial researches have indicated that annual maintenance schedule costs $30M and is projecting $45M at the current speed. Management has expressed a desire to switch to a manufacturer’s recommendation of tri-annual maintenance, from current annual maintenance, without affecting ore crusher equipment health. Around 20% savings from maintenance related cost is sufficient to offset pricing downshift. </a:t>
            </a:r>
            <a:endParaRPr sz="1000" dirty="0"/>
          </a:p>
        </p:txBody>
      </p:sp>
      <p:sp>
        <p:nvSpPr>
          <p:cNvPr id="35" name="Google Shape;35;p1"/>
          <p:cNvSpPr txBox="1"/>
          <p:nvPr/>
        </p:nvSpPr>
        <p:spPr>
          <a:xfrm>
            <a:off x="143108" y="4037661"/>
            <a:ext cx="4324418" cy="98330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t>Reduce ore crusher maintenance cost by at least 20% ($6M) per annum, without crossing 50,000 tons of ore per ore crusher manufacturer recommendation, until the demand stabilizes to a more profitable price point.</a:t>
            </a:r>
          </a:p>
        </p:txBody>
      </p:sp>
      <p:sp>
        <p:nvSpPr>
          <p:cNvPr id="37" name="Google Shape;37;p1"/>
          <p:cNvSpPr txBox="1"/>
          <p:nvPr/>
        </p:nvSpPr>
        <p:spPr>
          <a:xfrm>
            <a:off x="4558232" y="1926707"/>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t>It is not permissible cut maintenance frequency more than the manufacturer’s recommendation of </a:t>
            </a:r>
            <a:r>
              <a:rPr lang="en-US" sz="1000" i="0" u="none" strike="noStrike" cap="none" dirty="0">
                <a:solidFill>
                  <a:srgbClr val="000000"/>
                </a:solidFill>
                <a:latin typeface="Arial"/>
                <a:ea typeface="Arial"/>
                <a:cs typeface="Arial"/>
                <a:sym typeface="Arial"/>
              </a:rPr>
              <a:t>one maintenance inspection every 50,000 tons of iron ore.</a:t>
            </a:r>
          </a:p>
        </p:txBody>
      </p:sp>
      <p:sp>
        <p:nvSpPr>
          <p:cNvPr id="38" name="Google Shape;38;p1"/>
          <p:cNvSpPr txBox="1"/>
          <p:nvPr/>
        </p:nvSpPr>
        <p:spPr>
          <a:xfrm>
            <a:off x="4590928" y="4122921"/>
            <a:ext cx="4324418" cy="234167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dirty="0"/>
              <a:t>1.Data Historian: For information on ore crusher usage by tons.</a:t>
            </a:r>
          </a:p>
          <a:p>
            <a:pPr marL="0" marR="0" lvl="0" indent="0" algn="l" rtl="0">
              <a:lnSpc>
                <a:spcPct val="100000"/>
              </a:lnSpc>
              <a:spcBef>
                <a:spcPts val="0"/>
              </a:spcBef>
              <a:spcAft>
                <a:spcPts val="0"/>
              </a:spcAft>
              <a:buNone/>
            </a:pPr>
            <a:endParaRPr lang="en-US" sz="1050" dirty="0"/>
          </a:p>
          <a:p>
            <a:pPr marL="0" marR="0" lvl="0" indent="0" algn="l" rtl="0">
              <a:lnSpc>
                <a:spcPct val="100000"/>
              </a:lnSpc>
              <a:spcBef>
                <a:spcPts val="0"/>
              </a:spcBef>
              <a:spcAft>
                <a:spcPts val="0"/>
              </a:spcAft>
              <a:buNone/>
            </a:pPr>
            <a:r>
              <a:rPr lang="en-US" sz="1050" dirty="0"/>
              <a:t>2. Ellipse: Information on the old equipment work orders raised for maintenance (before upgrade to SAP).</a:t>
            </a:r>
          </a:p>
          <a:p>
            <a:pPr marL="0" marR="0" lvl="0" indent="0" algn="l" rtl="0">
              <a:lnSpc>
                <a:spcPct val="100000"/>
              </a:lnSpc>
              <a:spcBef>
                <a:spcPts val="0"/>
              </a:spcBef>
              <a:spcAft>
                <a:spcPts val="0"/>
              </a:spcAft>
              <a:buNone/>
            </a:pPr>
            <a:endParaRPr lang="en-US" sz="1050" dirty="0"/>
          </a:p>
          <a:p>
            <a:pPr marL="0" marR="0" lvl="0" indent="0" algn="l" rtl="0">
              <a:lnSpc>
                <a:spcPct val="100000"/>
              </a:lnSpc>
              <a:spcBef>
                <a:spcPts val="0"/>
              </a:spcBef>
              <a:spcAft>
                <a:spcPts val="0"/>
              </a:spcAft>
              <a:buNone/>
            </a:pPr>
            <a:r>
              <a:rPr lang="en-US" sz="1050" dirty="0"/>
              <a:t>3. SAP: For information on most up-to-date equipment logs and</a:t>
            </a:r>
          </a:p>
          <a:p>
            <a:pPr marL="0" marR="0" lvl="0" indent="0" algn="l" rtl="0">
              <a:lnSpc>
                <a:spcPct val="100000"/>
              </a:lnSpc>
              <a:spcBef>
                <a:spcPts val="0"/>
              </a:spcBef>
              <a:spcAft>
                <a:spcPts val="0"/>
              </a:spcAft>
              <a:buNone/>
            </a:pPr>
            <a:r>
              <a:rPr lang="en-US" sz="1050" dirty="0"/>
              <a:t>equipment work orders raised for maintenance.</a:t>
            </a:r>
          </a:p>
          <a:p>
            <a:pPr marL="0" marR="0" lvl="0" indent="0" algn="l" rtl="0">
              <a:lnSpc>
                <a:spcPct val="100000"/>
              </a:lnSpc>
              <a:spcBef>
                <a:spcPts val="0"/>
              </a:spcBef>
              <a:spcAft>
                <a:spcPts val="0"/>
              </a:spcAft>
              <a:buNone/>
            </a:pPr>
            <a:endParaRPr lang="en-US" sz="1050" dirty="0"/>
          </a:p>
          <a:p>
            <a:pPr marL="0" marR="0" lvl="0" indent="0" algn="l" rtl="0">
              <a:lnSpc>
                <a:spcPct val="100000"/>
              </a:lnSpc>
              <a:spcBef>
                <a:spcPts val="0"/>
              </a:spcBef>
              <a:spcAft>
                <a:spcPts val="0"/>
              </a:spcAft>
              <a:buNone/>
            </a:pPr>
            <a:r>
              <a:rPr lang="en-US" sz="1050" dirty="0"/>
              <a:t>4. T3000 DCS: For information on raw streaming data on vibrations, temperature, and the humidity of the ore crushed to Data Historian.</a:t>
            </a:r>
          </a:p>
          <a:p>
            <a:pPr marL="0" marR="0" lvl="0" indent="0" algn="l" rtl="0">
              <a:lnSpc>
                <a:spcPct val="100000"/>
              </a:lnSpc>
              <a:spcBef>
                <a:spcPts val="0"/>
              </a:spcBef>
              <a:spcAft>
                <a:spcPts val="0"/>
              </a:spcAft>
              <a:buNone/>
            </a:pPr>
            <a:endParaRPr lang="en-US" sz="1050" dirty="0"/>
          </a:p>
          <a:p>
            <a:pPr marL="0" marR="0" lvl="0" indent="0" algn="l" rtl="0">
              <a:lnSpc>
                <a:spcPct val="100000"/>
              </a:lnSpc>
              <a:spcBef>
                <a:spcPts val="0"/>
              </a:spcBef>
              <a:spcAft>
                <a:spcPts val="0"/>
              </a:spcAft>
              <a:buNone/>
            </a:pPr>
            <a:r>
              <a:rPr lang="en-US" sz="1050" dirty="0"/>
              <a:t>5. Ore Crusher System: For information on high-level process map outlining how the Ore Crusher System works for individual ore crusher models.</a:t>
            </a: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329085"/>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dirty="0" err="1">
                <a:solidFill>
                  <a:srgbClr val="29748D"/>
                </a:solidFill>
                <a:latin typeface="Quattrocento Sans"/>
                <a:ea typeface="Quattrocento Sans"/>
                <a:cs typeface="Quattrocento Sans"/>
                <a:sym typeface="Quattrocento Sans"/>
              </a:rPr>
              <a:t>Monalco</a:t>
            </a:r>
            <a:r>
              <a:rPr lang="en-AU" sz="2000" dirty="0">
                <a:solidFill>
                  <a:srgbClr val="29748D"/>
                </a:solidFill>
                <a:latin typeface="Quattrocento Sans"/>
                <a:ea typeface="Quattrocento Sans"/>
                <a:cs typeface="Quattrocento Sans"/>
                <a:sym typeface="Quattrocento Sans"/>
              </a:rPr>
              <a:t> Problem Statement</a:t>
            </a:r>
            <a:r>
              <a:rPr lang="en-AU" sz="2000">
                <a:solidFill>
                  <a:srgbClr val="29748D"/>
                </a:solidFill>
                <a:latin typeface="Quattrocento Sans"/>
                <a:ea typeface="Quattrocento Sans"/>
                <a:cs typeface="Quattrocento Sans"/>
                <a:sym typeface="Quattrocento Sans"/>
              </a:rPr>
              <a:t>: Aubhishek Zaman</a:t>
            </a:r>
            <a:endParaRPr dirty="0"/>
          </a:p>
        </p:txBody>
      </p:sp>
      <p:sp>
        <p:nvSpPr>
          <p:cNvPr id="47" name="Google Shape;47;p1"/>
          <p:cNvSpPr txBox="1"/>
          <p:nvPr/>
        </p:nvSpPr>
        <p:spPr>
          <a:xfrm>
            <a:off x="4607126" y="284053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t>Chanel Adams – Reliability Engineer</a:t>
            </a:r>
          </a:p>
          <a:p>
            <a:pPr marL="0" marR="0" lvl="0" indent="0" algn="l" rtl="0">
              <a:lnSpc>
                <a:spcPct val="100000"/>
              </a:lnSpc>
              <a:spcBef>
                <a:spcPts val="0"/>
              </a:spcBef>
              <a:spcAft>
                <a:spcPts val="0"/>
              </a:spcAft>
              <a:buNone/>
            </a:pPr>
            <a:r>
              <a:rPr lang="en-US" sz="1000" dirty="0"/>
              <a:t>Jonas Richards – Asset Integrity Manager</a:t>
            </a:r>
          </a:p>
          <a:p>
            <a:pPr marL="0" marR="0" lvl="0" indent="0" algn="l" rtl="0">
              <a:lnSpc>
                <a:spcPct val="100000"/>
              </a:lnSpc>
              <a:spcBef>
                <a:spcPts val="0"/>
              </a:spcBef>
              <a:spcAft>
                <a:spcPts val="0"/>
              </a:spcAft>
              <a:buNone/>
            </a:pPr>
            <a:r>
              <a:rPr lang="en-US" sz="1000" dirty="0"/>
              <a:t>Bruce Banner – Maintenance SME</a:t>
            </a:r>
          </a:p>
          <a:p>
            <a:pPr marL="0" marR="0" lvl="0" indent="0" algn="l" rtl="0">
              <a:lnSpc>
                <a:spcPct val="100000"/>
              </a:lnSpc>
              <a:spcBef>
                <a:spcPts val="0"/>
              </a:spcBef>
              <a:spcAft>
                <a:spcPts val="0"/>
              </a:spcAft>
              <a:buNone/>
            </a:pPr>
            <a:r>
              <a:rPr lang="en-US" sz="1000" dirty="0"/>
              <a:t>Jane </a:t>
            </a:r>
            <a:r>
              <a:rPr lang="en-US" sz="1000" dirty="0" err="1"/>
              <a:t>Steere</a:t>
            </a:r>
            <a:r>
              <a:rPr lang="en-US" sz="1000" dirty="0"/>
              <a:t> - Principal Maintenance</a:t>
            </a:r>
          </a:p>
          <a:p>
            <a:pPr marL="0" marR="0" lvl="0" indent="0" algn="l" rtl="0">
              <a:lnSpc>
                <a:spcPct val="100000"/>
              </a:lnSpc>
              <a:spcBef>
                <a:spcPts val="0"/>
              </a:spcBef>
              <a:spcAft>
                <a:spcPts val="0"/>
              </a:spcAft>
              <a:buNone/>
            </a:pPr>
            <a:r>
              <a:rPr lang="en-US" sz="1000" dirty="0"/>
              <a:t>Fargo Williams – Change Manager</a:t>
            </a:r>
          </a:p>
          <a:p>
            <a:pPr marL="0" marR="0" lvl="0" indent="0" algn="l" rtl="0">
              <a:lnSpc>
                <a:spcPct val="100000"/>
              </a:lnSpc>
              <a:spcBef>
                <a:spcPts val="0"/>
              </a:spcBef>
              <a:spcAft>
                <a:spcPts val="0"/>
              </a:spcAft>
              <a:buNone/>
            </a:pPr>
            <a:r>
              <a:rPr lang="en-US" sz="1000" dirty="0"/>
              <a:t>Tara Starr - Maintenance SME</a:t>
            </a:r>
          </a:p>
        </p:txBody>
      </p:sp>
      <p:sp>
        <p:nvSpPr>
          <p:cNvPr id="48" name="Google Shape;48;p1"/>
          <p:cNvSpPr txBox="1"/>
          <p:nvPr/>
        </p:nvSpPr>
        <p:spPr>
          <a:xfrm>
            <a:off x="143745" y="496453"/>
            <a:ext cx="7724912" cy="92040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What opportunities exist for </a:t>
            </a:r>
            <a:r>
              <a:rPr lang="en-US" sz="1400" b="1" i="0" u="none" strike="noStrike" cap="none" dirty="0" err="1">
                <a:solidFill>
                  <a:srgbClr val="000000"/>
                </a:solidFill>
                <a:latin typeface="Arial"/>
                <a:ea typeface="Arial"/>
                <a:cs typeface="Arial"/>
                <a:sym typeface="Arial"/>
              </a:rPr>
              <a:t>Monalco</a:t>
            </a:r>
            <a:r>
              <a:rPr lang="en-US" sz="1400" b="1" i="0" u="none" strike="noStrike" cap="none" dirty="0">
                <a:solidFill>
                  <a:srgbClr val="000000"/>
                </a:solidFill>
                <a:latin typeface="Arial"/>
                <a:ea typeface="Arial"/>
                <a:cs typeface="Arial"/>
                <a:sym typeface="Arial"/>
              </a:rPr>
              <a:t> mining to reduce annual costs for CAPEX enhancement’s </a:t>
            </a:r>
            <a:r>
              <a:rPr lang="en-US" b="1" dirty="0"/>
              <a:t>o</a:t>
            </a:r>
            <a:r>
              <a:rPr lang="en-US" sz="1400" b="1" i="0" u="none" strike="noStrike" cap="none" dirty="0">
                <a:solidFill>
                  <a:srgbClr val="000000"/>
                </a:solidFill>
                <a:latin typeface="Arial"/>
                <a:ea typeface="Arial"/>
                <a:cs typeface="Arial"/>
                <a:sym typeface="Arial"/>
              </a:rPr>
              <a:t>re crusher system maintenance by ~20% (~$6M) via 1) prolonging the maintenance frequency to once per 3yr (instead of once per </a:t>
            </a:r>
            <a:r>
              <a:rPr lang="en-US" sz="1400" b="1" i="0" u="none" strike="noStrike" cap="none" dirty="0" err="1">
                <a:solidFill>
                  <a:srgbClr val="000000"/>
                </a:solidFill>
                <a:latin typeface="Arial"/>
                <a:ea typeface="Arial"/>
                <a:cs typeface="Arial"/>
                <a:sym typeface="Arial"/>
              </a:rPr>
              <a:t>yr</a:t>
            </a:r>
            <a:r>
              <a:rPr lang="en-US" sz="1400" b="1" i="0" u="none" strike="noStrike" cap="none" dirty="0">
                <a:solidFill>
                  <a:srgbClr val="000000"/>
                </a:solidFill>
                <a:latin typeface="Arial"/>
                <a:ea typeface="Arial"/>
                <a:cs typeface="Arial"/>
                <a:sym typeface="Arial"/>
              </a:rPr>
              <a:t>) and 2) reducing excess workload wear on ore crushers?</a:t>
            </a:r>
          </a:p>
        </p:txBody>
      </p:sp>
      <p:sp>
        <p:nvSpPr>
          <p:cNvPr id="3" name="Google Shape;35;p1">
            <a:extLst>
              <a:ext uri="{FF2B5EF4-FFF2-40B4-BE49-F238E27FC236}">
                <a16:creationId xmlns:a16="http://schemas.microsoft.com/office/drawing/2014/main" id="{5F797825-83FB-79AE-C238-BA89187707B9}"/>
              </a:ext>
            </a:extLst>
          </p:cNvPr>
          <p:cNvSpPr txBox="1"/>
          <p:nvPr/>
        </p:nvSpPr>
        <p:spPr>
          <a:xfrm>
            <a:off x="147818" y="5169779"/>
            <a:ext cx="4324418" cy="112240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a:t>Management has identified ore crusher maintenance as the major issue and not other spending behaviors, which also include an assumption that the iron ore price fluctuation is temporary and will eventually stabilize at a higher value once the demand and supply steadies. This recommendations apply to </a:t>
            </a:r>
            <a:r>
              <a:rPr lang="en-US" sz="1000" dirty="0" err="1"/>
              <a:t>Monalco’s</a:t>
            </a:r>
            <a:r>
              <a:rPr lang="en-US" sz="1000" dirty="0"/>
              <a:t> operation at Capital Expenditure (CAPEX) enhancement initiative at Bass-Shingle Basin in Western Australia.</a:t>
            </a: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770</Words>
  <Application>Microsoft Office PowerPoint</Application>
  <PresentationFormat>On-screen Show (4:3)</PresentationFormat>
  <Paragraphs>55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Monalco Problem Statement: Aubhishek Zaman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Aubhishek Zaman</cp:lastModifiedBy>
  <cp:revision>7</cp:revision>
  <dcterms:modified xsi:type="dcterms:W3CDTF">2022-11-18T19:20:20Z</dcterms:modified>
</cp:coreProperties>
</file>