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992"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888582"/>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888582"/>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596863"/>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28917"/>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08722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5</a:t>
            </a:r>
            <a:endParaRPr sz="1400" b="0" i="0" u="none" strike="noStrike" cap="none" dirty="0">
              <a:solidFill>
                <a:srgbClr val="000000"/>
              </a:solidFill>
              <a:latin typeface="Arial"/>
              <a:ea typeface="Arial"/>
              <a:cs typeface="Arial"/>
              <a:sym typeface="Arial"/>
            </a:endParaRPr>
          </a:p>
        </p:txBody>
      </p:sp>
      <p:sp>
        <p:nvSpPr>
          <p:cNvPr id="27" name="Google Shape;27;p1"/>
          <p:cNvSpPr/>
          <p:nvPr/>
        </p:nvSpPr>
        <p:spPr>
          <a:xfrm>
            <a:off x="218936" y="374934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2</a:t>
            </a:r>
            <a:endParaRPr sz="1400" b="0" i="0" u="none" strike="noStrike" cap="none" dirty="0">
              <a:solidFill>
                <a:srgbClr val="000000"/>
              </a:solidFill>
              <a:latin typeface="Arial"/>
              <a:ea typeface="Arial"/>
              <a:cs typeface="Arial"/>
              <a:sym typeface="Arial"/>
            </a:endParaRPr>
          </a:p>
        </p:txBody>
      </p:sp>
      <p:sp>
        <p:nvSpPr>
          <p:cNvPr id="28" name="Google Shape;28;p1"/>
          <p:cNvSpPr/>
          <p:nvPr/>
        </p:nvSpPr>
        <p:spPr>
          <a:xfrm>
            <a:off x="583079" y="3799840"/>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5050634" y="3118040"/>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Stakeholders to provide key insight</a:t>
            </a:r>
            <a:endParaRPr sz="1400" b="0" i="0" u="none" strike="noStrike" cap="none" dirty="0">
              <a:solidFill>
                <a:srgbClr val="000000"/>
              </a:solidFill>
              <a:latin typeface="Arial"/>
              <a:ea typeface="Arial"/>
              <a:cs typeface="Arial"/>
              <a:sym typeface="Arial"/>
            </a:endParaRPr>
          </a:p>
        </p:txBody>
      </p:sp>
      <p:sp>
        <p:nvSpPr>
          <p:cNvPr id="30" name="Google Shape;30;p1"/>
          <p:cNvSpPr/>
          <p:nvPr/>
        </p:nvSpPr>
        <p:spPr>
          <a:xfrm>
            <a:off x="218936" y="5072993"/>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3</a:t>
            </a:r>
            <a:endParaRPr sz="1400" b="0" i="0" u="none" strike="noStrike" cap="none" dirty="0">
              <a:solidFill>
                <a:srgbClr val="000000"/>
              </a:solidFill>
              <a:latin typeface="Arial"/>
              <a:ea typeface="Arial"/>
              <a:cs typeface="Arial"/>
              <a:sym typeface="Arial"/>
            </a:endParaRPr>
          </a:p>
        </p:txBody>
      </p:sp>
      <p:sp>
        <p:nvSpPr>
          <p:cNvPr id="31" name="Google Shape;31;p1"/>
          <p:cNvSpPr/>
          <p:nvPr/>
        </p:nvSpPr>
        <p:spPr>
          <a:xfrm>
            <a:off x="4674855" y="4992864"/>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6</a:t>
            </a:r>
            <a:endParaRPr sz="1400" b="0" i="0" u="none" strike="noStrike" cap="none" dirty="0">
              <a:solidFill>
                <a:srgbClr val="000000"/>
              </a:solidFill>
              <a:latin typeface="Arial"/>
              <a:ea typeface="Arial"/>
              <a:cs typeface="Arial"/>
              <a:sym typeface="Arial"/>
            </a:endParaRPr>
          </a:p>
        </p:txBody>
      </p:sp>
      <p:sp>
        <p:nvSpPr>
          <p:cNvPr id="32" name="Google Shape;32;p1"/>
          <p:cNvSpPr/>
          <p:nvPr/>
        </p:nvSpPr>
        <p:spPr>
          <a:xfrm>
            <a:off x="601195" y="5107280"/>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7114" y="5024920"/>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dirty="0">
                <a:solidFill>
                  <a:schemeClr val="dk1"/>
                </a:solidFill>
              </a:rPr>
              <a:t>Key</a:t>
            </a:r>
            <a:r>
              <a:rPr lang="en-AU" sz="1428" b="0" i="0" u="none" strike="noStrike" cap="none" dirty="0">
                <a:solidFill>
                  <a:schemeClr val="dk1"/>
                </a:solidFill>
                <a:latin typeface="Arial"/>
                <a:ea typeface="Arial"/>
                <a:cs typeface="Arial"/>
                <a:sym typeface="Arial"/>
              </a:rPr>
              <a:t> data sources </a:t>
            </a:r>
            <a:endParaRPr sz="1400" b="0" i="0" u="none" strike="noStrike" cap="none" dirty="0">
              <a:solidFill>
                <a:srgbClr val="000000"/>
              </a:solidFill>
              <a:latin typeface="Arial"/>
              <a:ea typeface="Arial"/>
              <a:cs typeface="Arial"/>
              <a:sym typeface="Arial"/>
            </a:endParaRPr>
          </a:p>
        </p:txBody>
      </p:sp>
      <p:sp>
        <p:nvSpPr>
          <p:cNvPr id="34" name="Google Shape;34;p1"/>
          <p:cNvSpPr txBox="1"/>
          <p:nvPr/>
        </p:nvSpPr>
        <p:spPr>
          <a:xfrm>
            <a:off x="147818" y="1927665"/>
            <a:ext cx="4324418" cy="178534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00" i="0" u="none" strike="noStrike" cap="none" dirty="0">
                <a:solidFill>
                  <a:srgbClr val="000000"/>
                </a:solidFill>
                <a:latin typeface="Arial"/>
                <a:ea typeface="Arial"/>
                <a:cs typeface="Arial"/>
                <a:sym typeface="Arial"/>
              </a:rPr>
              <a:t>Nordic Sensor Company (NSC), an energy consumption and production based IoT sensor company,</a:t>
            </a:r>
            <a:r>
              <a:rPr lang="en-US" sz="1000" dirty="0"/>
              <a:t> </a:t>
            </a:r>
            <a:r>
              <a:rPr lang="en-US" sz="1000" i="0" u="none" strike="noStrike" cap="none" dirty="0">
                <a:solidFill>
                  <a:srgbClr val="000000"/>
                </a:solidFill>
                <a:latin typeface="Arial"/>
                <a:ea typeface="Arial"/>
                <a:cs typeface="Arial"/>
                <a:sym typeface="Arial"/>
              </a:rPr>
              <a:t>is experiencing manufacturing issues with </a:t>
            </a:r>
            <a:r>
              <a:rPr lang="en-US" sz="1000" i="0" u="none" strike="noStrike" cap="none" dirty="0" err="1">
                <a:solidFill>
                  <a:srgbClr val="000000"/>
                </a:solidFill>
                <a:latin typeface="Arial"/>
                <a:ea typeface="Arial"/>
                <a:cs typeface="Arial"/>
                <a:sym typeface="Arial"/>
              </a:rPr>
              <a:t>InSense</a:t>
            </a:r>
            <a:r>
              <a:rPr lang="en-US" sz="1000" i="0" u="none" strike="noStrike" cap="none" dirty="0">
                <a:solidFill>
                  <a:srgbClr val="000000"/>
                </a:solidFill>
                <a:latin typeface="Arial"/>
                <a:ea typeface="Arial"/>
                <a:cs typeface="Arial"/>
                <a:sym typeface="Arial"/>
              </a:rPr>
              <a:t> (a consumer product for residential energy usage). 1-2% </a:t>
            </a:r>
            <a:r>
              <a:rPr lang="en-US" sz="1000" dirty="0"/>
              <a:t>regular </a:t>
            </a:r>
            <a:r>
              <a:rPr lang="en-US" sz="1000" i="0" u="none" strike="noStrike" cap="none" dirty="0">
                <a:solidFill>
                  <a:srgbClr val="000000"/>
                </a:solidFill>
                <a:latin typeface="Arial"/>
                <a:ea typeface="Arial"/>
                <a:cs typeface="Arial"/>
                <a:sym typeface="Arial"/>
              </a:rPr>
              <a:t>failure rate for manufacturing for the product has been well surpassed by the current failure rate of ~15%. Initial Chi-squares testing to identify the cause (specific part) or source (specific manufacturer) has identified no potential candidate. The manufacturing process is cash intensive and </a:t>
            </a:r>
            <a:r>
              <a:rPr lang="en-US" sz="1000" dirty="0"/>
              <a:t>manufacturing as well as </a:t>
            </a:r>
            <a:r>
              <a:rPr lang="en-US" sz="1000" i="0" u="none" strike="noStrike" cap="none" dirty="0">
                <a:solidFill>
                  <a:srgbClr val="000000"/>
                </a:solidFill>
                <a:latin typeface="Arial"/>
                <a:ea typeface="Arial"/>
                <a:cs typeface="Arial"/>
                <a:sym typeface="Arial"/>
              </a:rPr>
              <a:t>product delivery is highly time-sensitive. And hence a more detailed data dependent analysis is required to identify root cause fast and bring down failure rate below at least 5%.</a:t>
            </a:r>
          </a:p>
        </p:txBody>
      </p:sp>
      <p:sp>
        <p:nvSpPr>
          <p:cNvPr id="35" name="Google Shape;35;p1"/>
          <p:cNvSpPr txBox="1"/>
          <p:nvPr/>
        </p:nvSpPr>
        <p:spPr>
          <a:xfrm>
            <a:off x="143108" y="4037661"/>
            <a:ext cx="4324418" cy="98330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00" dirty="0"/>
              <a:t>Identify root cause(s) for manufacturing failing to reduce manufacturing failure rate below at least 5%. This needs to be done immediately to meet production deadline. Management has ruled out presence of a single source item being the culprit by running a source/specific parts versus error  association analysis by Chi-sq test. </a:t>
            </a:r>
          </a:p>
        </p:txBody>
      </p:sp>
      <p:sp>
        <p:nvSpPr>
          <p:cNvPr id="37" name="Google Shape;37;p1"/>
          <p:cNvSpPr txBox="1"/>
          <p:nvPr/>
        </p:nvSpPr>
        <p:spPr>
          <a:xfrm>
            <a:off x="4563092" y="1869450"/>
            <a:ext cx="4324418" cy="115795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00" dirty="0"/>
              <a:t>The cause needs to identified immediately and hence time is of the essence. The data shared as of now focuses on only Singapore facility. The column nomenclature for the same data appears to be hard to interpret. Only two quarter data is presented. An issue originating earlier and manifesting now, would be hard to be identified from this data. 7 sensor components for </a:t>
            </a:r>
            <a:r>
              <a:rPr lang="en-US" sz="1000" dirty="0" err="1"/>
              <a:t>InSense</a:t>
            </a:r>
            <a:r>
              <a:rPr lang="en-US" sz="1000" dirty="0"/>
              <a:t> comes from 26 suppliers making the multifactorial analysis computation heavy and time consuming.</a:t>
            </a:r>
            <a:endParaRPr lang="en-US" sz="1000" i="0" u="none" strike="noStrike" cap="none" dirty="0">
              <a:solidFill>
                <a:srgbClr val="000000"/>
              </a:solidFill>
              <a:latin typeface="Arial"/>
              <a:ea typeface="Arial"/>
              <a:cs typeface="Arial"/>
              <a:sym typeface="Arial"/>
            </a:endParaRPr>
          </a:p>
        </p:txBody>
      </p:sp>
      <p:sp>
        <p:nvSpPr>
          <p:cNvPr id="38" name="Google Shape;38;p1"/>
          <p:cNvSpPr txBox="1"/>
          <p:nvPr/>
        </p:nvSpPr>
        <p:spPr>
          <a:xfrm>
            <a:off x="4607126" y="5387252"/>
            <a:ext cx="4324418" cy="117788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50" dirty="0"/>
              <a:t>1.Cert: Information on supplier source and failure on an excel file with table where column stands for source/vendor</a:t>
            </a:r>
          </a:p>
          <a:p>
            <a:pPr marL="0" marR="0" lvl="0" indent="0" algn="l" rtl="0">
              <a:lnSpc>
                <a:spcPct val="100000"/>
              </a:lnSpc>
              <a:spcBef>
                <a:spcPts val="0"/>
              </a:spcBef>
              <a:spcAft>
                <a:spcPts val="0"/>
              </a:spcAft>
              <a:buNone/>
            </a:pPr>
            <a:endParaRPr lang="en-US" sz="1050" dirty="0"/>
          </a:p>
          <a:p>
            <a:pPr marL="0" marR="0" lvl="0" indent="0" algn="l" rtl="0">
              <a:lnSpc>
                <a:spcPct val="100000"/>
              </a:lnSpc>
              <a:spcBef>
                <a:spcPts val="0"/>
              </a:spcBef>
              <a:spcAft>
                <a:spcPts val="0"/>
              </a:spcAft>
              <a:buNone/>
            </a:pPr>
            <a:r>
              <a:rPr lang="en-US" sz="1050" dirty="0"/>
              <a:t>2. Data from Information on supplier and vendor code from the Singapore manufacturing facility</a:t>
            </a: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329085"/>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rgbClr val="29748D"/>
                </a:solidFill>
                <a:latin typeface="Quattrocento Sans"/>
                <a:ea typeface="Quattrocento Sans"/>
                <a:cs typeface="Quattrocento Sans"/>
                <a:sym typeface="Quattrocento Sans"/>
              </a:rPr>
              <a:t>Nordic Sensing Co. Problem Statement: Aubhishek Zaman</a:t>
            </a:r>
            <a:endParaRPr dirty="0"/>
          </a:p>
        </p:txBody>
      </p:sp>
      <p:sp>
        <p:nvSpPr>
          <p:cNvPr id="47" name="Google Shape;47;p1"/>
          <p:cNvSpPr txBox="1"/>
          <p:nvPr/>
        </p:nvSpPr>
        <p:spPr>
          <a:xfrm>
            <a:off x="4587388" y="3444789"/>
            <a:ext cx="4324418" cy="147682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00" dirty="0"/>
              <a:t>Tony Abraham – </a:t>
            </a:r>
            <a:r>
              <a:rPr lang="en-US" sz="1000" dirty="0" err="1"/>
              <a:t>InSence</a:t>
            </a:r>
            <a:r>
              <a:rPr lang="en-US" sz="1000" dirty="0"/>
              <a:t> VP</a:t>
            </a:r>
          </a:p>
          <a:p>
            <a:pPr marL="0" marR="0" lvl="0" indent="0" algn="l" rtl="0">
              <a:lnSpc>
                <a:spcPct val="100000"/>
              </a:lnSpc>
              <a:spcBef>
                <a:spcPts val="0"/>
              </a:spcBef>
              <a:spcAft>
                <a:spcPts val="0"/>
              </a:spcAft>
              <a:buNone/>
            </a:pPr>
            <a:r>
              <a:rPr lang="en-US" sz="1000" dirty="0"/>
              <a:t>Vince </a:t>
            </a:r>
            <a:r>
              <a:rPr lang="en-US" sz="1000" dirty="0" err="1"/>
              <a:t>Maccano</a:t>
            </a:r>
            <a:r>
              <a:rPr lang="en-US" sz="1000" dirty="0"/>
              <a:t> – Head of Data Science</a:t>
            </a:r>
          </a:p>
          <a:p>
            <a:pPr marL="0" marR="0" lvl="0" indent="0" algn="l" rtl="0">
              <a:lnSpc>
                <a:spcPct val="100000"/>
              </a:lnSpc>
              <a:spcBef>
                <a:spcPts val="0"/>
              </a:spcBef>
              <a:spcAft>
                <a:spcPts val="0"/>
              </a:spcAft>
              <a:buNone/>
            </a:pPr>
            <a:r>
              <a:rPr lang="en-US" sz="1000" dirty="0"/>
              <a:t>Anna Landis – </a:t>
            </a:r>
            <a:r>
              <a:rPr lang="en-US" sz="1000" dirty="0" err="1"/>
              <a:t>LithBat</a:t>
            </a:r>
            <a:r>
              <a:rPr lang="en-US" sz="1000" dirty="0"/>
              <a:t> VP</a:t>
            </a:r>
          </a:p>
          <a:p>
            <a:pPr marL="0" marR="0" lvl="0" indent="0" algn="l" rtl="0">
              <a:lnSpc>
                <a:spcPct val="100000"/>
              </a:lnSpc>
              <a:spcBef>
                <a:spcPts val="0"/>
              </a:spcBef>
              <a:spcAft>
                <a:spcPts val="0"/>
              </a:spcAft>
              <a:buNone/>
            </a:pPr>
            <a:r>
              <a:rPr lang="en-US" sz="1000" dirty="0"/>
              <a:t>Gary </a:t>
            </a:r>
            <a:r>
              <a:rPr lang="en-US" sz="1000" dirty="0" err="1"/>
              <a:t>Neumont</a:t>
            </a:r>
            <a:r>
              <a:rPr lang="en-US" sz="1000" dirty="0"/>
              <a:t> – Head of Manufacturing</a:t>
            </a:r>
          </a:p>
          <a:p>
            <a:pPr marL="0" marR="0" lvl="0" indent="0" algn="l" rtl="0">
              <a:lnSpc>
                <a:spcPct val="100000"/>
              </a:lnSpc>
              <a:spcBef>
                <a:spcPts val="0"/>
              </a:spcBef>
              <a:spcAft>
                <a:spcPts val="0"/>
              </a:spcAft>
              <a:buNone/>
            </a:pPr>
            <a:r>
              <a:rPr lang="en-US" sz="1000" dirty="0"/>
              <a:t>Otto Evans- </a:t>
            </a:r>
            <a:r>
              <a:rPr lang="en-US" sz="1000" dirty="0" err="1"/>
              <a:t>InSese</a:t>
            </a:r>
            <a:r>
              <a:rPr lang="en-US" sz="1000" dirty="0"/>
              <a:t> president</a:t>
            </a:r>
          </a:p>
          <a:p>
            <a:pPr marL="0" marR="0" lvl="0" indent="0" algn="l" rtl="0">
              <a:lnSpc>
                <a:spcPct val="100000"/>
              </a:lnSpc>
              <a:spcBef>
                <a:spcPts val="0"/>
              </a:spcBef>
              <a:spcAft>
                <a:spcPts val="0"/>
              </a:spcAft>
              <a:buNone/>
            </a:pPr>
            <a:r>
              <a:rPr lang="en-US" sz="1000" dirty="0"/>
              <a:t>Bernard Ong- CTO</a:t>
            </a:r>
          </a:p>
          <a:p>
            <a:pPr marL="0" marR="0" lvl="0" indent="0" algn="l" rtl="0">
              <a:lnSpc>
                <a:spcPct val="100000"/>
              </a:lnSpc>
              <a:spcBef>
                <a:spcPts val="0"/>
              </a:spcBef>
              <a:spcAft>
                <a:spcPts val="0"/>
              </a:spcAft>
              <a:buNone/>
            </a:pPr>
            <a:r>
              <a:rPr lang="en-US" sz="1000" dirty="0"/>
              <a:t>Karen Chu- </a:t>
            </a:r>
            <a:r>
              <a:rPr lang="en-US" sz="1000" dirty="0" err="1"/>
              <a:t>LithBat</a:t>
            </a:r>
            <a:r>
              <a:rPr lang="en-US" sz="1000" dirty="0"/>
              <a:t> president</a:t>
            </a:r>
          </a:p>
          <a:p>
            <a:pPr marL="0" marR="0" lvl="0" indent="0" algn="l" rtl="0">
              <a:lnSpc>
                <a:spcPct val="100000"/>
              </a:lnSpc>
              <a:spcBef>
                <a:spcPts val="0"/>
              </a:spcBef>
              <a:spcAft>
                <a:spcPts val="0"/>
              </a:spcAft>
              <a:buNone/>
            </a:pPr>
            <a:r>
              <a:rPr lang="en-US" sz="1000" dirty="0"/>
              <a:t>Shane </a:t>
            </a:r>
            <a:r>
              <a:rPr lang="en-US" sz="1000" dirty="0" err="1"/>
              <a:t>Buchcholz</a:t>
            </a:r>
            <a:r>
              <a:rPr lang="en-US" sz="1000" dirty="0"/>
              <a:t>- Head engineer</a:t>
            </a:r>
          </a:p>
          <a:p>
            <a:pPr marL="0" marR="0" lvl="0" indent="0" algn="l" rtl="0">
              <a:lnSpc>
                <a:spcPct val="100000"/>
              </a:lnSpc>
              <a:spcBef>
                <a:spcPts val="0"/>
              </a:spcBef>
              <a:spcAft>
                <a:spcPts val="0"/>
              </a:spcAft>
              <a:buNone/>
            </a:pPr>
            <a:r>
              <a:rPr lang="en-US" sz="1000" dirty="0"/>
              <a:t>James </a:t>
            </a:r>
            <a:r>
              <a:rPr lang="en-US" sz="1000" dirty="0" err="1"/>
              <a:t>Hansk</a:t>
            </a:r>
            <a:r>
              <a:rPr lang="en-US" sz="1000" dirty="0"/>
              <a:t>- CEQ</a:t>
            </a:r>
          </a:p>
        </p:txBody>
      </p:sp>
      <p:sp>
        <p:nvSpPr>
          <p:cNvPr id="48" name="Google Shape;48;p1"/>
          <p:cNvSpPr txBox="1"/>
          <p:nvPr/>
        </p:nvSpPr>
        <p:spPr>
          <a:xfrm>
            <a:off x="143745" y="496453"/>
            <a:ext cx="7724912" cy="92040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000000"/>
                </a:solidFill>
                <a:latin typeface="Arial"/>
                <a:ea typeface="Arial"/>
                <a:cs typeface="Arial"/>
                <a:sym typeface="Arial"/>
              </a:rPr>
              <a:t>What opportunities exist to identify cause(s) of sudden rise (15%) </a:t>
            </a:r>
            <a:r>
              <a:rPr lang="en-US" b="1" dirty="0"/>
              <a:t>of </a:t>
            </a:r>
            <a:r>
              <a:rPr lang="en-US" sz="1400" b="1" i="0" u="none" strike="noStrike" cap="none" dirty="0" err="1">
                <a:solidFill>
                  <a:srgbClr val="000000"/>
                </a:solidFill>
                <a:latin typeface="Arial"/>
                <a:ea typeface="Arial"/>
                <a:cs typeface="Arial"/>
                <a:sym typeface="Arial"/>
              </a:rPr>
              <a:t>InSene</a:t>
            </a:r>
            <a:r>
              <a:rPr lang="en-US" sz="1400" b="1" i="0" u="none" strike="noStrike" cap="none" dirty="0">
                <a:solidFill>
                  <a:srgbClr val="000000"/>
                </a:solidFill>
                <a:latin typeface="Arial"/>
                <a:ea typeface="Arial"/>
                <a:cs typeface="Arial"/>
                <a:sym typeface="Arial"/>
              </a:rPr>
              <a:t> sensor manufacturing failing at Nordic Sensing Co. Singapore factories and how to reduce failing rate closer to baseline (below 5%) by tomorrow?</a:t>
            </a:r>
          </a:p>
        </p:txBody>
      </p:sp>
      <p:sp>
        <p:nvSpPr>
          <p:cNvPr id="3" name="Google Shape;35;p1">
            <a:extLst>
              <a:ext uri="{FF2B5EF4-FFF2-40B4-BE49-F238E27FC236}">
                <a16:creationId xmlns:a16="http://schemas.microsoft.com/office/drawing/2014/main" id="{5F797825-83FB-79AE-C238-BA89187707B9}"/>
              </a:ext>
            </a:extLst>
          </p:cNvPr>
          <p:cNvSpPr txBox="1"/>
          <p:nvPr/>
        </p:nvSpPr>
        <p:spPr>
          <a:xfrm>
            <a:off x="147818" y="5387252"/>
            <a:ext cx="4324418" cy="103104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00" dirty="0"/>
              <a:t>Any single cause may not be responsible for the issue at large, since initial non-parametric Chi-Sq analysis of categorical variables such as source and potential causes were not fruitful. A more detailed data-driven analysis will entail performing multimodal regression analysis. Also, the potential solution will only be applicable for the factories working on manufacturing </a:t>
            </a:r>
            <a:r>
              <a:rPr lang="en-US" sz="1000" dirty="0" err="1"/>
              <a:t>InSense</a:t>
            </a:r>
            <a:r>
              <a:rPr lang="en-US" sz="1000" dirty="0"/>
              <a:t>, located in Asia.</a:t>
            </a: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379</TotalTime>
  <Words>783</Words>
  <Application>Microsoft Office PowerPoint</Application>
  <PresentationFormat>On-screen Show (4:3)</PresentationFormat>
  <Paragraphs>51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Nordic Sensing Co. Problem Statement: Aubhishek Zaman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Aubhishek Zaman</cp:lastModifiedBy>
  <cp:revision>15</cp:revision>
  <dcterms:modified xsi:type="dcterms:W3CDTF">2022-11-24T02:24:51Z</dcterms:modified>
</cp:coreProperties>
</file>