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6.png" ContentType="image/png"/>
  <Override PartName="/ppt/media/image15.png" ContentType="image/png"/>
  <Override PartName="/ppt/media/image2.jpeg" ContentType="image/jpeg"/>
  <Override PartName="/ppt/media/image5.png" ContentType="image/png"/>
  <Override PartName="/ppt/media/image14.png" ContentType="image/png"/>
  <Override PartName="/ppt/media/image7.png" ContentType="image/png"/>
  <Override PartName="/ppt/media/image16.png" ContentType="image/png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50" Type="http://schemas.openxmlformats.org/officeDocument/2006/relationships/slide" Target="slides/slide25.xml"/><Relationship Id="rId51" Type="http://schemas.openxmlformats.org/officeDocument/2006/relationships/slide" Target="slides/slide26.xml"/><Relationship Id="rId52" Type="http://schemas.openxmlformats.org/officeDocument/2006/relationships/slide" Target="slides/slide27.xml"/><Relationship Id="rId53" Type="http://schemas.openxmlformats.org/officeDocument/2006/relationships/slide" Target="slides/slide28.xml"/><Relationship Id="rId54" Type="http://schemas.openxmlformats.org/officeDocument/2006/relationships/slide" Target="slides/slide29.xml"/><Relationship Id="rId55" Type="http://schemas.openxmlformats.org/officeDocument/2006/relationships/slide" Target="slides/slide30.xml"/><Relationship Id="rId56" Type="http://schemas.openxmlformats.org/officeDocument/2006/relationships/slide" Target="slides/slide31.xml"/><Relationship Id="rId57" Type="http://schemas.openxmlformats.org/officeDocument/2006/relationships/slide" Target="slides/slide32.xml"/><Relationship Id="rId58" Type="http://schemas.openxmlformats.org/officeDocument/2006/relationships/slide" Target="slides/slide33.xml"/><Relationship Id="rId59" Type="http://schemas.openxmlformats.org/officeDocument/2006/relationships/slide" Target="slides/slide34.xml"/><Relationship Id="rId60" Type="http://schemas.openxmlformats.org/officeDocument/2006/relationships/slide" Target="slides/slide35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javaee.github.io/javaserverfaces-spec/" TargetMode="External"/><Relationship Id="rId2" Type="http://schemas.openxmlformats.org/officeDocument/2006/relationships/hyperlink" Target="https://www.primefaces.org/showcase/" TargetMode="External"/><Relationship Id="rId3" Type="http://schemas.openxmlformats.org/officeDocument/2006/relationships/hyperlink" Target="https://showcase.omnifaces.org/" TargetMode="External"/><Relationship Id="rId4" Type="http://schemas.openxmlformats.org/officeDocument/2006/relationships/hyperlink" Target="https://www.youtube.com/watch?v=bGuxtWP6Xfk" TargetMode="External"/><Relationship Id="rId5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ffffff"/>
                </a:solidFill>
                <a:uFillTx/>
                <a:latin typeface="Arial"/>
              </a:rPr>
              <a:t>Jakarta Faces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0981b"/>
                </a:solidFill>
                <a:uFillTx/>
                <a:latin typeface="Arial"/>
              </a:rPr>
              <a:t>Petr Aubrecht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EL (Expression Language)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ffff38"/>
                </a:solidFill>
                <a:uFillTx/>
                <a:latin typeface="Arial"/>
              </a:rPr>
              <a:t>R/W property binding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81d41a"/>
                </a:solidFill>
                <a:uFillTx/>
                <a:latin typeface="Arial"/>
              </a:rPr>
              <a:t>method call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&lt;h:form id="gcdform"&gt;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&lt;h:inputText id="num1id" value="#{</a:t>
            </a:r>
            <a:r>
              <a:rPr b="1" lang="en-US" sz="2000" strike="noStrike" u="none">
                <a:solidFill>
                  <a:srgbClr val="ffff38"/>
                </a:solidFill>
                <a:uFillTx/>
                <a:latin typeface="Courier 10 Pitch"/>
              </a:rPr>
              <a:t>calculateBean.num1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}" validator="#{</a:t>
            </a:r>
            <a:r>
              <a:rPr b="1" lang="en-US" sz="2000" strike="noStrike" u="none">
                <a:solidFill>
                  <a:srgbClr val="81d41a"/>
                </a:solidFill>
                <a:uFillTx/>
                <a:latin typeface="Courier 10 Pitch"/>
              </a:rPr>
              <a:t>calculateBean.validateNum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}"/&gt;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  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&lt;h:commandButton action="#{</a:t>
            </a:r>
            <a:r>
              <a:rPr b="1" lang="en-US" sz="2000" strike="noStrike" u="none">
                <a:solidFill>
                  <a:srgbClr val="81d41a"/>
                </a:solidFill>
                <a:uFillTx/>
                <a:latin typeface="Courier 10 Pitch"/>
                <a:ea typeface="Noto Sans CJK SC"/>
              </a:rPr>
              <a:t>calculateBean.calculateGCD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}" value="Calculate GCD" /&gt;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&lt;/h:form&gt;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715000" y="1486800"/>
            <a:ext cx="6141960" cy="194184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/>
          <p:nvPr/>
        </p:nvSpPr>
        <p:spPr>
          <a:xfrm flipV="1">
            <a:off x="4343400" y="2286000"/>
            <a:ext cx="1600200" cy="1371600"/>
          </a:xfrm>
          <a:prstGeom prst="line">
            <a:avLst/>
          </a:prstGeom>
          <a:ln w="76320">
            <a:solidFill>
              <a:srgbClr val="ffd42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182" name=""/>
          <p:cNvCxnSpPr/>
          <p:nvPr/>
        </p:nvCxnSpPr>
        <p:spPr>
          <a:xfrm flipV="1" rot="16200000">
            <a:off x="6997680" y="3568320"/>
            <a:ext cx="1527840" cy="937080"/>
          </a:xfrm>
          <a:prstGeom prst="curvedConnector3">
            <a:avLst>
              <a:gd name="adj1" fmla="val 25005"/>
            </a:avLst>
          </a:prstGeom>
          <a:ln w="76320">
            <a:solidFill>
              <a:srgbClr val="ffd428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Form and a Backing Bean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&lt;h:inputText id="num1id" value="#{calculateBean.</a:t>
            </a:r>
            <a:r>
              <a:rPr b="0" lang="en-US" sz="22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input1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}" /&gt;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public Long </a:t>
            </a:r>
            <a:r>
              <a:rPr b="0" lang="en-US" sz="22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getInput1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public void </a:t>
            </a:r>
            <a:r>
              <a:rPr b="0" lang="en-US" sz="22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setInput1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(Long input1)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&lt;h:commandButton value="Calculate GCD" action="#{calculateBean.</a:t>
            </a:r>
            <a:r>
              <a:rPr b="0" lang="en-US" sz="22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calculateGCD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}" /&gt;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public void </a:t>
            </a:r>
            <a:r>
              <a:rPr b="0" lang="en-US" sz="22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calculateGCD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001000" y="2514600"/>
            <a:ext cx="3037320" cy="61812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8802000" y="3886200"/>
            <a:ext cx="1941840" cy="6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Validation by Faces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Courier 10 Pitch"/>
              </a:rPr>
              <a:t>&lt;h:inputText id="num1id" value="#{calculateBean.input1}" </a:t>
            </a:r>
            <a:r>
              <a:rPr b="0" lang="en-US" sz="2600" strike="noStrike" u="none">
                <a:solidFill>
                  <a:srgbClr val="ffbf00"/>
                </a:solidFill>
                <a:uFillTx/>
                <a:latin typeface="Courier 10 Pitch"/>
              </a:rPr>
              <a:t>required="true" requiredMessage="Enter value higher than 1"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Courier 10 Pitch"/>
              </a:rPr>
              <a:t>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0" lang="en-US" sz="2600" strike="noStrike" u="none">
                <a:solidFill>
                  <a:srgbClr val="ffbf00"/>
                </a:solidFill>
                <a:uFillTx/>
                <a:latin typeface="Courier 10 Pitch"/>
              </a:rPr>
              <a:t>f:validateLongRange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Courier 10 Pitch"/>
              </a:rPr>
              <a:t> minimum="1" /&gt; 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Courier 10 Pitch"/>
              </a:rPr>
              <a:t>&lt;/h:inputText&gt;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68480" y="4353480"/>
            <a:ext cx="9903960" cy="90396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011240" y="5439240"/>
            <a:ext cx="8361000" cy="5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Validation by Code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8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&lt;h:inputText id="num2id" value="#{calculateWithValidationsBean.input2}" 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validator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="#{calculateWithValidationsBean.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validateNum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}" /&gt;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&lt;h:inputText id="num1id" value="#{primeBack.num1}" 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validator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="#{primeBack.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validateNum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}"/&gt;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public void 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validateNum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(FacesContext context, UIComponent component, Object value) throws ValidatorException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...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FacesContext.getCurrentInstance().addMessage(component.getClientId(), new 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FacesMessage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("Unable to convert to number!"));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...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throw new ValidatorException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(new 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FacesMessage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("Number must be &gt;0"));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...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new 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FacesMessage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(</a:t>
            </a:r>
            <a:r>
              <a:rPr b="0" lang="en-US" sz="1600" strike="noStrike" u="none">
                <a:solidFill>
                  <a:srgbClr val="ffbf00"/>
                </a:solidFill>
                <a:uFillTx/>
                <a:latin typeface="Courier 10 Pitch"/>
              </a:rPr>
              <a:t>FacesMessage.SEVERITY_WARN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, "Really? Odd number?", "Really? Odd number? Odd numbers are boring!")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4754520" y="1038960"/>
            <a:ext cx="7818120" cy="56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Display Messages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&lt;h:messages /&gt; 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DejaVu Sans"/>
              </a:rPr>
              <a:t>Display all messages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&lt;h:inputText id="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num1id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 .../&gt;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&lt;h:message for="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num1id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 style="color: red" /&gt;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DejaVu Sans"/>
              </a:rPr>
              <a:t>Display messages for the given component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838080" y="4572000"/>
            <a:ext cx="9600840" cy="230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Navigation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Action method returns: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void – stays in the same form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String – name of the “view”, mostly simply the name of the next xhtml, null means same form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public String goToDetail()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return 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null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; // stays in the same form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or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return "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table-detail.xhtml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"; // go to 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table-detail.xhtml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, no url change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return 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"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table-detail.xhtml?faces-redirect=true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; // ...with redirect, url change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Localization I – Prepare Translations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src/main/resources/messages_en.properties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Hello=Hello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src/main/resources/messages_cs.properties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Hello=Ahoj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src/main/resources/messages_hi.properties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Hello=</a:t>
            </a:r>
            <a:r>
              <a:rPr b="0" lang="hi-IN" sz="1800" strike="noStrike" u="none">
                <a:solidFill>
                  <a:srgbClr val="ffffff"/>
                </a:solidFill>
                <a:uFillTx/>
                <a:latin typeface="Courier 10 Pitch"/>
              </a:rPr>
              <a:t>नमस्ते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Warning: encoded in Latin1/ISO-8859-1 (one of very few flaws), Java 9 started to use UTF-8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NetBeans convert automatically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  <a:ea typeface="Noto Sans CJK SC"/>
              </a:rPr>
              <a:t>Localization II – Configure Faces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faces-config.xml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&lt;application&gt;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&lt;locale-config&gt;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default-locale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&gt;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en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&lt;/default-locale&gt;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&lt;supported-locale&gt;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en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&lt;/supported-locale&gt;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&lt;supported-locale&gt;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cs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&lt;/supported-locale&gt;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&lt;supported-locale&gt;</a:t>
            </a:r>
            <a:r>
              <a:rPr b="1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de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&lt;/supported-locale&gt;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...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&lt;/locale-config&gt;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&lt;message-bundle&gt;messages&lt;/message-bundle&gt;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&lt;/application&gt;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Localization III – Use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xhtml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&lt;f:loadBundle basename="messages" var="msg" /&gt; (based on browser)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#{msg.Hello}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&lt;f:loadBundle basename="messages_hi" var="msgHi" /&gt; (specifically Hindi)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urier 10 Pitch"/>
              </a:rPr>
              <a:t>&lt;h:outputText value="#{msgHi.Hello}"/&gt;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7792200" y="4800600"/>
            <a:ext cx="894240" cy="63720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629400" y="4800600"/>
            <a:ext cx="818280" cy="52308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5486400" y="4800600"/>
            <a:ext cx="780120" cy="53244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4"/>
          <a:stretch/>
        </p:blipFill>
        <p:spPr>
          <a:xfrm>
            <a:off x="610560" y="4725000"/>
            <a:ext cx="4646880" cy="140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Listbox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&lt;h:selectOneListbox </a:t>
            </a:r>
            <a:r>
              <a:rPr b="0" lang="en-US" sz="2000" strike="noStrike" u="none">
                <a:solidFill>
                  <a:srgbClr val="bbe33d"/>
                </a:solidFill>
                <a:uFillTx/>
                <a:latin typeface="Courier 10 Pitch"/>
              </a:rPr>
              <a:t>value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="#{carsBean.selectedCar}" </a:t>
            </a:r>
            <a:r>
              <a:rPr b="0" lang="en-US" sz="2000" strike="noStrike" u="none">
                <a:solidFill>
                  <a:srgbClr val="729fcf"/>
                </a:solidFill>
                <a:uFillTx/>
                <a:latin typeface="Courier 10 Pitch"/>
              </a:rPr>
              <a:t>converter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="carConverter"&gt;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3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&lt;f:</a:t>
            </a:r>
            <a:r>
              <a:rPr b="0" lang="en-US" sz="2000" strike="noStrike" u="none">
                <a:solidFill>
                  <a:srgbClr val="ffa6a6"/>
                </a:solidFill>
                <a:uFillTx/>
                <a:latin typeface="Courier 10 Pitch"/>
              </a:rPr>
              <a:t>selectItems value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="#{carsBean.dbModel}" </a:t>
            </a: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itemLabel="#{car.registration}" var="car"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/&gt;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&lt;/h:selectOneListbox&gt;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bbe33d"/>
                </a:solidFill>
                <a:uFillTx/>
                <a:latin typeface="Courier 10 Pitch"/>
                <a:ea typeface="Noto Sans CJK SC"/>
              </a:rPr>
              <a:t>value: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expression to put the selected value to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729fcf"/>
                </a:solidFill>
                <a:uFillTx/>
                <a:latin typeface="Courier 10 Pitch"/>
                <a:ea typeface="Noto Sans CJK SC"/>
              </a:rPr>
              <a:t>converter: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converter (next slide)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a6a6"/>
                </a:solidFill>
                <a:uFillTx/>
                <a:latin typeface="Courier 10 Pitch"/>
                <a:ea typeface="Noto Sans CJK SC"/>
              </a:rPr>
              <a:t>selectItems value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: what will be the rows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bf00"/>
                </a:solidFill>
                <a:uFillTx/>
                <a:latin typeface="Courier 10 Pitch"/>
                <a:ea typeface="Noto Sans CJK SC"/>
              </a:rPr>
              <a:t>ItemLabel and var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: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what to display in the list (by default: .toString())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9145080" y="3200400"/>
            <a:ext cx="1599120" cy="22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Agenda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UI Development Evolution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web.xml, Page structure, EL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Form, CDI Bean, Validation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Messages, Navigation, Localization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Lists and Tables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Lifecycle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Templates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Listbox Converter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HTML Listbox is based on strings, so we need to convert object to/from strings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@FacesConverter</a:t>
            </a: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(value = "carConverter", managed = true)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public class CarConverter </a:t>
            </a:r>
            <a:r>
              <a:rPr b="1" lang="en-US" sz="24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implements Converter</a:t>
            </a: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 {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    </a:t>
            </a: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public Object </a:t>
            </a:r>
            <a:r>
              <a:rPr b="1" lang="en-US" sz="24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getAsObject</a:t>
            </a: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(FacesContext context, UIComponent component, String value) {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    </a:t>
            </a: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public String </a:t>
            </a:r>
            <a:r>
              <a:rPr b="1" lang="en-US" sz="2400" strike="noStrike" u="none">
                <a:solidFill>
                  <a:srgbClr val="ffffff"/>
                </a:solidFill>
                <a:uFillTx/>
                <a:latin typeface="Courier 10 Pitch"/>
                <a:ea typeface="Noto Sans CJK SC"/>
              </a:rPr>
              <a:t>getAsString</a:t>
            </a:r>
            <a:r>
              <a:rPr b="0" lang="en-US" sz="2400" strike="noStrike" u="none">
                <a:solidFill>
                  <a:srgbClr val="cccccc"/>
                </a:solidFill>
                <a:uFillTx/>
                <a:latin typeface="Courier 10 Pitch"/>
                <a:ea typeface="Noto Sans CJK SC"/>
              </a:rPr>
              <a:t>(FacesContext context, UIComponent component, Object value) {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Tables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&lt;h:dataTable </a:t>
            </a:r>
            <a:r>
              <a:rPr b="1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value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="</a:t>
            </a:r>
            <a:r>
              <a:rPr b="1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#{tableCarsBean.carsList}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 </a:t>
            </a:r>
            <a:r>
              <a:rPr b="1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var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="</a:t>
            </a:r>
            <a:r>
              <a:rPr b="1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car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name="header"&gt;Registration&lt;/f:facet&gt;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        </a:t>
            </a:r>
            <a:r>
              <a:rPr b="1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#{car.registration}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name="header"&gt;Action&lt;/f:facet&gt;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&lt;h:commandLink value="Detail" action="</a:t>
            </a:r>
            <a:r>
              <a:rPr b="1" lang="en-US" sz="2000" strike="noStrike" u="none">
                <a:solidFill>
                  <a:srgbClr val="ffbf00"/>
                </a:solidFill>
                <a:uFillTx/>
                <a:latin typeface="Courier 10 Pitch"/>
              </a:rPr>
              <a:t>#{tableCarsBean.goToDetail}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"/&gt;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&lt;/h:dataTable&gt;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8802360" y="1801080"/>
            <a:ext cx="2399400" cy="25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Tables, Few More Columns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&lt;h:dataTable id="carTable" value="#{tableCarsBean.carsList}" var="car"&gt;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name="header"&gt;Registration&lt;/f:facet&gt;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#{car.registration}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name="header"&gt;Manufacturer&lt;/f:facet&gt;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#{car.manufacturer}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name="header"&gt;Assembly Date&lt;/f:facet&gt;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#{car.assembly}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name="header"&gt;Color&lt;/f:facet&gt;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&lt;h:outputText style="color: #{car.color}" value="#{car.color}" /&gt;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&lt;f:facet name="header"&gt;Action&lt;/f:facet&gt;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&lt;h:commandButton value="SELECT" action="#{tableCarsBean.selectCar}"/&gt;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&amp;nbsp;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&lt;h:commandLink value="Detail" action="#{tableCarsBean.goToDetail}"/&gt;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&amp;nbsp;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&lt;h:commandLink value="Detail&amp;amp;Redirect" action="#{tableCarsBean.goToDetailRedirect}"/&gt;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&lt;/h:column&gt;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Courier 10 Pitch"/>
              </a:rPr>
              <a:t>&lt;/h:dataTable&gt;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3657600" y="2107080"/>
            <a:ext cx="8342280" cy="26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Table and Model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Although List works well for a simple list, sometimes it’s necessary to work with the selected row in model – use DataModel. It is also more reliable.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DataModel&lt;Car&gt; carsList;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Car selectedCar = null;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carsList = new ListDataModel&lt;&gt;(listAllCars());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8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selectedCar = carsList.getRowData();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Lifecycle, Happy Path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219760" y="1345320"/>
            <a:ext cx="7838280" cy="551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Lifecycle – exceptions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717920" y="1467360"/>
            <a:ext cx="8568720" cy="44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Custom Component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@FacesComponent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914920" y="2467440"/>
            <a:ext cx="7600320" cy="41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Partial Page Update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15000"/>
              </a:lnSpc>
              <a:spcBef>
                <a:spcPts val="592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When you want to update just a part of a screen without refresh of whole page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&lt;h:commandButton id="button1"&gt;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      </a:t>
            </a:r>
            <a:r>
              <a:rPr b="1" lang="en-US" sz="3200" strike="noStrike" u="none">
                <a:solidFill>
                  <a:srgbClr val="ffffff"/>
                </a:solidFill>
                <a:uFillTx/>
                <a:latin typeface="DejaVu Sans"/>
              </a:rPr>
              <a:t>&lt;f:ajax execute="..." render="..."/&gt;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&lt;/h:commandButton&gt;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Execute – what to process, render – what to update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Use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DejaVu Sans"/>
              </a:rPr>
              <a:t> space-separated list of ids or @form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Default Components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190760" cy="48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Button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Checkbox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Checkbox List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Component Label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Data Table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Dropdown List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Faces Form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Formatted Output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Grid Panel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Group Panel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Hidden Field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Hyperlink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PlaceHolder 55"/>
          <p:cNvSpPr/>
          <p:nvPr/>
        </p:nvSpPr>
        <p:spPr>
          <a:xfrm>
            <a:off x="5486400" y="1825560"/>
            <a:ext cx="4190760" cy="48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Image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Inline Message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Link Action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Listbox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Message List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Multi Line Text Area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Multi Select Listbox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Output Text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Radio Button List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Secret Field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595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741240"/>
                <a:tab algn="l" pos="1655640"/>
                <a:tab algn="l" pos="2570040"/>
                <a:tab algn="l" pos="3484440"/>
                <a:tab algn="l" pos="4398840"/>
                <a:tab algn="l" pos="5313240"/>
                <a:tab algn="l" pos="6227640"/>
                <a:tab algn="l" pos="7142040"/>
                <a:tab algn="l" pos="8056440"/>
                <a:tab algn="l" pos="8970840"/>
                <a:tab algn="l" pos="988524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Text Field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Facelets – Template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&lt;?xml version='1.0' encoding='UTF-8' ?&gt;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&lt;!DOCTYPE html PUBLIC "-//W3C//DTD XHTML 1.0 Transitional//EN" "http://www.w3.org/TR/xhtml1/DTD/xhtml1-transitional.dtd"&gt;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&lt;html xmlns="http://www.w3.org/1999/xhtml"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     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xmlns:ui="http://java.sun.com/jsf/facelets"&gt;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&lt;head&gt;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&lt;meta http-equiv="Content-Type" content="text/html; charset=UTF-8" /&gt;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&lt;title&gt;Facelets - Template Example&lt;/title&gt;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&lt;/head&gt;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&lt;body&gt;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&lt;h1&gt;&lt;</a:t>
            </a: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ui:insert name="title"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&gt;Default Title&lt;/ui:insert&gt;&lt;/h1&gt;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&lt;p&gt;&lt;</a:t>
            </a: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ui:insert name="body"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&gt;Default Body&lt;/ui:insert&gt;&lt;/p&gt;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&lt;/body&gt;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&lt;/html&gt;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UI in the Tech Stack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580080" y="1241640"/>
            <a:ext cx="3428640" cy="13712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AJAX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48" name=""/>
          <p:cNvGrpSpPr/>
          <p:nvPr/>
        </p:nvGrpSpPr>
        <p:grpSpPr>
          <a:xfrm>
            <a:off x="6629400" y="1157400"/>
            <a:ext cx="3429000" cy="4328640"/>
            <a:chOff x="6629400" y="1157400"/>
            <a:chExt cx="3429000" cy="4328640"/>
          </a:xfrm>
        </p:grpSpPr>
        <p:sp>
          <p:nvSpPr>
            <p:cNvPr id="149" name=""/>
            <p:cNvSpPr/>
            <p:nvPr/>
          </p:nvSpPr>
          <p:spPr>
            <a:xfrm>
              <a:off x="6972120" y="2057400"/>
              <a:ext cx="2742840" cy="4568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/>
                  </a:solidFill>
                  <a:uFillTx/>
                  <a:latin typeface="Arial"/>
                  <a:ea typeface="DejaVu Sans"/>
                </a:rPr>
                <a:t>presentation layer/JSF/JSP/Servlet</a:t>
              </a:r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6972120" y="2971800"/>
              <a:ext cx="2742840" cy="456840"/>
            </a:xfrm>
            <a:prstGeom prst="roundRect">
              <a:avLst>
                <a:gd name="adj" fmla="val 16667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business logic layer/EJB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6972120" y="3886200"/>
              <a:ext cx="2742840" cy="456840"/>
            </a:xfrm>
            <a:prstGeom prst="roundRect">
              <a:avLst>
                <a:gd name="adj" fmla="val 16667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data layer/JPA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115120" y="4800600"/>
              <a:ext cx="456840" cy="6854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db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53" name=""/>
            <p:cNvCxnSpPr>
              <a:stCxn id="149" idx="2"/>
              <a:endCxn id="150" idx="0"/>
            </p:cNvCxnSpPr>
            <p:nvPr/>
          </p:nvCxnSpPr>
          <p:spPr>
            <a:xfrm rot="16200000">
              <a:off x="8114760" y="2742840"/>
              <a:ext cx="457920" cy="360"/>
            </a:xfrm>
            <a:prstGeom prst="bentConnector2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  <p:cxnSp>
          <p:nvCxnSpPr>
            <p:cNvPr id="154" name=""/>
            <p:cNvCxnSpPr>
              <a:stCxn id="150" idx="2"/>
              <a:endCxn id="151" idx="0"/>
            </p:cNvCxnSpPr>
            <p:nvPr/>
          </p:nvCxnSpPr>
          <p:spPr>
            <a:xfrm rot="16200000">
              <a:off x="8114760" y="3657240"/>
              <a:ext cx="457920" cy="360"/>
            </a:xfrm>
            <a:prstGeom prst="bentConnector2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  <p:cxnSp>
          <p:nvCxnSpPr>
            <p:cNvPr id="155" name=""/>
            <p:cNvCxnSpPr>
              <a:stCxn id="152" idx="1"/>
              <a:endCxn id="151" idx="2"/>
            </p:cNvCxnSpPr>
            <p:nvPr/>
          </p:nvCxnSpPr>
          <p:spPr>
            <a:xfrm flipV="1">
              <a:off x="8115120" y="4343040"/>
              <a:ext cx="228600" cy="800640"/>
            </a:xfrm>
            <a:prstGeom prst="bentConnector4">
              <a:avLst>
                <a:gd name="adj1" fmla="val 50000"/>
                <a:gd name="adj2" fmla="val 71390"/>
              </a:avLst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  <p:sp>
          <p:nvSpPr>
            <p:cNvPr id="156" name=""/>
            <p:cNvSpPr/>
            <p:nvPr/>
          </p:nvSpPr>
          <p:spPr>
            <a:xfrm>
              <a:off x="6629400" y="2743200"/>
              <a:ext cx="3429000" cy="360"/>
            </a:xfrm>
            <a:prstGeom prst="line">
              <a:avLst/>
            </a:prstGeom>
            <a:ln w="36720">
              <a:solidFill>
                <a:srgbClr val="800000"/>
              </a:solidFill>
              <a:custDash>
                <a:ds d="197000" sp="197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360" rIns="108360" tIns="-63360" bIns="-63360" anchor="ctr" anchorCtr="1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6629400" y="4543200"/>
              <a:ext cx="3429000" cy="360"/>
            </a:xfrm>
            <a:prstGeom prst="line">
              <a:avLst/>
            </a:prstGeom>
            <a:ln w="36720">
              <a:solidFill>
                <a:srgbClr val="800000"/>
              </a:solidFill>
              <a:custDash>
                <a:ds d="197000" sp="197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360" rIns="108360" tIns="-63360" bIns="-63360" anchor="ctr" anchorCtr="1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6972120" y="1157400"/>
              <a:ext cx="2742840" cy="456840"/>
            </a:xfrm>
            <a:prstGeom prst="roundRect">
              <a:avLst>
                <a:gd name="adj" fmla="val 16667"/>
              </a:avLst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DejaVu Sans"/>
                </a:rPr>
                <a:t>client/web browser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59" name=""/>
            <p:cNvCxnSpPr>
              <a:stCxn id="158" idx="2"/>
              <a:endCxn id="149" idx="0"/>
            </p:cNvCxnSpPr>
            <p:nvPr/>
          </p:nvCxnSpPr>
          <p:spPr>
            <a:xfrm rot="16200000">
              <a:off x="8121960" y="1835640"/>
              <a:ext cx="443520" cy="360"/>
            </a:xfrm>
            <a:prstGeom prst="bentConnector2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</p:cxnSp>
        <p:sp>
          <p:nvSpPr>
            <p:cNvPr id="160" name=""/>
            <p:cNvSpPr/>
            <p:nvPr/>
          </p:nvSpPr>
          <p:spPr>
            <a:xfrm>
              <a:off x="6629400" y="1843200"/>
              <a:ext cx="3429000" cy="360"/>
            </a:xfrm>
            <a:prstGeom prst="line">
              <a:avLst/>
            </a:prstGeom>
            <a:ln w="36720">
              <a:solidFill>
                <a:srgbClr val="800000"/>
              </a:solidFill>
              <a:custDash>
                <a:ds d="197000" sp="197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360" rIns="108360" tIns="-63360" bIns="-63360" anchor="ctr" anchorCtr="1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</p:grpSp>
      <p:sp>
        <p:nvSpPr>
          <p:cNvPr id="161" name="PlaceHolder 6"/>
          <p:cNvSpPr/>
          <p:nvPr/>
        </p:nvSpPr>
        <p:spPr>
          <a:xfrm>
            <a:off x="838080" y="1825920"/>
            <a:ext cx="556236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All Jakarta UI technologies are server-side rendered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They are all Java-based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Facelets – Usage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&lt;?xml version='1.0' encoding='UTF-8' ?&gt;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&lt;!DOCTYPE html PUBLIC "-//W3C//DTD XHTML 1.0 Transitional//EN" "http://www.w3.org/TR/xhtml1/DTD/xhtml1-transitional.dtd"&gt;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&lt;html xmlns="http://www.w3.org/1999/xhtml"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      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xmlns:ui="http://java.sun.com/jsf/facelets"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      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xmlns:h="http://java.sun.com/jsf/html"&gt;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&lt;body&gt;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This text above will not be displayed.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&lt;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ui:composition template="/template.xhtml"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    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This text will not be displayed.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&lt;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ui:define name="title"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&gt;Facelets&lt;/ui:define&gt;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    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This text will also not be displayed.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&lt;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ui:define name="body"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&gt;Hello from the Facelets client template!&lt;/ui:define&gt;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            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Arial"/>
              </a:rPr>
              <a:t>This text will not be displayed.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&lt;/ui:composition&gt;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This text below will also not be displayed.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&lt;/body&gt;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</a:rPr>
              <a:t>&lt;/html&gt;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Conditional Rendering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Many components have rendered attribute, so hiding it, use: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Courier New"/>
              </a:rPr>
              <a:t>rendered=”#{bean.doRender}”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If you want to hide a part of a page, use: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Courier New"/>
              </a:rPr>
              <a:t>&lt;h:panelGroup rendered=”…”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Interestingly, if works also for a dataTable column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Bookmarkable Pages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indent="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&lt;h:link outcome=“success“&gt;</a:t>
            </a:r>
            <a:br>
              <a:rPr sz="3200"/>
            </a:b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&lt;f:param name=“foo“ value=“param“ /&gt;</a:t>
            </a:r>
            <a:br>
              <a:rPr sz="3200"/>
            </a:b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&lt;/h:link&gt;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92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&lt;f:metadata&gt;</a:t>
            </a:r>
            <a:br>
              <a:rPr sz="3200"/>
            </a:br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	</a:t>
            </a:r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&lt;f:viewParam name=“foo“ value=“bean.attr“ /&gt;</a:t>
            </a:r>
            <a:br>
              <a:rPr sz="3200"/>
            </a:br>
            <a:r>
              <a:rPr b="0" lang="en-US" sz="3200" strike="noStrike" u="none">
                <a:solidFill>
                  <a:srgbClr val="b4c7dc"/>
                </a:solidFill>
                <a:uFillTx/>
                <a:latin typeface="Arial"/>
              </a:rPr>
              <a:t>	</a:t>
            </a:r>
            <a:r>
              <a:rPr b="0" lang="en-US" sz="3200" strike="noStrike" u="none">
                <a:solidFill>
                  <a:srgbClr val="b4c7dc"/>
                </a:solidFill>
                <a:uFillTx/>
                <a:latin typeface="Arial"/>
              </a:rPr>
              <a:t>&lt;f:event type=“preRenderView“ </a:t>
            </a:r>
            <a:br>
              <a:rPr sz="3200"/>
            </a:br>
            <a:r>
              <a:rPr b="0" lang="en-US" sz="3200" strike="noStrike" u="none">
                <a:solidFill>
                  <a:srgbClr val="b4c7dc"/>
                </a:solidFill>
                <a:uFillTx/>
                <a:latin typeface="Arial"/>
              </a:rPr>
              <a:t>	</a:t>
            </a:r>
            <a:r>
              <a:rPr b="0" lang="en-US" sz="3200" strike="noStrike" u="none">
                <a:solidFill>
                  <a:srgbClr val="b4c7dc"/>
                </a:solidFill>
                <a:uFillTx/>
                <a:latin typeface="Arial"/>
              </a:rPr>
              <a:t>	</a:t>
            </a:r>
            <a:r>
              <a:rPr b="0" lang="en-US" sz="3200" strike="noStrike" u="none">
                <a:solidFill>
                  <a:srgbClr val="b4c7dc"/>
                </a:solidFill>
                <a:uFillTx/>
                <a:latin typeface="Arial"/>
              </a:rPr>
              <a:t>     listener=“#{bean.prepareData}“ /&gt;</a:t>
            </a:r>
            <a:br>
              <a:rPr sz="3200"/>
            </a:b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&lt;/f:metadata&gt;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4584600" y="1904040"/>
            <a:ext cx="7302600" cy="312516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The Best at the End – Full of CSS and JavaScript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2052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Primefaces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Very interactive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Reasonably nice,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theme support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h:dataTable 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→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p:dataTable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And the best – we (Java devs) didn’t need to touch JS or CSS at all!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That’s all, folks!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Questions?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Resources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Book: The Definitive Guide to Jakarta Faces in Jakarta EE 10, Building Java-Based Enterprise Web Applications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Standard library: </a:t>
            </a:r>
            <a:r>
              <a:rPr b="1" lang="en-US" sz="2200" strike="noStrike" u="sng">
                <a:solidFill>
                  <a:srgbClr val="0096d6"/>
                </a:solidFill>
                <a:uFillTx/>
                <a:latin typeface="Arial"/>
                <a:ea typeface="Noto Sans CJK SC"/>
                <a:hlinkClick r:id="rId1"/>
              </a:rPr>
              <a:t>https://javaee.github.io/javaserverfaces-spec/</a:t>
            </a:r>
            <a:r>
              <a:rPr b="1" lang="en-US" sz="2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Primefaces </a:t>
            </a:r>
            <a:r>
              <a:rPr b="1" lang="en-US" sz="2200" strike="noStrike" u="sng">
                <a:solidFill>
                  <a:srgbClr val="0096d6"/>
                </a:solidFill>
                <a:uFillTx/>
                <a:latin typeface="Arial"/>
                <a:ea typeface="Noto Sans CJK SC"/>
                <a:hlinkClick r:id="rId2"/>
              </a:rPr>
              <a:t>https://www.primefaces.org/showcase/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Omnifaces: </a:t>
            </a:r>
            <a:r>
              <a:rPr b="1" lang="en-US" sz="2200" strike="noStrike" u="sng">
                <a:solidFill>
                  <a:srgbClr val="0096d6"/>
                </a:solidFill>
                <a:uFillTx/>
                <a:latin typeface="Arial"/>
                <a:ea typeface="Noto Sans CJK SC"/>
                <a:hlinkClick r:id="rId3"/>
              </a:rPr>
              <a:t>https://showcase.omnifaces.org/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Utilizing JSF Front Ends with Microservices, Jakarta Tech Talks - April 2020:</a:t>
            </a:r>
            <a:br>
              <a:rPr sz="2200"/>
            </a:br>
            <a:r>
              <a:rPr b="1" lang="en-US" sz="2200" strike="noStrike" u="sng">
                <a:solidFill>
                  <a:srgbClr val="0096d6"/>
                </a:solidFill>
                <a:uFillTx/>
                <a:latin typeface="Arial"/>
                <a:ea typeface="Noto Sans CJK SC"/>
                <a:hlinkClick r:id="rId4"/>
              </a:rPr>
              <a:t>https://www.youtube.com/watch?v=bGuxtWP6Xfk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Servlet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Code everything in Java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Even simple HTML page is a LOT OF CODE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XSS vulnerability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430600" y="3296520"/>
            <a:ext cx="5084640" cy="26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122520" y="1143000"/>
            <a:ext cx="5829480" cy="525744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Jakarta Pages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840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(X)HTML + Java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Easy to display data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Nightmare to repopulate a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form (display is different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from update), especially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listbox (&lt;item… selected&gt;),</a:t>
            </a:r>
            <a:br>
              <a:rPr sz="2800"/>
            </a:b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navigation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  <a:ea typeface="Noto Sans CJK SC"/>
              </a:rPr>
              <a:t>Still XSS vulnerable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UI Authoring Evolution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Sevlets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 hide HTTP transport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Pages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 hide Java code in Servlet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Courier New"/>
              </a:rPr>
              <a:t>out.println(“&lt;html&gt;”);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How to hide complexity with forms and their storage, repopulation in case of error, validation, error reporting?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How to write cool looking apps?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Who of us knows Javascript and CSS that well?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→ </a:t>
            </a: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</a:rPr>
              <a:t>Faces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 and its component libraries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Arial"/>
              </a:rPr>
              <a:t>How to Start – web.xml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&lt;servlet&gt;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&lt;servlet-name&gt;Faces Servlet&lt;/servlet-name&gt;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&lt;servlet-class&gt;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jakarta.faces.webapp.FacesServlet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&lt;/servlet-class&gt;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&lt;load-on-startup&gt;1&lt;/load-on-startup&gt;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&lt;/servlet&gt;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&lt;servlet-mapping&gt;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&lt;servlet-name&gt;Faces Servlet&lt;/servlet-name&gt;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&lt;url-pattern&gt;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*.xhtml&lt;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/url-pattern&gt;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&lt;/servlet-mapping&gt;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Mapping used to be /faces/* – but it has issues (strange relative paths)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3497040" y="5029200"/>
            <a:ext cx="5418000" cy="65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Page Structure (XHTML)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503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&lt;?xml version='1.0' encoding='UTF-8' ?&gt;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Courier 10 Pitch"/>
              </a:rPr>
              <a:t>&lt;!DOCTYPE html PUBLIC "-//W3C//DTD XHTML 1.0 Transitional//EN" "http://www.w3.org/TR/xhtml1/DTD/xhtml1-transitional.dtd"&gt;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&lt;html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xmlns="http://www.w3.org/1999/xhtml"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xmlns: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="http://xmlns.jcp.org/jsf/html"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xmlns:f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="http://xmlns.jcp.org/jsf/core"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xmlns:ui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="http://xmlns.jcp.org/jsf/facelets"&gt;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:head&gt;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&lt;meta ... &lt;title ...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&lt;/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:head&gt;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:body&gt;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:form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id="nsdform"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     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0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:messages /&gt; ... 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&lt;/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:form&gt;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&lt;/</a:t>
            </a:r>
            <a:r>
              <a:rPr b="1" lang="en-US" sz="21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:body&gt;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rgbClr val="ffffff"/>
                </a:solidFill>
                <a:uFillTx/>
                <a:latin typeface="Courier 10 Pitch"/>
              </a:rPr>
              <a:t>&lt;/html&gt;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Old JSP Page Structure, Removed in JEE 10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&lt;%@page contentType="text/html"%&gt;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&lt;%@page pageEncoding="UTF-8"%&gt;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&lt;%@taglib prefix="</a:t>
            </a:r>
            <a:r>
              <a:rPr b="1" lang="en-US" sz="2000" strike="noStrike" u="none">
                <a:solidFill>
                  <a:srgbClr val="ff0000"/>
                </a:solidFill>
                <a:uFillTx/>
                <a:latin typeface="Courier 10 Pitch"/>
              </a:rPr>
              <a:t>f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 uri="http://java.sun.com/jsf/core"%&gt;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&lt;%@taglib prefix="</a:t>
            </a:r>
            <a:r>
              <a:rPr b="1" lang="en-US" sz="20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" uri="http://java.sun.com/jsf/html"%&gt;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1" lang="en-US" sz="2000" strike="noStrike" u="none">
                <a:solidFill>
                  <a:srgbClr val="ff0000"/>
                </a:solidFill>
                <a:uFillTx/>
                <a:latin typeface="Courier 10 Pitch"/>
              </a:rPr>
              <a:t>f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:view&gt;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&lt;html&gt; &lt;head&gt; &lt;meta ... &lt;title ... &lt;/head&gt;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...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</a:t>
            </a:r>
            <a:r>
              <a:rPr b="1" lang="en-US" sz="2000" strike="noStrike" u="none">
                <a:solidFill>
                  <a:srgbClr val="ff0000"/>
                </a:solidFill>
                <a:uFillTx/>
                <a:latin typeface="Courier 10 Pitch"/>
              </a:rPr>
              <a:t>h</a:t>
            </a: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:form id="nsdform"&gt;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&lt;h:messages /&gt; ...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&lt;/h:form&gt;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&lt;/body&gt;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&lt;/html&gt;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2800" indent="-172800">
              <a:lnSpc>
                <a:spcPct val="115000"/>
              </a:lnSpc>
              <a:spcBef>
                <a:spcPts val="595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ffffff"/>
                </a:solidFill>
                <a:uFillTx/>
                <a:latin typeface="Courier 10 Pitch"/>
              </a:rPr>
              <a:t>&lt;/f:view&gt;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629400" y="3946320"/>
            <a:ext cx="5051160" cy="17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Calibri"/>
              </a:rPr>
              <a:t>for record, it required f:view, used JSP tags like &lt;%@ for page and taglib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2c3e"/>
      </a:dk2>
      <a:lt2>
        <a:srgbClr val="dae0e2"/>
      </a:lt2>
      <a:accent1>
        <a:srgbClr val="f0981b"/>
      </a:accent1>
      <a:accent2>
        <a:srgbClr val="0096d6"/>
      </a:accent2>
      <a:accent3>
        <a:srgbClr val="dae0e2"/>
      </a:accent3>
      <a:accent4>
        <a:srgbClr val="f0981b"/>
      </a:accent4>
      <a:accent5>
        <a:srgbClr val="002c3e"/>
      </a:accent5>
      <a:accent6>
        <a:srgbClr val="f0981b"/>
      </a:accent6>
      <a:hlink>
        <a:srgbClr val="0096d6"/>
      </a:hlink>
      <a:folHlink>
        <a:srgbClr val="f0981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534cfa6c-0f83-4aaf-a384-8804500cf97b">
      <Terms xmlns="http://schemas.microsoft.com/office/infopath/2007/PartnerControls"/>
    </TaxKeywordTaxHTField>
    <TaxCatchAll xmlns="534cfa6c-0f83-4aaf-a384-8804500cf97b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A8A47C89FA34E80FBD983B217F9AE" ma:contentTypeVersion="18" ma:contentTypeDescription="Create a new document." ma:contentTypeScope="" ma:versionID="69166605525f5781dac30f41b2720546">
  <xsd:schema xmlns:xsd="http://www.w3.org/2001/XMLSchema" xmlns:xs="http://www.w3.org/2001/XMLSchema" xmlns:p="http://schemas.microsoft.com/office/2006/metadata/properties" xmlns:ns2="534cfa6c-0f83-4aaf-a384-8804500cf97b" xmlns:ns3="045f58d2-2657-444a-873b-7e33327af814" targetNamespace="http://schemas.microsoft.com/office/2006/metadata/properties" ma:root="true" ma:fieldsID="c7ff1f66ad1ff21e040e5cfb5914dbe3" ns2:_="" ns3:_="">
    <xsd:import namespace="534cfa6c-0f83-4aaf-a384-8804500cf97b"/>
    <xsd:import namespace="045f58d2-2657-444a-873b-7e33327af8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2:TaxKeywordTaxHTField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cfa6c-0f83-4aaf-a384-8804500cf9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7" nillable="true" ma:taxonomy="true" ma:internalName="TaxKeywordTaxHTField" ma:taxonomyFieldName="TaxKeyword" ma:displayName="Content Tags" ma:readOnly="false" ma:fieldId="{23f27201-bee3-471e-b2e7-b64fd8b7ca38}" ma:taxonomyMulti="true" ma:sspId="b95364dc-4dd9-4d2e-a3ba-6f5aae8d092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20d98213-5b0b-4715-8758-5585e0bb5114}" ma:internalName="TaxCatchAll" ma:showField="CatchAllData" ma:web="534cfa6c-0f83-4aaf-a384-8804500cf9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f58d2-2657-444a-873b-7e33327af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0C360F-BB51-4856-97AF-CA6EF9B38AE9}">
  <ds:schemaRefs>
    <ds:schemaRef ds:uri="045f58d2-2657-444a-873b-7e33327af814"/>
    <ds:schemaRef ds:uri="534cfa6c-0f83-4aaf-a384-8804500cf9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02AE66-7D0B-4057-B585-75BF4C3FB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31B1E-072A-413A-8017-A4F3B3163917}">
  <ds:schemaRefs>
    <ds:schemaRef ds:uri="045f58d2-2657-444a-873b-7e33327af814"/>
    <ds:schemaRef ds:uri="534cfa6c-0f83-4aaf-a384-8804500cf9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Payara Presenatation Template - Dec 2019 Update</Template>
  <TotalTime>30414</TotalTime>
  <Application>LibreOffice/24.8.2.1$Linux_X86_64 LibreOffice_project/480$Build-1</Application>
  <AppVersion>15.0000</AppVersion>
  <Words>393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2020-02-07T09:22:43Z</dcterms:created>
  <dc:creator>Denisa Zettlova</dc:creator>
  <dc:description/>
  <dc:language>en-US</dc:language>
  <cp:lastModifiedBy>Petr Aubrecht</cp:lastModifiedBy>
  <dcterms:modified xsi:type="dcterms:W3CDTF">2024-10-16T14:37:36Z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0x010100EC8A8A47C89FA34E80FBD983B217F9AE</vt:lpwstr>
  </property>
  <property fmtid="{D5CDD505-2E9C-101B-9397-08002B2CF9AE}" pid="3" name="PresentationFormat">
    <vt:lpwstr>Widescreen</vt:lpwstr>
  </property>
  <property fmtid="{D5CDD505-2E9C-101B-9397-08002B2CF9AE}" pid="4" name="Slides">
    <vt:i4>7</vt:i4>
  </property>
  <property fmtid="{D5CDD505-2E9C-101B-9397-08002B2CF9AE}" pid="5" name="TaxKeyword">
    <vt:lpwstr/>
  </property>
</Properties>
</file>