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70828-AAA2-4B2C-B598-539742E6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FE9123-7561-4952-B040-EA7E9F7F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BF20D-E595-4623-BA94-538DBBC4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51A63-414A-4686-89B5-68CD7C39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DA00B-3B7B-4880-B836-52953918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86FC-E704-41A4-A092-FC548324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23CF61-E983-443B-B5AF-B27FDCBA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1A793-E675-4B2E-934D-9B763A42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6C698-5A06-49B9-BD88-A7C44BE6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46D828-55DA-49F3-861A-4EF71ED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52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BCA5B-BD95-4AD3-8C59-EB6C72146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F63590-5954-40A7-90CC-35E44F62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FCF36-9348-4110-BF61-584948CB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AACF7-2A23-4543-BFC6-74575F0C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D4738-5553-415F-9BDE-C3EE04DB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D72B8-64D3-4640-ABA1-45D59840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A40A9-843A-40BA-969E-EBE1BDE6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B369D-87AE-45F8-8CD6-7AE8513B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663CE-E02C-4D37-90A4-F2863DE4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3F143-181C-4E75-987B-C39B2CBF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3C608-5031-49B7-9137-250346A5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934B37-DD03-4C6C-AFF0-F384041C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ECC29-A3C4-40DF-A7A4-98E7BF34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58904-C95E-4195-A84A-B7AFF367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A1441B-5B15-445F-8BFC-DC6E04D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B57D8-840E-4732-AC54-B6F701FA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42CB4-EAE5-4BD4-B7A0-E22525738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8E3DB-5B28-406A-929E-EBAF8CFF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11B170-FFD3-4A67-B509-CADB501D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1E4A8-DAFC-46CB-B742-BFC2F22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207F2-7987-436B-A648-CFF35103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E0819-A081-4DAE-959A-F0FB6F6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B4B4E-6A76-4E49-99A9-EA237159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EAE7F-70D1-463F-AD9B-5569BBC3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4FC8D4-BEE9-45A1-A895-EB49CBAB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F84453-FFBB-4EE5-A54C-51EF4266E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19ADC5-71CE-4CD4-BD90-E88D408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F5036C-0749-46CD-8B2A-A0C6D790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0B56D8-6A5D-4D89-AB87-11192526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9207E-5F8F-4661-84D5-216463BE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55F11-C5D6-443F-BAD9-E748BD9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339F84-DC90-428E-A36E-3E56423C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3EF19C-B1CA-45D5-8F75-9546C17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5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665149-43A1-4DE5-8EAA-AE3A448B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4591BC-AB0B-4D49-A517-B23DA77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DB431E-66D5-46C6-B32C-2CF88B4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9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ED351-B4F0-4193-9C47-B6B65D3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3E304-9BB8-4111-806C-8AA9CA59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184751-D460-42C4-8063-CFC3132D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53ED7-EF16-4E01-8288-FAAA22D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6E1383-8574-4F65-82E8-06111CED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1AA37-EB1F-4BEB-9689-27C827AD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0CF28-992A-4E87-AA9E-C3D90A97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B24F54-4824-4CBD-A7A7-6A002B646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DE4EA0-8175-431E-A8CC-E0C889D2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27D1C-D398-4F01-BC6C-CF2A2F23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52CBA6-AAE7-4B6F-955E-30F55A58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D6AE25-A7F9-4997-8855-CE7C4266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9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7593ED-9BBC-4DC4-A2DF-8CC6B40B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14090B-C66A-406E-AAE8-5D299E67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FED3E-6243-4DA1-9984-D2BECD836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1C0B-397A-4926-8AFD-818269732011}" type="datetimeFigureOut">
              <a:rPr lang="fr-FR" smtClean="0"/>
              <a:t>27/11/2020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72BF4-F732-431C-8D4A-13E26160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BBC44-58B0-4F63-A4C5-C822DD0EF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8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stable/referenc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numpy.org/doc/stable/referenc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DED2-AA06-4B63-97E0-4879B6890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Python débutant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87A782-EB85-4B51-B023-EFB021D1D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Aubin THOMAS pour le réseau KIM Data Sciences</a:t>
            </a:r>
          </a:p>
          <a:p>
            <a:r>
              <a:rPr lang="fr-FR" dirty="0"/>
              <a:t>Institut de Génétique Humaine, CNRS, Montpellier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77DC9E-10E1-41FC-BAE9-A90240B9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4"/>
          <a:stretch/>
        </p:blipFill>
        <p:spPr>
          <a:xfrm>
            <a:off x="8067674" y="28575"/>
            <a:ext cx="4105275" cy="25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AAD643-5ADE-41F4-BC8C-411D0F61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450696"/>
            <a:ext cx="9716856" cy="23244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1C01C2-682F-42F5-AAFC-B2DB61DD7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99"/>
          <a:stretch/>
        </p:blipFill>
        <p:spPr>
          <a:xfrm>
            <a:off x="0" y="2749800"/>
            <a:ext cx="6353020" cy="1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2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FB694-ED4E-40DA-814A-764E1F8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opérateurs de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C8C3-B4C7-49B7-8B1B-FCAEB605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58" y="1699566"/>
            <a:ext cx="4001058" cy="46774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B2435F-28B6-4D92-9DD6-35791EF3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9" y="1690688"/>
            <a:ext cx="3143689" cy="34961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ED269A-BFCF-4451-A7A4-C0DE0584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725" y="4312343"/>
            <a:ext cx="2257740" cy="24768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1B6D689-6191-4497-87FF-47E77816EE96}"/>
              </a:ext>
            </a:extLst>
          </p:cNvPr>
          <p:cNvSpPr txBox="1"/>
          <p:nvPr/>
        </p:nvSpPr>
        <p:spPr>
          <a:xfrm>
            <a:off x="8045066" y="3764132"/>
            <a:ext cx="254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Mêmes opérateurs pour les chaines de caractères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6D7843-50D6-46B9-8287-DFF63D04C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947" y="1143371"/>
            <a:ext cx="295316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9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liste va contenir un ensemble ordonné d’éléments dans une plage mémoire</a:t>
            </a:r>
          </a:p>
          <a:p>
            <a:pPr lvl="1"/>
            <a:r>
              <a:rPr lang="fr-FR" dirty="0"/>
              <a:t>Les éléments peuvent être de type différent</a:t>
            </a:r>
          </a:p>
          <a:p>
            <a:pPr lvl="1"/>
            <a:r>
              <a:rPr lang="fr-FR" dirty="0"/>
              <a:t>Les chaînes de caractères sont des listes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6A3F3C-BD9B-4E9B-BBBB-1F2267A4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56" y="4001294"/>
            <a:ext cx="510611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7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81B545A-2CAC-4A13-AB00-9E68CF7E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5" y="4282222"/>
            <a:ext cx="525853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Ajout, suppression de valeurs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BB2FDB-1481-424D-91FC-8F1478D3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01111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9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AC538B-3415-4796-BABD-BE3CDE31BCEA}"/>
              </a:ext>
            </a:extLst>
          </p:cNvPr>
          <p:cNvSpPr txBox="1"/>
          <p:nvPr/>
        </p:nvSpPr>
        <p:spPr>
          <a:xfrm>
            <a:off x="838200" y="2503503"/>
            <a:ext cx="846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</a:t>
            </a:r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6B905C-DEA8-44D7-9DF8-6838892F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5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</a:t>
            </a:r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DCBA6F-E34D-4FA4-ACFD-AD47CE79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E456B-3C00-42AE-B3CA-EE39FB42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67" y="3620347"/>
            <a:ext cx="450595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Opérateurs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objets listes ne sont pas des tableaux! Pour cela il existe les objets </a:t>
            </a:r>
            <a:r>
              <a:rPr lang="fr-FR" dirty="0" err="1"/>
              <a:t>Array</a:t>
            </a:r>
            <a:r>
              <a:rPr lang="fr-FR" dirty="0"/>
              <a:t>. Les opérations numériques sont traitées comme des opérations sur chaines de caractère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BC338A-60ED-4C49-A61A-FE16868C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3134"/>
            <a:ext cx="63731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8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Exercice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Créer une liste avec les valeurs suivantes : 1,10, 4, 50, 4, 37, 2, 4</a:t>
            </a:r>
          </a:p>
          <a:p>
            <a:pPr marL="285750" indent="-285750">
              <a:buFontTx/>
              <a:buChar char="-"/>
            </a:pPr>
            <a:r>
              <a:rPr lang="fr-FR" dirty="0"/>
              <a:t>Ajouter le chiffre 4 une nouvelle fois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Utiliser la fonction </a:t>
            </a:r>
            <a:r>
              <a:rPr lang="fr-FR" i="1" dirty="0" err="1"/>
              <a:t>dir</a:t>
            </a:r>
            <a:r>
              <a:rPr lang="fr-FR" dirty="0"/>
              <a:t> pour lister les méthodes disponibles pour la liste créée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Effectuer un tri sur la liste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Compter combien de 4 sont présents dans la liste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64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FD40B1A-C513-4A2E-991F-B8A6760717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Présentation de Python</a:t>
            </a:r>
          </a:p>
          <a:p>
            <a:r>
              <a:rPr lang="fr-FR"/>
              <a:t>Types de données</a:t>
            </a:r>
          </a:p>
          <a:p>
            <a:pPr lvl="1"/>
            <a:r>
              <a:rPr lang="fr-FR"/>
              <a:t>Variables</a:t>
            </a:r>
          </a:p>
          <a:p>
            <a:pPr lvl="1"/>
            <a:r>
              <a:rPr lang="fr-FR"/>
              <a:t>Listes </a:t>
            </a:r>
          </a:p>
          <a:p>
            <a:pPr lvl="1"/>
            <a:r>
              <a:rPr lang="fr-FR"/>
              <a:t>Dictionnaires</a:t>
            </a:r>
          </a:p>
          <a:p>
            <a:pPr lvl="1"/>
            <a:r>
              <a:rPr lang="fr-FR"/>
              <a:t>Tableaux &amp; matrices</a:t>
            </a:r>
          </a:p>
          <a:p>
            <a:r>
              <a:rPr lang="fr-FR"/>
              <a:t>Structures de contrôle</a:t>
            </a:r>
          </a:p>
          <a:p>
            <a:r>
              <a:rPr lang="fr-FR"/>
              <a:t>Entrées sorties</a:t>
            </a:r>
          </a:p>
          <a:p>
            <a:r>
              <a:rPr lang="fr-FR"/>
              <a:t>Structures de données avancées</a:t>
            </a:r>
          </a:p>
          <a:p>
            <a:pPr lvl="1"/>
            <a:r>
              <a:rPr lang="fr-FR"/>
              <a:t>Dataframes avec Pandas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Exercice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13979BF-C013-43C2-82B3-156EE82AFD81}"/>
              </a:ext>
            </a:extLst>
          </p:cNvPr>
          <p:cNvSpPr txBox="1"/>
          <p:nvPr/>
        </p:nvSpPr>
        <p:spPr>
          <a:xfrm>
            <a:off x="838200" y="2503503"/>
            <a:ext cx="8463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Créer une liste avec les valeurs suivantes : 1,10, 4, 50, 4, 37, 2, 4</a:t>
            </a:r>
          </a:p>
          <a:p>
            <a:pPr marL="285750" indent="-285750">
              <a:buFontTx/>
              <a:buChar char="-"/>
            </a:pPr>
            <a:r>
              <a:rPr lang="fr-FR" dirty="0"/>
              <a:t>Ajouter le chiffre 4 une nouvelle fois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Utiliser la fonction </a:t>
            </a:r>
            <a:r>
              <a:rPr lang="fr-FR" i="1" dirty="0" err="1"/>
              <a:t>dir</a:t>
            </a:r>
            <a:r>
              <a:rPr lang="fr-FR" dirty="0"/>
              <a:t> pour lister les méthodes disponibles pour la liste créée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Effectuer un tri sur la liste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Compter combien de 4 sont présents dans la liste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530D79-A5F7-4FD4-B016-DAFE65FD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5265"/>
            <a:ext cx="440116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1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5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Un dictionnaire, ou </a:t>
            </a:r>
            <a:r>
              <a:rPr lang="fr-FR" dirty="0" err="1"/>
              <a:t>hashtable</a:t>
            </a:r>
            <a:r>
              <a:rPr lang="fr-FR" dirty="0"/>
              <a:t>, est vu comme un tableau dont les valeurs sont accessibles par des étiquettes plutôt que des indices. En python, les étiquettes comme les valeurs peuvent être de type différents. </a:t>
            </a:r>
          </a:p>
          <a:p>
            <a:pPr marL="0" indent="0">
              <a:buNone/>
            </a:pPr>
            <a:r>
              <a:rPr lang="fr-FR" dirty="0"/>
              <a:t>Les étiquettes sont par nécessité uniques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93FB2-5620-42EB-BDCC-4E5C1AA4BCB4}"/>
              </a:ext>
            </a:extLst>
          </p:cNvPr>
          <p:cNvSpPr/>
          <p:nvPr/>
        </p:nvSpPr>
        <p:spPr>
          <a:xfrm>
            <a:off x="6409678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79D99-6EB8-460E-99A4-AD601D97D610}"/>
              </a:ext>
            </a:extLst>
          </p:cNvPr>
          <p:cNvSpPr/>
          <p:nvPr/>
        </p:nvSpPr>
        <p:spPr>
          <a:xfrm>
            <a:off x="7217546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AD437-D99E-446B-AE45-AD38F35FD616}"/>
              </a:ext>
            </a:extLst>
          </p:cNvPr>
          <p:cNvSpPr/>
          <p:nvPr/>
        </p:nvSpPr>
        <p:spPr>
          <a:xfrm>
            <a:off x="8025414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C3C13-0501-44C2-AC69-030AE09BFB2C}"/>
              </a:ext>
            </a:extLst>
          </p:cNvPr>
          <p:cNvSpPr/>
          <p:nvPr/>
        </p:nvSpPr>
        <p:spPr>
          <a:xfrm>
            <a:off x="8833282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85108B-9C1B-4F95-B51E-5E8FCEBDC6D4}"/>
              </a:ext>
            </a:extLst>
          </p:cNvPr>
          <p:cNvSpPr/>
          <p:nvPr/>
        </p:nvSpPr>
        <p:spPr>
          <a:xfrm>
            <a:off x="1742982" y="353661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‘C1’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1FC3D-B9C6-4531-BB69-B9661317FE2C}"/>
              </a:ext>
            </a:extLst>
          </p:cNvPr>
          <p:cNvSpPr/>
          <p:nvPr/>
        </p:nvSpPr>
        <p:spPr>
          <a:xfrm>
            <a:off x="1742982" y="435335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‘C2’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75808-D092-467E-9DD6-5B23530A98ED}"/>
              </a:ext>
            </a:extLst>
          </p:cNvPr>
          <p:cNvSpPr/>
          <p:nvPr/>
        </p:nvSpPr>
        <p:spPr>
          <a:xfrm>
            <a:off x="1742982" y="517340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‘C3’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7A9A0-D94B-4335-B7FA-03CC4FC15133}"/>
              </a:ext>
            </a:extLst>
          </p:cNvPr>
          <p:cNvSpPr/>
          <p:nvPr/>
        </p:nvSpPr>
        <p:spPr>
          <a:xfrm>
            <a:off x="1742982" y="599344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‘C4’</a:t>
            </a:r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77B40E2C-F4A8-4DE8-95A7-38A37DBA4AE3}"/>
              </a:ext>
            </a:extLst>
          </p:cNvPr>
          <p:cNvCxnSpPr>
            <a:stCxn id="10" idx="3"/>
            <a:endCxn id="4" idx="2"/>
          </p:cNvCxnSpPr>
          <p:nvPr/>
        </p:nvCxnSpPr>
        <p:spPr>
          <a:xfrm>
            <a:off x="2550850" y="3936106"/>
            <a:ext cx="4262762" cy="1115288"/>
          </a:xfrm>
          <a:prstGeom prst="curvedConnector4">
            <a:avLst>
              <a:gd name="adj1" fmla="val 45262"/>
              <a:gd name="adj2" fmla="val 12049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1396E236-BCB6-48EE-A781-60656E4BC69C}"/>
              </a:ext>
            </a:extLst>
          </p:cNvPr>
          <p:cNvCxnSpPr>
            <a:stCxn id="11" idx="3"/>
            <a:endCxn id="7" idx="2"/>
          </p:cNvCxnSpPr>
          <p:nvPr/>
        </p:nvCxnSpPr>
        <p:spPr>
          <a:xfrm>
            <a:off x="2550850" y="4752851"/>
            <a:ext cx="5070630" cy="298543"/>
          </a:xfrm>
          <a:prstGeom prst="curvedConnector4">
            <a:avLst>
              <a:gd name="adj1" fmla="val 18179"/>
              <a:gd name="adj2" fmla="val 24496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2F72CBC-70E7-4D9F-8F9C-10B131380CA1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flipV="1">
            <a:off x="2550850" y="5051394"/>
            <a:ext cx="5878498" cy="5215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07B0C60-30AE-4DC4-9B60-48109EDB4B55}"/>
              </a:ext>
            </a:extLst>
          </p:cNvPr>
          <p:cNvCxnSpPr>
            <a:stCxn id="13" idx="3"/>
            <a:endCxn id="9" idx="2"/>
          </p:cNvCxnSpPr>
          <p:nvPr/>
        </p:nvCxnSpPr>
        <p:spPr>
          <a:xfrm flipV="1">
            <a:off x="2550850" y="5051394"/>
            <a:ext cx="6686366" cy="13415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0167C9A-67FB-4F7B-813A-25C746FCC28C}"/>
              </a:ext>
            </a:extLst>
          </p:cNvPr>
          <p:cNvSpPr txBox="1"/>
          <p:nvPr/>
        </p:nvSpPr>
        <p:spPr>
          <a:xfrm>
            <a:off x="911440" y="48667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clés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C6BA6B3-40A2-4A6C-8F5E-4A52CEF61769}"/>
              </a:ext>
            </a:extLst>
          </p:cNvPr>
          <p:cNvSpPr txBox="1"/>
          <p:nvPr/>
        </p:nvSpPr>
        <p:spPr>
          <a:xfrm>
            <a:off x="7621480" y="3839566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Valeurs</a:t>
            </a:r>
          </a:p>
        </p:txBody>
      </p:sp>
    </p:spTree>
    <p:extLst>
      <p:ext uri="{BB962C8B-B14F-4D97-AF65-F5344CB8AC3E}">
        <p14:creationId xmlns:p14="http://schemas.microsoft.com/office/powerpoint/2010/main" val="137971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88B561-6AE3-4341-98D4-D7DC2134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440"/>
            <a:ext cx="709711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8FC7FB-5C74-45CC-ADCB-2E21DF3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" y="2227921"/>
            <a:ext cx="6738947" cy="45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2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Accéder aux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3F4265-7A77-47CE-BA68-72A59234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6601"/>
            <a:ext cx="630643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5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4FFC9-0FEB-42E8-A49B-9FA0805D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369D6-8F1E-4FF7-812D-C2FA232D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objets </a:t>
            </a:r>
            <a:r>
              <a:rPr lang="fr-FR" dirty="0" err="1"/>
              <a:t>list</a:t>
            </a:r>
            <a:r>
              <a:rPr lang="fr-FR" dirty="0"/>
              <a:t> et dict ne sont pas dédiés aux calculs sur de grands volumes de données, ou tout simplement le calcul matriciel. </a:t>
            </a:r>
          </a:p>
          <a:p>
            <a:pPr marL="0" indent="0">
              <a:buNone/>
            </a:pPr>
            <a:r>
              <a:rPr lang="fr-FR" dirty="0"/>
              <a:t>Pour ce faire, il faut utiliser l'objet </a:t>
            </a:r>
            <a:r>
              <a:rPr lang="fr-FR" dirty="0" err="1"/>
              <a:t>array</a:t>
            </a:r>
            <a:r>
              <a:rPr lang="fr-FR" dirty="0"/>
              <a:t> qui permet l'usage de tableaux de données sous plusieurs dimensions.</a:t>
            </a:r>
          </a:p>
          <a:p>
            <a:pPr marL="0" indent="0">
              <a:buNone/>
            </a:pPr>
            <a:r>
              <a:rPr lang="fr-FR" dirty="0"/>
              <a:t>La meilleure implémentation est celle proposée par la librairie </a:t>
            </a:r>
            <a:r>
              <a:rPr lang="fr-FR" dirty="0" err="1"/>
              <a:t>Numpy</a:t>
            </a:r>
            <a:r>
              <a:rPr lang="fr-FR" dirty="0"/>
              <a:t>. Cette librairie est utilisée de façon générale par l'ensemble des librairies Python en calcul scientifique.</a:t>
            </a:r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>
                <a:hlinkClick r:id="rId2"/>
              </a:rPr>
              <a:t>https://numpy.org/doc/stable/reference/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510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4FFC9-0FEB-42E8-A49B-9FA0805D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369D6-8F1E-4FF7-812D-C2FA232D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Les objets </a:t>
            </a:r>
            <a:r>
              <a:rPr lang="fr-FR" dirty="0" err="1"/>
              <a:t>list</a:t>
            </a:r>
            <a:r>
              <a:rPr lang="fr-FR" dirty="0"/>
              <a:t> et dict ne sont pas dédiés aux calculs sur de grands volumes de données, ou tout simplement le calcul matriciel.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L'objet </a:t>
            </a:r>
            <a:r>
              <a:rPr lang="fr-FR" dirty="0" err="1"/>
              <a:t>array</a:t>
            </a:r>
            <a:r>
              <a:rPr lang="fr-FR" dirty="0"/>
              <a:t> qui permet l'usage de tableaux de données sous plusieurs dimensions.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Librairie </a:t>
            </a:r>
            <a:r>
              <a:rPr lang="fr-FR" dirty="0" err="1"/>
              <a:t>Numpy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2"/>
              </a:rPr>
              <a:t>https://numpy.org/doc/stable/reference/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28F3C0-F544-495F-A378-905F68F2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29" y="4957943"/>
            <a:ext cx="5469550" cy="1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2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7FF1D5-4604-44A9-A683-0D49C2EF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2120583"/>
            <a:ext cx="6842721" cy="46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6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9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4ED0AC-202D-4F9D-AB04-2BA17A825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2067"/>
            <a:ext cx="839269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D3DC6-6D50-4EDC-BCAC-857520697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Présentation de Python</a:t>
            </a:r>
          </a:p>
          <a:p>
            <a:r>
              <a:rPr lang="fr-FR" dirty="0"/>
              <a:t>Types de données</a:t>
            </a:r>
          </a:p>
          <a:p>
            <a:pPr lvl="1"/>
            <a:r>
              <a:rPr lang="fr-FR" dirty="0"/>
              <a:t>Variables</a:t>
            </a:r>
          </a:p>
          <a:p>
            <a:pPr lvl="1"/>
            <a:r>
              <a:rPr lang="fr-FR" dirty="0"/>
              <a:t>Listes </a:t>
            </a:r>
          </a:p>
          <a:p>
            <a:pPr lvl="1"/>
            <a:r>
              <a:rPr lang="fr-FR" dirty="0"/>
              <a:t>Dictionnaires</a:t>
            </a:r>
          </a:p>
          <a:p>
            <a:pPr lvl="1"/>
            <a:r>
              <a:rPr lang="fr-FR" dirty="0"/>
              <a:t>Tableaux &amp; matrices</a:t>
            </a:r>
          </a:p>
          <a:p>
            <a:r>
              <a:rPr lang="fr-FR" dirty="0"/>
              <a:t>Structures de contrôle</a:t>
            </a:r>
          </a:p>
          <a:p>
            <a:r>
              <a:rPr lang="fr-FR" dirty="0"/>
              <a:t>Entrées sorties</a:t>
            </a:r>
          </a:p>
          <a:p>
            <a:r>
              <a:rPr lang="fr-FR" dirty="0"/>
              <a:t>Structures de données avancées</a:t>
            </a:r>
          </a:p>
          <a:p>
            <a:pPr lvl="1"/>
            <a:r>
              <a:rPr lang="fr-FR" dirty="0" err="1"/>
              <a:t>Dataframes</a:t>
            </a:r>
            <a:r>
              <a:rPr lang="fr-FR" dirty="0"/>
              <a:t> avec Pandas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FE5E7-EFC0-4169-9AF3-95782532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7479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Pas d’usage de librairies graphiques</a:t>
            </a:r>
          </a:p>
          <a:p>
            <a:pPr lvl="1"/>
            <a:r>
              <a:rPr lang="fr-FR" dirty="0" err="1"/>
              <a:t>Seaborn</a:t>
            </a:r>
            <a:r>
              <a:rPr lang="fr-FR" dirty="0"/>
              <a:t> </a:t>
            </a:r>
          </a:p>
          <a:p>
            <a:r>
              <a:rPr lang="fr-FR" dirty="0"/>
              <a:t>Pas de programmation objet </a:t>
            </a:r>
          </a:p>
          <a:p>
            <a:pPr lvl="1"/>
            <a:r>
              <a:rPr lang="fr-FR" dirty="0"/>
              <a:t>Python avancé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044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Accès aux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7D9BF1-9CBE-405C-A572-23FBA742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2864"/>
            <a:ext cx="5115639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7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72E4BD-46AD-4C70-BA2E-A9D924CE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617"/>
            <a:ext cx="7211431" cy="32294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9AB3DF-CC2B-4ABD-9E11-6FD205C94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5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6A2443-32DD-48D1-AEF1-94FB8D4E0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4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427B526-9845-44C8-94D6-62A9BAA7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91" y="4691850"/>
            <a:ext cx="411537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0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logiques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D3906A-22C9-4E5C-9CA7-F705EC6F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5949"/>
            <a:ext cx="5811061" cy="30293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9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9299D2-8B2B-4985-B4BB-4A528A42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5404"/>
            <a:ext cx="9579006" cy="48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9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0E15F-E6D5-4B80-8FDA-04C11FBB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949"/>
            <a:ext cx="4382112" cy="2057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FA544D-3982-436D-A41B-E049C4E4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159" y="2298127"/>
            <a:ext cx="588727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2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1/ Combien de lignes et de colonnes?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2/ Calculer le z-score du prix (3e colonne)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200" dirty="0"/>
              <a:t>La formule est la suivante: z = ( x - μ) / σ</a:t>
            </a:r>
            <a:endParaRPr lang="pt-BR" sz="1800" dirty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3/ Test logique pour identifier les outliers (les 5% des valeurs les plus faibles et les plus fortes)</a:t>
            </a:r>
          </a:p>
        </p:txBody>
      </p:sp>
    </p:spTree>
    <p:extLst>
      <p:ext uri="{BB962C8B-B14F-4D97-AF65-F5344CB8AC3E}">
        <p14:creationId xmlns:p14="http://schemas.microsoft.com/office/powerpoint/2010/main" val="37660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interprété</a:t>
            </a:r>
          </a:p>
          <a:p>
            <a:pPr lvl="1"/>
            <a:r>
              <a:rPr lang="fr-FR" dirty="0"/>
              <a:t>les instructions sont traduites à l'exécution par l'interpréteur. Cela impacte les performances mais permet une portabilité de code sur l'ensemble des machines pouvant faire tourner Python</a:t>
            </a:r>
          </a:p>
          <a:p>
            <a:r>
              <a:rPr lang="fr-FR" dirty="0"/>
              <a:t>Haut niveau</a:t>
            </a:r>
          </a:p>
          <a:p>
            <a:pPr lvl="1"/>
            <a:r>
              <a:rPr lang="fr-FR" dirty="0"/>
              <a:t>Toutes les structures de code modernes</a:t>
            </a:r>
          </a:p>
          <a:p>
            <a:r>
              <a:rPr lang="fr-FR" dirty="0"/>
              <a:t>Orienté objet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11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Pourquoi utiliser Python?</a:t>
            </a:r>
          </a:p>
          <a:p>
            <a:pPr lvl="1"/>
            <a:r>
              <a:rPr lang="fr-FR" dirty="0"/>
              <a:t>Portabilité du code</a:t>
            </a:r>
          </a:p>
          <a:p>
            <a:pPr lvl="1"/>
            <a:r>
              <a:rPr lang="fr-FR" dirty="0"/>
              <a:t>Structures de données modernes</a:t>
            </a:r>
          </a:p>
          <a:p>
            <a:pPr lvl="1"/>
            <a:r>
              <a:rPr lang="fr-FR" dirty="0"/>
              <a:t>Courbe de progression rapide</a:t>
            </a:r>
          </a:p>
          <a:p>
            <a:pPr lvl="1"/>
            <a:r>
              <a:rPr lang="fr-FR" dirty="0"/>
              <a:t>Un ensemble de librairies importantes (Math, Machine Learning, Graphiques,  base de données, cartographie, Web)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Faiblesses</a:t>
            </a:r>
          </a:p>
          <a:p>
            <a:pPr lvl="1"/>
            <a:r>
              <a:rPr lang="fr-FR" dirty="0"/>
              <a:t>Performances faibles sans l’usage de librairies spécialisées (CPU, gestion mémoire)</a:t>
            </a:r>
          </a:p>
          <a:p>
            <a:pPr lvl="1"/>
            <a:r>
              <a:rPr lang="fr-FR" dirty="0"/>
              <a:t>Pas de multi threading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75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3A482B-D929-41CF-8196-6350E2FC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636CB7-D3F8-4CA3-8C71-67B40A9A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320" y="4075363"/>
            <a:ext cx="4681924" cy="25347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71F0B8-B130-4B33-97DC-96F36A80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07B2AE-0FAF-4AAF-AAF6-46DBEBB1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231" y="2614862"/>
            <a:ext cx="3284095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1070</Words>
  <Application>Microsoft Office PowerPoint</Application>
  <PresentationFormat>Grand écran</PresentationFormat>
  <Paragraphs>153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Thème Office</vt:lpstr>
      <vt:lpstr>Formation Python débutant </vt:lpstr>
      <vt:lpstr>Plan</vt:lpstr>
      <vt:lpstr>Plan</vt:lpstr>
      <vt:lpstr>Présentation de Python</vt:lpstr>
      <vt:lpstr>Présentation de Python</vt:lpstr>
      <vt:lpstr>Types de données variables</vt:lpstr>
      <vt:lpstr>Types de données variables</vt:lpstr>
      <vt:lpstr>Types de données variables</vt:lpstr>
      <vt:lpstr>Types de données variables</vt:lpstr>
      <vt:lpstr>Types de données variables</vt:lpstr>
      <vt:lpstr>Types de données opérateurs de variables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 débutant </dc:title>
  <dc:creator>Aubin THOMAS</dc:creator>
  <cp:lastModifiedBy>Aubin THOMAS</cp:lastModifiedBy>
  <cp:revision>32</cp:revision>
  <dcterms:created xsi:type="dcterms:W3CDTF">2020-11-25T12:34:00Z</dcterms:created>
  <dcterms:modified xsi:type="dcterms:W3CDTF">2020-11-27T10:07:33Z</dcterms:modified>
</cp:coreProperties>
</file>