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96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10" r:id="rId40"/>
    <p:sldId id="297" r:id="rId41"/>
    <p:sldId id="298" r:id="rId42"/>
    <p:sldId id="299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9" r:id="rId51"/>
    <p:sldId id="307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9" r:id="rId63"/>
    <p:sldId id="321" r:id="rId64"/>
    <p:sldId id="322" r:id="rId65"/>
    <p:sldId id="323" r:id="rId66"/>
    <p:sldId id="327" r:id="rId67"/>
    <p:sldId id="324" r:id="rId68"/>
    <p:sldId id="325" r:id="rId69"/>
    <p:sldId id="326" r:id="rId70"/>
    <p:sldId id="328" r:id="rId7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ubinthomas/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https://github.com/aubinthomas/Course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58" y="1699566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9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r>
              <a:rPr lang="fr-FR" dirty="0"/>
              <a:t>	- donne la différence entre les 2 volumes obtenus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AC1B32-CCE2-4B1A-B3A7-8BB24527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440"/>
            <a:ext cx="563958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1" y="2503503"/>
            <a:ext cx="954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 Sauf les chaines de caractères!</a:t>
            </a:r>
          </a:p>
          <a:p>
            <a:endParaRPr lang="fr-FR" dirty="0"/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types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4798" cy="4351338"/>
          </a:xfrm>
        </p:spPr>
        <p:txBody>
          <a:bodyPr>
            <a:normAutofit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  <a:p>
            <a:r>
              <a:rPr lang="fr-FR" dirty="0"/>
              <a:t>Pas d’analyse de données </a:t>
            </a:r>
          </a:p>
          <a:p>
            <a:pPr lvl="1"/>
            <a:r>
              <a:rPr lang="fr-FR" dirty="0" err="1"/>
              <a:t>Scikit-learn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A de taille 5x5 remplie de 7,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B de taille 5x3 remplie de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identité C de taille 5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1/ multiplier C par une valeur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2/ multiplier A par C, rangée dans une matrice indépendante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3/ additionner la 5</a:t>
            </a:r>
            <a:r>
              <a:rPr lang="fr-FR" sz="1800" baseline="30000" dirty="0"/>
              <a:t>e</a:t>
            </a:r>
            <a:r>
              <a:rPr lang="fr-FR" sz="1800" dirty="0"/>
              <a:t> colonne de D et la 2</a:t>
            </a:r>
            <a:r>
              <a:rPr lang="fr-FR" sz="1800" baseline="30000" dirty="0"/>
              <a:t>e</a:t>
            </a:r>
            <a:r>
              <a:rPr lang="fr-FR" sz="1800" dirty="0"/>
              <a:t> de 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4/ donner la valeur moyenne de chaque colonne de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5/ donner la valeur moyenne des valeurs obtenues à la question 3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2%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50607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7" y="1852258"/>
            <a:ext cx="42487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if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instruction1</a:t>
            </a:r>
          </a:p>
          <a:p>
            <a:pPr marL="0" indent="0">
              <a:buNone/>
            </a:pPr>
            <a:r>
              <a:rPr lang="fr-FR" dirty="0"/>
              <a:t>	 instruction1</a:t>
            </a:r>
          </a:p>
          <a:p>
            <a:pPr marL="0" indent="0">
              <a:buNone/>
            </a:pPr>
            <a:r>
              <a:rPr lang="fr-FR" b="1" dirty="0" err="1"/>
              <a:t>elif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 2</a:t>
            </a:r>
          </a:p>
          <a:p>
            <a:pPr marL="0" indent="0">
              <a:buNone/>
            </a:pPr>
            <a:r>
              <a:rPr lang="fr-FR" dirty="0"/>
              <a:t>	 instruction 2</a:t>
            </a:r>
          </a:p>
          <a:p>
            <a:pPr marL="0" indent="0">
              <a:buNone/>
            </a:pPr>
            <a:r>
              <a:rPr lang="fr-FR" b="1" dirty="0" err="1"/>
              <a:t>else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AD5CF3BA-D50E-493D-99AE-1AECAB8F1739}"/>
              </a:ext>
            </a:extLst>
          </p:cNvPr>
          <p:cNvSpPr/>
          <p:nvPr/>
        </p:nvSpPr>
        <p:spPr>
          <a:xfrm>
            <a:off x="358437" y="1690688"/>
            <a:ext cx="1890943" cy="1025879"/>
          </a:xfrm>
          <a:prstGeom prst="wedgeRectCallout">
            <a:avLst>
              <a:gd name="adj1" fmla="val 134566"/>
              <a:gd name="adj2" fmla="val 5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BFAAC902-57C1-44FE-AA18-04867DDC003B}"/>
              </a:ext>
            </a:extLst>
          </p:cNvPr>
          <p:cNvSpPr/>
          <p:nvPr/>
        </p:nvSpPr>
        <p:spPr>
          <a:xfrm>
            <a:off x="343456" y="3628494"/>
            <a:ext cx="1890943" cy="1025879"/>
          </a:xfrm>
          <a:prstGeom prst="wedgeRectCallout">
            <a:avLst>
              <a:gd name="adj1" fmla="val 141139"/>
              <a:gd name="adj2" fmla="val -20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 si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391CD5A8-2A75-4383-AFFC-5767A9D76085}"/>
              </a:ext>
            </a:extLst>
          </p:cNvPr>
          <p:cNvSpPr/>
          <p:nvPr/>
        </p:nvSpPr>
        <p:spPr>
          <a:xfrm>
            <a:off x="343455" y="5352242"/>
            <a:ext cx="1890943" cy="1025879"/>
          </a:xfrm>
          <a:prstGeom prst="wedgeRectCallout">
            <a:avLst>
              <a:gd name="adj1" fmla="val 141609"/>
              <a:gd name="adj2" fmla="val -7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</a:t>
            </a:r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47B8FAE7-C9D5-4F83-B8B0-1B3944B55D2D}"/>
              </a:ext>
            </a:extLst>
          </p:cNvPr>
          <p:cNvSpPr/>
          <p:nvPr/>
        </p:nvSpPr>
        <p:spPr>
          <a:xfrm>
            <a:off x="7767960" y="1386882"/>
            <a:ext cx="2610035" cy="870012"/>
          </a:xfrm>
          <a:prstGeom prst="wedgeRectCallout">
            <a:avLst>
              <a:gd name="adj1" fmla="val -138860"/>
              <a:gd name="adj2" fmla="val 93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booleen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870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CE7A56E-0273-4ACD-8126-ADA24766C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1839" y="2396107"/>
            <a:ext cx="3734321" cy="3210373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BA51E17-8F7E-4F1A-A349-5FDAA700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8708" y="2510423"/>
            <a:ext cx="364858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3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Portée des variables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5B89146-7FC4-4363-B86D-E6B947D5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752"/>
            <a:ext cx="10515600" cy="1937084"/>
          </a:xfrm>
        </p:spPr>
      </p:pic>
    </p:spTree>
    <p:extLst>
      <p:ext uri="{BB962C8B-B14F-4D97-AF65-F5344CB8AC3E}">
        <p14:creationId xmlns:p14="http://schemas.microsoft.com/office/powerpoint/2010/main" val="3499314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>
                <a:effectLst/>
                <a:latin typeface="Times New Roman" panose="02020603050405020304" pitchFamily="18" charset="0"/>
              </a:rPr>
              <a:t>Ecrire un code capable de dire parmi 2 variables laquelle est la plus grande</a:t>
            </a:r>
          </a:p>
          <a:p>
            <a:pPr>
              <a:buFontTx/>
              <a:buChar char="-"/>
            </a:pPr>
            <a:r>
              <a:rPr lang="fr-FR" dirty="0">
                <a:latin typeface="Times New Roman" panose="02020603050405020304" pitchFamily="18" charset="0"/>
              </a:rPr>
              <a:t>Ecrire un code qui prends 2 matrices 3x3 et qui rends en sortie une matrice 3x1, où chaque ligne est la moyenne par ligne maximale parmi les 2 matrices.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844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On se fixe une pression seuil et un volume seuil pour une enceinte :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pSeuil</a:t>
            </a:r>
            <a:r>
              <a:rPr lang="fr-FR" dirty="0">
                <a:effectLst/>
                <a:latin typeface="Courier New" panose="02070309020205020404" pitchFamily="49" charset="0"/>
              </a:rPr>
              <a:t> = 2.3</a:t>
            </a:r>
            <a:r>
              <a:rPr lang="fr-FR" dirty="0">
                <a:effectLst/>
                <a:latin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vSeuil</a:t>
            </a:r>
            <a:r>
              <a:rPr lang="fr-FR" dirty="0">
                <a:effectLst/>
                <a:latin typeface="Courier New" panose="02070309020205020404" pitchFamily="49" charset="0"/>
              </a:rPr>
              <a:t> = 7.41</a:t>
            </a:r>
            <a:endParaRPr lang="fr-FR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Selon 2 variables pression et volume courant de l’enceinte, écrire un script qui simule le comportement suivant :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le volume et la pression sont supérieurs aux seuils : arrêt immédiat;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seule la pression est supérieure à la pression seuil : demander d’augmenter le volume de l’enceinte 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 seul le volume est supérieur au volume seuil : demander de diminuer le volume de l’enceinte;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–sinon déclarer que « tout va bien ».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Ce comportement sera implémenté par une alternative multiple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99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2" y="1976083"/>
            <a:ext cx="4248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while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387466-3C79-404E-82FA-CB661A75A4E1}"/>
              </a:ext>
            </a:extLst>
          </p:cNvPr>
          <p:cNvSpPr txBox="1">
            <a:spLocks/>
          </p:cNvSpPr>
          <p:nvPr/>
        </p:nvSpPr>
        <p:spPr>
          <a:xfrm>
            <a:off x="7162522" y="1909408"/>
            <a:ext cx="4248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for</a:t>
            </a:r>
            <a:r>
              <a:rPr lang="fr-FR" dirty="0"/>
              <a:t> v</a:t>
            </a:r>
            <a:r>
              <a:rPr lang="fr-FR" b="1" dirty="0"/>
              <a:t> in </a:t>
            </a:r>
            <a:r>
              <a:rPr lang="fr-FR" i="1" dirty="0" err="1"/>
              <a:t>iterable</a:t>
            </a:r>
            <a:r>
              <a:rPr lang="fr-FR" b="1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</p:txBody>
      </p:sp>
    </p:spTree>
    <p:extLst>
      <p:ext uri="{BB962C8B-B14F-4D97-AF65-F5344CB8AC3E}">
        <p14:creationId xmlns:p14="http://schemas.microsoft.com/office/powerpoint/2010/main" val="3359772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4037E8-5057-447C-8062-714664631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02" y="2901003"/>
            <a:ext cx="3724795" cy="2200582"/>
          </a:xfrm>
        </p:spPr>
      </p:pic>
    </p:spTree>
    <p:extLst>
      <p:ext uri="{BB962C8B-B14F-4D97-AF65-F5344CB8AC3E}">
        <p14:creationId xmlns:p14="http://schemas.microsoft.com/office/powerpoint/2010/main" val="1707687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E2BCE-26FB-46A6-AB39-63528BBB5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375" y="1825625"/>
            <a:ext cx="530542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iterateurs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Listes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Arrays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Objet </a:t>
            </a:r>
            <a:r>
              <a:rPr lang="fr-FR" dirty="0" err="1"/>
              <a:t>iterable</a:t>
            </a:r>
            <a:r>
              <a:rPr lang="fr-FR" dirty="0"/>
              <a:t> ( </a:t>
            </a:r>
            <a:r>
              <a:rPr lang="fr-FR" dirty="0" err="1"/>
              <a:t>dict.keys</a:t>
            </a:r>
            <a:r>
              <a:rPr lang="fr-FR" dirty="0"/>
              <a:t>()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range(start, stop[,step])</a:t>
            </a:r>
          </a:p>
          <a:p>
            <a:pPr marL="0" indent="0">
              <a:buNone/>
            </a:pPr>
            <a:r>
              <a:rPr lang="en-US" dirty="0" err="1"/>
              <a:t>numpy.arange</a:t>
            </a:r>
            <a:r>
              <a:rPr lang="en-US" dirty="0"/>
              <a:t>(start, stop[,step])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C947529-56D2-452B-BF0E-02987B61A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3439"/>
            <a:ext cx="5181600" cy="3155710"/>
          </a:xfrm>
        </p:spPr>
      </p:pic>
    </p:spTree>
    <p:extLst>
      <p:ext uri="{BB962C8B-B14F-4D97-AF65-F5344CB8AC3E}">
        <p14:creationId xmlns:p14="http://schemas.microsoft.com/office/powerpoint/2010/main" val="1055844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B7D3F60-6065-4409-88A1-3432E4AA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8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E1B7A-329C-43BE-859B-3DBBA4B2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1/ Ecrire un programme qui affiche la table de multiplication de 7</a:t>
            </a:r>
          </a:p>
          <a:p>
            <a:pPr marL="0" indent="0">
              <a:buNone/>
            </a:pPr>
            <a:r>
              <a:rPr lang="fr-FR" dirty="0"/>
              <a:t>2/ Ecrire un programme qui affiche les tables de multiplication de 1 à 9</a:t>
            </a:r>
          </a:p>
          <a:p>
            <a:pPr marL="0" indent="0">
              <a:buNone/>
            </a:pPr>
            <a:r>
              <a:rPr lang="fr-FR" dirty="0"/>
              <a:t>3/ Ecrire un programme qui crée un tableau 24x12</a:t>
            </a:r>
          </a:p>
          <a:p>
            <a:pPr marL="0" indent="0">
              <a:buNone/>
            </a:pPr>
            <a:r>
              <a:rPr lang="fr-FR" dirty="0"/>
              <a:t>- la valeur de chaque case prend la valeur suivante:</a:t>
            </a:r>
          </a:p>
          <a:p>
            <a:pPr marL="0" indent="0">
              <a:buNone/>
            </a:pPr>
            <a:r>
              <a:rPr lang="fr-FR" dirty="0"/>
              <a:t>	si l’indice de ligne est supérieur à l’indice de colonne : 5</a:t>
            </a:r>
          </a:p>
          <a:p>
            <a:pPr marL="0" indent="0">
              <a:buNone/>
            </a:pPr>
            <a:r>
              <a:rPr lang="fr-FR" dirty="0"/>
              <a:t>	sinon 10</a:t>
            </a:r>
          </a:p>
          <a:p>
            <a:pPr>
              <a:buFontTx/>
              <a:buChar char="-"/>
            </a:pPr>
            <a:r>
              <a:rPr lang="fr-FR" dirty="0"/>
              <a:t>la valeur de chaque case prend maintenant la valeur suivante</a:t>
            </a:r>
          </a:p>
          <a:p>
            <a:pPr marL="457200" lvl="1" indent="0">
              <a:buNone/>
            </a:pPr>
            <a:r>
              <a:rPr lang="fr-FR" dirty="0"/>
              <a:t>	si la valeur est supérieure à l’indice de ligne : somme des valeurs des cases de la ligne avec des indices de colonne inférieurs</a:t>
            </a:r>
          </a:p>
          <a:p>
            <a:pPr marL="457200" lvl="1" indent="0">
              <a:buNone/>
            </a:pPr>
            <a:r>
              <a:rPr lang="fr-FR" dirty="0"/>
              <a:t>	le log (np.log) de la valeur précédente sinon.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304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1D0C-8C4F-476B-A59A-479B2ED2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fonctions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0C29E9-D4C6-4BAE-A5A1-2E7A420A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03437"/>
            <a:ext cx="3806975" cy="30114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ABFF34-CC91-4DB1-89AF-4A3DF646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04" y="1690688"/>
            <a:ext cx="37057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Créer un dictionnaire contenant le score maximal en fonction du nombre de chambres + </a:t>
            </a:r>
            <a:r>
              <a:rPr lang="fr-FR" sz="1800" dirty="0" err="1"/>
              <a:t>SdB</a:t>
            </a:r>
            <a:r>
              <a:rPr lang="fr-FR" sz="1800" dirty="0"/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Le score sera donné par une fonction, et donné comme le prix par pieds² habitable.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83609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B2232-98A8-4994-85E6-FF7439AC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 données avancées</a:t>
            </a:r>
            <a:br>
              <a:rPr lang="fr-FR" dirty="0"/>
            </a:br>
            <a:r>
              <a:rPr lang="fr-FR" dirty="0"/>
              <a:t>pandas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3AF83-AA18-4B1E-8FD3-ADD7E5FC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  <a:latin typeface="Times New Roman" panose="02020603050405020304" pitchFamily="18" charset="0"/>
              </a:rPr>
              <a:t>Librairie Python spécialisée dans l’analyse des données. </a:t>
            </a:r>
          </a:p>
          <a:p>
            <a:r>
              <a:rPr lang="fr-FR" dirty="0">
                <a:effectLst/>
                <a:latin typeface="Times New Roman" panose="02020603050405020304" pitchFamily="18" charset="0"/>
              </a:rPr>
              <a:t>Librairie ouvertement inspirée de R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Un objet de type data frame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Permet de réaliser de nombreuses opérations de filtrage, prétraitements, préalables à la modélisation statistique.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latin typeface="Times New Roman" panose="02020603050405020304" pitchFamily="18" charset="0"/>
              </a:rPr>
              <a:t> Intégration des formats CSV, Excel, SQL, JSON,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C2D911-5679-4466-94D2-26DD88FC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89940" y="5000366"/>
            <a:ext cx="9812119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8AB95EE-274B-456E-955B-2DC300496A5C}"/>
              </a:ext>
            </a:extLst>
          </p:cNvPr>
          <p:cNvSpPr txBox="1"/>
          <p:nvPr/>
        </p:nvSpPr>
        <p:spPr>
          <a:xfrm>
            <a:off x="3047999" y="4409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628856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70B15-75D5-441D-9F1A-0E320A0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3DB72-BBF8-4DAA-A41A-C02322CC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 types de structures</a:t>
            </a:r>
          </a:p>
          <a:p>
            <a:pPr lvl="1"/>
            <a:r>
              <a:rPr lang="fr-FR" dirty="0" err="1"/>
              <a:t>Series</a:t>
            </a:r>
            <a:r>
              <a:rPr lang="fr-FR" dirty="0"/>
              <a:t> : 1D </a:t>
            </a:r>
            <a:r>
              <a:rPr lang="fr-FR" dirty="0" err="1"/>
              <a:t>array</a:t>
            </a:r>
            <a:r>
              <a:rPr lang="fr-FR" dirty="0"/>
              <a:t>, avec label, type homogène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: 2D, avec labels, type hétérogène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416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A74C5C-A282-48EC-AA4F-B65604D3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58" y="2643529"/>
            <a:ext cx="7423114" cy="40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A54521-2944-426A-A287-1783D737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35" y="2714550"/>
            <a:ext cx="7012937" cy="2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7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EF92A73-E76F-48E6-B17C-423D92841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6" y="1825625"/>
            <a:ext cx="7543928" cy="4351338"/>
          </a:xfrm>
        </p:spPr>
      </p:pic>
    </p:spTree>
    <p:extLst>
      <p:ext uri="{BB962C8B-B14F-4D97-AF65-F5344CB8AC3E}">
        <p14:creationId xmlns:p14="http://schemas.microsoft.com/office/powerpoint/2010/main" val="313965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EF008AF-BBF7-4855-A02F-214B1CA3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783" y="3253477"/>
            <a:ext cx="8116433" cy="1495634"/>
          </a:xfrm>
        </p:spPr>
      </p:pic>
    </p:spTree>
    <p:extLst>
      <p:ext uri="{BB962C8B-B14F-4D97-AF65-F5344CB8AC3E}">
        <p14:creationId xmlns:p14="http://schemas.microsoft.com/office/powerpoint/2010/main" val="3414235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A990B1BB-4B4E-4143-9FD6-4BA061CA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3BB56C-5710-4BFA-A42D-E5C78DF3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298"/>
            <a:ext cx="2476846" cy="315321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905AED-2569-46EC-93D8-ADD04BCA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298"/>
            <a:ext cx="456311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3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de colonnes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2949622-A460-41D0-94BB-6F981A540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051"/>
          <a:stretch/>
        </p:blipFill>
        <p:spPr>
          <a:xfrm>
            <a:off x="6958564" y="2038240"/>
            <a:ext cx="4324954" cy="30752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9B4E91-31FE-400D-A9F6-1F514DA1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93" y="2038240"/>
            <a:ext cx="319132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8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de lignes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1C60622-02C7-4CB2-BA0A-E21854D0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075" y="3020082"/>
            <a:ext cx="4829849" cy="1962424"/>
          </a:xfrm>
        </p:spPr>
      </p:pic>
    </p:spTree>
    <p:extLst>
      <p:ext uri="{BB962C8B-B14F-4D97-AF65-F5344CB8AC3E}">
        <p14:creationId xmlns:p14="http://schemas.microsoft.com/office/powerpoint/2010/main" val="408394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D0194-1FD9-4B1E-BC13-38E58902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conditionnelle simple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4346FD-CBCC-4633-BF4D-59D29666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23" y="2210344"/>
            <a:ext cx="4324954" cy="3581900"/>
          </a:xfrm>
        </p:spPr>
      </p:pic>
    </p:spTree>
    <p:extLst>
      <p:ext uri="{BB962C8B-B14F-4D97-AF65-F5344CB8AC3E}">
        <p14:creationId xmlns:p14="http://schemas.microsoft.com/office/powerpoint/2010/main" val="413872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D1510-F8BF-4ACB-8841-B0A0BE1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opérateur </a:t>
            </a:r>
            <a:r>
              <a:rPr lang="fr-FR" dirty="0" err="1"/>
              <a:t>isin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DF10C9-7AD8-42B2-8D9B-E5D26EE8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33" y="2867661"/>
            <a:ext cx="5439534" cy="2267266"/>
          </a:xfrm>
        </p:spPr>
      </p:pic>
    </p:spTree>
    <p:extLst>
      <p:ext uri="{BB962C8B-B14F-4D97-AF65-F5344CB8AC3E}">
        <p14:creationId xmlns:p14="http://schemas.microsoft.com/office/powerpoint/2010/main" val="646106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518C6-B7F2-4958-9809-092B277F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Ajout de colonne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257B0A-5434-4D6D-8E09-B622AD2F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390" y="2381818"/>
            <a:ext cx="5687219" cy="3238952"/>
          </a:xfrm>
        </p:spPr>
      </p:pic>
    </p:spTree>
    <p:extLst>
      <p:ext uri="{BB962C8B-B14F-4D97-AF65-F5344CB8AC3E}">
        <p14:creationId xmlns:p14="http://schemas.microsoft.com/office/powerpoint/2010/main" val="2758437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2255D-4B14-4A1F-9ED4-8542093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r>
              <a:rPr lang="fr-FR" dirty="0"/>
              <a:t> &amp; </a:t>
            </a:r>
            <a:r>
              <a:rPr lang="fr-FR" dirty="0" err="1"/>
              <a:t>iloc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057F6-3FDD-4DC3-96BE-42E139C3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loc</a:t>
            </a:r>
            <a:r>
              <a:rPr lang="fr-FR" dirty="0"/>
              <a:t> est basé sur les labels. </a:t>
            </a:r>
          </a:p>
          <a:p>
            <a:pPr lvl="1"/>
            <a:r>
              <a:rPr lang="fr-FR" dirty="0"/>
              <a:t>Il sera utilisé dans le cas où on spécifie les noms de lignes et les noms de colonnes auxquelles nous </a:t>
            </a:r>
            <a:r>
              <a:rPr lang="fr-FR" dirty="0" err="1"/>
              <a:t>vons</a:t>
            </a:r>
            <a:r>
              <a:rPr lang="fr-FR" dirty="0"/>
              <a:t> accéder</a:t>
            </a:r>
          </a:p>
          <a:p>
            <a:r>
              <a:rPr lang="fr-FR" b="1" dirty="0" err="1"/>
              <a:t>iloc</a:t>
            </a:r>
            <a:r>
              <a:rPr lang="fr-FR" dirty="0"/>
              <a:t> est basé sur les index entiers</a:t>
            </a:r>
          </a:p>
          <a:p>
            <a:pPr lvl="1"/>
            <a:r>
              <a:rPr lang="fr-FR" dirty="0"/>
              <a:t>Il sera utilisé si on spécifie le numéro de la ligne et/ou le numéro de la colonne</a:t>
            </a:r>
          </a:p>
        </p:txBody>
      </p:sp>
    </p:spTree>
    <p:extLst>
      <p:ext uri="{BB962C8B-B14F-4D97-AF65-F5344CB8AC3E}">
        <p14:creationId xmlns:p14="http://schemas.microsoft.com/office/powerpoint/2010/main" val="2005734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Trouver toutes les lignes selon des conditions sur une colonne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EDAE9-6860-4CDD-BB38-79A693D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922"/>
            <a:ext cx="454405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Trouver un ensemble de lignes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1830B4-374A-4FA4-A68A-46888546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4303"/>
            <a:ext cx="4591691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536555-FDDD-406D-B19D-E13F8A7A9289}"/>
              </a:ext>
            </a:extLst>
          </p:cNvPr>
          <p:cNvSpPr txBox="1"/>
          <p:nvPr/>
        </p:nvSpPr>
        <p:spPr>
          <a:xfrm>
            <a:off x="6096000" y="2512381"/>
            <a:ext cx="574681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ATTENTION!!!! Il ne s’agit pas des lignes 1 à 3</a:t>
            </a:r>
          </a:p>
          <a:p>
            <a:r>
              <a:rPr lang="fr-FR" b="1" dirty="0">
                <a:solidFill>
                  <a:srgbClr val="FF0000"/>
                </a:solidFill>
              </a:rPr>
              <a:t>Il s’agit des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!</a:t>
            </a:r>
          </a:p>
          <a:p>
            <a:r>
              <a:rPr lang="fr-FR" b="1" dirty="0">
                <a:solidFill>
                  <a:srgbClr val="FF0000"/>
                </a:solidFill>
              </a:rPr>
              <a:t>Si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non chiffrés, alors pas possible d’utiliser cette notation.</a:t>
            </a:r>
          </a:p>
          <a:p>
            <a:r>
              <a:rPr lang="fr-FR" b="1" dirty="0">
                <a:solidFill>
                  <a:srgbClr val="FF0000"/>
                </a:solidFill>
              </a:rPr>
              <a:t>Si les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sont dans le désordre (suite à un sort par exemple), 1:3 ne fonctionne plus.</a:t>
            </a:r>
          </a:p>
        </p:txBody>
      </p:sp>
    </p:spTree>
    <p:extLst>
      <p:ext uri="{BB962C8B-B14F-4D97-AF65-F5344CB8AC3E}">
        <p14:creationId xmlns:p14="http://schemas.microsoft.com/office/powerpoint/2010/main" val="1768801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7B122-0A7C-4D47-A179-3DE0F25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96B14D-AFD9-4B86-96CC-7C857BF5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3896"/>
            <a:ext cx="404927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599E57-670D-419C-B230-B87FF75D5F1C}"/>
              </a:ext>
            </a:extLst>
          </p:cNvPr>
          <p:cNvSpPr txBox="1"/>
          <p:nvPr/>
        </p:nvSpPr>
        <p:spPr>
          <a:xfrm>
            <a:off x="6096000" y="2512381"/>
            <a:ext cx="574681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ATTENTION!!!! Il ne s’agit pas des lignes 1 à 3</a:t>
            </a:r>
          </a:p>
          <a:p>
            <a:r>
              <a:rPr lang="fr-FR" b="1" dirty="0">
                <a:solidFill>
                  <a:srgbClr val="FF0000"/>
                </a:solidFill>
              </a:rPr>
              <a:t>Il s’agit des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!</a:t>
            </a:r>
          </a:p>
          <a:p>
            <a:r>
              <a:rPr lang="fr-FR" b="1" dirty="0">
                <a:solidFill>
                  <a:srgbClr val="FF0000"/>
                </a:solidFill>
              </a:rPr>
              <a:t>Si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non chiffrés, alors pas possible d’utiliser cette notation.</a:t>
            </a:r>
          </a:p>
          <a:p>
            <a:r>
              <a:rPr lang="fr-FR" b="1" dirty="0">
                <a:solidFill>
                  <a:srgbClr val="FF0000"/>
                </a:solidFill>
              </a:rPr>
              <a:t>Si les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sont dans le désordre (suite à un sort par exemple), 1:3 ne fonctionne plus.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986FDEA-239D-446D-A12C-FC2AF58E52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Trouver un ensemble de lignes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65271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Sélectionner des colonnes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9D37B7-7DAD-4871-A869-C838614A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9108"/>
            <a:ext cx="375337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42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Update des valeurs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CEAE24-8F92-42C8-98D9-CC1362F0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649"/>
            <a:ext cx="549669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Update des valeurs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43F16F-54A0-41FD-A4A3-4A2AC8B9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2274"/>
            <a:ext cx="705901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C3DA8-6902-4F4B-AD02-A73F6986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B3383-E27A-40E3-A0BA-D1FCCB33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du code de l’exercice 5, sans transformer le </a:t>
            </a:r>
            <a:r>
              <a:rPr lang="fr-FR" dirty="0" err="1"/>
              <a:t>dataframe</a:t>
            </a:r>
            <a:r>
              <a:rPr lang="fr-FR" dirty="0"/>
              <a:t> en matrice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Ajouter une colonne price2, égale à 80% du prix.</a:t>
            </a:r>
          </a:p>
          <a:p>
            <a:pPr lvl="1"/>
            <a:r>
              <a:rPr lang="fr-FR" dirty="0"/>
              <a:t>Ajouter à price2 </a:t>
            </a:r>
          </a:p>
          <a:p>
            <a:pPr lvl="2"/>
            <a:r>
              <a:rPr lang="fr-FR" dirty="0"/>
              <a:t>300$ si il y a plus de 2 chambres</a:t>
            </a:r>
          </a:p>
          <a:p>
            <a:pPr lvl="2"/>
            <a:r>
              <a:rPr lang="fr-FR" dirty="0"/>
              <a:t>500$ si il y a plus de 2 chambres et 2 salles de bain</a:t>
            </a:r>
          </a:p>
          <a:p>
            <a:r>
              <a:rPr lang="fr-FR" dirty="0"/>
              <a:t>Il y a un respect de la notations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Essayer la méthode </a:t>
            </a:r>
            <a:r>
              <a:rPr lang="fr-FR" dirty="0" err="1"/>
              <a:t>mean</a:t>
            </a:r>
            <a:r>
              <a:rPr lang="fr-FR" dirty="0"/>
              <a:t>(), </a:t>
            </a:r>
            <a:r>
              <a:rPr lang="fr-FR" dirty="0" err="1"/>
              <a:t>median</a:t>
            </a:r>
            <a:r>
              <a:rPr lang="fr-FR" dirty="0"/>
              <a:t>(), </a:t>
            </a:r>
            <a:r>
              <a:rPr lang="fr-FR" dirty="0" err="1"/>
              <a:t>sum</a:t>
            </a:r>
            <a:r>
              <a:rPr lang="fr-FR" dirty="0"/>
              <a:t>() sur le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Calculer le Z-score de </a:t>
            </a:r>
            <a:r>
              <a:rPr lang="fr-FR" dirty="0" err="1"/>
              <a:t>price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8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2085</Words>
  <Application>Microsoft Office PowerPoint</Application>
  <PresentationFormat>Grand écran</PresentationFormat>
  <Paragraphs>298</Paragraphs>
  <Slides>70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Exercice 1</vt:lpstr>
      <vt:lpstr>Exercice 2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 3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 4</vt:lpstr>
      <vt:lpstr>Exercice 5</vt:lpstr>
      <vt:lpstr>Les blocks Conditionnelle</vt:lpstr>
      <vt:lpstr>Les blocks Conditionnelle</vt:lpstr>
      <vt:lpstr>Les blocks Portée des variables</vt:lpstr>
      <vt:lpstr>Exercice 6</vt:lpstr>
      <vt:lpstr>Exercice 7</vt:lpstr>
      <vt:lpstr>Les blocks Les boucles</vt:lpstr>
      <vt:lpstr>Les blocks Les boucles</vt:lpstr>
      <vt:lpstr>Les blocks Les boucles</vt:lpstr>
      <vt:lpstr>Exercice 8</vt:lpstr>
      <vt:lpstr>Les blocks les fonctions</vt:lpstr>
      <vt:lpstr>Exercice 9</vt:lpstr>
      <vt:lpstr>Structures de données avancées pandas</vt:lpstr>
      <vt:lpstr>Pandas Structures</vt:lpstr>
      <vt:lpstr>Pandas Structures - Création</vt:lpstr>
      <vt:lpstr>Pandas Structures - Création</vt:lpstr>
      <vt:lpstr>Pandas Structures – Voir les données</vt:lpstr>
      <vt:lpstr>Pandas Structures – Voir les données</vt:lpstr>
      <vt:lpstr>Pandas Structures – Voir les données</vt:lpstr>
      <vt:lpstr>Pandas Accéder aux données, sélection de colonnes</vt:lpstr>
      <vt:lpstr>Pandas Accéder aux données, sélection de lignes</vt:lpstr>
      <vt:lpstr>Pandas Accéder aux données, sélection conditionnelle simple</vt:lpstr>
      <vt:lpstr>Pandas Accéder aux données, opérateur isin</vt:lpstr>
      <vt:lpstr>Pandas Ajout de colonne</vt:lpstr>
      <vt:lpstr>Pandas Opérateurs loc &amp; iloc</vt:lpstr>
      <vt:lpstr>Pandas Opérateurs loc</vt:lpstr>
      <vt:lpstr>Pandas Opérateurs loc</vt:lpstr>
      <vt:lpstr>Pandas Opérateurs loc</vt:lpstr>
      <vt:lpstr>Pandas Opérateurs loc</vt:lpstr>
      <vt:lpstr>Pandas Opérateurs loc</vt:lpstr>
      <vt:lpstr>Pandas Opérateurs loc</vt:lpstr>
      <vt:lpstr>Exercice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141</cp:revision>
  <dcterms:created xsi:type="dcterms:W3CDTF">2020-11-25T12:34:00Z</dcterms:created>
  <dcterms:modified xsi:type="dcterms:W3CDTF">2020-12-08T19:24:47Z</dcterms:modified>
</cp:coreProperties>
</file>