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330" r:id="rId7"/>
    <p:sldId id="331" r:id="rId8"/>
    <p:sldId id="261" r:id="rId9"/>
    <p:sldId id="262" r:id="rId10"/>
    <p:sldId id="263" r:id="rId11"/>
    <p:sldId id="264" r:id="rId12"/>
    <p:sldId id="265" r:id="rId13"/>
    <p:sldId id="266" r:id="rId14"/>
    <p:sldId id="332" r:id="rId15"/>
    <p:sldId id="294" r:id="rId16"/>
    <p:sldId id="29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96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10" r:id="rId43"/>
    <p:sldId id="297" r:id="rId44"/>
    <p:sldId id="298" r:id="rId45"/>
    <p:sldId id="299" r:id="rId46"/>
    <p:sldId id="300" r:id="rId47"/>
    <p:sldId id="301" r:id="rId48"/>
    <p:sldId id="303" r:id="rId49"/>
    <p:sldId id="302" r:id="rId50"/>
    <p:sldId id="304" r:id="rId51"/>
    <p:sldId id="305" r:id="rId52"/>
    <p:sldId id="306" r:id="rId53"/>
    <p:sldId id="309" r:id="rId54"/>
    <p:sldId id="307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9" r:id="rId66"/>
    <p:sldId id="321" r:id="rId67"/>
    <p:sldId id="322" r:id="rId68"/>
    <p:sldId id="323" r:id="rId69"/>
    <p:sldId id="327" r:id="rId70"/>
    <p:sldId id="324" r:id="rId71"/>
    <p:sldId id="325" r:id="rId72"/>
    <p:sldId id="326" r:id="rId73"/>
    <p:sldId id="328" r:id="rId7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0828-AAA2-4B2C-B598-539742E6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FE9123-7561-4952-B040-EA7E9F7F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BF20D-E595-4623-BA94-538DBBC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51A63-414A-4686-89B5-68CD7C3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DA00B-3B7B-4880-B836-52953918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86FC-E704-41A4-A092-FC54832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3CF61-E983-443B-B5AF-B27FDCBA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1A793-E675-4B2E-934D-9B763A42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6C698-5A06-49B9-BD88-A7C44BE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6D828-55DA-49F3-861A-4EF71ED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BCA5B-BD95-4AD3-8C59-EB6C7214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F63590-5954-40A7-90CC-35E44F62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FCF36-9348-4110-BF61-584948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AACF7-2A23-4543-BFC6-74575F0C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D4738-5553-415F-9BDE-C3EE04DB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D72B8-64D3-4640-ABA1-45D5984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40A9-843A-40BA-969E-EBE1BDE6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B369D-87AE-45F8-8CD6-7AE8513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663CE-E02C-4D37-90A4-F2863DE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F143-181C-4E75-987B-C39B2CB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C608-5031-49B7-9137-250346A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34B37-DD03-4C6C-AFF0-F384041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ECC29-A3C4-40DF-A7A4-98E7BF3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8904-C95E-4195-A84A-B7AFF367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1441B-5B15-445F-8BFC-DC6E04D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B57D8-840E-4732-AC54-B6F701F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42CB4-EAE5-4BD4-B7A0-E2252573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8E3DB-5B28-406A-929E-EBAF8CFF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11B170-FFD3-4A67-B509-CADB501D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1E4A8-DAFC-46CB-B742-BFC2F22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207F2-7987-436B-A648-CFF3510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E0819-A081-4DAE-959A-F0FB6F6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B4B4E-6A76-4E49-99A9-EA23715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EAE7F-70D1-463F-AD9B-5569BBC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4FC8D4-BEE9-45A1-A895-EB49CBAB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F84453-FFBB-4EE5-A54C-51EF4266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19ADC5-71CE-4CD4-BD90-E88D408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F5036C-0749-46CD-8B2A-A0C6D79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B56D8-6A5D-4D89-AB87-1119252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207E-5F8F-4661-84D5-216463B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5F11-C5D6-443F-BAD9-E748BD9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39F84-DC90-428E-A36E-3E56423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F19C-B1CA-45D5-8F75-9546C17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65149-43A1-4DE5-8EAA-AE3A448B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591BC-AB0B-4D49-A517-B23DA77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B431E-66D5-46C6-B32C-2CF88B4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ED351-B4F0-4193-9C47-B6B65D3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3E304-9BB8-4111-806C-8AA9CA5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84751-D460-42C4-8063-CFC3132D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3ED7-EF16-4E01-8288-FAAA22D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E1383-8574-4F65-82E8-06111CE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AA37-EB1F-4BEB-9689-27C827A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0CF28-992A-4E87-AA9E-C3D90A97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B24F54-4824-4CBD-A7A7-6A002B64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E4EA0-8175-431E-A8CC-E0C889D2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27D1C-D398-4F01-BC6C-CF2A2F23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2CBA6-AAE7-4B6F-955E-30F55A58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6AE25-A7F9-4997-8855-CE7C4266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9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7593ED-9BBC-4DC4-A2DF-8CC6B40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4090B-C66A-406E-AAE8-5D299E6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FED3E-6243-4DA1-9984-D2BECD8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72BF4-F732-431C-8D4A-13E26160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BBC44-58B0-4F63-A4C5-C822DD0E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igh.cnrs.fr/aubin.thomas/course/-/tree/master/python_debutant" TargetMode="External"/><Relationship Id="rId2" Type="http://schemas.openxmlformats.org/officeDocument/2006/relationships/hyperlink" Target="https://github.com/aubinthomas/Cour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DED2-AA06-4B63-97E0-4879B689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Python débutant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7A782-EB85-4B51-B023-EFB021D1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14172"/>
          </a:xfrm>
        </p:spPr>
        <p:txBody>
          <a:bodyPr>
            <a:normAutofit/>
          </a:bodyPr>
          <a:lstStyle/>
          <a:p>
            <a:r>
              <a:rPr lang="fr-FR" dirty="0"/>
              <a:t>Aubin THOMAS pour le réseau KIM Data Sciences</a:t>
            </a:r>
          </a:p>
          <a:p>
            <a:r>
              <a:rPr lang="fr-FR" dirty="0"/>
              <a:t>Institut de Génétique Humaine, CNRS, Montpellier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https://github.com/aubinthomas/Course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https://gitlab.igh.cnrs.fr/aubin.thomas/course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77DC9E-10E1-41FC-BAE9-A90240B98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"/>
          <a:stretch/>
        </p:blipFill>
        <p:spPr>
          <a:xfrm>
            <a:off x="8067674" y="28575"/>
            <a:ext cx="4105275" cy="25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07B2AE-0FAF-4AAF-AAF6-46DBEBB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31" y="2614862"/>
            <a:ext cx="3284095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AAD643-5ADE-41F4-BC8C-411D0F6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450696"/>
            <a:ext cx="9716856" cy="2324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1C01C2-682F-42F5-AAFC-B2DB61DD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9"/>
          <a:stretch/>
        </p:blipFill>
        <p:spPr>
          <a:xfrm>
            <a:off x="0" y="2749800"/>
            <a:ext cx="6353020" cy="1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4" y="1690688"/>
            <a:ext cx="400105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7" y="1690688"/>
            <a:ext cx="4001058" cy="46774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2435F-28B6-4D92-9DD6-35791EF3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85" y="1690688"/>
            <a:ext cx="3143689" cy="34961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D269A-BFCF-4451-A7A4-C0DE0584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25" y="4312343"/>
            <a:ext cx="2257740" cy="24768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B6D689-6191-4497-87FF-47E77816EE96}"/>
              </a:ext>
            </a:extLst>
          </p:cNvPr>
          <p:cNvSpPr txBox="1"/>
          <p:nvPr/>
        </p:nvSpPr>
        <p:spPr>
          <a:xfrm>
            <a:off x="8045066" y="3764132"/>
            <a:ext cx="25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Mêmes opérateurs pour les chaines de caractères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6D7843-50D6-46B9-8287-DFF63D04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47" y="1143371"/>
            <a:ext cx="295316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0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1/ Ecrire un programme qui </a:t>
            </a:r>
          </a:p>
          <a:p>
            <a:pPr marL="0" indent="0">
              <a:buNone/>
            </a:pPr>
            <a:r>
              <a:rPr lang="fr-FR" dirty="0"/>
              <a:t>	- définit 2 variables : un rayon et une hauteur</a:t>
            </a:r>
          </a:p>
          <a:p>
            <a:pPr marL="0" indent="0">
              <a:buNone/>
            </a:pPr>
            <a:r>
              <a:rPr lang="fr-FR" dirty="0"/>
              <a:t>	- calcule le volume d’un cône V = 1/3 * pi * r² * h</a:t>
            </a:r>
          </a:p>
          <a:p>
            <a:pPr marL="0" indent="0">
              <a:buNone/>
            </a:pPr>
            <a:r>
              <a:rPr lang="fr-FR" dirty="0"/>
              <a:t>		- en définissant pi = 3.14</a:t>
            </a:r>
          </a:p>
          <a:p>
            <a:pPr marL="0" indent="0">
              <a:buNone/>
            </a:pPr>
            <a:r>
              <a:rPr lang="fr-FR" dirty="0"/>
              <a:t>		- en important au début du script la librairie math</a:t>
            </a:r>
          </a:p>
          <a:p>
            <a:pPr marL="0" indent="0">
              <a:buNone/>
            </a:pPr>
            <a:r>
              <a:rPr lang="fr-FR" dirty="0"/>
              <a:t>	- donne la différence entre les 2 volumes obtenus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57E9A3-ED0B-449F-AB0C-98B38D1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50" y="5099050"/>
            <a:ext cx="3615863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2/ initialiser 2 variables numérique A et B. Afficher le résultat des tests suivants:</a:t>
            </a:r>
          </a:p>
          <a:p>
            <a:pPr marL="0" indent="0">
              <a:buNone/>
            </a:pPr>
            <a:r>
              <a:rPr lang="fr-FR" dirty="0"/>
              <a:t>	- A est supérieur à B</a:t>
            </a:r>
          </a:p>
          <a:p>
            <a:pPr marL="0" indent="0">
              <a:buNone/>
            </a:pPr>
            <a:r>
              <a:rPr lang="fr-FR" dirty="0"/>
              <a:t>	- A est égal à B</a:t>
            </a:r>
          </a:p>
          <a:p>
            <a:pPr marL="0" indent="0">
              <a:buNone/>
            </a:pPr>
            <a:r>
              <a:rPr lang="fr-FR" dirty="0"/>
              <a:t>	- la partie entière de A est supérieure à la partie décimale de B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9B25F-2D9B-4CC6-B913-9549CF06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19" y="4372190"/>
            <a:ext cx="1838406" cy="22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va contenir un ensemble ordonné d’éléments dans une plage mémoire</a:t>
            </a:r>
          </a:p>
          <a:p>
            <a:pPr lvl="1"/>
            <a:r>
              <a:rPr lang="fr-FR" dirty="0"/>
              <a:t>Les éléments peuvent être de type différent</a:t>
            </a:r>
          </a:p>
          <a:p>
            <a:pPr lvl="1"/>
            <a:r>
              <a:rPr lang="fr-FR" dirty="0"/>
              <a:t>Les chaînes de caractères sont des listes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6A3F3C-BD9B-4E9B-BBBB-1F2267A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56" y="4001294"/>
            <a:ext cx="510611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1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B8E6BE7-92B4-4583-B13D-A08586BBEB7C}"/>
              </a:ext>
            </a:extLst>
          </p:cNvPr>
          <p:cNvSpPr txBox="1"/>
          <p:nvPr/>
        </p:nvSpPr>
        <p:spPr>
          <a:xfrm>
            <a:off x="6951215" y="4634144"/>
            <a:ext cx="4678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Taille d’une liste: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i="1" dirty="0" err="1"/>
              <a:t>list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487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1B545A-2CAC-4A13-AB00-9E68CF7E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282222"/>
            <a:ext cx="525853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D40B1A-C513-4A2E-991F-B8A6760717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Ajout, suppression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AC1B32-CCE2-4B1A-B3A7-8BB24527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440"/>
            <a:ext cx="563958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9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AC538B-3415-4796-BABD-BE3CDE31BCEA}"/>
              </a:ext>
            </a:extLst>
          </p:cNvPr>
          <p:cNvSpPr txBox="1"/>
          <p:nvPr/>
        </p:nvSpPr>
        <p:spPr>
          <a:xfrm>
            <a:off x="838201" y="2503503"/>
            <a:ext cx="954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 Sauf les chaines de caractères!</a:t>
            </a:r>
          </a:p>
          <a:p>
            <a:endParaRPr lang="fr-FR" dirty="0"/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6B905C-DEA8-44D7-9DF8-6838892F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5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DCBA6F-E34D-4FA4-ACFD-AD47CE79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E456B-3C00-42AE-B3CA-EE39FB42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7" y="3620347"/>
            <a:ext cx="450595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Opérateurs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objets listes ne sont pas des tableaux! Pour cela il existe les objets </a:t>
            </a:r>
            <a:r>
              <a:rPr lang="fr-FR" dirty="0" err="1"/>
              <a:t>Array</a:t>
            </a:r>
            <a:r>
              <a:rPr lang="fr-FR" dirty="0"/>
              <a:t>. Les opérations numériques sont traitées comme des opérations sur chaines de caractère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BC338A-60ED-4C49-A61A-FE16868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3134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Créer une liste avec les valeurs suivantes : 1,10, 4, 50, 4, 37, 2, 4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Ajouter le chiffre 4 une nouvelle fois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Utiliser la fonction </a:t>
            </a:r>
            <a:r>
              <a:rPr lang="fr-FR" i="1" dirty="0" err="1"/>
              <a:t>dir</a:t>
            </a:r>
            <a:r>
              <a:rPr lang="fr-FR" dirty="0"/>
              <a:t> pour lister les méthodes disponibles pour la liste créée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Effectuer un tri sur la liste avec la méthode sort</a:t>
            </a:r>
          </a:p>
          <a:p>
            <a:pPr marL="285750" indent="-285750">
              <a:buFontTx/>
              <a:buChar char="-"/>
            </a:pPr>
            <a:r>
              <a:rPr lang="fr-FR" dirty="0"/>
              <a:t>Compter combien de 4 sont présents dans la liste avec la méthode count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64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Un dictionnaire, ou </a:t>
            </a:r>
            <a:r>
              <a:rPr lang="fr-FR" dirty="0" err="1"/>
              <a:t>hashtable</a:t>
            </a:r>
            <a:r>
              <a:rPr lang="fr-FR" dirty="0"/>
              <a:t>, est vu comme un tableau dont les valeurs sont accessibles par des étiquettes plutôt que des indices. En python, les étiquettes comme les valeurs peuvent être de types différents. </a:t>
            </a:r>
          </a:p>
          <a:p>
            <a:pPr marL="0" indent="0">
              <a:buNone/>
            </a:pPr>
            <a:r>
              <a:rPr lang="fr-FR" dirty="0"/>
              <a:t>Les étiquettes sont par nécessité uniques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93FB2-5620-42EB-BDCC-4E5C1AA4BCB4}"/>
              </a:ext>
            </a:extLst>
          </p:cNvPr>
          <p:cNvSpPr/>
          <p:nvPr/>
        </p:nvSpPr>
        <p:spPr>
          <a:xfrm>
            <a:off x="6409678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9D99-6EB8-460E-99A4-AD601D97D610}"/>
              </a:ext>
            </a:extLst>
          </p:cNvPr>
          <p:cNvSpPr/>
          <p:nvPr/>
        </p:nvSpPr>
        <p:spPr>
          <a:xfrm>
            <a:off x="7217546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AD437-D99E-446B-AE45-AD38F35FD616}"/>
              </a:ext>
            </a:extLst>
          </p:cNvPr>
          <p:cNvSpPr/>
          <p:nvPr/>
        </p:nvSpPr>
        <p:spPr>
          <a:xfrm>
            <a:off x="8025414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3C13-0501-44C2-AC69-030AE09BFB2C}"/>
              </a:ext>
            </a:extLst>
          </p:cNvPr>
          <p:cNvSpPr/>
          <p:nvPr/>
        </p:nvSpPr>
        <p:spPr>
          <a:xfrm>
            <a:off x="8833282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5108B-9C1B-4F95-B51E-5E8FCEBDC6D4}"/>
              </a:ext>
            </a:extLst>
          </p:cNvPr>
          <p:cNvSpPr/>
          <p:nvPr/>
        </p:nvSpPr>
        <p:spPr>
          <a:xfrm>
            <a:off x="1742982" y="353661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‘C1’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1FC3D-B9C6-4531-BB69-B9661317FE2C}"/>
              </a:ext>
            </a:extLst>
          </p:cNvPr>
          <p:cNvSpPr/>
          <p:nvPr/>
        </p:nvSpPr>
        <p:spPr>
          <a:xfrm>
            <a:off x="1742982" y="435335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‘C2’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75808-D092-467E-9DD6-5B23530A98ED}"/>
              </a:ext>
            </a:extLst>
          </p:cNvPr>
          <p:cNvSpPr/>
          <p:nvPr/>
        </p:nvSpPr>
        <p:spPr>
          <a:xfrm>
            <a:off x="1742982" y="517340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‘C3’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7A9A0-D94B-4335-B7FA-03CC4FC15133}"/>
              </a:ext>
            </a:extLst>
          </p:cNvPr>
          <p:cNvSpPr/>
          <p:nvPr/>
        </p:nvSpPr>
        <p:spPr>
          <a:xfrm>
            <a:off x="1742982" y="599344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‘C4’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7B40E2C-F4A8-4DE8-95A7-38A37DBA4AE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2550850" y="3936106"/>
            <a:ext cx="4262762" cy="1115288"/>
          </a:xfrm>
          <a:prstGeom prst="curvedConnector4">
            <a:avLst>
              <a:gd name="adj1" fmla="val 45262"/>
              <a:gd name="adj2" fmla="val 12049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1396E236-BCB6-48EE-A781-60656E4BC69C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2550850" y="4752851"/>
            <a:ext cx="5070630" cy="298543"/>
          </a:xfrm>
          <a:prstGeom prst="curvedConnector4">
            <a:avLst>
              <a:gd name="adj1" fmla="val 18179"/>
              <a:gd name="adj2" fmla="val 24496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2F72CBC-70E7-4D9F-8F9C-10B131380CA1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2550850" y="5051394"/>
            <a:ext cx="5878498" cy="5215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07B0C60-30AE-4DC4-9B60-48109EDB4B55}"/>
              </a:ext>
            </a:extLst>
          </p:cNvPr>
          <p:cNvCxnSpPr>
            <a:stCxn id="13" idx="3"/>
            <a:endCxn id="9" idx="2"/>
          </p:cNvCxnSpPr>
          <p:nvPr/>
        </p:nvCxnSpPr>
        <p:spPr>
          <a:xfrm flipV="1">
            <a:off x="2550850" y="5051394"/>
            <a:ext cx="6686366" cy="13415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0167C9A-67FB-4F7B-813A-25C746FCC28C}"/>
              </a:ext>
            </a:extLst>
          </p:cNvPr>
          <p:cNvSpPr txBox="1"/>
          <p:nvPr/>
        </p:nvSpPr>
        <p:spPr>
          <a:xfrm>
            <a:off x="911440" y="48667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clés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C6BA6B3-40A2-4A6C-8F5E-4A52CEF61769}"/>
              </a:ext>
            </a:extLst>
          </p:cNvPr>
          <p:cNvSpPr txBox="1"/>
          <p:nvPr/>
        </p:nvSpPr>
        <p:spPr>
          <a:xfrm>
            <a:off x="7621480" y="3839566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Valeurs</a:t>
            </a:r>
          </a:p>
        </p:txBody>
      </p:sp>
    </p:spTree>
    <p:extLst>
      <p:ext uri="{BB962C8B-B14F-4D97-AF65-F5344CB8AC3E}">
        <p14:creationId xmlns:p14="http://schemas.microsoft.com/office/powerpoint/2010/main" val="1379717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88B561-6AE3-4341-98D4-D7DC213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440"/>
            <a:ext cx="709711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8FC7FB-5C74-45CC-ADCB-2E21DF3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" y="2227921"/>
            <a:ext cx="6738947" cy="45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Accéder aux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F4265-7A77-47CE-BA68-72A59234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601"/>
            <a:ext cx="63064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5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Test de présence de clés et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B5DEE3-FF5B-4D17-B2DC-E362DDD4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839"/>
            <a:ext cx="53633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D3DC6-6D50-4EDC-BCAC-857520697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FE5E7-EFC0-4169-9AF3-95782532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874798" cy="4351338"/>
          </a:xfrm>
        </p:spPr>
        <p:txBody>
          <a:bodyPr>
            <a:normAutofit/>
          </a:bodyPr>
          <a:lstStyle/>
          <a:p>
            <a:r>
              <a:rPr lang="fr-FR" dirty="0"/>
              <a:t>Pas d’usage de librairies graphiques</a:t>
            </a:r>
          </a:p>
          <a:p>
            <a:pPr lvl="1"/>
            <a:r>
              <a:rPr lang="fr-FR" dirty="0" err="1"/>
              <a:t>Seaborn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https://seaborn.pydata.org/</a:t>
            </a:r>
            <a:endParaRPr lang="fr-FR" dirty="0"/>
          </a:p>
          <a:p>
            <a:r>
              <a:rPr lang="fr-FR" dirty="0"/>
              <a:t>Pas d’analyse de données 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https://scikit-learn.org</a:t>
            </a:r>
            <a:endParaRPr lang="fr-FR" dirty="0"/>
          </a:p>
          <a:p>
            <a:r>
              <a:rPr lang="fr-FR" dirty="0"/>
              <a:t>Pas de programmation objet </a:t>
            </a:r>
          </a:p>
          <a:p>
            <a:pPr lvl="1"/>
            <a:r>
              <a:rPr lang="fr-FR" dirty="0"/>
              <a:t>Python avancé</a:t>
            </a:r>
          </a:p>
        </p:txBody>
      </p:sp>
    </p:spTree>
    <p:extLst>
      <p:ext uri="{BB962C8B-B14F-4D97-AF65-F5344CB8AC3E}">
        <p14:creationId xmlns:p14="http://schemas.microsoft.com/office/powerpoint/2010/main" val="3230044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Librairie </a:t>
            </a:r>
            <a:r>
              <a:rPr lang="fr-FR" dirty="0" err="1"/>
              <a:t>Numpy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28F3C0-F544-495F-A378-905F68F2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29" y="4957943"/>
            <a:ext cx="5469550" cy="1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2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FF1D5-4604-44A9-A683-0D49C2EF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120583"/>
            <a:ext cx="6842721" cy="46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6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9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4ED0AC-202D-4F9D-AB04-2BA17A82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2067"/>
            <a:ext cx="839269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0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Accès aux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D9BF1-9CBE-405C-A572-23FBA742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864"/>
            <a:ext cx="511563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2E4BD-46AD-4C70-BA2E-A9D924C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617"/>
            <a:ext cx="7211431" cy="32294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9AB3DF-CC2B-4ABD-9E11-6FD205C9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5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6A2443-32DD-48D1-AEF1-94FB8D4E0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4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27B526-9845-44C8-94D6-62A9BAA7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91" y="4691850"/>
            <a:ext cx="411537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D3906A-22C9-4E5C-9CA7-F705EC6F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5949"/>
            <a:ext cx="5811061" cy="30293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9299D2-8B2B-4985-B4BB-4A528A42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404"/>
            <a:ext cx="9579006" cy="4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interprété</a:t>
            </a:r>
          </a:p>
          <a:p>
            <a:pPr lvl="1"/>
            <a:r>
              <a:rPr lang="fr-FR" dirty="0"/>
              <a:t>les instructions sont traduites à l'exécution par l'interpréteur. Cela impacte les performances mais permet une portabilité de code sur l'ensemble des machines pouvant faire tourner Python</a:t>
            </a:r>
          </a:p>
          <a:p>
            <a:r>
              <a:rPr lang="fr-FR" dirty="0"/>
              <a:t>Haut niveau</a:t>
            </a:r>
          </a:p>
          <a:p>
            <a:pPr lvl="1"/>
            <a:r>
              <a:rPr lang="fr-FR" dirty="0"/>
              <a:t>Toutes les structures de code modernes</a:t>
            </a:r>
          </a:p>
          <a:p>
            <a:r>
              <a:rPr lang="fr-FR" dirty="0"/>
              <a:t>Orienté objet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4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0E15F-E6D5-4B80-8FDA-04C11FBB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949"/>
            <a:ext cx="4382112" cy="2057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FA544D-3982-436D-A41B-E049C4E4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159" y="2298127"/>
            <a:ext cx="588727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2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A de taille 5x5 remplie de 7,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B de taille 5x3 remplie de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identité C de taille 5</a:t>
            </a:r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1/ multiplier C par une valeur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2/ multiplier A par C, rangée dans une matrice indépendante 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3/ additionner la 5</a:t>
            </a:r>
            <a:r>
              <a:rPr lang="fr-FR" sz="1800" baseline="30000" dirty="0"/>
              <a:t>e</a:t>
            </a:r>
            <a:r>
              <a:rPr lang="fr-FR" sz="1800" dirty="0"/>
              <a:t> colonne de D et la 2</a:t>
            </a:r>
            <a:r>
              <a:rPr lang="fr-FR" sz="1800" baseline="30000" dirty="0"/>
              <a:t>e</a:t>
            </a:r>
            <a:r>
              <a:rPr lang="fr-FR" sz="1800" dirty="0"/>
              <a:t> de 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4/ donner la valeur moyenne de chaque colonne de 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5/ donner la valeur moyenne des valeurs obtenues à la question 3</a:t>
            </a:r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66053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1/ Combien de lignes et de colonnes?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2/ Calculer le z-score du prix (3e colonne)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200" dirty="0"/>
              <a:t>La formule est la suivante: z = ( x - μ) / σ</a:t>
            </a:r>
            <a:endParaRPr lang="pt-BR" sz="18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3/ Test logique pour identifier les outliers (les 2% des valeurs les plus faibles et les plus fortes)</a:t>
            </a:r>
          </a:p>
        </p:txBody>
      </p:sp>
    </p:spTree>
    <p:extLst>
      <p:ext uri="{BB962C8B-B14F-4D97-AF65-F5344CB8AC3E}">
        <p14:creationId xmlns:p14="http://schemas.microsoft.com/office/powerpoint/2010/main" val="3506076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7" y="1852258"/>
            <a:ext cx="424870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if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instruction1</a:t>
            </a:r>
          </a:p>
          <a:p>
            <a:pPr marL="0" indent="0">
              <a:buNone/>
            </a:pPr>
            <a:r>
              <a:rPr lang="fr-FR" dirty="0"/>
              <a:t>	instruction1</a:t>
            </a:r>
          </a:p>
          <a:p>
            <a:pPr marL="0" indent="0">
              <a:buNone/>
            </a:pPr>
            <a:r>
              <a:rPr lang="fr-FR" b="1" dirty="0" err="1"/>
              <a:t>elif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 2</a:t>
            </a:r>
          </a:p>
          <a:p>
            <a:pPr marL="0" indent="0">
              <a:buNone/>
            </a:pPr>
            <a:r>
              <a:rPr lang="fr-FR" dirty="0"/>
              <a:t>	instruction 2</a:t>
            </a:r>
          </a:p>
          <a:p>
            <a:pPr marL="0" indent="0">
              <a:buNone/>
            </a:pPr>
            <a:r>
              <a:rPr lang="fr-FR" b="1" dirty="0" err="1"/>
              <a:t>else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AD5CF3BA-D50E-493D-99AE-1AECAB8F1739}"/>
              </a:ext>
            </a:extLst>
          </p:cNvPr>
          <p:cNvSpPr/>
          <p:nvPr/>
        </p:nvSpPr>
        <p:spPr>
          <a:xfrm>
            <a:off x="358437" y="1690688"/>
            <a:ext cx="1890943" cy="1025879"/>
          </a:xfrm>
          <a:prstGeom prst="wedgeRectCallout">
            <a:avLst>
              <a:gd name="adj1" fmla="val 134566"/>
              <a:gd name="adj2" fmla="val 53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BFAAC902-57C1-44FE-AA18-04867DDC003B}"/>
              </a:ext>
            </a:extLst>
          </p:cNvPr>
          <p:cNvSpPr/>
          <p:nvPr/>
        </p:nvSpPr>
        <p:spPr>
          <a:xfrm>
            <a:off x="343456" y="3628494"/>
            <a:ext cx="1890943" cy="1025879"/>
          </a:xfrm>
          <a:prstGeom prst="wedgeRectCallout">
            <a:avLst>
              <a:gd name="adj1" fmla="val 141139"/>
              <a:gd name="adj2" fmla="val -20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 si</a:t>
            </a: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391CD5A8-2A75-4383-AFFC-5767A9D76085}"/>
              </a:ext>
            </a:extLst>
          </p:cNvPr>
          <p:cNvSpPr/>
          <p:nvPr/>
        </p:nvSpPr>
        <p:spPr>
          <a:xfrm>
            <a:off x="343455" y="5352242"/>
            <a:ext cx="1890943" cy="1025879"/>
          </a:xfrm>
          <a:prstGeom prst="wedgeRectCallout">
            <a:avLst>
              <a:gd name="adj1" fmla="val 141609"/>
              <a:gd name="adj2" fmla="val -7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</a:t>
            </a:r>
          </a:p>
        </p:txBody>
      </p: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47B8FAE7-C9D5-4F83-B8B0-1B3944B55D2D}"/>
              </a:ext>
            </a:extLst>
          </p:cNvPr>
          <p:cNvSpPr/>
          <p:nvPr/>
        </p:nvSpPr>
        <p:spPr>
          <a:xfrm>
            <a:off x="7767960" y="1386882"/>
            <a:ext cx="2610035" cy="870012"/>
          </a:xfrm>
          <a:prstGeom prst="wedgeRectCallout">
            <a:avLst>
              <a:gd name="adj1" fmla="val -138860"/>
              <a:gd name="adj2" fmla="val 93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booleen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87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CE7A56E-0273-4ACD-8126-ADA24766C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1839" y="2396107"/>
            <a:ext cx="3734321" cy="3210373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BA51E17-8F7E-4F1A-A349-5FDAA700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8708" y="2510423"/>
            <a:ext cx="364858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3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Portée des variables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5B89146-7FC4-4363-B86D-E6B947D5A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2752"/>
            <a:ext cx="10515600" cy="1937084"/>
          </a:xfrm>
        </p:spPr>
      </p:pic>
    </p:spTree>
    <p:extLst>
      <p:ext uri="{BB962C8B-B14F-4D97-AF65-F5344CB8AC3E}">
        <p14:creationId xmlns:p14="http://schemas.microsoft.com/office/powerpoint/2010/main" val="3499314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>
                <a:effectLst/>
                <a:latin typeface="Times New Roman" panose="02020603050405020304" pitchFamily="18" charset="0"/>
              </a:rPr>
              <a:t>Ecrire un code capable de dire parmi 2 variables laquelle est la plus grande</a:t>
            </a:r>
          </a:p>
          <a:p>
            <a:pPr>
              <a:buFontTx/>
              <a:buChar char="-"/>
            </a:pPr>
            <a:r>
              <a:rPr lang="fr-FR" dirty="0">
                <a:latin typeface="Times New Roman" panose="02020603050405020304" pitchFamily="18" charset="0"/>
              </a:rPr>
              <a:t>Ecrire un code qui prends 2 matrices 3x3 et qui rends en sortie une matrice 3x1, où chaque ligne est la moyenne par ligne maximale parmi les 2 matrices.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844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On se fixe une pression seuil et un volume seuil pour une enceinte :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pSeuil</a:t>
            </a:r>
            <a:r>
              <a:rPr lang="fr-FR" dirty="0">
                <a:effectLst/>
                <a:latin typeface="Courier New" panose="02070309020205020404" pitchFamily="49" charset="0"/>
              </a:rPr>
              <a:t> = 2.3</a:t>
            </a:r>
            <a:r>
              <a:rPr lang="fr-FR" dirty="0">
                <a:effectLst/>
                <a:latin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vSeuil</a:t>
            </a:r>
            <a:r>
              <a:rPr lang="fr-FR" dirty="0">
                <a:effectLst/>
                <a:latin typeface="Courier New" panose="02070309020205020404" pitchFamily="49" charset="0"/>
              </a:rPr>
              <a:t> = 7.41</a:t>
            </a:r>
            <a:endParaRPr lang="fr-FR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Selon 2 variables pression et volume courant de l’enceinte, écrire un script qui simule le comportement suivant :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le volume et la pression sont supérieurs aux seuils : arrêt immédiat;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seule la pression est supérieure à la pression seuil : demander d’augmenter le volume de l’enceinte 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 seul le volume est supérieur au volume seuil : demander de diminuer le volume de l’enceinte;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–sinon déclarer que « tout va bien ».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Ce comportement sera implémenté par une alternative multiple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99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522" y="1976083"/>
            <a:ext cx="42487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/>
              <a:t>while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387466-3C79-404E-82FA-CB661A75A4E1}"/>
              </a:ext>
            </a:extLst>
          </p:cNvPr>
          <p:cNvSpPr txBox="1">
            <a:spLocks/>
          </p:cNvSpPr>
          <p:nvPr/>
        </p:nvSpPr>
        <p:spPr>
          <a:xfrm>
            <a:off x="7162522" y="1909408"/>
            <a:ext cx="4248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for</a:t>
            </a:r>
            <a:r>
              <a:rPr lang="fr-FR" dirty="0"/>
              <a:t> v</a:t>
            </a:r>
            <a:r>
              <a:rPr lang="fr-FR" b="1" dirty="0"/>
              <a:t> in </a:t>
            </a:r>
            <a:r>
              <a:rPr lang="fr-FR" i="1" dirty="0" err="1"/>
              <a:t>iterable</a:t>
            </a:r>
            <a:r>
              <a:rPr lang="fr-FR" b="1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</p:txBody>
      </p:sp>
    </p:spTree>
    <p:extLst>
      <p:ext uri="{BB962C8B-B14F-4D97-AF65-F5344CB8AC3E}">
        <p14:creationId xmlns:p14="http://schemas.microsoft.com/office/powerpoint/2010/main" val="3359772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4037E8-5057-447C-8062-714664631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602" y="2901003"/>
            <a:ext cx="3724795" cy="2200582"/>
          </a:xfrm>
        </p:spPr>
      </p:pic>
    </p:spTree>
    <p:extLst>
      <p:ext uri="{BB962C8B-B14F-4D97-AF65-F5344CB8AC3E}">
        <p14:creationId xmlns:p14="http://schemas.microsoft.com/office/powerpoint/2010/main" val="170768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Pourquoi utiliser Python?</a:t>
            </a:r>
          </a:p>
          <a:p>
            <a:pPr lvl="1"/>
            <a:r>
              <a:rPr lang="fr-FR" dirty="0"/>
              <a:t>Portabilité du code</a:t>
            </a:r>
          </a:p>
          <a:p>
            <a:pPr lvl="1"/>
            <a:r>
              <a:rPr lang="fr-FR" dirty="0"/>
              <a:t>Structures de données modernes</a:t>
            </a:r>
          </a:p>
          <a:p>
            <a:pPr lvl="1"/>
            <a:r>
              <a:rPr lang="fr-FR" dirty="0"/>
              <a:t>Courbe de progression rapide</a:t>
            </a:r>
          </a:p>
          <a:p>
            <a:pPr lvl="1"/>
            <a:r>
              <a:rPr lang="fr-FR" dirty="0"/>
              <a:t>Un ensemble de librairies importantes (Math, Machine Learning, Graphiques,  base de données, cartographie, Web)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Faiblesses</a:t>
            </a:r>
          </a:p>
          <a:p>
            <a:pPr lvl="1"/>
            <a:r>
              <a:rPr lang="fr-FR" dirty="0"/>
              <a:t>Performances faibles sans l’usage de librairies spécialisées (CPU, gestion mémoire)</a:t>
            </a:r>
          </a:p>
          <a:p>
            <a:pPr lvl="1"/>
            <a:r>
              <a:rPr lang="fr-FR" dirty="0"/>
              <a:t>Pas de multi threading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756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E2BCE-26FB-46A6-AB39-63528BBB5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375" y="1825625"/>
            <a:ext cx="530542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iterateurs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Listes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Arrays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Objet </a:t>
            </a:r>
            <a:r>
              <a:rPr lang="fr-FR" dirty="0" err="1"/>
              <a:t>iterable</a:t>
            </a:r>
            <a:r>
              <a:rPr lang="fr-FR" dirty="0"/>
              <a:t> ( </a:t>
            </a:r>
            <a:r>
              <a:rPr lang="fr-FR" dirty="0" err="1"/>
              <a:t>dict.keys</a:t>
            </a:r>
            <a:r>
              <a:rPr lang="fr-FR" dirty="0"/>
              <a:t>() 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range(start, stop[,step])</a:t>
            </a:r>
          </a:p>
          <a:p>
            <a:pPr marL="0" indent="0">
              <a:buNone/>
            </a:pPr>
            <a:r>
              <a:rPr lang="en-US" dirty="0" err="1"/>
              <a:t>numpy.arange</a:t>
            </a:r>
            <a:r>
              <a:rPr lang="en-US" dirty="0"/>
              <a:t>(start, stop[,step])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C947529-56D2-452B-BF0E-02987B61A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3439"/>
            <a:ext cx="5181600" cy="3155710"/>
          </a:xfrm>
        </p:spPr>
      </p:pic>
    </p:spTree>
    <p:extLst>
      <p:ext uri="{BB962C8B-B14F-4D97-AF65-F5344CB8AC3E}">
        <p14:creationId xmlns:p14="http://schemas.microsoft.com/office/powerpoint/2010/main" val="1055844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B7D3F60-6065-4409-88A1-3432E4AA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8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5E1B7A-329C-43BE-859B-3DBBA4B2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1/ Ecrire un programme qui affiche la table de multiplication de 7</a:t>
            </a:r>
          </a:p>
          <a:p>
            <a:pPr marL="0" indent="0">
              <a:buNone/>
            </a:pPr>
            <a:r>
              <a:rPr lang="fr-FR" dirty="0"/>
              <a:t>2/ Ecrire un programme qui affiche les tables de multiplication de 1 à 9</a:t>
            </a:r>
          </a:p>
          <a:p>
            <a:pPr marL="0" indent="0">
              <a:buNone/>
            </a:pPr>
            <a:r>
              <a:rPr lang="fr-FR" dirty="0"/>
              <a:t>3/ Ecrire un programme qui crée un tableau 24x12</a:t>
            </a:r>
          </a:p>
          <a:p>
            <a:pPr marL="0" indent="0">
              <a:buNone/>
            </a:pPr>
            <a:r>
              <a:rPr lang="fr-FR" dirty="0"/>
              <a:t>- la valeur de chaque case prend la valeur suivante:</a:t>
            </a:r>
          </a:p>
          <a:p>
            <a:pPr marL="0" indent="0">
              <a:buNone/>
            </a:pPr>
            <a:r>
              <a:rPr lang="fr-FR" dirty="0"/>
              <a:t>	si l’indice de ligne est supérieur à l’indice de colonne : 5</a:t>
            </a:r>
          </a:p>
          <a:p>
            <a:pPr marL="0" indent="0">
              <a:buNone/>
            </a:pPr>
            <a:r>
              <a:rPr lang="fr-FR" dirty="0"/>
              <a:t>	sinon 10</a:t>
            </a:r>
          </a:p>
          <a:p>
            <a:pPr>
              <a:buFontTx/>
              <a:buChar char="-"/>
            </a:pPr>
            <a:r>
              <a:rPr lang="fr-FR" dirty="0"/>
              <a:t>la valeur de chaque case prend maintenant la valeur suivante</a:t>
            </a:r>
          </a:p>
          <a:p>
            <a:pPr marL="457200" lvl="1" indent="0">
              <a:buNone/>
            </a:pPr>
            <a:r>
              <a:rPr lang="fr-FR" dirty="0"/>
              <a:t>	si la valeur est supérieure à l’indice de ligne : somme des valeurs des cases de la ligne avec des indices de colonne inférieurs</a:t>
            </a:r>
          </a:p>
          <a:p>
            <a:pPr marL="457200" lvl="1" indent="0">
              <a:buNone/>
            </a:pPr>
            <a:r>
              <a:rPr lang="fr-FR" dirty="0"/>
              <a:t>	le log (np.log) de la valeur précédente sinon.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304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1D0C-8C4F-476B-A59A-479B2ED2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fonctions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0C29E9-D4C6-4BAE-A5A1-2E7A420A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03437"/>
            <a:ext cx="3806975" cy="30114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ABFF34-CC91-4DB1-89AF-4A3DF646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04" y="1690688"/>
            <a:ext cx="370574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50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numpy as np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Créer un dictionnaire contenant le score maximal en fonction du nombre de chambres + </a:t>
            </a:r>
            <a:r>
              <a:rPr lang="fr-FR" sz="1800" dirty="0" err="1"/>
              <a:t>SdB</a:t>
            </a:r>
            <a:r>
              <a:rPr lang="fr-FR" sz="1800" dirty="0"/>
              <a:t>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Le score sera donné par une fonction, et donné comme le prix par pieds² habitable.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83609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B2232-98A8-4994-85E6-FF7439AC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de données avancées</a:t>
            </a:r>
            <a:br>
              <a:rPr lang="fr-FR" dirty="0"/>
            </a:br>
            <a:r>
              <a:rPr lang="fr-FR" dirty="0"/>
              <a:t>pandas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3AF83-AA18-4B1E-8FD3-ADD7E5FC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  <a:latin typeface="Times New Roman" panose="02020603050405020304" pitchFamily="18" charset="0"/>
              </a:rPr>
              <a:t>Librairie Python spécialisée dans l’analyse des données. </a:t>
            </a:r>
          </a:p>
          <a:p>
            <a:r>
              <a:rPr lang="fr-FR" dirty="0">
                <a:effectLst/>
                <a:latin typeface="Times New Roman" panose="02020603050405020304" pitchFamily="18" charset="0"/>
              </a:rPr>
              <a:t>Librairie ouvertement inspirée de R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effectLst/>
                <a:latin typeface="Times New Roman" panose="02020603050405020304" pitchFamily="18" charset="0"/>
              </a:rPr>
              <a:t> Un objet de type data frame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effectLst/>
                <a:latin typeface="Times New Roman" panose="02020603050405020304" pitchFamily="18" charset="0"/>
              </a:rPr>
              <a:t> Permet de réaliser de nombreuses opérations de filtrage, prétraitements, préalables à la modélisation statistique.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latin typeface="Times New Roman" panose="02020603050405020304" pitchFamily="18" charset="0"/>
              </a:rPr>
              <a:t> Intégration des formats CSV, Excel, SQL, JSON, …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C2D911-5679-4466-94D2-26DD88FC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89940" y="5000366"/>
            <a:ext cx="9812119" cy="18576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8AB95EE-274B-456E-955B-2DC300496A5C}"/>
              </a:ext>
            </a:extLst>
          </p:cNvPr>
          <p:cNvSpPr txBox="1"/>
          <p:nvPr/>
        </p:nvSpPr>
        <p:spPr>
          <a:xfrm>
            <a:off x="3047999" y="44096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/>
              <a:t>https://pandas.pydata.org/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628856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70B15-75D5-441D-9F1A-0E320A0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3DB72-BBF8-4DAA-A41A-C02322CC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 types de structures</a:t>
            </a:r>
          </a:p>
          <a:p>
            <a:pPr lvl="1"/>
            <a:r>
              <a:rPr lang="fr-FR" dirty="0" err="1"/>
              <a:t>Series</a:t>
            </a:r>
            <a:r>
              <a:rPr lang="fr-FR" dirty="0"/>
              <a:t> : 1D </a:t>
            </a:r>
            <a:r>
              <a:rPr lang="fr-FR" dirty="0" err="1"/>
              <a:t>array</a:t>
            </a:r>
            <a:r>
              <a:rPr lang="fr-FR" dirty="0"/>
              <a:t>, avec label, type homogène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 : 2D, avec labels, type hétérogène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416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E0AC1A-5572-4C47-BF70-ACAFD2DD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- Création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2AC72D-FBB1-4B01-90D6-212DFEC27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D378A3-D0B8-4288-B6A2-6E89309AB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DACB9C-DD47-45FC-8977-160D2BB7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" y="2643529"/>
            <a:ext cx="4610726" cy="2648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A74C5C-A282-48EC-AA4F-B65604D3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58" y="2643529"/>
            <a:ext cx="7423114" cy="40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5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E0AC1A-5572-4C47-BF70-ACAFD2DD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- Création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2AC72D-FBB1-4B01-90D6-212DFEC27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D378A3-D0B8-4288-B6A2-6E89309AB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DACB9C-DD47-45FC-8977-160D2BB7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" y="2643529"/>
            <a:ext cx="4610726" cy="2648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A54521-2944-426A-A287-1783D737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35" y="2714550"/>
            <a:ext cx="7012937" cy="20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774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B17E1-7060-4688-A24C-1C18CF0A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EF92A73-E76F-48E6-B17C-423D92841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36" y="1825625"/>
            <a:ext cx="7543928" cy="4351338"/>
          </a:xfrm>
        </p:spPr>
      </p:pic>
    </p:spTree>
    <p:extLst>
      <p:ext uri="{BB962C8B-B14F-4D97-AF65-F5344CB8AC3E}">
        <p14:creationId xmlns:p14="http://schemas.microsoft.com/office/powerpoint/2010/main" val="313965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B17E1-7060-4688-A24C-1C18CF0A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EF008AF-BBF7-4855-A02F-214B1CA3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783" y="3253477"/>
            <a:ext cx="8116433" cy="1495634"/>
          </a:xfrm>
        </p:spPr>
      </p:pic>
    </p:spTree>
    <p:extLst>
      <p:ext uri="{BB962C8B-B14F-4D97-AF65-F5344CB8AC3E}">
        <p14:creationId xmlns:p14="http://schemas.microsoft.com/office/powerpoint/2010/main" val="341423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43995-4B48-49A8-BCBF-8EAA4569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9ACC7-0FD0-481B-82C7-13917AA7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système</a:t>
            </a:r>
          </a:p>
          <a:p>
            <a:pPr lvl="1"/>
            <a:r>
              <a:rPr lang="fr-FR" dirty="0"/>
              <a:t>Gestion de librairies système (Linux)</a:t>
            </a:r>
          </a:p>
          <a:p>
            <a:pPr lvl="1"/>
            <a:r>
              <a:rPr lang="fr-FR" dirty="0"/>
              <a:t>Gestion de librairies via PIP</a:t>
            </a:r>
          </a:p>
          <a:p>
            <a:r>
              <a:rPr lang="fr-FR" dirty="0"/>
              <a:t>Anaconda</a:t>
            </a:r>
          </a:p>
          <a:p>
            <a:pPr lvl="1"/>
            <a:r>
              <a:rPr lang="fr-FR" dirty="0"/>
              <a:t>Gestion de paquets via PIP / </a:t>
            </a:r>
            <a:r>
              <a:rPr lang="fr-FR" dirty="0" err="1"/>
              <a:t>Conda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88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>
            <a:extLst>
              <a:ext uri="{FF2B5EF4-FFF2-40B4-BE49-F238E27FC236}">
                <a16:creationId xmlns:a16="http://schemas.microsoft.com/office/drawing/2014/main" id="{A990B1BB-4B4E-4143-9FD6-4BA061CA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3BB56C-5710-4BFA-A42D-E5C78DF3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0298"/>
            <a:ext cx="2476846" cy="315321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905AED-2569-46EC-93D8-ADD04BCA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0298"/>
            <a:ext cx="456311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3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39174-8CB2-41C2-A7BA-2024A08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de colonnes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2949622-A460-41D0-94BB-6F981A540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051"/>
          <a:stretch/>
        </p:blipFill>
        <p:spPr>
          <a:xfrm>
            <a:off x="6958564" y="2038240"/>
            <a:ext cx="4324954" cy="30752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9B4E91-31FE-400D-A9F6-1F514DA1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93" y="2038240"/>
            <a:ext cx="319132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68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39174-8CB2-41C2-A7BA-2024A08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de lignes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1C60622-02C7-4CB2-BA0A-E21854D00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075" y="3020082"/>
            <a:ext cx="4829849" cy="1962424"/>
          </a:xfrm>
        </p:spPr>
      </p:pic>
    </p:spTree>
    <p:extLst>
      <p:ext uri="{BB962C8B-B14F-4D97-AF65-F5344CB8AC3E}">
        <p14:creationId xmlns:p14="http://schemas.microsoft.com/office/powerpoint/2010/main" val="4083944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D0194-1FD9-4B1E-BC13-38E58902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conditionnelle simple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4346FD-CBCC-4633-BF4D-59D296661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523" y="2210344"/>
            <a:ext cx="4324954" cy="3581900"/>
          </a:xfrm>
        </p:spPr>
      </p:pic>
    </p:spTree>
    <p:extLst>
      <p:ext uri="{BB962C8B-B14F-4D97-AF65-F5344CB8AC3E}">
        <p14:creationId xmlns:p14="http://schemas.microsoft.com/office/powerpoint/2010/main" val="413872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D1510-F8BF-4ACB-8841-B0A0BE1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opérateur </a:t>
            </a:r>
            <a:r>
              <a:rPr lang="fr-FR" dirty="0" err="1"/>
              <a:t>isin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DF10C9-7AD8-42B2-8D9B-E5D26EE81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233" y="2867661"/>
            <a:ext cx="5439534" cy="2267266"/>
          </a:xfrm>
        </p:spPr>
      </p:pic>
    </p:spTree>
    <p:extLst>
      <p:ext uri="{BB962C8B-B14F-4D97-AF65-F5344CB8AC3E}">
        <p14:creationId xmlns:p14="http://schemas.microsoft.com/office/powerpoint/2010/main" val="6461062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518C6-B7F2-4958-9809-092B277F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Ajout de colonne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257B0A-5434-4D6D-8E09-B622AD2F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390" y="2381818"/>
            <a:ext cx="5687219" cy="3238952"/>
          </a:xfrm>
        </p:spPr>
      </p:pic>
    </p:spTree>
    <p:extLst>
      <p:ext uri="{BB962C8B-B14F-4D97-AF65-F5344CB8AC3E}">
        <p14:creationId xmlns:p14="http://schemas.microsoft.com/office/powerpoint/2010/main" val="2758437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2255D-4B14-4A1F-9ED4-85420934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r>
              <a:rPr lang="fr-FR" dirty="0"/>
              <a:t> &amp; </a:t>
            </a:r>
            <a:r>
              <a:rPr lang="fr-FR" dirty="0" err="1"/>
              <a:t>iloc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057F6-3FDD-4DC3-96BE-42E139C3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loc</a:t>
            </a:r>
            <a:r>
              <a:rPr lang="fr-FR" dirty="0"/>
              <a:t> est basé sur les labels. </a:t>
            </a:r>
          </a:p>
          <a:p>
            <a:pPr lvl="1"/>
            <a:r>
              <a:rPr lang="fr-FR" dirty="0"/>
              <a:t>Il sera utilisé dans le cas où on spécifie les noms de lignes et les noms de colonnes auxquelles nous </a:t>
            </a:r>
            <a:r>
              <a:rPr lang="fr-FR" dirty="0" err="1"/>
              <a:t>vons</a:t>
            </a:r>
            <a:r>
              <a:rPr lang="fr-FR" dirty="0"/>
              <a:t> accéder</a:t>
            </a:r>
          </a:p>
          <a:p>
            <a:r>
              <a:rPr lang="fr-FR" b="1" dirty="0" err="1"/>
              <a:t>iloc</a:t>
            </a:r>
            <a:r>
              <a:rPr lang="fr-FR" dirty="0"/>
              <a:t> est basé sur les index entiers</a:t>
            </a:r>
          </a:p>
          <a:p>
            <a:pPr lvl="1"/>
            <a:r>
              <a:rPr lang="fr-FR" dirty="0"/>
              <a:t>Il sera utilisé si on spécifie le numéro de la ligne et/ou le numéro de la colonne</a:t>
            </a:r>
          </a:p>
        </p:txBody>
      </p:sp>
    </p:spTree>
    <p:extLst>
      <p:ext uri="{BB962C8B-B14F-4D97-AF65-F5344CB8AC3E}">
        <p14:creationId xmlns:p14="http://schemas.microsoft.com/office/powerpoint/2010/main" val="20057342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Trouver toutes les lignes selon des conditions sur une colonne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5EDAE9-6860-4CDD-BB38-79A693D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9922"/>
            <a:ext cx="4544059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8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Trouver un ensemble de lignes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1830B4-374A-4FA4-A68A-46888546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4303"/>
            <a:ext cx="4591691" cy="18576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8536555-FDDD-406D-B19D-E13F8A7A9289}"/>
              </a:ext>
            </a:extLst>
          </p:cNvPr>
          <p:cNvSpPr txBox="1"/>
          <p:nvPr/>
        </p:nvSpPr>
        <p:spPr>
          <a:xfrm>
            <a:off x="6096000" y="2512381"/>
            <a:ext cx="574681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ATTENTION!!!! Il ne s’agit pas des lignes 1 à 3</a:t>
            </a:r>
          </a:p>
          <a:p>
            <a:r>
              <a:rPr lang="fr-FR" b="1" dirty="0">
                <a:solidFill>
                  <a:srgbClr val="FF0000"/>
                </a:solidFill>
              </a:rPr>
              <a:t>Il s’agit des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!</a:t>
            </a:r>
          </a:p>
          <a:p>
            <a:r>
              <a:rPr lang="fr-FR" b="1" dirty="0">
                <a:solidFill>
                  <a:srgbClr val="FF0000"/>
                </a:solidFill>
              </a:rPr>
              <a:t>Si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non chiffrés, alors pas possible d’utiliser cette notation.</a:t>
            </a:r>
          </a:p>
          <a:p>
            <a:r>
              <a:rPr lang="fr-FR" b="1" dirty="0">
                <a:solidFill>
                  <a:srgbClr val="FF0000"/>
                </a:solidFill>
              </a:rPr>
              <a:t>Si les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sont dans le désordre (suite à un sort par exemple), 1:3 ne fonctionne plus.</a:t>
            </a:r>
          </a:p>
        </p:txBody>
      </p:sp>
    </p:spTree>
    <p:extLst>
      <p:ext uri="{BB962C8B-B14F-4D97-AF65-F5344CB8AC3E}">
        <p14:creationId xmlns:p14="http://schemas.microsoft.com/office/powerpoint/2010/main" val="17688015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7B122-0A7C-4D47-A179-3DE0F259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96B14D-AFD9-4B86-96CC-7C857BF54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3896"/>
            <a:ext cx="4049274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C599E57-670D-419C-B230-B87FF75D5F1C}"/>
              </a:ext>
            </a:extLst>
          </p:cNvPr>
          <p:cNvSpPr txBox="1"/>
          <p:nvPr/>
        </p:nvSpPr>
        <p:spPr>
          <a:xfrm>
            <a:off x="6096000" y="2512381"/>
            <a:ext cx="574681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ATTENTION!!!! Il ne s’agit pas des lignes 1 à 3</a:t>
            </a:r>
          </a:p>
          <a:p>
            <a:r>
              <a:rPr lang="fr-FR" b="1" dirty="0">
                <a:solidFill>
                  <a:srgbClr val="FF0000"/>
                </a:solidFill>
              </a:rPr>
              <a:t>Il s’agit des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!</a:t>
            </a:r>
          </a:p>
          <a:p>
            <a:r>
              <a:rPr lang="fr-FR" b="1" dirty="0">
                <a:solidFill>
                  <a:srgbClr val="FF0000"/>
                </a:solidFill>
              </a:rPr>
              <a:t>Si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non chiffrés, alors pas possible d’utiliser cette notation.</a:t>
            </a:r>
          </a:p>
          <a:p>
            <a:r>
              <a:rPr lang="fr-FR" b="1" dirty="0">
                <a:solidFill>
                  <a:srgbClr val="FF0000"/>
                </a:solidFill>
              </a:rPr>
              <a:t>Si les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sont dans le désordre (suite à un sort par exemple), 1:3 ne fonctionne plus.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986FDEA-239D-446D-A12C-FC2AF58E52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Trouver un ensemble de lignes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2652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617EF-925B-4889-A14C-DDBED919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58084-DAD3-46B9-AA81-23DAF5DF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  <a:p>
            <a:pPr lvl="1"/>
            <a:r>
              <a:rPr lang="fr-FR" dirty="0"/>
              <a:t>Commande</a:t>
            </a:r>
          </a:p>
          <a:p>
            <a:pPr lvl="1"/>
            <a:r>
              <a:rPr lang="fr-FR" dirty="0"/>
              <a:t>Script</a:t>
            </a:r>
          </a:p>
          <a:p>
            <a:r>
              <a:rPr lang="fr-FR" dirty="0" err="1"/>
              <a:t>IPython</a:t>
            </a:r>
            <a:endParaRPr lang="fr-FR" dirty="0"/>
          </a:p>
          <a:p>
            <a:pPr lvl="1"/>
            <a:r>
              <a:rPr lang="fr-FR" dirty="0"/>
              <a:t>Commande</a:t>
            </a:r>
          </a:p>
          <a:p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3243606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Sélectionner des colonnes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9D37B7-7DAD-4871-A869-C838614A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9108"/>
            <a:ext cx="375337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42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Update des valeurs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CEAE24-8F92-42C8-98D9-CC1362F0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649"/>
            <a:ext cx="549669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Update des valeurs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43F16F-54A0-41FD-A4A3-4A2AC8B9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2274"/>
            <a:ext cx="705901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9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C3DA8-6902-4F4B-AD02-A73F6986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B3383-E27A-40E3-A0BA-D1FCCB33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partir du code de l’exercice 5, sans transformer le </a:t>
            </a:r>
            <a:r>
              <a:rPr lang="fr-FR" dirty="0" err="1"/>
              <a:t>dataframe</a:t>
            </a:r>
            <a:r>
              <a:rPr lang="fr-FR" dirty="0"/>
              <a:t> en matrice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Ajouter une colonne price2, égale à 80% du prix.</a:t>
            </a:r>
          </a:p>
          <a:p>
            <a:pPr lvl="1"/>
            <a:r>
              <a:rPr lang="fr-FR" dirty="0"/>
              <a:t>Ajouter à price2 </a:t>
            </a:r>
          </a:p>
          <a:p>
            <a:pPr lvl="2"/>
            <a:r>
              <a:rPr lang="fr-FR" dirty="0"/>
              <a:t>300$ si il y a plus de 2 chambres</a:t>
            </a:r>
          </a:p>
          <a:p>
            <a:pPr lvl="2"/>
            <a:r>
              <a:rPr lang="fr-FR" dirty="0"/>
              <a:t>500$ si il y a plus de 2 chambres et 2 salles de bain</a:t>
            </a:r>
          </a:p>
          <a:p>
            <a:r>
              <a:rPr lang="fr-FR" dirty="0"/>
              <a:t>Il y a un respect des notations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Essayer la méthode </a:t>
            </a:r>
            <a:r>
              <a:rPr lang="fr-FR" dirty="0" err="1"/>
              <a:t>mean</a:t>
            </a:r>
            <a:r>
              <a:rPr lang="fr-FR" dirty="0"/>
              <a:t>(), </a:t>
            </a:r>
            <a:r>
              <a:rPr lang="fr-FR" dirty="0" err="1"/>
              <a:t>median</a:t>
            </a:r>
            <a:r>
              <a:rPr lang="fr-FR" dirty="0"/>
              <a:t>(), </a:t>
            </a:r>
            <a:r>
              <a:rPr lang="fr-FR" dirty="0" err="1"/>
              <a:t>sum</a:t>
            </a:r>
            <a:r>
              <a:rPr lang="fr-FR" dirty="0"/>
              <a:t>() sur le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Calculer le Z-score de </a:t>
            </a:r>
            <a:r>
              <a:rPr lang="fr-FR" dirty="0" err="1"/>
              <a:t>price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8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A482B-D929-41CF-8196-6350E2FC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FEEFB1F-7D65-4575-87FB-2D77DA9EECD0}"/>
              </a:ext>
            </a:extLst>
          </p:cNvPr>
          <p:cNvSpPr txBox="1"/>
          <p:nvPr/>
        </p:nvSpPr>
        <p:spPr>
          <a:xfrm>
            <a:off x="6986726" y="3240350"/>
            <a:ext cx="46785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Afficher à l’écran :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i="1" dirty="0"/>
              <a:t>contenu1, contenu2, …</a:t>
            </a:r>
            <a:r>
              <a:rPr lang="fr-FR" dirty="0"/>
              <a:t>)</a:t>
            </a:r>
          </a:p>
          <a:p>
            <a:r>
              <a:rPr lang="fr-FR" dirty="0"/>
              <a:t>Type d’une variable : type(</a:t>
            </a:r>
            <a:r>
              <a:rPr lang="fr-FR" i="1" dirty="0"/>
              <a:t>variable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213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71F0B8-B130-4B33-97DC-96F36A80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779F64-C6B2-42D2-BDFB-6D462638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6" y="3791393"/>
            <a:ext cx="517279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6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2190</Words>
  <Application>Microsoft Office PowerPoint</Application>
  <PresentationFormat>Grand écran</PresentationFormat>
  <Paragraphs>318</Paragraphs>
  <Slides>73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Thème Office</vt:lpstr>
      <vt:lpstr>Formation Python débutant </vt:lpstr>
      <vt:lpstr>Plan</vt:lpstr>
      <vt:lpstr>Plan</vt:lpstr>
      <vt:lpstr>Présentation de Python</vt:lpstr>
      <vt:lpstr>Présentation de Python</vt:lpstr>
      <vt:lpstr>Installation de Python</vt:lpstr>
      <vt:lpstr>Utiliser Python</vt:lpstr>
      <vt:lpstr>Types de données variables</vt:lpstr>
      <vt:lpstr>Types de données variables</vt:lpstr>
      <vt:lpstr>Types de données variables</vt:lpstr>
      <vt:lpstr>Types de données variables</vt:lpstr>
      <vt:lpstr>Types de données variables</vt:lpstr>
      <vt:lpstr>Types de données opérateurs de variables</vt:lpstr>
      <vt:lpstr>Types de données opérateurs de variables</vt:lpstr>
      <vt:lpstr>Exercice 1</vt:lpstr>
      <vt:lpstr>Exercice 2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Exercice 3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Exercice 4</vt:lpstr>
      <vt:lpstr>Exercice 5</vt:lpstr>
      <vt:lpstr>Les blocks Conditionnelle</vt:lpstr>
      <vt:lpstr>Les blocks Conditionnelle</vt:lpstr>
      <vt:lpstr>Les blocks Portée des variables</vt:lpstr>
      <vt:lpstr>Exercice 6</vt:lpstr>
      <vt:lpstr>Exercice 7</vt:lpstr>
      <vt:lpstr>Les blocks Les boucles</vt:lpstr>
      <vt:lpstr>Les blocks Les boucles</vt:lpstr>
      <vt:lpstr>Les blocks Les boucles</vt:lpstr>
      <vt:lpstr>Exercice 8</vt:lpstr>
      <vt:lpstr>Les blocks les fonctions</vt:lpstr>
      <vt:lpstr>Exercice 9</vt:lpstr>
      <vt:lpstr>Structures de données avancées pandas</vt:lpstr>
      <vt:lpstr>Pandas Structures</vt:lpstr>
      <vt:lpstr>Pandas Structures - Création</vt:lpstr>
      <vt:lpstr>Pandas Structures - Création</vt:lpstr>
      <vt:lpstr>Pandas Structures – Voir les données</vt:lpstr>
      <vt:lpstr>Pandas Structures – Voir les données</vt:lpstr>
      <vt:lpstr>Pandas Structures – Voir les données</vt:lpstr>
      <vt:lpstr>Pandas Accéder aux données, sélection de colonnes</vt:lpstr>
      <vt:lpstr>Pandas Accéder aux données, sélection de lignes</vt:lpstr>
      <vt:lpstr>Pandas Accéder aux données, sélection conditionnelle simple</vt:lpstr>
      <vt:lpstr>Pandas Accéder aux données, opérateur isin</vt:lpstr>
      <vt:lpstr>Pandas Ajout de colonne</vt:lpstr>
      <vt:lpstr>Pandas Opérateurs loc &amp; iloc</vt:lpstr>
      <vt:lpstr>Pandas Opérateurs loc</vt:lpstr>
      <vt:lpstr>Pandas Opérateurs loc</vt:lpstr>
      <vt:lpstr>Pandas Opérateurs loc</vt:lpstr>
      <vt:lpstr>Pandas Opérateurs loc</vt:lpstr>
      <vt:lpstr>Pandas Opérateurs loc</vt:lpstr>
      <vt:lpstr>Pandas Opérateurs loc</vt:lpstr>
      <vt:lpstr>Exercice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 débutant </dc:title>
  <dc:creator>Aubin THOMAS</dc:creator>
  <cp:lastModifiedBy>Aubin THOMAS</cp:lastModifiedBy>
  <cp:revision>157</cp:revision>
  <dcterms:created xsi:type="dcterms:W3CDTF">2020-11-25T12:34:00Z</dcterms:created>
  <dcterms:modified xsi:type="dcterms:W3CDTF">2020-12-15T19:34:30Z</dcterms:modified>
</cp:coreProperties>
</file>