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330" r:id="rId7"/>
    <p:sldId id="331" r:id="rId8"/>
    <p:sldId id="261" r:id="rId9"/>
    <p:sldId id="262" r:id="rId10"/>
    <p:sldId id="263" r:id="rId11"/>
    <p:sldId id="264" r:id="rId12"/>
    <p:sldId id="265" r:id="rId13"/>
    <p:sldId id="266" r:id="rId14"/>
    <p:sldId id="332" r:id="rId15"/>
    <p:sldId id="294" r:id="rId16"/>
    <p:sldId id="29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96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10" r:id="rId43"/>
    <p:sldId id="297" r:id="rId44"/>
    <p:sldId id="298" r:id="rId45"/>
    <p:sldId id="299" r:id="rId46"/>
    <p:sldId id="300" r:id="rId47"/>
    <p:sldId id="301" r:id="rId48"/>
    <p:sldId id="303" r:id="rId49"/>
    <p:sldId id="302" r:id="rId50"/>
    <p:sldId id="304" r:id="rId51"/>
    <p:sldId id="305" r:id="rId52"/>
    <p:sldId id="306" r:id="rId53"/>
    <p:sldId id="309" r:id="rId54"/>
    <p:sldId id="30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9" r:id="rId66"/>
    <p:sldId id="321" r:id="rId67"/>
    <p:sldId id="322" r:id="rId68"/>
    <p:sldId id="323" r:id="rId69"/>
    <p:sldId id="327" r:id="rId70"/>
    <p:sldId id="324" r:id="rId71"/>
    <p:sldId id="325" r:id="rId72"/>
    <p:sldId id="326" r:id="rId73"/>
    <p:sldId id="328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gh.cnrs.fr/aubin.thomas/course/-/tree/master/python_debutant" TargetMode="External"/><Relationship Id="rId2" Type="http://schemas.openxmlformats.org/officeDocument/2006/relationships/hyperlink" Target="https://github.com/aubinthomas/Cour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4172"/>
          </a:xfrm>
        </p:spPr>
        <p:txBody>
          <a:bodyPr>
            <a:normAutofit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https://gitlab.igh.cnrs.fr/aubin.thomas/course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4" y="1690688"/>
            <a:ext cx="400105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7" y="1690688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85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r>
              <a:rPr lang="fr-FR" dirty="0"/>
              <a:t>	- donne la différence entre les 2 volumes obtenus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8E6BE7-92B4-4583-B13D-A08586BBEB7C}"/>
              </a:ext>
            </a:extLst>
          </p:cNvPr>
          <p:cNvSpPr txBox="1"/>
          <p:nvPr/>
        </p:nvSpPr>
        <p:spPr>
          <a:xfrm>
            <a:off x="6951215" y="4634144"/>
            <a:ext cx="4678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Taille d’une liste: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i="1" dirty="0" err="1"/>
              <a:t>list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Effectuer un tri sur la liste avec la méthode sort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Compter combien de 4 sont présents dans la liste avec la méthode count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874798" cy="4351338"/>
          </a:xfrm>
        </p:spPr>
        <p:txBody>
          <a:bodyPr>
            <a:normAutofit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https://seaborn.pydata.org/</a:t>
            </a:r>
            <a:endParaRPr lang="fr-FR" dirty="0"/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https://scikit-learn.org</a:t>
            </a:r>
            <a:endParaRPr lang="fr-FR" dirty="0"/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A de taille 5x5 remplie de 7,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B de taille 5x3 remplie de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identité C de taille 5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1/ multiplier C par une valeur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2/ multiplier A par C, rangée dans une matrice indépendante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3/ additionner la 5</a:t>
            </a:r>
            <a:r>
              <a:rPr lang="fr-FR" sz="1800" baseline="30000" dirty="0"/>
              <a:t>e</a:t>
            </a:r>
            <a:r>
              <a:rPr lang="fr-FR" sz="1800" dirty="0"/>
              <a:t> colonne de D et la 2</a:t>
            </a:r>
            <a:r>
              <a:rPr lang="fr-FR" sz="1800" baseline="30000" dirty="0"/>
              <a:t>e</a:t>
            </a:r>
            <a:r>
              <a:rPr lang="fr-FR" sz="1800" dirty="0"/>
              <a:t> de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4/ donner la valeur moyenne de chaque colonne de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5/ donner la valeur moyenne des valeurs obtenues à la question 3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2%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506076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ligne maximale parmi 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numpy as np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données avancées</a:t>
            </a:r>
            <a:br>
              <a:rPr lang="fr-FR" dirty="0"/>
            </a:br>
            <a:r>
              <a:rPr lang="fr-FR" dirty="0"/>
              <a:t>pandas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latin typeface="Times New Roman" panose="02020603050405020304" pitchFamily="18" charset="0"/>
              </a:rPr>
              <a:t>Librairie Python spécialisée dans l’analyse des données. </a:t>
            </a:r>
          </a:p>
          <a:p>
            <a:r>
              <a:rPr lang="fr-FR" dirty="0">
                <a:effectLst/>
                <a:latin typeface="Times New Roman" panose="02020603050405020304" pitchFamily="18" charset="0"/>
              </a:rPr>
              <a:t>Librairie ouvertement inspirée de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Un objet de type data frame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Permet de réaliser de nombreuses opérations de filtrage, prétraitements, préalables à la modélisation statistique.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latin typeface="Times New Roman" panose="02020603050405020304" pitchFamily="18" charset="0"/>
              </a:rPr>
              <a:t> Intégration des formats CSV, Excel, SQL, JSON,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2D911-5679-4466-94D2-26DD88FC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9940" y="5000366"/>
            <a:ext cx="9812119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AB95EE-274B-456E-955B-2DC300496A5C}"/>
              </a:ext>
            </a:extLst>
          </p:cNvPr>
          <p:cNvSpPr txBox="1"/>
          <p:nvPr/>
        </p:nvSpPr>
        <p:spPr>
          <a:xfrm>
            <a:off x="3047999" y="4409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0B15-75D5-441D-9F1A-0E320A0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3DB72-BBF8-4DAA-A41A-C02322CC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 types de structures</a:t>
            </a:r>
          </a:p>
          <a:p>
            <a:pPr lvl="1"/>
            <a:r>
              <a:rPr lang="fr-FR" dirty="0" err="1"/>
              <a:t>Series</a:t>
            </a:r>
            <a:r>
              <a:rPr lang="fr-FR" dirty="0"/>
              <a:t> : 1D </a:t>
            </a:r>
            <a:r>
              <a:rPr lang="fr-FR" dirty="0" err="1"/>
              <a:t>array</a:t>
            </a:r>
            <a:r>
              <a:rPr lang="fr-FR" dirty="0"/>
              <a:t>, avec label, type homogène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2D, avec labels, type hétérogène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16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A74C5C-A282-48EC-AA4F-B65604D3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58" y="2643529"/>
            <a:ext cx="7423114" cy="40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A54521-2944-426A-A287-1783D73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35" y="2714550"/>
            <a:ext cx="7012937" cy="2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7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EF92A73-E76F-48E6-B17C-423D9284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6" y="1825625"/>
            <a:ext cx="7543928" cy="4351338"/>
          </a:xfrm>
        </p:spPr>
      </p:pic>
    </p:spTree>
    <p:extLst>
      <p:ext uri="{BB962C8B-B14F-4D97-AF65-F5344CB8AC3E}">
        <p14:creationId xmlns:p14="http://schemas.microsoft.com/office/powerpoint/2010/main" val="313965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EF008AF-BBF7-4855-A02F-214B1CA3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83" y="3253477"/>
            <a:ext cx="8116433" cy="1495634"/>
          </a:xfrm>
        </p:spPr>
      </p:pic>
    </p:spTree>
    <p:extLst>
      <p:ext uri="{BB962C8B-B14F-4D97-AF65-F5344CB8AC3E}">
        <p14:creationId xmlns:p14="http://schemas.microsoft.com/office/powerpoint/2010/main" val="341423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43995-4B48-49A8-BCBF-8EAA4569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9ACC7-0FD0-481B-82C7-13917AA7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système</a:t>
            </a:r>
          </a:p>
          <a:p>
            <a:pPr lvl="1"/>
            <a:r>
              <a:rPr lang="fr-FR" dirty="0"/>
              <a:t>Gestion de librairies système (Linux)</a:t>
            </a:r>
          </a:p>
          <a:p>
            <a:pPr lvl="1"/>
            <a:r>
              <a:rPr lang="fr-FR" dirty="0"/>
              <a:t>Gestion de librairies via PIP</a:t>
            </a:r>
          </a:p>
          <a:p>
            <a:r>
              <a:rPr lang="fr-FR" dirty="0"/>
              <a:t>Anaconda</a:t>
            </a:r>
          </a:p>
          <a:p>
            <a:pPr lvl="1"/>
            <a:r>
              <a:rPr lang="fr-FR" dirty="0"/>
              <a:t>Gestion de paquets via PIP / </a:t>
            </a:r>
            <a:r>
              <a:rPr lang="fr-FR" dirty="0" err="1"/>
              <a:t>Conda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88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A990B1BB-4B4E-4143-9FD6-4BA061C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BB56C-5710-4BFA-A42D-E5C78DF3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298"/>
            <a:ext cx="2476846" cy="31532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05AED-2569-46EC-93D8-ADD04BCA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298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3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colonnes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949622-A460-41D0-94BB-6F981A54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51"/>
          <a:stretch/>
        </p:blipFill>
        <p:spPr>
          <a:xfrm>
            <a:off x="6958564" y="2038240"/>
            <a:ext cx="4324954" cy="30752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9B4E91-31FE-400D-A9F6-1F514DA1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93" y="2038240"/>
            <a:ext cx="3191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lignes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C60622-02C7-4CB2-BA0A-E21854D0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075" y="3020082"/>
            <a:ext cx="4829849" cy="1962424"/>
          </a:xfrm>
        </p:spPr>
      </p:pic>
    </p:spTree>
    <p:extLst>
      <p:ext uri="{BB962C8B-B14F-4D97-AF65-F5344CB8AC3E}">
        <p14:creationId xmlns:p14="http://schemas.microsoft.com/office/powerpoint/2010/main" val="4083944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D0194-1FD9-4B1E-BC13-38E58902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conditionnelle simple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4346FD-CBCC-4633-BF4D-59D29666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23" y="2210344"/>
            <a:ext cx="4324954" cy="3581900"/>
          </a:xfrm>
        </p:spPr>
      </p:pic>
    </p:spTree>
    <p:extLst>
      <p:ext uri="{BB962C8B-B14F-4D97-AF65-F5344CB8AC3E}">
        <p14:creationId xmlns:p14="http://schemas.microsoft.com/office/powerpoint/2010/main" val="413872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D1510-F8BF-4ACB-8841-B0A0BE1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opérateur </a:t>
            </a:r>
            <a:r>
              <a:rPr lang="fr-FR" dirty="0" err="1"/>
              <a:t>isin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DF10C9-7AD8-42B2-8D9B-E5D26E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867661"/>
            <a:ext cx="5439534" cy="2267266"/>
          </a:xfrm>
        </p:spPr>
      </p:pic>
    </p:spTree>
    <p:extLst>
      <p:ext uri="{BB962C8B-B14F-4D97-AF65-F5344CB8AC3E}">
        <p14:creationId xmlns:p14="http://schemas.microsoft.com/office/powerpoint/2010/main" val="646106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518C6-B7F2-4958-9809-092B277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Ajout de colonne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257B0A-5434-4D6D-8E09-B622AD2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90" y="2381818"/>
            <a:ext cx="5687219" cy="3238952"/>
          </a:xfrm>
        </p:spPr>
      </p:pic>
    </p:spTree>
    <p:extLst>
      <p:ext uri="{BB962C8B-B14F-4D97-AF65-F5344CB8AC3E}">
        <p14:creationId xmlns:p14="http://schemas.microsoft.com/office/powerpoint/2010/main" val="2758437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2255D-4B14-4A1F-9ED4-8542093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r>
              <a:rPr lang="fr-FR" dirty="0"/>
              <a:t> &amp; </a:t>
            </a:r>
            <a:r>
              <a:rPr lang="fr-FR" dirty="0" err="1"/>
              <a:t>iloc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057F6-3FDD-4DC3-96BE-42E139C3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loc</a:t>
            </a:r>
            <a:r>
              <a:rPr lang="fr-FR" dirty="0"/>
              <a:t> est basé sur les labels. </a:t>
            </a:r>
          </a:p>
          <a:p>
            <a:pPr lvl="1"/>
            <a:r>
              <a:rPr lang="fr-FR" dirty="0"/>
              <a:t>Il sera utilisé dans le cas où on spécifie les noms de lignes et les noms de colonnes auxquelles nous </a:t>
            </a:r>
            <a:r>
              <a:rPr lang="fr-FR" dirty="0" err="1"/>
              <a:t>vons</a:t>
            </a:r>
            <a:r>
              <a:rPr lang="fr-FR" dirty="0"/>
              <a:t> accéder</a:t>
            </a:r>
          </a:p>
          <a:p>
            <a:r>
              <a:rPr lang="fr-FR" b="1" dirty="0" err="1"/>
              <a:t>iloc</a:t>
            </a:r>
            <a:r>
              <a:rPr lang="fr-FR" dirty="0"/>
              <a:t> est basé sur les index entiers</a:t>
            </a:r>
          </a:p>
          <a:p>
            <a:pPr lvl="1"/>
            <a:r>
              <a:rPr lang="fr-FR" dirty="0"/>
              <a:t>Il sera utilisé si on spécifie le numéro de la ligne et/ou le numéro de la colonne</a:t>
            </a:r>
          </a:p>
        </p:txBody>
      </p:sp>
    </p:spTree>
    <p:extLst>
      <p:ext uri="{BB962C8B-B14F-4D97-AF65-F5344CB8AC3E}">
        <p14:creationId xmlns:p14="http://schemas.microsoft.com/office/powerpoint/2010/main" val="2005734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toutes les lignes selon des conditions sur une colonne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EDAE9-6860-4CDD-BB38-79A693D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922"/>
            <a:ext cx="454405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un ensemble de lignes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1830B4-374A-4FA4-A68A-4688854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303"/>
            <a:ext cx="4591691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536555-FDDD-406D-B19D-E13F8A7A9289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</p:spTree>
    <p:extLst>
      <p:ext uri="{BB962C8B-B14F-4D97-AF65-F5344CB8AC3E}">
        <p14:creationId xmlns:p14="http://schemas.microsoft.com/office/powerpoint/2010/main" val="1768801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B122-0A7C-4D47-A179-3DE0F25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96B14D-AFD9-4B86-96CC-7C857BF5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896"/>
            <a:ext cx="404927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599E57-670D-419C-B230-B87FF75D5F1C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986FDEA-239D-446D-A12C-FC2AF58E52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Trouver un ensemble de lignes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52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617EF-925B-4889-A14C-DDBED919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58084-DAD3-46B9-AA81-23DAF5DF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pPr lvl="1"/>
            <a:r>
              <a:rPr lang="fr-FR" dirty="0"/>
              <a:t>Commande</a:t>
            </a:r>
          </a:p>
          <a:p>
            <a:pPr lvl="1"/>
            <a:r>
              <a:rPr lang="fr-FR" dirty="0"/>
              <a:t>Script</a:t>
            </a:r>
          </a:p>
          <a:p>
            <a:r>
              <a:rPr lang="fr-FR" dirty="0" err="1"/>
              <a:t>IPython</a:t>
            </a:r>
            <a:endParaRPr lang="fr-FR" dirty="0"/>
          </a:p>
          <a:p>
            <a:pPr lvl="1"/>
            <a:r>
              <a:rPr lang="fr-FR" dirty="0"/>
              <a:t>Commande</a:t>
            </a:r>
          </a:p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324360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Sélectionner des colonnes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D37B7-7DAD-4871-A869-C838614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9108"/>
            <a:ext cx="375337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CEAE24-8F92-42C8-98D9-CC1362F0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649"/>
            <a:ext cx="5496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3F16F-54A0-41FD-A4A3-4A2AC8B9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274"/>
            <a:ext cx="70590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9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3DA8-6902-4F4B-AD02-A73F698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B3383-E27A-40E3-A0BA-D1FCCB33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du code de l’exercice 5, sans transformer le </a:t>
            </a:r>
            <a:r>
              <a:rPr lang="fr-FR" dirty="0" err="1"/>
              <a:t>dataframe</a:t>
            </a:r>
            <a:r>
              <a:rPr lang="fr-FR" dirty="0"/>
              <a:t> en matrice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Ajouter une colonne price2, égale à 80% du prix.</a:t>
            </a:r>
          </a:p>
          <a:p>
            <a:pPr lvl="1"/>
            <a:r>
              <a:rPr lang="fr-FR" dirty="0"/>
              <a:t>Ajouter à price2 </a:t>
            </a:r>
          </a:p>
          <a:p>
            <a:pPr lvl="2"/>
            <a:r>
              <a:rPr lang="fr-FR" dirty="0"/>
              <a:t>300$ si il y a plus de 2 chambres</a:t>
            </a:r>
          </a:p>
          <a:p>
            <a:pPr lvl="2"/>
            <a:r>
              <a:rPr lang="fr-FR" dirty="0"/>
              <a:t>500$ si il y a plus de 2 chambres et 2 salles de bain</a:t>
            </a:r>
          </a:p>
          <a:p>
            <a:r>
              <a:rPr lang="fr-FR" dirty="0"/>
              <a:t>Il y a un respect des notations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Essayer la méthode 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median</a:t>
            </a:r>
            <a:r>
              <a:rPr lang="fr-FR" dirty="0"/>
              <a:t>(), </a:t>
            </a:r>
            <a:r>
              <a:rPr lang="fr-FR" dirty="0" err="1"/>
              <a:t>sum</a:t>
            </a:r>
            <a:r>
              <a:rPr lang="fr-FR" dirty="0"/>
              <a:t>() sur le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Calculer le Z-score de </a:t>
            </a:r>
            <a:r>
              <a:rPr lang="fr-FR" dirty="0" err="1"/>
              <a:t>price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FEEFB1F-7D65-4575-87FB-2D77DA9EECD0}"/>
              </a:ext>
            </a:extLst>
          </p:cNvPr>
          <p:cNvSpPr txBox="1"/>
          <p:nvPr/>
        </p:nvSpPr>
        <p:spPr>
          <a:xfrm>
            <a:off x="6986726" y="3240350"/>
            <a:ext cx="46785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Afficher à l’écran :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i="1" dirty="0"/>
              <a:t>contenu1, contenu2, …</a:t>
            </a:r>
            <a:r>
              <a:rPr lang="fr-FR" dirty="0"/>
              <a:t>)</a:t>
            </a:r>
          </a:p>
          <a:p>
            <a:r>
              <a:rPr lang="fr-FR" dirty="0"/>
              <a:t>Type d’une variable : type(</a:t>
            </a:r>
            <a:r>
              <a:rPr lang="fr-FR" i="1" dirty="0"/>
              <a:t>variable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2190</Words>
  <Application>Microsoft Office PowerPoint</Application>
  <PresentationFormat>Grand écran</PresentationFormat>
  <Paragraphs>318</Paragraphs>
  <Slides>73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Installation de Python</vt:lpstr>
      <vt:lpstr>Utiliser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Types de données opérateurs de variables</vt:lpstr>
      <vt:lpstr>Exercice 1</vt:lpstr>
      <vt:lpstr>Exercice 2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 3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 4</vt:lpstr>
      <vt:lpstr>Exercice 5</vt:lpstr>
      <vt:lpstr>Les blocks Conditionnelle</vt:lpstr>
      <vt:lpstr>Les blocks Conditionnelle</vt:lpstr>
      <vt:lpstr>Les blocks Portée des variables</vt:lpstr>
      <vt:lpstr>Exercice 6</vt:lpstr>
      <vt:lpstr>Exercice 7</vt:lpstr>
      <vt:lpstr>Les blocks Les boucles</vt:lpstr>
      <vt:lpstr>Les blocks Les boucles</vt:lpstr>
      <vt:lpstr>Les blocks Les boucles</vt:lpstr>
      <vt:lpstr>Exercice 8</vt:lpstr>
      <vt:lpstr>Les blocks les fonctions</vt:lpstr>
      <vt:lpstr>Exercice 9</vt:lpstr>
      <vt:lpstr>Structures de données avancées pandas</vt:lpstr>
      <vt:lpstr>Pandas Structures</vt:lpstr>
      <vt:lpstr>Pandas Structures - Création</vt:lpstr>
      <vt:lpstr>Pandas Structures - Création</vt:lpstr>
      <vt:lpstr>Pandas Structures – Voir les données</vt:lpstr>
      <vt:lpstr>Pandas Structures – Voir les données</vt:lpstr>
      <vt:lpstr>Pandas Structures – Voir les données</vt:lpstr>
      <vt:lpstr>Pandas Accéder aux données, sélection de colonnes</vt:lpstr>
      <vt:lpstr>Pandas Accéder aux données, sélection de lignes</vt:lpstr>
      <vt:lpstr>Pandas Accéder aux données, sélection conditionnelle simple</vt:lpstr>
      <vt:lpstr>Pandas Accéder aux données, opérateur isin</vt:lpstr>
      <vt:lpstr>Pandas Ajout de colonne</vt:lpstr>
      <vt:lpstr>Pandas Opérateurs loc &amp; iloc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Exercice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157</cp:revision>
  <dcterms:created xsi:type="dcterms:W3CDTF">2020-11-25T12:34:00Z</dcterms:created>
  <dcterms:modified xsi:type="dcterms:W3CDTF">2020-12-15T19:33:43Z</dcterms:modified>
</cp:coreProperties>
</file>