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72" r:id="rId9"/>
    <p:sldId id="270" r:id="rId10"/>
    <p:sldId id="266" r:id="rId11"/>
    <p:sldId id="267" r:id="rId12"/>
    <p:sldId id="268" r:id="rId13"/>
    <p:sldId id="269" r:id="rId14"/>
    <p:sldId id="271" r:id="rId15"/>
    <p:sldId id="275" r:id="rId16"/>
    <p:sldId id="274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295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458A-52F2-44C4-8D11-2C16812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36C5-A79B-4EE5-A45D-914891D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34D8-28D5-4816-9A26-8979567D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348D-B93C-473A-BFA3-05E3851D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40DF-88E2-4CBB-A488-2FDDC839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94A-F754-4AC0-B3B1-55245AA1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21276-CFC7-4206-A69E-72C156448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539-5476-4E33-87DA-F8CAC25E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503E-3886-4B11-ABB3-10849407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AC5-C346-421D-AEEA-2B34F404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E51E4-8D8D-4B87-86F1-DECB4A4C7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2D02-7B5F-4366-B0A7-9CA0631F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844E-26BC-4299-820B-3343A70D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8835-5689-4871-B887-07DE8CCF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72B4-5441-4BFD-B2B1-414885D9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D78D-7BA6-419E-AAFA-9F869667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7639-956D-4FB0-BE08-46CBFCBB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EF0D-28CB-4734-9BFF-29F6870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9A91-C2A8-42C2-96A6-2BCCA5F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CC26C-5C18-4C9C-8828-58001E60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8C7-130E-47C7-BA39-7EBCAA52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843F-B9F7-456F-A2E0-0DA81353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7B95-FCAE-4EA4-ABB0-A10C5521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6D3-2909-45C8-9FC1-0FF3A79F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B5D9-0DD2-4391-8AED-9760B227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513-AA8D-43EB-88ED-68CF10BB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02CC-F361-481F-A0BA-8BF7E6BBC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3F9D-870A-444B-9AE1-0A0B97C62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C421-E157-4284-A3BA-8047078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27C2-D1CF-4757-A0FA-FAC8AA6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F1AA-81F9-402D-BDA7-ACBC32F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3D56-8687-440A-8850-E12790C6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D6A7-BEB7-491D-A5F3-05C17390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DE42-EA27-4A21-947B-CF062438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3AAE-AD45-4ABE-9405-35BCD4632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393D8-B90E-4590-A450-644A426A9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17138-AC92-423F-B478-BE08027E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8E46-F48E-4737-93FB-2696697A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BA10D-BEF5-4D22-AA5A-11723B5F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A850-DE83-4637-9A80-DA63FD02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E3AD4-63FA-4881-897B-1227C5C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F03CD-BB20-46DB-8BB4-4815422B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53417-A1F0-419F-ABCB-3AAB583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F601-F68F-4AF7-8A34-118B659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5090-36BF-41F9-88CF-0E1333C8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94B4-3776-403D-A05D-39723D43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E0CE-4D7C-4D63-A783-7169DBC0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9604-2338-4D30-9820-2ED4AD0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CDE70-BE91-4C1A-AC1E-331F80BE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5539-7CF4-48D6-846D-BFE0B38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4E2E-AB60-4782-98A8-8270E1A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0383-D256-403D-9148-764E6FDB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0B7-13D8-4207-824B-B15C6FA7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EAF8B-E002-44FC-B386-812E6274F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C19A4-306A-45EE-A09C-ED2BAAD3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31E61-6D42-4CA7-A14D-B95FC6A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C720F-8D62-4904-BC39-B7B0B8A1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F391-589C-4E5E-B5EC-10A8847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1D1A8-E26E-45C0-8CF8-33EE352D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2EA7-4CAC-44CD-9707-136DF505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F204-083D-4D3B-839A-ECD7E837F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3F46-9D96-4EC7-B2B0-8BD7AFA085E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1256-F23F-49B9-901C-F5AE6C662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D0AFA-BAB9-4EF9-B5A7-28769F9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7F9A-EEE0-4332-9A78-0C65E7A4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site.wormbase.org/Caenorhabditis_elegans_prjna13758/Info/Index/" TargetMode="External"/><Relationship Id="rId2" Type="http://schemas.openxmlformats.org/officeDocument/2006/relationships/hyperlink" Target="https://www.ebi.ac.uk/ena/data/view/GCA_000002985.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29362-motif-finding" TargetMode="External"/><Relationship Id="rId2" Type="http://schemas.openxmlformats.org/officeDocument/2006/relationships/hyperlink" Target="https://www.mathworks.com/help/bioinfo/examples/identifying-over-represented-regulatory-motif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mathworks.com/matlabcentral/fileexchange/32100-motifcatch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F49-28FB-4FE5-8017-46A6A2FBC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Identification of Common Intron Motifs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7E54-7C12-41E2-86DB-6A80F9145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Howard </a:t>
            </a:r>
          </a:p>
          <a:p>
            <a:r>
              <a:rPr lang="en-US" dirty="0"/>
              <a:t>In Cooperation with the Kirienko Lab</a:t>
            </a:r>
          </a:p>
        </p:txBody>
      </p:sp>
    </p:spTree>
    <p:extLst>
      <p:ext uri="{BB962C8B-B14F-4D97-AF65-F5344CB8AC3E}">
        <p14:creationId xmlns:p14="http://schemas.microsoft.com/office/powerpoint/2010/main" val="285077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3B9DCC7-7654-4E2F-BA40-08FA48008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3961" r="8197" b="6543"/>
          <a:stretch/>
        </p:blipFill>
        <p:spPr>
          <a:xfrm>
            <a:off x="222697" y="3188369"/>
            <a:ext cx="5628660" cy="3549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15679-8E81-4238-9440-651C8A0BC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" r="7842"/>
          <a:stretch/>
        </p:blipFill>
        <p:spPr>
          <a:xfrm>
            <a:off x="5861913" y="1570370"/>
            <a:ext cx="5960060" cy="50354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8CCA2D-9963-47EF-BF18-1279D36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662B6-9D3F-489F-936B-567FC0D2AE59}"/>
              </a:ext>
            </a:extLst>
          </p:cNvPr>
          <p:cNvSpPr/>
          <p:nvPr/>
        </p:nvSpPr>
        <p:spPr>
          <a:xfrm>
            <a:off x="370027" y="1839364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15 clusters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Only genes with a GenBank ID included (N = 697)</a:t>
            </a:r>
          </a:p>
        </p:txBody>
      </p:sp>
    </p:spTree>
    <p:extLst>
      <p:ext uri="{BB962C8B-B14F-4D97-AF65-F5344CB8AC3E}">
        <p14:creationId xmlns:p14="http://schemas.microsoft.com/office/powerpoint/2010/main" val="318812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FEE0-DF2F-44A6-AEFB-0EB07CC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Sorting &amp; Gene Structure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B9A6-F029-4BCF-B99C-EAF25003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the text matrix based on index number. </a:t>
            </a:r>
          </a:p>
          <a:p>
            <a:r>
              <a:rPr lang="en-US" dirty="0"/>
              <a:t>Saved gene information into a structure “</a:t>
            </a:r>
            <a:r>
              <a:rPr lang="en-US" dirty="0" err="1"/>
              <a:t>Kgroup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66FC8-08BD-444B-ABF8-39662B31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23"/>
          <a:stretch/>
        </p:blipFill>
        <p:spPr>
          <a:xfrm>
            <a:off x="838200" y="2739231"/>
            <a:ext cx="9716284" cy="31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0B89-43F0-488C-BE58-2B71F07A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750-4519-42E5-BF02-1A9687E4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Localblast</a:t>
            </a:r>
            <a:r>
              <a:rPr lang="en-US" dirty="0"/>
              <a:t> is ideal, but requires several additional software installations</a:t>
            </a:r>
          </a:p>
          <a:p>
            <a:r>
              <a:rPr lang="en-US" dirty="0"/>
              <a:t>As an initial search, genome read into memory from saved </a:t>
            </a:r>
            <a:r>
              <a:rPr lang="en-US" dirty="0" err="1"/>
              <a:t>fasta</a:t>
            </a:r>
            <a:r>
              <a:rPr lang="en-US" dirty="0"/>
              <a:t> file. </a:t>
            </a:r>
          </a:p>
          <a:p>
            <a:r>
              <a:rPr lang="en-US" dirty="0"/>
              <a:t>Two genome </a:t>
            </a:r>
            <a:r>
              <a:rPr lang="en-US" dirty="0" err="1"/>
              <a:t>fasta</a:t>
            </a:r>
            <a:r>
              <a:rPr lang="en-US" dirty="0"/>
              <a:t> files used</a:t>
            </a:r>
          </a:p>
          <a:p>
            <a:pPr lvl="1"/>
            <a:r>
              <a:rPr lang="en-US" dirty="0"/>
              <a:t>Chromosomes saved from </a:t>
            </a:r>
            <a:r>
              <a:rPr lang="en-US" dirty="0">
                <a:hlinkClick r:id="rId2"/>
              </a:rPr>
              <a:t>European Nucleotide Archive</a:t>
            </a:r>
            <a:r>
              <a:rPr lang="en-US" dirty="0"/>
              <a:t> (</a:t>
            </a:r>
            <a:r>
              <a:rPr lang="en-US" dirty="0" err="1"/>
              <a:t>bp</a:t>
            </a:r>
            <a:r>
              <a:rPr lang="en-US" dirty="0"/>
              <a:t> = 165,107,330 )</a:t>
            </a:r>
          </a:p>
          <a:p>
            <a:pPr lvl="1"/>
            <a:r>
              <a:rPr lang="en-US" dirty="0"/>
              <a:t>Whole worm genome from </a:t>
            </a:r>
            <a:r>
              <a:rPr lang="en-US" dirty="0" err="1">
                <a:hlinkClick r:id="rId3"/>
              </a:rPr>
              <a:t>WormBase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ParaSite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 = 200,572,802)</a:t>
            </a:r>
          </a:p>
          <a:p>
            <a:r>
              <a:rPr lang="en-US" dirty="0"/>
              <a:t>Sequence and complement saved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934F3-B524-4BC6-8D32-4610EDB8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7" y="5214940"/>
            <a:ext cx="11147326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6EB6-D762-47EC-A72D-500B17F8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Finding Promotor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0ACAB-E832-4EA4-9E17-04791A29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"/>
          <a:stretch/>
        </p:blipFill>
        <p:spPr>
          <a:xfrm>
            <a:off x="421106" y="1820483"/>
            <a:ext cx="10932694" cy="4672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DAEE81-681B-4CB1-AC5E-412310E7AF66}"/>
              </a:ext>
            </a:extLst>
          </p:cNvPr>
          <p:cNvSpPr/>
          <p:nvPr/>
        </p:nvSpPr>
        <p:spPr>
          <a:xfrm>
            <a:off x="1335505" y="5642811"/>
            <a:ext cx="1130969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B3A05-8453-4A35-A465-F5E0DA2913A3}"/>
              </a:ext>
            </a:extLst>
          </p:cNvPr>
          <p:cNvSpPr/>
          <p:nvPr/>
        </p:nvSpPr>
        <p:spPr>
          <a:xfrm>
            <a:off x="1335505" y="3989261"/>
            <a:ext cx="8578516" cy="55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5468D-5795-4240-96E0-E88B663371BE}"/>
              </a:ext>
            </a:extLst>
          </p:cNvPr>
          <p:cNvSpPr/>
          <p:nvPr/>
        </p:nvSpPr>
        <p:spPr>
          <a:xfrm flipV="1">
            <a:off x="7395410" y="3442618"/>
            <a:ext cx="906379" cy="411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8F30B-3AB3-4E64-A479-7E777ED9F0E0}"/>
                  </a:ext>
                </a:extLst>
              </p:cNvPr>
              <p:cNvSpPr txBox="1"/>
              <p:nvPr/>
            </p:nvSpPr>
            <p:spPr>
              <a:xfrm>
                <a:off x="7395410" y="640886"/>
                <a:ext cx="360560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𝐺𝑒𝑛𝑜𝑚𝑒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Genome size ≈ </a:t>
                </a:r>
                <a:r>
                  <a:rPr lang="en-US" dirty="0"/>
                  <a:t>100,258,171 </a:t>
                </a:r>
                <a:r>
                  <a:rPr lang="en-US" dirty="0" err="1"/>
                  <a:t>bp</a:t>
                </a:r>
                <a:endParaRPr lang="en-US" dirty="0"/>
              </a:p>
              <a:p>
                <a:r>
                  <a:rPr lang="en-US" i="1" dirty="0"/>
                  <a:t>Base length ≈ 14 </a:t>
                </a:r>
                <a:r>
                  <a:rPr lang="en-US" dirty="0" err="1"/>
                  <a:t>bp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8F30B-3AB3-4E64-A479-7E777ED9F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10" y="640886"/>
                <a:ext cx="3605602" cy="830997"/>
              </a:xfrm>
              <a:prstGeom prst="rect">
                <a:avLst/>
              </a:prstGeom>
              <a:blipFill>
                <a:blip r:embed="rId3"/>
                <a:stretch>
                  <a:fillRect l="-3885" t="-735" r="-11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ADB156B-AA55-4A34-8AB2-7DF66CE6CFC7}"/>
              </a:ext>
            </a:extLst>
          </p:cNvPr>
          <p:cNvSpPr/>
          <p:nvPr/>
        </p:nvSpPr>
        <p:spPr>
          <a:xfrm rot="11952578">
            <a:off x="8973211" y="1474245"/>
            <a:ext cx="1643597" cy="2568114"/>
          </a:xfrm>
          <a:prstGeom prst="curvedRightArrow">
            <a:avLst>
              <a:gd name="adj1" fmla="val 0"/>
              <a:gd name="adj2" fmla="val 6560"/>
              <a:gd name="adj3" fmla="val 135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5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B1B-7B2C-48F9-A7EF-BDA65CA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4"/>
            <a:ext cx="10515600" cy="1325563"/>
          </a:xfrm>
        </p:spPr>
        <p:txBody>
          <a:bodyPr/>
          <a:lstStyle/>
          <a:p>
            <a:r>
              <a:rPr lang="en-US" dirty="0"/>
              <a:t>Motif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75C-6CD6-4F28-A685-B58878B5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43" y="365125"/>
            <a:ext cx="5581650" cy="5043696"/>
          </a:xfrm>
        </p:spPr>
        <p:txBody>
          <a:bodyPr/>
          <a:lstStyle/>
          <a:p>
            <a:r>
              <a:rPr lang="en-US" dirty="0"/>
              <a:t>ESRE is known to be upstream of Innate immunity genes</a:t>
            </a:r>
          </a:p>
          <a:p>
            <a:r>
              <a:rPr lang="en-US" dirty="0"/>
              <a:t>Genome wide ESRE = 1433</a:t>
            </a:r>
          </a:p>
          <a:p>
            <a:r>
              <a:rPr lang="en-US" dirty="0"/>
              <a:t>My Search found 11</a:t>
            </a:r>
          </a:p>
          <a:p>
            <a:pPr lvl="1"/>
            <a:r>
              <a:rPr lang="en-US" dirty="0"/>
              <a:t>P &gt; 0.992 (Hypergeometric Dist.)</a:t>
            </a:r>
          </a:p>
          <a:p>
            <a:r>
              <a:rPr lang="en-US" dirty="0"/>
              <a:t>197 genes failed to find a promotor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E7E5-0709-4217-A082-31144C3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" y="1342636"/>
            <a:ext cx="5581650" cy="495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169F1-CF9D-41D9-BF0B-8352533C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9" y="3204368"/>
            <a:ext cx="5243470" cy="3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EB1B-7B2C-48F9-A7EF-BDA65CA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64"/>
            <a:ext cx="10515600" cy="1325563"/>
          </a:xfrm>
        </p:spPr>
        <p:txBody>
          <a:bodyPr/>
          <a:lstStyle/>
          <a:p>
            <a:r>
              <a:rPr lang="en-US" dirty="0"/>
              <a:t>Motif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C75C-6CD6-4F28-A685-B58878B5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43" y="365125"/>
            <a:ext cx="5581650" cy="5043696"/>
          </a:xfrm>
        </p:spPr>
        <p:txBody>
          <a:bodyPr/>
          <a:lstStyle/>
          <a:p>
            <a:r>
              <a:rPr lang="en-US" dirty="0"/>
              <a:t>ESRE is known to be upstream of Innate immunity genes</a:t>
            </a:r>
          </a:p>
          <a:p>
            <a:r>
              <a:rPr lang="en-US" dirty="0"/>
              <a:t>Genome wide ESRE = 1433</a:t>
            </a:r>
          </a:p>
          <a:p>
            <a:r>
              <a:rPr lang="en-US" dirty="0"/>
              <a:t>My Search found 11</a:t>
            </a:r>
          </a:p>
          <a:p>
            <a:pPr lvl="1"/>
            <a:r>
              <a:rPr lang="en-US" dirty="0"/>
              <a:t>P &gt; 0.992 (Hypergeometric Dist.)</a:t>
            </a:r>
          </a:p>
          <a:p>
            <a:r>
              <a:rPr lang="en-US" dirty="0"/>
              <a:t>197 genes failed to find a promotor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E7E5-0709-4217-A082-31144C32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7" y="1328988"/>
            <a:ext cx="5581650" cy="495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169F1-CF9D-41D9-BF0B-8352533C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75" y="3621506"/>
            <a:ext cx="4755983" cy="3153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D8B069-1CBF-4FD9-95D3-E94166167E34}"/>
              </a:ext>
            </a:extLst>
          </p:cNvPr>
          <p:cNvSpPr/>
          <p:nvPr/>
        </p:nvSpPr>
        <p:spPr>
          <a:xfrm>
            <a:off x="650207" y="3525398"/>
            <a:ext cx="5204660" cy="558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29D-6842-4FD2-905C-3DC6DC21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Motif finders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7269-8B17-4C21-AD33-B3AEE843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MathWork’s</a:t>
            </a:r>
            <a:r>
              <a:rPr lang="en-US" dirty="0">
                <a:hlinkClick r:id="rId2"/>
              </a:rPr>
              <a:t> “</a:t>
            </a:r>
            <a:r>
              <a:rPr lang="en-US" dirty="0" err="1">
                <a:hlinkClick r:id="rId2"/>
              </a:rPr>
              <a:t>FindOverRepressentedWords</a:t>
            </a:r>
            <a:r>
              <a:rPr lang="en-US" dirty="0">
                <a:hlinkClick r:id="rId2"/>
              </a:rPr>
              <a:t>” function</a:t>
            </a:r>
            <a:endParaRPr lang="en-US" dirty="0"/>
          </a:p>
          <a:p>
            <a:r>
              <a:rPr lang="en-US" dirty="0"/>
              <a:t>File Exchange</a:t>
            </a:r>
          </a:p>
          <a:p>
            <a:pPr lvl="1"/>
            <a:r>
              <a:rPr lang="en-US" dirty="0">
                <a:hlinkClick r:id="rId3"/>
              </a:rPr>
              <a:t>Motif Finding by Michael Chan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MotifCatcher</a:t>
            </a:r>
            <a:r>
              <a:rPr lang="en-US" dirty="0">
                <a:hlinkClick r:id="rId4"/>
              </a:rPr>
              <a:t> by Phillip </a:t>
            </a:r>
            <a:r>
              <a:rPr lang="en-US" dirty="0" err="1">
                <a:hlinkClick r:id="rId4"/>
              </a:rPr>
              <a:t>Seitzer</a:t>
            </a:r>
            <a:endParaRPr lang="en-US" dirty="0"/>
          </a:p>
          <a:p>
            <a:r>
              <a:rPr lang="en-US" dirty="0"/>
              <a:t>Extensive literature reviews on the topic</a:t>
            </a:r>
          </a:p>
          <a:p>
            <a:pPr lvl="1"/>
            <a:r>
              <a:rPr lang="en-US" dirty="0"/>
              <a:t>Proves to be both controversial as to its value and computationally challenging</a:t>
            </a:r>
          </a:p>
          <a:p>
            <a:pPr lvl="1"/>
            <a:r>
              <a:rPr lang="en-US" dirty="0"/>
              <a:t>Still requires benchwork to verify hits</a:t>
            </a:r>
          </a:p>
          <a:p>
            <a:endParaRPr lang="en-US" dirty="0"/>
          </a:p>
        </p:txBody>
      </p:sp>
      <p:pic>
        <p:nvPicPr>
          <p:cNvPr id="1026" name="Picture 2" descr="https://www.mathworks.com/matlabcentral/mlc-downloads/downloads/submissions/32100/versions/4/screenshot.png">
            <a:extLst>
              <a:ext uri="{FF2B5EF4-FFF2-40B4-BE49-F238E27FC236}">
                <a16:creationId xmlns:a16="http://schemas.microsoft.com/office/drawing/2014/main" id="{D4373298-7C80-4FE1-9AD1-B3AA5E2F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490627"/>
            <a:ext cx="5417027" cy="38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E57BB-A146-4B4B-A169-CB91A5C2BE13}"/>
              </a:ext>
            </a:extLst>
          </p:cNvPr>
          <p:cNvSpPr txBox="1"/>
          <p:nvPr/>
        </p:nvSpPr>
        <p:spPr>
          <a:xfrm>
            <a:off x="58003" y="6492875"/>
            <a:ext cx="6818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Das MK and Dai H. (2007) A survey of DNA motif finding algorithms. </a:t>
            </a:r>
            <a:r>
              <a:rPr lang="en-US" sz="1100" i="1" dirty="0"/>
              <a:t>BMC Bioinformatics</a:t>
            </a:r>
            <a:r>
              <a:rPr lang="en-US" sz="1100" dirty="0"/>
              <a:t> 8(supp7):S21</a:t>
            </a:r>
          </a:p>
        </p:txBody>
      </p:sp>
    </p:spTree>
    <p:extLst>
      <p:ext uri="{BB962C8B-B14F-4D97-AF65-F5344CB8AC3E}">
        <p14:creationId xmlns:p14="http://schemas.microsoft.com/office/powerpoint/2010/main" val="10931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CC33-98A9-4303-8D19-062C573B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217D-D1FF-41EE-97C2-478506B5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Employing a string finding approach is not sufficient due to variances in the data base. A blast search will improve my search and allow more flexibility.</a:t>
            </a:r>
          </a:p>
          <a:p>
            <a:r>
              <a:rPr lang="en-US" dirty="0"/>
              <a:t>ESRE motifs are not represented in my data set</a:t>
            </a:r>
          </a:p>
          <a:p>
            <a:pPr lvl="1"/>
            <a:r>
              <a:rPr lang="en-US" dirty="0"/>
              <a:t>242 genes from microarray analysis could not be included. </a:t>
            </a:r>
          </a:p>
          <a:p>
            <a:pPr lvl="1"/>
            <a:r>
              <a:rPr lang="en-US" dirty="0"/>
              <a:t>Finding a way to search these could generate more results. </a:t>
            </a:r>
          </a:p>
          <a:p>
            <a:r>
              <a:rPr lang="en-US" dirty="0"/>
              <a:t>Examination of the Gene Ontologies for similar pathways in groups</a:t>
            </a:r>
          </a:p>
        </p:txBody>
      </p:sp>
    </p:spTree>
    <p:extLst>
      <p:ext uri="{BB962C8B-B14F-4D97-AF65-F5344CB8AC3E}">
        <p14:creationId xmlns:p14="http://schemas.microsoft.com/office/powerpoint/2010/main" val="9065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3F9-8A5D-4CF9-BF99-7DA97B12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505"/>
            <a:ext cx="8610600" cy="1293028"/>
          </a:xfrm>
        </p:spPr>
        <p:txBody>
          <a:bodyPr/>
          <a:lstStyle/>
          <a:p>
            <a:r>
              <a:rPr lang="en-US" cap="none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70-6CE2-43E1-B414-37DEF795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Special Thanks</a:t>
            </a:r>
          </a:p>
          <a:p>
            <a:pPr lvl="1"/>
            <a:r>
              <a:rPr lang="en-US" sz="2600" dirty="0"/>
              <a:t>Dr. Natasha Kirienko</a:t>
            </a:r>
          </a:p>
          <a:p>
            <a:pPr lvl="1"/>
            <a:r>
              <a:rPr lang="en-US" sz="2600" dirty="0"/>
              <a:t>Dr. </a:t>
            </a:r>
            <a:r>
              <a:rPr lang="en-US" sz="2600" dirty="0" err="1"/>
              <a:t>Aryeh</a:t>
            </a:r>
            <a:r>
              <a:rPr lang="en-US" sz="2600" dirty="0"/>
              <a:t> </a:t>
            </a:r>
            <a:r>
              <a:rPr lang="en-US" sz="2600" dirty="0" err="1"/>
              <a:t>Warmflash</a:t>
            </a:r>
            <a:endParaRPr lang="en-US" sz="1400" dirty="0"/>
          </a:p>
          <a:p>
            <a:pPr lvl="1"/>
            <a:r>
              <a:rPr lang="en-US" sz="2600" dirty="0"/>
              <a:t>Nick Hummel</a:t>
            </a:r>
          </a:p>
          <a:p>
            <a:pPr lvl="1"/>
            <a:r>
              <a:rPr lang="en-US" sz="2600" dirty="0"/>
              <a:t>The Kirienko Lab</a:t>
            </a:r>
            <a:endParaRPr lang="en-US" sz="2800" dirty="0"/>
          </a:p>
          <a:p>
            <a:r>
              <a:rPr lang="en-US" sz="2600" dirty="0"/>
              <a:t>Funding</a:t>
            </a:r>
          </a:p>
          <a:p>
            <a:pPr lvl="1"/>
            <a:r>
              <a:rPr lang="en-US" sz="2600" dirty="0"/>
              <a:t>Rice University, </a:t>
            </a:r>
            <a:r>
              <a:rPr lang="en-US" sz="2600" dirty="0" err="1"/>
              <a:t>BioSciences</a:t>
            </a:r>
            <a:r>
              <a:rPr lang="en-US" sz="2600" dirty="0"/>
              <a:t> dept.</a:t>
            </a:r>
          </a:p>
        </p:txBody>
      </p:sp>
      <p:pic>
        <p:nvPicPr>
          <p:cNvPr id="6146" name="Picture 2" descr="http://2015.igem.org/wiki/images/a/a4/Biosciences_at_Rice_Square.png">
            <a:extLst>
              <a:ext uri="{FF2B5EF4-FFF2-40B4-BE49-F238E27FC236}">
                <a16:creationId xmlns:a16="http://schemas.microsoft.com/office/drawing/2014/main" id="{8B843EB1-FBBF-4C93-A0BC-EAF413E8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61" y="4172109"/>
            <a:ext cx="2504819" cy="250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2278C-ED8F-416A-BDEB-CC6DEFF6E838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9" r="19009"/>
          <a:stretch/>
        </p:blipFill>
        <p:spPr>
          <a:xfrm>
            <a:off x="6864825" y="619822"/>
            <a:ext cx="3613693" cy="35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3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3F9-8A5D-4CF9-BF99-7DA97B12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none" dirty="0"/>
              <a:t>Our Model: C. elegans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1670-6CE2-43E1-B414-37DEF795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527800" cy="4024125"/>
          </a:xfrm>
        </p:spPr>
        <p:txBody>
          <a:bodyPr>
            <a:normAutofit/>
          </a:bodyPr>
          <a:lstStyle/>
          <a:p>
            <a:r>
              <a:rPr lang="en-US" sz="3000" dirty="0"/>
              <a:t>Bacterivorous nematode</a:t>
            </a:r>
          </a:p>
          <a:p>
            <a:r>
              <a:rPr lang="en-US" sz="3000" dirty="0"/>
              <a:t>Advantages</a:t>
            </a:r>
          </a:p>
          <a:p>
            <a:pPr lvl="1"/>
            <a:r>
              <a:rPr lang="en-US" sz="3000" dirty="0"/>
              <a:t>Highly fecund</a:t>
            </a:r>
          </a:p>
          <a:p>
            <a:pPr lvl="1"/>
            <a:r>
              <a:rPr lang="en-US" sz="3000" dirty="0"/>
              <a:t>Evolutionary conservation</a:t>
            </a:r>
          </a:p>
          <a:p>
            <a:pPr lvl="1"/>
            <a:r>
              <a:rPr lang="en-US" sz="3000" dirty="0"/>
              <a:t>Extensive genetic tools</a:t>
            </a:r>
          </a:p>
          <a:p>
            <a:r>
              <a:rPr lang="en-US" sz="3000" dirty="0"/>
              <a:t>Susceptible to Human pathogens</a:t>
            </a:r>
          </a:p>
          <a:p>
            <a:r>
              <a:rPr lang="en-US" sz="3000" dirty="0"/>
              <a:t>Compact genome with Short Introns</a:t>
            </a:r>
          </a:p>
          <a:p>
            <a:pPr lvl="1"/>
            <a:r>
              <a:rPr lang="en-US" sz="3000" dirty="0"/>
              <a:t>~1300 </a:t>
            </a:r>
            <a:r>
              <a:rPr lang="en-US" sz="3000" dirty="0" err="1"/>
              <a:t>pb</a:t>
            </a:r>
            <a:r>
              <a:rPr lang="en-US" sz="3000" dirty="0"/>
              <a:t> average intron length</a:t>
            </a:r>
          </a:p>
        </p:txBody>
      </p:sp>
      <p:pic>
        <p:nvPicPr>
          <p:cNvPr id="4" name="Picture 21" descr="gent_I02_origBF">
            <a:extLst>
              <a:ext uri="{FF2B5EF4-FFF2-40B4-BE49-F238E27FC236}">
                <a16:creationId xmlns:a16="http://schemas.microsoft.com/office/drawing/2014/main" id="{C9434214-2877-4A62-984F-1DB2330696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4866" r="8808"/>
          <a:stretch/>
        </p:blipFill>
        <p:spPr bwMode="auto">
          <a:xfrm>
            <a:off x="8482980" y="3779139"/>
            <a:ext cx="281179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274032-02A7-4415-B9FB-C94E23049EF1}"/>
              </a:ext>
            </a:extLst>
          </p:cNvPr>
          <p:cNvGrpSpPr/>
          <p:nvPr/>
        </p:nvGrpSpPr>
        <p:grpSpPr>
          <a:xfrm>
            <a:off x="6408570" y="2057401"/>
            <a:ext cx="5212234" cy="1522792"/>
            <a:chOff x="150812" y="3810000"/>
            <a:chExt cx="6055704" cy="1854498"/>
          </a:xfrm>
        </p:grpSpPr>
        <p:pic>
          <p:nvPicPr>
            <p:cNvPr id="6" name="Picture 15" descr="esre_OP-2011-0177_c1">
              <a:extLst>
                <a:ext uri="{FF2B5EF4-FFF2-40B4-BE49-F238E27FC236}">
                  <a16:creationId xmlns:a16="http://schemas.microsoft.com/office/drawing/2014/main" id="{0E6AB5B1-1CED-4768-B600-F96A7F9B69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7" t="17213" r="26677" b="16765"/>
            <a:stretch/>
          </p:blipFill>
          <p:spPr bwMode="auto">
            <a:xfrm>
              <a:off x="150812" y="3811275"/>
              <a:ext cx="2021754" cy="185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3" descr="esre_OP-2011-0177_c2">
              <a:extLst>
                <a:ext uri="{FF2B5EF4-FFF2-40B4-BE49-F238E27FC236}">
                  <a16:creationId xmlns:a16="http://schemas.microsoft.com/office/drawing/2014/main" id="{F6FFDCAF-9E3C-43A4-9F25-02EECDCF26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2" t="17213" r="26421" b="16720"/>
            <a:stretch/>
          </p:blipFill>
          <p:spPr bwMode="auto">
            <a:xfrm>
              <a:off x="2163009" y="3810001"/>
              <a:ext cx="2021754" cy="185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esre_OP-2011-0177_(c1+c2+c4)">
              <a:extLst>
                <a:ext uri="{FF2B5EF4-FFF2-40B4-BE49-F238E27FC236}">
                  <a16:creationId xmlns:a16="http://schemas.microsoft.com/office/drawing/2014/main" id="{B2F69ED6-CA39-4FBB-A68E-58623CFC79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25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17213" r="23811" b="16720"/>
            <a:stretch/>
          </p:blipFill>
          <p:spPr bwMode="auto">
            <a:xfrm>
              <a:off x="4184762" y="3810000"/>
              <a:ext cx="2021754" cy="185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E7085A-BA9B-4B9F-8266-E07F2279A704}"/>
              </a:ext>
            </a:extLst>
          </p:cNvPr>
          <p:cNvSpPr txBox="1"/>
          <p:nvPr/>
        </p:nvSpPr>
        <p:spPr>
          <a:xfrm>
            <a:off x="9265080" y="6489708"/>
            <a:ext cx="4059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Courtesy of Dr. Kirienko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0FFD0-4D01-4321-AD0E-58DB4C781D13}"/>
              </a:ext>
            </a:extLst>
          </p:cNvPr>
          <p:cNvSpPr txBox="1"/>
          <p:nvPr/>
        </p:nvSpPr>
        <p:spPr>
          <a:xfrm>
            <a:off x="58003" y="6424635"/>
            <a:ext cx="6818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Narasimhan K</a:t>
            </a:r>
            <a:r>
              <a:rPr lang="en-US" sz="1100" i="1" dirty="0"/>
              <a:t> et al</a:t>
            </a:r>
            <a:r>
              <a:rPr lang="en-US" sz="1100" dirty="0"/>
              <a:t>. (2015). Mapping and analysis of Caenorhabditis elegans transcription factor sequence specificities. </a:t>
            </a:r>
            <a:r>
              <a:rPr lang="en-US" sz="1100" i="1" dirty="0" err="1"/>
              <a:t>Elife</a:t>
            </a:r>
            <a:r>
              <a:rPr lang="en-US" sz="1100" dirty="0"/>
              <a:t> 4: e06967. </a:t>
            </a:r>
            <a:r>
              <a:rPr lang="en-US" sz="1100" dirty="0" err="1"/>
              <a:t>doi</a:t>
            </a:r>
            <a:r>
              <a:rPr lang="en-US" sz="1100" dirty="0"/>
              <a:t>:  10.7554/eLife.06967</a:t>
            </a:r>
          </a:p>
        </p:txBody>
      </p:sp>
    </p:spTree>
    <p:extLst>
      <p:ext uri="{BB962C8B-B14F-4D97-AF65-F5344CB8AC3E}">
        <p14:creationId xmlns:p14="http://schemas.microsoft.com/office/powerpoint/2010/main" val="27111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0B0-EF55-4009-B1C4-610C7C57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Innate Immunity &amp; Small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F655-784C-4454-8968-0B762DC8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worms with small molecules and measure rescue from pathogen killing, here </a:t>
            </a:r>
            <a:r>
              <a:rPr lang="en-US" i="1" dirty="0"/>
              <a:t>Pseudomonas aeruginosa</a:t>
            </a:r>
            <a:r>
              <a:rPr lang="en-US" dirty="0"/>
              <a:t>.</a:t>
            </a:r>
          </a:p>
          <a:p>
            <a:r>
              <a:rPr lang="en-US" dirty="0"/>
              <a:t>Compare microarray transcripts to known stressors</a:t>
            </a:r>
          </a:p>
          <a:p>
            <a:pPr lvl="1"/>
            <a:r>
              <a:rPr lang="en-US" dirty="0"/>
              <a:t>Other pathogens</a:t>
            </a:r>
          </a:p>
          <a:p>
            <a:pPr lvl="1"/>
            <a:r>
              <a:rPr lang="en-US" dirty="0"/>
              <a:t>Bacterial toxins</a:t>
            </a:r>
          </a:p>
          <a:p>
            <a:pPr lvl="1"/>
            <a:r>
              <a:rPr lang="en-US" dirty="0"/>
              <a:t>Immune Activated Pathways</a:t>
            </a:r>
          </a:p>
          <a:p>
            <a:pPr lvl="1"/>
            <a:r>
              <a:rPr lang="en-US" dirty="0"/>
              <a:t>Chemical stressors</a:t>
            </a:r>
          </a:p>
          <a:p>
            <a:pPr lvl="1"/>
            <a:r>
              <a:rPr lang="en-US" dirty="0"/>
              <a:t>Stress conditions</a:t>
            </a:r>
          </a:p>
          <a:p>
            <a:pPr lvl="1"/>
            <a:r>
              <a:rPr lang="en-US" dirty="0"/>
              <a:t>Stress Pathways</a:t>
            </a:r>
          </a:p>
          <a:p>
            <a:r>
              <a:rPr lang="en-US" dirty="0"/>
              <a:t>Focus on chemical stressor comparison</a:t>
            </a:r>
          </a:p>
        </p:txBody>
      </p:sp>
    </p:spTree>
    <p:extLst>
      <p:ext uri="{BB962C8B-B14F-4D97-AF65-F5344CB8AC3E}">
        <p14:creationId xmlns:p14="http://schemas.microsoft.com/office/powerpoint/2010/main" val="19623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2E7A6-2A89-4978-87F3-AC6FDA9B13F0}"/>
              </a:ext>
            </a:extLst>
          </p:cNvPr>
          <p:cNvGrpSpPr/>
          <p:nvPr/>
        </p:nvGrpSpPr>
        <p:grpSpPr>
          <a:xfrm>
            <a:off x="3658940" y="5326795"/>
            <a:ext cx="8598549" cy="1796193"/>
            <a:chOff x="2775677" y="5185407"/>
            <a:chExt cx="8598549" cy="1796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C2DF05-D221-4CE0-B3D5-EF87B58EE5F8}"/>
                </a:ext>
              </a:extLst>
            </p:cNvPr>
            <p:cNvSpPr txBox="1"/>
            <p:nvPr/>
          </p:nvSpPr>
          <p:spPr>
            <a:xfrm rot="18993102">
              <a:off x="2775677" y="5681682"/>
              <a:ext cx="68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B22B-D70B-46DE-8FE8-2F881C381F42}"/>
                </a:ext>
              </a:extLst>
            </p:cNvPr>
            <p:cNvSpPr txBox="1"/>
            <p:nvPr/>
          </p:nvSpPr>
          <p:spPr>
            <a:xfrm rot="18781478">
              <a:off x="6172156" y="5781791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Cadmium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7387E2-F7B5-4B02-ADCD-703A09D0022C}"/>
                </a:ext>
              </a:extLst>
            </p:cNvPr>
            <p:cNvSpPr txBox="1"/>
            <p:nvPr/>
          </p:nvSpPr>
          <p:spPr>
            <a:xfrm rot="18993102">
              <a:off x="7363314" y="5428882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8D7A88-820F-4828-901B-6650EC88DE1E}"/>
                </a:ext>
              </a:extLst>
            </p:cNvPr>
            <p:cNvSpPr txBox="1"/>
            <p:nvPr/>
          </p:nvSpPr>
          <p:spPr>
            <a:xfrm rot="18993102">
              <a:off x="8143849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LK56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E374F-0D32-4D0E-989D-DF29CC58DC9A}"/>
                </a:ext>
              </a:extLst>
            </p:cNvPr>
            <p:cNvSpPr txBox="1"/>
            <p:nvPr/>
          </p:nvSpPr>
          <p:spPr>
            <a:xfrm rot="18993102">
              <a:off x="8728047" y="5587790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Phenan-throline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797D-7D49-4CED-9A36-273E941EDEC7}"/>
                </a:ext>
              </a:extLst>
            </p:cNvPr>
            <p:cNvSpPr txBox="1"/>
            <p:nvPr/>
          </p:nvSpPr>
          <p:spPr>
            <a:xfrm rot="18993102">
              <a:off x="4271684" y="5694395"/>
              <a:ext cx="78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6B473-6F0B-47C6-A107-6A8DA9727FEB}"/>
                </a:ext>
              </a:extLst>
            </p:cNvPr>
            <p:cNvSpPr txBox="1"/>
            <p:nvPr/>
          </p:nvSpPr>
          <p:spPr>
            <a:xfrm rot="18993102">
              <a:off x="3548338" y="5659779"/>
              <a:ext cx="85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58BBA1-39CF-4888-BAD2-1134CE4D8C67}"/>
                </a:ext>
              </a:extLst>
            </p:cNvPr>
            <p:cNvSpPr txBox="1"/>
            <p:nvPr/>
          </p:nvSpPr>
          <p:spPr>
            <a:xfrm rot="18868985">
              <a:off x="5293246" y="5877384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Hygromycin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E5614-0F8F-4C0B-A30E-F8CB5BCFCE03}"/>
                </a:ext>
              </a:extLst>
            </p:cNvPr>
            <p:cNvSpPr txBox="1"/>
            <p:nvPr/>
          </p:nvSpPr>
          <p:spPr>
            <a:xfrm rot="18993102">
              <a:off x="5024813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F6B0FA-0440-41F5-8360-DF2413F10497}"/>
                </a:ext>
              </a:extLst>
            </p:cNvPr>
            <p:cNvSpPr txBox="1"/>
            <p:nvPr/>
          </p:nvSpPr>
          <p:spPr>
            <a:xfrm rot="18993102">
              <a:off x="9812126" y="5403616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LK16</a:t>
              </a: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A1FB4-06A2-4BC2-9C28-8FCBAD05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90" r="18136" b="12139"/>
          <a:stretch/>
        </p:blipFill>
        <p:spPr>
          <a:xfrm>
            <a:off x="1445440" y="687656"/>
            <a:ext cx="10215929" cy="5042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2C9FB-23DB-4D18-ABDC-9D01EAE5BB60}"/>
              </a:ext>
            </a:extLst>
          </p:cNvPr>
          <p:cNvSpPr txBox="1"/>
          <p:nvPr/>
        </p:nvSpPr>
        <p:spPr>
          <a:xfrm>
            <a:off x="4846524" y="90247"/>
            <a:ext cx="5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Chemical Stress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A3349-37F7-49E3-AECA-199DE40CF190}"/>
              </a:ext>
            </a:extLst>
          </p:cNvPr>
          <p:cNvSpPr txBox="1"/>
          <p:nvPr/>
        </p:nvSpPr>
        <p:spPr>
          <a:xfrm rot="16200000">
            <a:off x="-2234518" y="3022706"/>
            <a:ext cx="574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Genes</a:t>
            </a:r>
          </a:p>
          <a:p>
            <a:pPr algn="ctr"/>
            <a:r>
              <a:rPr lang="en-US" sz="3200" dirty="0"/>
              <a:t>N = 939</a:t>
            </a:r>
          </a:p>
        </p:txBody>
      </p:sp>
    </p:spTree>
    <p:extLst>
      <p:ext uri="{BB962C8B-B14F-4D97-AF65-F5344CB8AC3E}">
        <p14:creationId xmlns:p14="http://schemas.microsoft.com/office/powerpoint/2010/main" val="2384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D8ED-50C5-4AA3-9185-733839B5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Current Aims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A016-80E3-4766-91F3-B021D38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Expand the number of microarrays analyzed in the clustering between stress conditions</a:t>
            </a:r>
          </a:p>
          <a:p>
            <a:pPr marL="514350" indent="-514350">
              <a:buAutoNum type="arabicPeriod"/>
            </a:pPr>
            <a:r>
              <a:rPr lang="en-US" dirty="0"/>
              <a:t>Employ a more specific clustering method to examine genes for common pathways</a:t>
            </a:r>
          </a:p>
          <a:p>
            <a:pPr lvl="1"/>
            <a:r>
              <a:rPr lang="en-US" dirty="0"/>
              <a:t>Gene Ontology</a:t>
            </a:r>
          </a:p>
          <a:p>
            <a:pPr lvl="1"/>
            <a:r>
              <a:rPr lang="en-US" dirty="0"/>
              <a:t>Transcription factor binding motifs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ECA546-0457-4D9A-A487-572566D1F5AD}"/>
              </a:ext>
            </a:extLst>
          </p:cNvPr>
          <p:cNvCxnSpPr>
            <a:cxnSpLocks/>
          </p:cNvCxnSpPr>
          <p:nvPr/>
        </p:nvCxnSpPr>
        <p:spPr>
          <a:xfrm>
            <a:off x="1596190" y="4351421"/>
            <a:ext cx="42992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856A-DA7F-429F-AD3C-6FC126F1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C2BE-A448-4D80-8B90-7B367927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from microarray data</a:t>
            </a:r>
          </a:p>
          <a:p>
            <a:r>
              <a:rPr lang="en-US" dirty="0"/>
              <a:t>Sort genes &amp; populate a structure with relevant information</a:t>
            </a:r>
          </a:p>
          <a:p>
            <a:r>
              <a:rPr lang="en-US" dirty="0"/>
              <a:t>Read in genome and find promotor regions</a:t>
            </a:r>
          </a:p>
          <a:p>
            <a:r>
              <a:rPr lang="en-US" dirty="0"/>
              <a:t>Search for Motifs</a:t>
            </a:r>
          </a:p>
          <a:p>
            <a:pPr lvl="1"/>
            <a:r>
              <a:rPr lang="en-US" dirty="0"/>
              <a:t>Known Ethanol Stress Response Motif</a:t>
            </a:r>
          </a:p>
          <a:p>
            <a:pPr lvl="1"/>
            <a:r>
              <a:rPr lang="en-US" dirty="0"/>
              <a:t>Attempt to characterize Other Motifs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2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204-4B06-4A83-A9E5-46AEE1B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A006-0122-408E-A14A-D9AE16BC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1316" cy="4667251"/>
          </a:xfrm>
        </p:spPr>
        <p:txBody>
          <a:bodyPr>
            <a:normAutofit/>
          </a:bodyPr>
          <a:lstStyle/>
          <a:p>
            <a:r>
              <a:rPr lang="en-US" dirty="0"/>
              <a:t>Excel format stores microarray data</a:t>
            </a:r>
          </a:p>
          <a:p>
            <a:r>
              <a:rPr lang="en-US" dirty="0"/>
              <a:t>“</a:t>
            </a:r>
            <a:r>
              <a:rPr lang="en-US" dirty="0" err="1"/>
              <a:t>xlsread</a:t>
            </a:r>
            <a:r>
              <a:rPr lang="en-US" dirty="0"/>
              <a:t>” command reads in excel data into text &amp; numerical </a:t>
            </a:r>
            <a:r>
              <a:rPr lang="en-US" dirty="0" err="1"/>
              <a:t>matricies</a:t>
            </a:r>
            <a:endParaRPr lang="en-US" dirty="0"/>
          </a:p>
          <a:p>
            <a:r>
              <a:rPr lang="en-US" dirty="0"/>
              <a:t>Set Cluster number &amp; run “</a:t>
            </a:r>
            <a:r>
              <a:rPr lang="en-US" dirty="0" err="1"/>
              <a:t>kmeans</a:t>
            </a:r>
            <a:r>
              <a:rPr lang="en-US" dirty="0"/>
              <a:t>” on numerical matrix </a:t>
            </a:r>
          </a:p>
          <a:p>
            <a:r>
              <a:rPr lang="en-US" dirty="0"/>
              <a:t>“</a:t>
            </a:r>
            <a:r>
              <a:rPr lang="en-US" dirty="0" err="1"/>
              <a:t>kmeans</a:t>
            </a:r>
            <a:r>
              <a:rPr lang="en-US" dirty="0"/>
              <a:t>” returns a list of cluster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90C9-E225-49D0-A9DC-0D7C62699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6"/>
          <a:stretch/>
        </p:blipFill>
        <p:spPr>
          <a:xfrm>
            <a:off x="5149516" y="1825624"/>
            <a:ext cx="6620406" cy="3428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88E53D-2FA7-4E77-9DE0-51B527601A24}"/>
              </a:ext>
            </a:extLst>
          </p:cNvPr>
          <p:cNvSpPr/>
          <p:nvPr/>
        </p:nvSpPr>
        <p:spPr>
          <a:xfrm>
            <a:off x="5052830" y="5819091"/>
            <a:ext cx="6837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Only genes with a GenBank ID included (N = 697)</a:t>
            </a:r>
          </a:p>
        </p:txBody>
      </p:sp>
    </p:spTree>
    <p:extLst>
      <p:ext uri="{BB962C8B-B14F-4D97-AF65-F5344CB8AC3E}">
        <p14:creationId xmlns:p14="http://schemas.microsoft.com/office/powerpoint/2010/main" val="36802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204-4B06-4A83-A9E5-46AEE1B3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 and K-Means Clustering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A006-0122-408E-A14A-D9AE16BC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11316" cy="4667251"/>
          </a:xfrm>
        </p:spPr>
        <p:txBody>
          <a:bodyPr>
            <a:normAutofit/>
          </a:bodyPr>
          <a:lstStyle/>
          <a:p>
            <a:r>
              <a:rPr lang="en-US" dirty="0"/>
              <a:t>Excel format stores microarray data</a:t>
            </a:r>
          </a:p>
          <a:p>
            <a:r>
              <a:rPr lang="en-US" dirty="0"/>
              <a:t>“</a:t>
            </a:r>
            <a:r>
              <a:rPr lang="en-US" dirty="0" err="1"/>
              <a:t>xlsread</a:t>
            </a:r>
            <a:r>
              <a:rPr lang="en-US" dirty="0"/>
              <a:t>” command reads in excel data into text &amp; numerical matrices</a:t>
            </a:r>
          </a:p>
          <a:p>
            <a:r>
              <a:rPr lang="en-US" dirty="0"/>
              <a:t>Set Cluster number &amp; run “</a:t>
            </a:r>
            <a:r>
              <a:rPr lang="en-US" dirty="0" err="1"/>
              <a:t>kmeans</a:t>
            </a:r>
            <a:r>
              <a:rPr lang="en-US" dirty="0"/>
              <a:t>” on numerical matrix </a:t>
            </a:r>
          </a:p>
          <a:p>
            <a:r>
              <a:rPr lang="en-US" dirty="0"/>
              <a:t>“</a:t>
            </a:r>
            <a:r>
              <a:rPr lang="en-US" dirty="0" err="1"/>
              <a:t>kmeans</a:t>
            </a:r>
            <a:r>
              <a:rPr lang="en-US" dirty="0"/>
              <a:t>” returns a list of cluster 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A90C9-E225-49D0-A9DC-0D7C62699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56"/>
          <a:stretch/>
        </p:blipFill>
        <p:spPr>
          <a:xfrm>
            <a:off x="5149516" y="1825624"/>
            <a:ext cx="6620406" cy="3428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17407-04E2-43CF-A5C1-5F5DB32F4FA3}"/>
              </a:ext>
            </a:extLst>
          </p:cNvPr>
          <p:cNvSpPr/>
          <p:nvPr/>
        </p:nvSpPr>
        <p:spPr>
          <a:xfrm>
            <a:off x="5995739" y="1760597"/>
            <a:ext cx="850230" cy="3605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4463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2E7A6-2A89-4978-87F3-AC6FDA9B13F0}"/>
              </a:ext>
            </a:extLst>
          </p:cNvPr>
          <p:cNvGrpSpPr/>
          <p:nvPr/>
        </p:nvGrpSpPr>
        <p:grpSpPr>
          <a:xfrm>
            <a:off x="3658940" y="5326795"/>
            <a:ext cx="8598549" cy="1796193"/>
            <a:chOff x="2775677" y="5185407"/>
            <a:chExt cx="8598549" cy="17961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C2DF05-D221-4CE0-B3D5-EF87B58EE5F8}"/>
                </a:ext>
              </a:extLst>
            </p:cNvPr>
            <p:cNvSpPr txBox="1"/>
            <p:nvPr/>
          </p:nvSpPr>
          <p:spPr>
            <a:xfrm rot="18993102">
              <a:off x="2775677" y="5681682"/>
              <a:ext cx="684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7B22B-D70B-46DE-8FE8-2F881C381F42}"/>
                </a:ext>
              </a:extLst>
            </p:cNvPr>
            <p:cNvSpPr txBox="1"/>
            <p:nvPr/>
          </p:nvSpPr>
          <p:spPr>
            <a:xfrm rot="18781478">
              <a:off x="6172156" y="5781791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Cadmium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7387E2-F7B5-4B02-ADCD-703A09D0022C}"/>
                </a:ext>
              </a:extLst>
            </p:cNvPr>
            <p:cNvSpPr txBox="1"/>
            <p:nvPr/>
          </p:nvSpPr>
          <p:spPr>
            <a:xfrm rot="18993102">
              <a:off x="7363314" y="5428882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RPW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8D7A88-820F-4828-901B-6650EC88DE1E}"/>
                </a:ext>
              </a:extLst>
            </p:cNvPr>
            <p:cNvSpPr txBox="1"/>
            <p:nvPr/>
          </p:nvSpPr>
          <p:spPr>
            <a:xfrm rot="18993102">
              <a:off x="8143849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LK56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FE374F-0D32-4D0E-989D-DF29CC58DC9A}"/>
                </a:ext>
              </a:extLst>
            </p:cNvPr>
            <p:cNvSpPr txBox="1"/>
            <p:nvPr/>
          </p:nvSpPr>
          <p:spPr>
            <a:xfrm rot="18993102">
              <a:off x="8728047" y="5587790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Phenan-throline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B1797D-7D49-4CED-9A36-273E941EDEC7}"/>
                </a:ext>
              </a:extLst>
            </p:cNvPr>
            <p:cNvSpPr txBox="1"/>
            <p:nvPr/>
          </p:nvSpPr>
          <p:spPr>
            <a:xfrm rot="18993102">
              <a:off x="4271684" y="5694395"/>
              <a:ext cx="78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06B473-6F0B-47C6-A107-6A8DA9727FEB}"/>
                </a:ext>
              </a:extLst>
            </p:cNvPr>
            <p:cNvSpPr txBox="1"/>
            <p:nvPr/>
          </p:nvSpPr>
          <p:spPr>
            <a:xfrm rot="18993102">
              <a:off x="3548338" y="5659779"/>
              <a:ext cx="853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58BBA1-39CF-4888-BAD2-1134CE4D8C67}"/>
                </a:ext>
              </a:extLst>
            </p:cNvPr>
            <p:cNvSpPr txBox="1"/>
            <p:nvPr/>
          </p:nvSpPr>
          <p:spPr>
            <a:xfrm rot="18868985">
              <a:off x="5293246" y="5877384"/>
              <a:ext cx="1562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Hygromycin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E5614-0F8F-4C0B-A30E-F8CB5BCFCE03}"/>
                </a:ext>
              </a:extLst>
            </p:cNvPr>
            <p:cNvSpPr txBox="1"/>
            <p:nvPr/>
          </p:nvSpPr>
          <p:spPr>
            <a:xfrm rot="18993102">
              <a:off x="5024813" y="5403615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LK32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F6B0FA-0440-41F5-8360-DF2413F10497}"/>
                </a:ext>
              </a:extLst>
            </p:cNvPr>
            <p:cNvSpPr txBox="1"/>
            <p:nvPr/>
          </p:nvSpPr>
          <p:spPr>
            <a:xfrm rot="18993102">
              <a:off x="9812126" y="5403616"/>
              <a:ext cx="156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LK16</a:t>
              </a:r>
            </a:p>
          </p:txBody>
        </p:sp>
      </p:grp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7D5A1FB4-06A2-4BC2-9C28-8FCBAD0577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t="10390" r="18136" b="12139"/>
          <a:stretch/>
        </p:blipFill>
        <p:spPr>
          <a:xfrm>
            <a:off x="1445440" y="687656"/>
            <a:ext cx="10215929" cy="50420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2C9FB-23DB-4D18-ABDC-9D01EAE5BB60}"/>
              </a:ext>
            </a:extLst>
          </p:cNvPr>
          <p:cNvSpPr txBox="1"/>
          <p:nvPr/>
        </p:nvSpPr>
        <p:spPr>
          <a:xfrm>
            <a:off x="4846524" y="90247"/>
            <a:ext cx="574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Chemical Stress Condition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2A3349-37F7-49E3-AECA-199DE40CF190}"/>
              </a:ext>
            </a:extLst>
          </p:cNvPr>
          <p:cNvSpPr txBox="1"/>
          <p:nvPr/>
        </p:nvSpPr>
        <p:spPr>
          <a:xfrm rot="16200000">
            <a:off x="-2234518" y="3022706"/>
            <a:ext cx="5747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Genes</a:t>
            </a:r>
          </a:p>
          <a:p>
            <a:pPr algn="ctr"/>
            <a:r>
              <a:rPr lang="en-US" sz="3200" dirty="0"/>
              <a:t>N = 939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2F8BF-684D-436C-9E99-D3662C1B1937}"/>
              </a:ext>
            </a:extLst>
          </p:cNvPr>
          <p:cNvSpPr/>
          <p:nvPr/>
        </p:nvSpPr>
        <p:spPr>
          <a:xfrm>
            <a:off x="1658133" y="1691640"/>
            <a:ext cx="10137082" cy="9568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CE432F-7399-43D7-B34F-3B7B05194115}"/>
              </a:ext>
            </a:extLst>
          </p:cNvPr>
          <p:cNvSpPr/>
          <p:nvPr/>
        </p:nvSpPr>
        <p:spPr>
          <a:xfrm>
            <a:off x="2528575" y="2669817"/>
            <a:ext cx="9266639" cy="9568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04969-97F1-4FFC-A2F5-1C5E362650B3}"/>
              </a:ext>
            </a:extLst>
          </p:cNvPr>
          <p:cNvSpPr/>
          <p:nvPr/>
        </p:nvSpPr>
        <p:spPr>
          <a:xfrm>
            <a:off x="2394730" y="3713130"/>
            <a:ext cx="9400484" cy="61678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E88504-97A5-41AB-97EC-4D1C256C1B8B}"/>
              </a:ext>
            </a:extLst>
          </p:cNvPr>
          <p:cNvSpPr/>
          <p:nvPr/>
        </p:nvSpPr>
        <p:spPr>
          <a:xfrm>
            <a:off x="1781156" y="4380448"/>
            <a:ext cx="10014058" cy="140573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4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683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Computational Identification of Common Intron Motifs</vt:lpstr>
      <vt:lpstr>Our Model: C. elegans</vt:lpstr>
      <vt:lpstr>Innate Immunity &amp; Small Molecules</vt:lpstr>
      <vt:lpstr>PowerPoint Presentation</vt:lpstr>
      <vt:lpstr>Two Current Aims </vt:lpstr>
      <vt:lpstr>Overview of Approach</vt:lpstr>
      <vt:lpstr>Reading in Data and K-Means Clustering </vt:lpstr>
      <vt:lpstr>Reading in Data and K-Means Clustering </vt:lpstr>
      <vt:lpstr>PowerPoint Presentation</vt:lpstr>
      <vt:lpstr>Reading in Data and K-Means Clustering </vt:lpstr>
      <vt:lpstr>Gene Sorting &amp; Gene Structure generation</vt:lpstr>
      <vt:lpstr>Genome Reading</vt:lpstr>
      <vt:lpstr>Finding Promotor regions</vt:lpstr>
      <vt:lpstr>Motif Search</vt:lpstr>
      <vt:lpstr>Motif Search</vt:lpstr>
      <vt:lpstr>Alternate Motif finders</vt:lpstr>
      <vt:lpstr>Conclusions &amp; Future Directions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Identification of possible</dc:title>
  <dc:creator>Aubrey Howard</dc:creator>
  <cp:lastModifiedBy>Aubrey Howard</cp:lastModifiedBy>
  <cp:revision>32</cp:revision>
  <dcterms:created xsi:type="dcterms:W3CDTF">2017-11-28T07:39:08Z</dcterms:created>
  <dcterms:modified xsi:type="dcterms:W3CDTF">2017-12-08T07:02:36Z</dcterms:modified>
</cp:coreProperties>
</file>