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72" r:id="rId9"/>
    <p:sldId id="270" r:id="rId10"/>
    <p:sldId id="266" r:id="rId11"/>
    <p:sldId id="267" r:id="rId12"/>
    <p:sldId id="268" r:id="rId13"/>
    <p:sldId id="269" r:id="rId14"/>
    <p:sldId id="271" r:id="rId15"/>
    <p:sldId id="275" r:id="rId16"/>
    <p:sldId id="274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458A-52F2-44C4-8D11-2C16812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36C5-A79B-4EE5-A45D-914891D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34D8-28D5-4816-9A26-8979567D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348D-B93C-473A-BFA3-05E3851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40DF-88E2-4CBB-A488-2FDDC839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94A-F754-4AC0-B3B1-55245AA1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21276-CFC7-4206-A69E-72C15644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539-5476-4E33-87DA-F8CAC25E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503E-3886-4B11-ABB3-1084940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AC5-C346-421D-AEEA-2B34F404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51E4-8D8D-4B87-86F1-DECB4A4C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2D02-7B5F-4366-B0A7-9CA0631F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844E-26BC-4299-820B-3343A70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8835-5689-4871-B887-07DE8CC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72B4-5441-4BFD-B2B1-414885D9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D78D-7BA6-419E-AAFA-9F869667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7639-956D-4FB0-BE08-46CBFCBB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EF0D-28CB-4734-9BFF-29F6870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9A91-C2A8-42C2-96A6-2BCCA5F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C26C-5C18-4C9C-8828-58001E60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8C7-130E-47C7-BA39-7EBCAA52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843F-B9F7-456F-A2E0-0DA81353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7B95-FCAE-4EA4-ABB0-A10C5521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6D3-2909-45C8-9FC1-0FF3A79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B5D9-0DD2-4391-8AED-9760B22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513-AA8D-43EB-88ED-68CF10BB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02CC-F361-481F-A0BA-8BF7E6BBC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3F9D-870A-444B-9AE1-0A0B97C62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C421-E157-4284-A3BA-8047078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27C2-D1CF-4757-A0FA-FAC8AA6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F1AA-81F9-402D-BDA7-ACBC32F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D56-8687-440A-8850-E12790C6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D6A7-BEB7-491D-A5F3-05C17390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DE42-EA27-4A21-947B-CF062438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3AAE-AD45-4ABE-9405-35BCD4632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393D8-B90E-4590-A450-644A426A9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17138-AC92-423F-B478-BE08027E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8E46-F48E-4737-93FB-2696697A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A10D-BEF5-4D22-AA5A-11723B5F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850-DE83-4637-9A80-DA63FD02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E3AD4-63FA-4881-897B-1227C5C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03CD-BB20-46DB-8BB4-4815422B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53417-A1F0-419F-ABCB-3AAB583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F601-F68F-4AF7-8A34-118B659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5090-36BF-41F9-88CF-0E1333C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94B4-3776-403D-A05D-39723D43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E0CE-4D7C-4D63-A783-7169DBC0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604-2338-4D30-9820-2ED4AD0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DE70-BE91-4C1A-AC1E-331F80BE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5539-7CF4-48D6-846D-BFE0B38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E2E-AB60-4782-98A8-8270E1A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0383-D256-403D-9148-764E6FD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0B7-13D8-4207-824B-B15C6FA7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EAF8B-E002-44FC-B386-812E6274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19A4-306A-45EE-A09C-ED2BAAD3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1E61-6D42-4CA7-A14D-B95FC6A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720F-8D62-4904-BC39-B7B0B8A1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F391-589C-4E5E-B5EC-10A8847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1D1A8-E26E-45C0-8CF8-33EE352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2EA7-4CAC-44CD-9707-136DF505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F204-083D-4D3B-839A-ECD7E837F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3F46-9D96-4EC7-B2B0-8BD7AFA085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1256-F23F-49B9-901C-F5AE6C66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0AFA-BAB9-4EF9-B5A7-28769F9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site.wormbase.org/Caenorhabditis_elegans_prjna13758/Info/Index/" TargetMode="External"/><Relationship Id="rId2" Type="http://schemas.openxmlformats.org/officeDocument/2006/relationships/hyperlink" Target="https://www.ebi.ac.uk/ena/data/view/GCA_000002985.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29362-motif-finding" TargetMode="External"/><Relationship Id="rId2" Type="http://schemas.openxmlformats.org/officeDocument/2006/relationships/hyperlink" Target="https://www.mathworks.com/help/bioinfo/examples/identifying-over-represented-regulatory-motif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mathworks.com/matlabcentral/fileexchange/32100-motifcatch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F49-28FB-4FE5-8017-46A6A2FBC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Identification of Common Intron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7E54-7C12-41E2-86DB-6A80F9145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Howard </a:t>
            </a:r>
          </a:p>
          <a:p>
            <a:r>
              <a:rPr lang="en-US" dirty="0"/>
              <a:t>In Cooperation with the Kirienko Lab</a:t>
            </a:r>
          </a:p>
        </p:txBody>
      </p:sp>
    </p:spTree>
    <p:extLst>
      <p:ext uri="{BB962C8B-B14F-4D97-AF65-F5344CB8AC3E}">
        <p14:creationId xmlns:p14="http://schemas.microsoft.com/office/powerpoint/2010/main" val="285077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3B9DCC7-7654-4E2F-BA40-08FA4800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3961" r="8197" b="6543"/>
          <a:stretch/>
        </p:blipFill>
        <p:spPr>
          <a:xfrm>
            <a:off x="222697" y="3188369"/>
            <a:ext cx="5628660" cy="354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15679-8E81-4238-9440-651C8A0BC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r="7842"/>
          <a:stretch/>
        </p:blipFill>
        <p:spPr>
          <a:xfrm>
            <a:off x="5861913" y="1570370"/>
            <a:ext cx="5960060" cy="5035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8CCA2D-9963-47EF-BF18-1279D36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662B6-9D3F-489F-936B-567FC0D2AE59}"/>
              </a:ext>
            </a:extLst>
          </p:cNvPr>
          <p:cNvSpPr/>
          <p:nvPr/>
        </p:nvSpPr>
        <p:spPr>
          <a:xfrm>
            <a:off x="370027" y="1839364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15 clusters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1881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FEE0-DF2F-44A6-AEFB-0EB07CC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Sorting &amp; Gene Structure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B9A6-F029-4BCF-B99C-EAF25003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the text matrix based on index number. </a:t>
            </a:r>
          </a:p>
          <a:p>
            <a:r>
              <a:rPr lang="en-US" dirty="0"/>
              <a:t>Saved gene information into a structure “</a:t>
            </a:r>
            <a:r>
              <a:rPr lang="en-US" dirty="0" err="1"/>
              <a:t>Kgroup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66FC8-08BD-444B-ABF8-39662B31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3"/>
          <a:stretch/>
        </p:blipFill>
        <p:spPr>
          <a:xfrm>
            <a:off x="838200" y="2739231"/>
            <a:ext cx="9716284" cy="31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0B89-43F0-488C-BE58-2B71F07A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750-4519-42E5-BF02-1A9687E4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Localblast</a:t>
            </a:r>
            <a:r>
              <a:rPr lang="en-US" dirty="0"/>
              <a:t> is ideal, but requires several additional software installations</a:t>
            </a:r>
          </a:p>
          <a:p>
            <a:r>
              <a:rPr lang="en-US" dirty="0"/>
              <a:t>As an initial search, genome read into memory from saved </a:t>
            </a:r>
            <a:r>
              <a:rPr lang="en-US" dirty="0" err="1"/>
              <a:t>fasta</a:t>
            </a:r>
            <a:r>
              <a:rPr lang="en-US" dirty="0"/>
              <a:t> file. </a:t>
            </a:r>
          </a:p>
          <a:p>
            <a:r>
              <a:rPr lang="en-US" dirty="0"/>
              <a:t>Two genome </a:t>
            </a:r>
            <a:r>
              <a:rPr lang="en-US" dirty="0" err="1"/>
              <a:t>fasta</a:t>
            </a:r>
            <a:r>
              <a:rPr lang="en-US" dirty="0"/>
              <a:t> files used</a:t>
            </a:r>
          </a:p>
          <a:p>
            <a:pPr lvl="1"/>
            <a:r>
              <a:rPr lang="en-US" dirty="0"/>
              <a:t>Chromosomes saved from </a:t>
            </a:r>
            <a:r>
              <a:rPr lang="en-US" dirty="0">
                <a:hlinkClick r:id="rId2"/>
              </a:rPr>
              <a:t>European Nucleotide Archive</a:t>
            </a:r>
            <a:r>
              <a:rPr lang="en-US" dirty="0"/>
              <a:t> (</a:t>
            </a:r>
            <a:r>
              <a:rPr lang="en-US" dirty="0" err="1"/>
              <a:t>bp</a:t>
            </a:r>
            <a:r>
              <a:rPr lang="en-US" dirty="0"/>
              <a:t> = 165,107,330 )</a:t>
            </a:r>
          </a:p>
          <a:p>
            <a:pPr lvl="1"/>
            <a:r>
              <a:rPr lang="en-US" dirty="0"/>
              <a:t>Whole worm genome from </a:t>
            </a:r>
            <a:r>
              <a:rPr lang="en-US" dirty="0" err="1">
                <a:hlinkClick r:id="rId3"/>
              </a:rPr>
              <a:t>WormBase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ParaSite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 = 200,572,802)</a:t>
            </a:r>
          </a:p>
          <a:p>
            <a:r>
              <a:rPr lang="en-US" dirty="0"/>
              <a:t>Sequence and complement saved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34F3-B524-4BC6-8D32-4610EDB8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7" y="5214940"/>
            <a:ext cx="11147326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6EB6-D762-47EC-A72D-500B17F8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Promotor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0ACAB-E832-4EA4-9E17-04791A29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"/>
          <a:stretch/>
        </p:blipFill>
        <p:spPr>
          <a:xfrm>
            <a:off x="421106" y="1820483"/>
            <a:ext cx="10932694" cy="4672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AEE81-681B-4CB1-AC5E-412310E7AF66}"/>
              </a:ext>
            </a:extLst>
          </p:cNvPr>
          <p:cNvSpPr/>
          <p:nvPr/>
        </p:nvSpPr>
        <p:spPr>
          <a:xfrm>
            <a:off x="1335505" y="5642811"/>
            <a:ext cx="1130969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B3A05-8453-4A35-A465-F5E0DA2913A3}"/>
              </a:ext>
            </a:extLst>
          </p:cNvPr>
          <p:cNvSpPr/>
          <p:nvPr/>
        </p:nvSpPr>
        <p:spPr>
          <a:xfrm>
            <a:off x="1335505" y="3989261"/>
            <a:ext cx="8578516" cy="55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5468D-5795-4240-96E0-E88B663371BE}"/>
              </a:ext>
            </a:extLst>
          </p:cNvPr>
          <p:cNvSpPr/>
          <p:nvPr/>
        </p:nvSpPr>
        <p:spPr>
          <a:xfrm flipV="1">
            <a:off x="7395410" y="3442618"/>
            <a:ext cx="906379" cy="411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/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Genome size ≈ </a:t>
                </a:r>
                <a:r>
                  <a:rPr lang="en-US" dirty="0"/>
                  <a:t>100,258,171 </a:t>
                </a:r>
                <a:r>
                  <a:rPr lang="en-US" dirty="0" err="1"/>
                  <a:t>bp</a:t>
                </a:r>
                <a:endParaRPr lang="en-US" dirty="0"/>
              </a:p>
              <a:p>
                <a:r>
                  <a:rPr lang="en-US" i="1" dirty="0"/>
                  <a:t>Base length ≈ 14 </a:t>
                </a:r>
                <a:r>
                  <a:rPr lang="en-US" dirty="0" err="1"/>
                  <a:t>bp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blipFill>
                <a:blip r:embed="rId3"/>
                <a:stretch>
                  <a:fillRect l="-3885" t="-735" r="-11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ADB156B-AA55-4A34-8AB2-7DF66CE6CFC7}"/>
              </a:ext>
            </a:extLst>
          </p:cNvPr>
          <p:cNvSpPr/>
          <p:nvPr/>
        </p:nvSpPr>
        <p:spPr>
          <a:xfrm rot="11952578">
            <a:off x="8973211" y="1474245"/>
            <a:ext cx="1643597" cy="2568114"/>
          </a:xfrm>
          <a:prstGeom prst="curvedRightArrow">
            <a:avLst>
              <a:gd name="adj1" fmla="val 0"/>
              <a:gd name="adj2" fmla="val 6560"/>
              <a:gd name="adj3" fmla="val 135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" y="1342636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204368"/>
            <a:ext cx="5243470" cy="3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7" y="1328988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34" y="3609474"/>
            <a:ext cx="4755983" cy="3153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D8B069-1CBF-4FD9-95D3-E94166167E34}"/>
              </a:ext>
            </a:extLst>
          </p:cNvPr>
          <p:cNvSpPr/>
          <p:nvPr/>
        </p:nvSpPr>
        <p:spPr>
          <a:xfrm>
            <a:off x="650207" y="3525398"/>
            <a:ext cx="5204660" cy="558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29D-6842-4FD2-905C-3DC6DC2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Motif finders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7269-8B17-4C21-AD33-B3AEE843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MathWork’s</a:t>
            </a:r>
            <a:r>
              <a:rPr lang="en-US" dirty="0">
                <a:hlinkClick r:id="rId2"/>
              </a:rPr>
              <a:t> “</a:t>
            </a:r>
            <a:r>
              <a:rPr lang="en-US" dirty="0" err="1">
                <a:hlinkClick r:id="rId2"/>
              </a:rPr>
              <a:t>FindOverRepressentedWords</a:t>
            </a:r>
            <a:r>
              <a:rPr lang="en-US" dirty="0">
                <a:hlinkClick r:id="rId2"/>
              </a:rPr>
              <a:t>” function</a:t>
            </a:r>
            <a:endParaRPr lang="en-US" dirty="0"/>
          </a:p>
          <a:p>
            <a:r>
              <a:rPr lang="en-US" dirty="0"/>
              <a:t>File Exchange</a:t>
            </a:r>
          </a:p>
          <a:p>
            <a:pPr lvl="1"/>
            <a:r>
              <a:rPr lang="en-US" dirty="0">
                <a:hlinkClick r:id="rId3"/>
              </a:rPr>
              <a:t>Motif Finding by Michael Chan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MotifCatcher</a:t>
            </a:r>
            <a:r>
              <a:rPr lang="en-US" dirty="0">
                <a:hlinkClick r:id="rId4"/>
              </a:rPr>
              <a:t> by Phillip </a:t>
            </a:r>
            <a:r>
              <a:rPr lang="en-US" dirty="0" err="1">
                <a:hlinkClick r:id="rId4"/>
              </a:rPr>
              <a:t>Seitzer</a:t>
            </a:r>
            <a:endParaRPr lang="en-US" dirty="0"/>
          </a:p>
          <a:p>
            <a:r>
              <a:rPr lang="en-US" dirty="0"/>
              <a:t>Extensive literature reviews on the topic</a:t>
            </a:r>
          </a:p>
          <a:p>
            <a:pPr lvl="1"/>
            <a:r>
              <a:rPr lang="en-US" dirty="0"/>
              <a:t>Proves to be both controversial as to its value and computationally challenging</a:t>
            </a:r>
          </a:p>
          <a:p>
            <a:pPr lvl="1"/>
            <a:r>
              <a:rPr lang="en-US" dirty="0"/>
              <a:t>Still requires benchwork to verify hits</a:t>
            </a:r>
          </a:p>
          <a:p>
            <a:endParaRPr lang="en-US" dirty="0"/>
          </a:p>
        </p:txBody>
      </p:sp>
      <p:pic>
        <p:nvPicPr>
          <p:cNvPr id="1026" name="Picture 2" descr="https://www.mathworks.com/matlabcentral/mlc-downloads/downloads/submissions/32100/versions/4/screenshot.png">
            <a:extLst>
              <a:ext uri="{FF2B5EF4-FFF2-40B4-BE49-F238E27FC236}">
                <a16:creationId xmlns:a16="http://schemas.microsoft.com/office/drawing/2014/main" id="{D4373298-7C80-4FE1-9AD1-B3AA5E2F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490627"/>
            <a:ext cx="5417027" cy="3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E57BB-A146-4B4B-A169-CB91A5C2BE13}"/>
              </a:ext>
            </a:extLst>
          </p:cNvPr>
          <p:cNvSpPr txBox="1"/>
          <p:nvPr/>
        </p:nvSpPr>
        <p:spPr>
          <a:xfrm>
            <a:off x="58003" y="6492875"/>
            <a:ext cx="681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Das MK and Dai H. (2007) A survey of DNA motif finding algorithms. </a:t>
            </a:r>
            <a:r>
              <a:rPr lang="en-US" sz="1100" i="1" dirty="0"/>
              <a:t>BMC Bioinformatics</a:t>
            </a:r>
            <a:r>
              <a:rPr lang="en-US" sz="1100" dirty="0"/>
              <a:t> 8(supp7):S21</a:t>
            </a:r>
          </a:p>
        </p:txBody>
      </p:sp>
    </p:spTree>
    <p:extLst>
      <p:ext uri="{BB962C8B-B14F-4D97-AF65-F5344CB8AC3E}">
        <p14:creationId xmlns:p14="http://schemas.microsoft.com/office/powerpoint/2010/main" val="10931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CC33-98A9-4303-8D19-062C573B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17D-D1FF-41EE-97C2-478506B5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Employing a string finding approach is not sufficient due to variances in the data base. A blast search will improve my search and allow more flexibility.</a:t>
            </a:r>
          </a:p>
          <a:p>
            <a:r>
              <a:rPr lang="en-US" dirty="0"/>
              <a:t>ESRE motifs are not represented in my data set</a:t>
            </a:r>
          </a:p>
          <a:p>
            <a:pPr lvl="1"/>
            <a:r>
              <a:rPr lang="en-US" dirty="0"/>
              <a:t>242 genes from microarray analysis could not be included. </a:t>
            </a:r>
          </a:p>
          <a:p>
            <a:pPr lvl="1"/>
            <a:r>
              <a:rPr lang="en-US" dirty="0"/>
              <a:t>Finding a way to search these could generate more results. </a:t>
            </a:r>
          </a:p>
          <a:p>
            <a:r>
              <a:rPr lang="en-US" dirty="0"/>
              <a:t>Examination of the Gene Ontologies for similar pathways in groups</a:t>
            </a:r>
          </a:p>
        </p:txBody>
      </p:sp>
    </p:spTree>
    <p:extLst>
      <p:ext uri="{BB962C8B-B14F-4D97-AF65-F5344CB8AC3E}">
        <p14:creationId xmlns:p14="http://schemas.microsoft.com/office/powerpoint/2010/main" val="9065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505"/>
            <a:ext cx="8610600" cy="1293028"/>
          </a:xfrm>
        </p:spPr>
        <p:txBody>
          <a:bodyPr/>
          <a:lstStyle/>
          <a:p>
            <a:r>
              <a:rPr lang="en-US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Special Thanks</a:t>
            </a:r>
          </a:p>
          <a:p>
            <a:pPr lvl="1"/>
            <a:r>
              <a:rPr lang="en-US" sz="2600" dirty="0"/>
              <a:t>Dr. Natasha Kirienko</a:t>
            </a:r>
          </a:p>
          <a:p>
            <a:pPr lvl="1"/>
            <a:r>
              <a:rPr lang="en-US" sz="2600" dirty="0"/>
              <a:t>Dr. </a:t>
            </a:r>
            <a:r>
              <a:rPr lang="en-US" sz="2600" dirty="0" err="1"/>
              <a:t>Aryeh</a:t>
            </a:r>
            <a:r>
              <a:rPr lang="en-US" sz="2600" dirty="0"/>
              <a:t> </a:t>
            </a:r>
            <a:r>
              <a:rPr lang="en-US" sz="2600" dirty="0" err="1"/>
              <a:t>Warmflash</a:t>
            </a:r>
            <a:endParaRPr lang="en-US" sz="1400" dirty="0"/>
          </a:p>
          <a:p>
            <a:pPr lvl="1"/>
            <a:r>
              <a:rPr lang="en-US" sz="2600" dirty="0"/>
              <a:t>Nick Hummel</a:t>
            </a:r>
          </a:p>
          <a:p>
            <a:pPr lvl="1"/>
            <a:r>
              <a:rPr lang="en-US" sz="2600" dirty="0"/>
              <a:t>The Kirienko Lab</a:t>
            </a:r>
            <a:endParaRPr lang="en-US" sz="2800" dirty="0"/>
          </a:p>
          <a:p>
            <a:r>
              <a:rPr lang="en-US" sz="2600" dirty="0"/>
              <a:t>Funding</a:t>
            </a:r>
          </a:p>
          <a:p>
            <a:pPr lvl="1"/>
            <a:r>
              <a:rPr lang="en-US" sz="2600" dirty="0"/>
              <a:t>Rice University, </a:t>
            </a:r>
            <a:r>
              <a:rPr lang="en-US" sz="2600" dirty="0" err="1"/>
              <a:t>BioSciences</a:t>
            </a:r>
            <a:r>
              <a:rPr lang="en-US" sz="2600" dirty="0"/>
              <a:t> dept.</a:t>
            </a:r>
          </a:p>
        </p:txBody>
      </p:sp>
      <p:pic>
        <p:nvPicPr>
          <p:cNvPr id="6146" name="Picture 2" descr="http://2015.igem.org/wiki/images/a/a4/Biosciences_at_Rice_Square.png">
            <a:extLst>
              <a:ext uri="{FF2B5EF4-FFF2-40B4-BE49-F238E27FC236}">
                <a16:creationId xmlns:a16="http://schemas.microsoft.com/office/drawing/2014/main" id="{8B843EB1-FBBF-4C93-A0BC-EAF413E8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61" y="4172109"/>
            <a:ext cx="2504819" cy="250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2278C-ED8F-416A-BDEB-CC6DEFF6E838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9" r="19009"/>
          <a:stretch/>
        </p:blipFill>
        <p:spPr>
          <a:xfrm>
            <a:off x="6864825" y="619822"/>
            <a:ext cx="3613693" cy="35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Our Model: C. elegans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27800" cy="4024125"/>
          </a:xfrm>
        </p:spPr>
        <p:txBody>
          <a:bodyPr>
            <a:normAutofit/>
          </a:bodyPr>
          <a:lstStyle/>
          <a:p>
            <a:r>
              <a:rPr lang="en-US" sz="3000" dirty="0"/>
              <a:t>Bacterivorous nematode</a:t>
            </a:r>
          </a:p>
          <a:p>
            <a:r>
              <a:rPr lang="en-US" sz="3000" dirty="0"/>
              <a:t>Advantages</a:t>
            </a:r>
          </a:p>
          <a:p>
            <a:pPr lvl="1"/>
            <a:r>
              <a:rPr lang="en-US" sz="3000" dirty="0"/>
              <a:t>Highly fecund</a:t>
            </a:r>
          </a:p>
          <a:p>
            <a:pPr lvl="1"/>
            <a:r>
              <a:rPr lang="en-US" sz="3000" dirty="0"/>
              <a:t>Evolutionary conservation</a:t>
            </a:r>
          </a:p>
          <a:p>
            <a:pPr lvl="1"/>
            <a:r>
              <a:rPr lang="en-US" sz="3000" dirty="0"/>
              <a:t>Extensive genetic tools</a:t>
            </a:r>
          </a:p>
          <a:p>
            <a:r>
              <a:rPr lang="en-US" sz="3000" dirty="0"/>
              <a:t>Susceptible to Human pathogens</a:t>
            </a:r>
          </a:p>
          <a:p>
            <a:r>
              <a:rPr lang="en-US" sz="3000" dirty="0"/>
              <a:t>Compact genome with Short Introns</a:t>
            </a:r>
          </a:p>
          <a:p>
            <a:pPr lvl="1"/>
            <a:r>
              <a:rPr lang="en-US" sz="3000" dirty="0"/>
              <a:t>~1300 </a:t>
            </a:r>
            <a:r>
              <a:rPr lang="en-US" sz="3000" dirty="0" err="1"/>
              <a:t>pb</a:t>
            </a:r>
            <a:r>
              <a:rPr lang="en-US" sz="3000" dirty="0"/>
              <a:t> average intron length</a:t>
            </a:r>
          </a:p>
        </p:txBody>
      </p:sp>
      <p:pic>
        <p:nvPicPr>
          <p:cNvPr id="4" name="Picture 21" descr="gent_I02_origBF">
            <a:extLst>
              <a:ext uri="{FF2B5EF4-FFF2-40B4-BE49-F238E27FC236}">
                <a16:creationId xmlns:a16="http://schemas.microsoft.com/office/drawing/2014/main" id="{C9434214-2877-4A62-984F-1DB23306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866" r="8808"/>
          <a:stretch/>
        </p:blipFill>
        <p:spPr bwMode="auto">
          <a:xfrm>
            <a:off x="8482980" y="3779139"/>
            <a:ext cx="281179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274032-02A7-4415-B9FB-C94E23049EF1}"/>
              </a:ext>
            </a:extLst>
          </p:cNvPr>
          <p:cNvGrpSpPr/>
          <p:nvPr/>
        </p:nvGrpSpPr>
        <p:grpSpPr>
          <a:xfrm>
            <a:off x="6408570" y="2057401"/>
            <a:ext cx="5212234" cy="1522792"/>
            <a:chOff x="150812" y="3810000"/>
            <a:chExt cx="6055704" cy="1854498"/>
          </a:xfrm>
        </p:grpSpPr>
        <p:pic>
          <p:nvPicPr>
            <p:cNvPr id="6" name="Picture 15" descr="esre_OP-2011-0177_c1">
              <a:extLst>
                <a:ext uri="{FF2B5EF4-FFF2-40B4-BE49-F238E27FC236}">
                  <a16:creationId xmlns:a16="http://schemas.microsoft.com/office/drawing/2014/main" id="{0E6AB5B1-1CED-4768-B600-F96A7F9B69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7" t="17213" r="26677" b="16765"/>
            <a:stretch/>
          </p:blipFill>
          <p:spPr bwMode="auto">
            <a:xfrm>
              <a:off x="150812" y="3811275"/>
              <a:ext cx="2021754" cy="185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esre_OP-2011-0177_c2">
              <a:extLst>
                <a:ext uri="{FF2B5EF4-FFF2-40B4-BE49-F238E27FC236}">
                  <a16:creationId xmlns:a16="http://schemas.microsoft.com/office/drawing/2014/main" id="{F6FFDCAF-9E3C-43A4-9F25-02EECDCF2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2" t="17213" r="26421" b="16720"/>
            <a:stretch/>
          </p:blipFill>
          <p:spPr bwMode="auto">
            <a:xfrm>
              <a:off x="2163009" y="3810001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esre_OP-2011-0177_(c1+c2+c4)">
              <a:extLst>
                <a:ext uri="{FF2B5EF4-FFF2-40B4-BE49-F238E27FC236}">
                  <a16:creationId xmlns:a16="http://schemas.microsoft.com/office/drawing/2014/main" id="{B2F69ED6-CA39-4FBB-A68E-58623CFC79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17213" r="23811" b="16720"/>
            <a:stretch/>
          </p:blipFill>
          <p:spPr bwMode="auto">
            <a:xfrm>
              <a:off x="4184762" y="3810000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E7085A-BA9B-4B9F-8266-E07F2279A704}"/>
              </a:ext>
            </a:extLst>
          </p:cNvPr>
          <p:cNvSpPr txBox="1"/>
          <p:nvPr/>
        </p:nvSpPr>
        <p:spPr>
          <a:xfrm>
            <a:off x="9265080" y="6489708"/>
            <a:ext cx="405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Courtesy of Dr. Kirienko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0FFD0-4D01-4321-AD0E-58DB4C781D13}"/>
              </a:ext>
            </a:extLst>
          </p:cNvPr>
          <p:cNvSpPr txBox="1"/>
          <p:nvPr/>
        </p:nvSpPr>
        <p:spPr>
          <a:xfrm>
            <a:off x="58003" y="6424635"/>
            <a:ext cx="6818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Narasimhan K</a:t>
            </a:r>
            <a:r>
              <a:rPr lang="en-US" sz="1100" i="1" dirty="0"/>
              <a:t> et al</a:t>
            </a:r>
            <a:r>
              <a:rPr lang="en-US" sz="1100" dirty="0"/>
              <a:t>. (2015). Mapping and analysis of Caenorhabditis elegans transcription factor sequence specificities. </a:t>
            </a:r>
            <a:r>
              <a:rPr lang="en-US" sz="1100" i="1" dirty="0" err="1"/>
              <a:t>Elife</a:t>
            </a:r>
            <a:r>
              <a:rPr lang="en-US" sz="1100" dirty="0"/>
              <a:t> 4: e06967. </a:t>
            </a:r>
            <a:r>
              <a:rPr lang="en-US" sz="1100" dirty="0" err="1"/>
              <a:t>doi</a:t>
            </a:r>
            <a:r>
              <a:rPr lang="en-US" sz="1100" dirty="0"/>
              <a:t>:  10.7554/eLife.06967</a:t>
            </a:r>
          </a:p>
        </p:txBody>
      </p:sp>
    </p:spTree>
    <p:extLst>
      <p:ext uri="{BB962C8B-B14F-4D97-AF65-F5344CB8AC3E}">
        <p14:creationId xmlns:p14="http://schemas.microsoft.com/office/powerpoint/2010/main" val="27111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0B0-EF55-4009-B1C4-610C7C57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Innate Immunity &amp; Small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F655-784C-4454-8968-0B762DC8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worms with small molecules and measure rescue from pathogen killing, here </a:t>
            </a:r>
            <a:r>
              <a:rPr lang="en-US" i="1" dirty="0"/>
              <a:t>Pseudomonas aeruginosa</a:t>
            </a:r>
            <a:r>
              <a:rPr lang="en-US" dirty="0"/>
              <a:t>.</a:t>
            </a:r>
          </a:p>
          <a:p>
            <a:r>
              <a:rPr lang="en-US" dirty="0"/>
              <a:t>Compare microarray transcripts to known stressors</a:t>
            </a:r>
          </a:p>
          <a:p>
            <a:pPr lvl="1"/>
            <a:r>
              <a:rPr lang="en-US" dirty="0"/>
              <a:t>Other pathogens</a:t>
            </a:r>
          </a:p>
          <a:p>
            <a:pPr lvl="1"/>
            <a:r>
              <a:rPr lang="en-US" dirty="0"/>
              <a:t>Bacterial toxins</a:t>
            </a:r>
          </a:p>
          <a:p>
            <a:pPr lvl="1"/>
            <a:r>
              <a:rPr lang="en-US" dirty="0"/>
              <a:t>Immune Activated Pathways</a:t>
            </a:r>
          </a:p>
          <a:p>
            <a:pPr lvl="1"/>
            <a:r>
              <a:rPr lang="en-US" dirty="0"/>
              <a:t>Chemical stressors</a:t>
            </a:r>
          </a:p>
          <a:p>
            <a:pPr lvl="1"/>
            <a:r>
              <a:rPr lang="en-US" dirty="0"/>
              <a:t>Stress conditions</a:t>
            </a:r>
          </a:p>
          <a:p>
            <a:pPr lvl="1"/>
            <a:r>
              <a:rPr lang="en-US" dirty="0"/>
              <a:t>Stress Pathways</a:t>
            </a:r>
          </a:p>
          <a:p>
            <a:r>
              <a:rPr lang="en-US" dirty="0"/>
              <a:t>Focus on chemical stressor comparison</a:t>
            </a:r>
          </a:p>
        </p:txBody>
      </p:sp>
    </p:spTree>
    <p:extLst>
      <p:ext uri="{BB962C8B-B14F-4D97-AF65-F5344CB8AC3E}">
        <p14:creationId xmlns:p14="http://schemas.microsoft.com/office/powerpoint/2010/main" val="19623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</p:spTree>
    <p:extLst>
      <p:ext uri="{BB962C8B-B14F-4D97-AF65-F5344CB8AC3E}">
        <p14:creationId xmlns:p14="http://schemas.microsoft.com/office/powerpoint/2010/main" val="2384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D8ED-50C5-4AA3-9185-733839B5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Current 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A016-80E3-4766-91F3-B021D38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Expand the number of microarrays analyzed in the clustering between stress conditions</a:t>
            </a:r>
          </a:p>
          <a:p>
            <a:pPr marL="514350" indent="-514350">
              <a:buAutoNum type="arabicPeriod"/>
            </a:pPr>
            <a:r>
              <a:rPr lang="en-US" dirty="0"/>
              <a:t>Employ a more specific clustering method to examine genes for common pathways</a:t>
            </a:r>
          </a:p>
          <a:p>
            <a:pPr lvl="1"/>
            <a:r>
              <a:rPr lang="en-US" dirty="0"/>
              <a:t>Gene Ontology</a:t>
            </a:r>
          </a:p>
          <a:p>
            <a:pPr lvl="1"/>
            <a:r>
              <a:rPr lang="en-US" dirty="0"/>
              <a:t>Transcription factor binding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ECA546-0457-4D9A-A487-572566D1F5AD}"/>
              </a:ext>
            </a:extLst>
          </p:cNvPr>
          <p:cNvCxnSpPr>
            <a:cxnSpLocks/>
          </p:cNvCxnSpPr>
          <p:nvPr/>
        </p:nvCxnSpPr>
        <p:spPr>
          <a:xfrm>
            <a:off x="1596190" y="4351421"/>
            <a:ext cx="4299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56A-DA7F-429F-AD3C-6FC126F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C2BE-A448-4D80-8B90-7B367927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from microarray data</a:t>
            </a:r>
          </a:p>
          <a:p>
            <a:r>
              <a:rPr lang="en-US" dirty="0"/>
              <a:t>Sort genes &amp; populate a structure with relevant information</a:t>
            </a:r>
          </a:p>
          <a:p>
            <a:r>
              <a:rPr lang="en-US" dirty="0"/>
              <a:t>Read in genome and find promotor regions</a:t>
            </a:r>
          </a:p>
          <a:p>
            <a:r>
              <a:rPr lang="en-US" dirty="0"/>
              <a:t>Search for Motifs</a:t>
            </a:r>
          </a:p>
          <a:p>
            <a:pPr lvl="1"/>
            <a:r>
              <a:rPr lang="en-US" dirty="0"/>
              <a:t>Known Ethanol Stress Response Motif</a:t>
            </a:r>
          </a:p>
          <a:p>
            <a:pPr lvl="1"/>
            <a:r>
              <a:rPr lang="en-US" dirty="0"/>
              <a:t>Attempt to characterize Other Motifs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</a:t>
            </a:r>
            <a:r>
              <a:rPr lang="en-US" dirty="0" err="1"/>
              <a:t>matricies</a:t>
            </a:r>
            <a:endParaRPr lang="en-US" dirty="0"/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88E53D-2FA7-4E77-9DE0-51B527601A24}"/>
              </a:ext>
            </a:extLst>
          </p:cNvPr>
          <p:cNvSpPr/>
          <p:nvPr/>
        </p:nvSpPr>
        <p:spPr>
          <a:xfrm>
            <a:off x="5052830" y="5819091"/>
            <a:ext cx="6837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680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matrices</a:t>
            </a:r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17407-04E2-43CF-A5C1-5F5DB32F4FA3}"/>
              </a:ext>
            </a:extLst>
          </p:cNvPr>
          <p:cNvSpPr/>
          <p:nvPr/>
        </p:nvSpPr>
        <p:spPr>
          <a:xfrm>
            <a:off x="5995739" y="1760597"/>
            <a:ext cx="850230" cy="360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46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2F8BF-684D-436C-9E99-D3662C1B1937}"/>
              </a:ext>
            </a:extLst>
          </p:cNvPr>
          <p:cNvSpPr/>
          <p:nvPr/>
        </p:nvSpPr>
        <p:spPr>
          <a:xfrm>
            <a:off x="1658133" y="1691640"/>
            <a:ext cx="10137082" cy="9568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CE432F-7399-43D7-B34F-3B7B05194115}"/>
              </a:ext>
            </a:extLst>
          </p:cNvPr>
          <p:cNvSpPr/>
          <p:nvPr/>
        </p:nvSpPr>
        <p:spPr>
          <a:xfrm>
            <a:off x="2528575" y="2669817"/>
            <a:ext cx="9266639" cy="9568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04969-97F1-4FFC-A2F5-1C5E362650B3}"/>
              </a:ext>
            </a:extLst>
          </p:cNvPr>
          <p:cNvSpPr/>
          <p:nvPr/>
        </p:nvSpPr>
        <p:spPr>
          <a:xfrm>
            <a:off x="2394730" y="3713130"/>
            <a:ext cx="9400484" cy="61678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88504-97A5-41AB-97EC-4D1C256C1B8B}"/>
              </a:ext>
            </a:extLst>
          </p:cNvPr>
          <p:cNvSpPr/>
          <p:nvPr/>
        </p:nvSpPr>
        <p:spPr>
          <a:xfrm>
            <a:off x="1781156" y="4380448"/>
            <a:ext cx="10014058" cy="140573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683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Computational Identification of Common Intron Motifs</vt:lpstr>
      <vt:lpstr>Our Model: C. elegans</vt:lpstr>
      <vt:lpstr>Innate Immunity &amp; Small Molecules</vt:lpstr>
      <vt:lpstr>PowerPoint Presentation</vt:lpstr>
      <vt:lpstr>Two Current Aims </vt:lpstr>
      <vt:lpstr>Overview of Approach</vt:lpstr>
      <vt:lpstr>Reading in Data and K-Means Clustering </vt:lpstr>
      <vt:lpstr>Reading in Data and K-Means Clustering </vt:lpstr>
      <vt:lpstr>PowerPoint Presentation</vt:lpstr>
      <vt:lpstr>Reading in Data and K-Means Clustering </vt:lpstr>
      <vt:lpstr>Gene Sorting &amp; Gene Structure generation</vt:lpstr>
      <vt:lpstr>Genome Reading</vt:lpstr>
      <vt:lpstr>Finding Promotor regions</vt:lpstr>
      <vt:lpstr>Motif Search</vt:lpstr>
      <vt:lpstr>Motif Search</vt:lpstr>
      <vt:lpstr>Alternate Motif finders</vt:lpstr>
      <vt:lpstr>Conclusions &amp; Future Directions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Identification of possible</dc:title>
  <dc:creator>Aubrey Howard</dc:creator>
  <cp:lastModifiedBy>Aubrey Howard</cp:lastModifiedBy>
  <cp:revision>28</cp:revision>
  <dcterms:created xsi:type="dcterms:W3CDTF">2017-11-28T07:39:08Z</dcterms:created>
  <dcterms:modified xsi:type="dcterms:W3CDTF">2017-11-28T19:02:34Z</dcterms:modified>
</cp:coreProperties>
</file>