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25205E6-E984-4938-AE9B-FB2B7CE43CE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70B1615-E9B9-48FC-8487-F6C4B6145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5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2C4DAD9-3A80-4EA1-80DB-01393DA94BEF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57963FD-06BD-4661-9EE8-002C8259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63FD-06BD-4661-9EE8-002C8259C68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63FD-06BD-4661-9EE8-002C8259C6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63FD-06BD-4661-9EE8-002C8259C68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63FD-06BD-4661-9EE8-002C8259C68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963FD-06BD-4661-9EE8-002C8259C6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C8F36-D7DB-459D-8B58-D2003552F966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AB7CE9-633E-4C7D-B389-23BDB9BD931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http://www.guamdawr.org/images/72x72Button.jpg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klahoman.com/article/2388013/soap-sprays-help-control-many-plant-pe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0330"/>
            <a:ext cx="7406640" cy="2764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Applied Pest Controls for Organic and Certified Naturally Grown Agriculture Production</a:t>
            </a:r>
            <a:br>
              <a:rPr lang="en-US" dirty="0" smtClean="0"/>
            </a:br>
            <a:r>
              <a:rPr lang="en-US" sz="3100" dirty="0" smtClean="0"/>
              <a:t>November 9, 2011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8016240" cy="2057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Offered by:</a:t>
            </a:r>
          </a:p>
          <a:p>
            <a:r>
              <a:rPr lang="en-US" sz="2400" dirty="0" smtClean="0"/>
              <a:t>Guam Department of Agriculture: Agricultural Development Services</a:t>
            </a:r>
          </a:p>
          <a:p>
            <a:r>
              <a:rPr lang="en-US" sz="2400" dirty="0" smtClean="0"/>
              <a:t>UOG: College of Natural &amp; Applied Sciences, Cooperative Extension Service</a:t>
            </a:r>
          </a:p>
          <a:p>
            <a:r>
              <a:rPr lang="en-US" sz="2400" dirty="0" smtClean="0"/>
              <a:t>Northern &amp; Southern Soil and Water Conservation Districts</a:t>
            </a:r>
          </a:p>
        </p:txBody>
      </p:sp>
      <p:pic>
        <p:nvPicPr>
          <p:cNvPr id="4" name="Picture 7" descr="uog emblem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5" y="1905000"/>
            <a:ext cx="1025026" cy="153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0599" y="3733800"/>
            <a:ext cx="12935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 descr="DAWR Logo"/>
          <p:cNvPicPr>
            <a:picLocks noChangeAspect="1" noChangeArrowheads="1"/>
          </p:cNvPicPr>
          <p:nvPr/>
        </p:nvPicPr>
        <p:blipFill>
          <a:blip r:embed="rId5" r:link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381000"/>
            <a:ext cx="128281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err="1" smtClean="0"/>
              <a:t>DoAg</a:t>
            </a:r>
            <a:r>
              <a:rPr lang="en-US" dirty="0" smtClean="0"/>
              <a:t> Demonstration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over  8 years the Guam Department of Agriculture: Agriculture Development Services (ADS) has run a demonstration farm managed under organic practices in </a:t>
            </a:r>
            <a:r>
              <a:rPr lang="en-US" sz="2400" dirty="0" err="1" smtClean="0"/>
              <a:t>Mangilao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This farm has grown many fruits and vegetables successfully</a:t>
            </a:r>
          </a:p>
          <a:p>
            <a:pPr lvl="1"/>
            <a:r>
              <a:rPr lang="en-US" sz="2000" dirty="0" smtClean="0"/>
              <a:t>Each May we hold a field day with lunch and open the farm to the public.</a:t>
            </a:r>
          </a:p>
          <a:p>
            <a:r>
              <a:rPr lang="en-US" sz="2400" dirty="0" smtClean="0"/>
              <a:t>Over the years we have encountered many pest problems and have work with many control options.</a:t>
            </a:r>
          </a:p>
          <a:p>
            <a:r>
              <a:rPr lang="en-US" sz="2400" dirty="0" smtClean="0"/>
              <a:t>Today we will discuss some of these controls with an applied focus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Weed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weed control a whole range of practices have been utilized on the farm</a:t>
            </a:r>
            <a:r>
              <a:rPr lang="en-US" sz="2400" i="1" dirty="0" smtClean="0"/>
              <a:t>.</a:t>
            </a:r>
          </a:p>
          <a:p>
            <a:r>
              <a:rPr lang="en-US" dirty="0" smtClean="0"/>
              <a:t>Mulching (especially with shredded paper) has been a front line method of weed suppression.</a:t>
            </a:r>
          </a:p>
          <a:p>
            <a:pPr lvl="1"/>
            <a:r>
              <a:rPr lang="en-US" sz="2200" i="1" dirty="0" smtClean="0"/>
              <a:t>This is especially important in new plantings.</a:t>
            </a:r>
          </a:p>
          <a:p>
            <a:r>
              <a:rPr lang="en-US" sz="2400" dirty="0" smtClean="0"/>
              <a:t>We have also utilized cover crops, green manures and living mulches like; sun hemp, red velvet bean and sweet potato to both build the soil and fill an ecological niche so weed </a:t>
            </a:r>
          </a:p>
          <a:p>
            <a:r>
              <a:rPr lang="en-US" sz="2400" dirty="0" smtClean="0"/>
              <a:t>Mowing and maintenance of natural plant covers</a:t>
            </a:r>
          </a:p>
          <a:p>
            <a:r>
              <a:rPr lang="en-US" sz="2400" dirty="0" smtClean="0"/>
              <a:t>Use of plastic mulch</a:t>
            </a:r>
          </a:p>
          <a:p>
            <a:pPr lvl="1"/>
            <a:r>
              <a:rPr lang="en-US" sz="2200" dirty="0" smtClean="0"/>
              <a:t>Note that the plastic mulch must be removed annually.</a:t>
            </a:r>
            <a:endParaRPr lang="en-US" sz="2200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Insect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Monitoring to know what insect pest and beneficial insects you have is critical.  </a:t>
            </a:r>
          </a:p>
          <a:p>
            <a:pPr lvl="1"/>
            <a:r>
              <a:rPr lang="en-US" dirty="0" smtClean="0"/>
              <a:t>We do visual inspections of our crops regularly and we utilize sticky traps (yellow cups covered with sticky glue)</a:t>
            </a:r>
          </a:p>
          <a:p>
            <a:r>
              <a:rPr lang="en-US" dirty="0" smtClean="0"/>
              <a:t>When a pest is found, we do not always apply a control. </a:t>
            </a:r>
            <a:r>
              <a:rPr lang="en-US" dirty="0"/>
              <a:t>I</a:t>
            </a:r>
            <a:r>
              <a:rPr lang="en-US" dirty="0" smtClean="0"/>
              <a:t>n small numbers it is better to just let the natural systems control the pest, only when we see a large outbreak do we apply a control.</a:t>
            </a:r>
          </a:p>
          <a:p>
            <a:r>
              <a:rPr lang="en-US" dirty="0" smtClean="0"/>
              <a:t>As part of the visual inspect, on a small scale we will simply apply the mechanical control of crushing the pest as we find them.</a:t>
            </a:r>
          </a:p>
          <a:p>
            <a:r>
              <a:rPr lang="en-US" dirty="0" smtClean="0"/>
              <a:t>Another mechanical control we often use is floating row covers to protect crops from insects that can transmit diseases.</a:t>
            </a:r>
          </a:p>
          <a:p>
            <a:pPr lvl="1"/>
            <a:r>
              <a:rPr lang="en-US" dirty="0" smtClean="0"/>
              <a:t>These are used both in the nursery to protect seedlings and in the field with crops like watermelon.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3600" dirty="0"/>
              <a:t>Insect </a:t>
            </a:r>
            <a:r>
              <a:rPr lang="en-US" sz="3600" dirty="0" smtClean="0"/>
              <a:t>Control continued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 soft bodied insects (aphids &amp; mealy bugs) we utilize insecticidal soaps like Safer soap and horticultural oils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Soap/Oil Spray </a:t>
            </a:r>
            <a:r>
              <a:rPr lang="en-US" dirty="0">
                <a:hlinkClick r:id="rId2"/>
              </a:rPr>
              <a:t>https://oklahoman.com/article/2388013/soap-sprays-help-control-many-plant-pests</a:t>
            </a:r>
            <a:endParaRPr lang="en-US" dirty="0" smtClean="0"/>
          </a:p>
          <a:p>
            <a:r>
              <a:rPr lang="en-US" dirty="0" smtClean="0"/>
              <a:t>For certain Lepidoptera and other pests we will use a bacterial control </a:t>
            </a:r>
            <a:r>
              <a:rPr lang="en-US" i="1" dirty="0"/>
              <a:t>B</a:t>
            </a:r>
            <a:r>
              <a:rPr lang="en-US" i="1" dirty="0" smtClean="0"/>
              <a:t>acillus </a:t>
            </a:r>
            <a:r>
              <a:rPr lang="en-US" i="1" dirty="0" err="1" smtClean="0"/>
              <a:t>thuringiensis</a:t>
            </a:r>
            <a:r>
              <a:rPr lang="en-US" i="1" dirty="0" smtClean="0"/>
              <a:t> (</a:t>
            </a:r>
            <a:r>
              <a:rPr lang="en-US" dirty="0" err="1" smtClean="0"/>
              <a:t>Dipel</a:t>
            </a:r>
            <a:r>
              <a:rPr lang="en-US" i="1" dirty="0" smtClean="0"/>
              <a:t>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Less frequently we will use </a:t>
            </a:r>
            <a:r>
              <a:rPr lang="en-US" dirty="0" err="1" smtClean="0"/>
              <a:t>Neam</a:t>
            </a:r>
            <a:r>
              <a:rPr lang="en-US" dirty="0" smtClean="0"/>
              <a:t> oil spray which is a more broad spectrum spray (it can kill your beneficial insects)</a:t>
            </a:r>
          </a:p>
          <a:p>
            <a:r>
              <a:rPr lang="en-US" dirty="0" smtClean="0"/>
              <a:t>Of course we start the crop right by selecting the best adapted variety for our island.  These well adapted plants are better able to resist pests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0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Disease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Disease control starts with selecting appropriate variety for disease resistance.</a:t>
            </a:r>
          </a:p>
          <a:p>
            <a:r>
              <a:rPr lang="en-US" sz="2400" dirty="0" smtClean="0"/>
              <a:t>We utilize windbreaks on our farm to minimize physical damage (which provides entry point to diseases) to our plants, by winds.</a:t>
            </a:r>
          </a:p>
          <a:p>
            <a:r>
              <a:rPr lang="en-US" sz="2400" dirty="0" smtClean="0"/>
              <a:t>We also try to maintain open air flow throughout our production areas by not planting plants to close.</a:t>
            </a:r>
          </a:p>
          <a:p>
            <a:r>
              <a:rPr lang="en-US" sz="2400" dirty="0" smtClean="0"/>
              <a:t>We practice crop rotations to reduce the buildup of disease associated with a particular plant family.</a:t>
            </a:r>
            <a:endParaRPr lang="en-US" sz="2400" dirty="0"/>
          </a:p>
          <a:p>
            <a:r>
              <a:rPr lang="en-US" sz="2400" dirty="0" smtClean="0"/>
              <a:t>We utilize mulch to prevent rain water splashing soil particles carrying disease onto the plants.</a:t>
            </a:r>
          </a:p>
          <a:p>
            <a:r>
              <a:rPr lang="en-US" sz="2400" dirty="0" smtClean="0"/>
              <a:t>We also maintain crop sanitation by composting crop residues.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2153</TotalTime>
  <Words>571</Words>
  <Application>Microsoft Office PowerPoint</Application>
  <PresentationFormat>On-screen Show (4:3)</PresentationFormat>
  <Paragraphs>45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Applied Pest Controls for Organic and Certified Naturally Grown Agriculture Production November 9, 2011</vt:lpstr>
      <vt:lpstr>DoAg Demonstration Farm</vt:lpstr>
      <vt:lpstr> Weed Control</vt:lpstr>
      <vt:lpstr>Insect Control</vt:lpstr>
      <vt:lpstr>Insect Control continued</vt:lpstr>
      <vt:lpstr>Disease Control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Farm Plans</dc:title>
  <dc:creator>Bob Barber</dc:creator>
  <cp:lastModifiedBy>Bbarber</cp:lastModifiedBy>
  <cp:revision>51</cp:revision>
  <cp:lastPrinted>2011-11-09T00:56:30Z</cp:lastPrinted>
  <dcterms:created xsi:type="dcterms:W3CDTF">2010-03-29T02:30:26Z</dcterms:created>
  <dcterms:modified xsi:type="dcterms:W3CDTF">2020-04-20T23:00:16Z</dcterms:modified>
</cp:coreProperties>
</file>