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33" r:id="rId2"/>
    <p:sldId id="357" r:id="rId3"/>
    <p:sldId id="380" r:id="rId4"/>
    <p:sldId id="381" r:id="rId5"/>
    <p:sldId id="373" r:id="rId6"/>
    <p:sldId id="378" r:id="rId7"/>
    <p:sldId id="375" r:id="rId8"/>
    <p:sldId id="372" r:id="rId9"/>
    <p:sldId id="382" r:id="rId10"/>
    <p:sldId id="383" r:id="rId11"/>
    <p:sldId id="379"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33"/>
    <a:srgbClr val="99022F"/>
    <a:srgbClr val="575A5F"/>
    <a:srgbClr val="3E01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03" autoAdjust="0"/>
    <p:restoredTop sz="83121" autoAdjust="0"/>
  </p:normalViewPr>
  <p:slideViewPr>
    <p:cSldViewPr>
      <p:cViewPr>
        <p:scale>
          <a:sx n="63" d="100"/>
          <a:sy n="63" d="100"/>
        </p:scale>
        <p:origin x="96" y="7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E2F16-A01D-44F6-AFAF-9682D1F705BC}" type="datetimeFigureOut">
              <a:rPr lang="en-US" smtClean="0"/>
              <a:pPr/>
              <a:t>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46FC0E-5DA2-46B1-AAD1-16BC154A3566}" type="slidenum">
              <a:rPr lang="en-US" smtClean="0"/>
              <a:pPr/>
              <a:t>‹#›</a:t>
            </a:fld>
            <a:endParaRPr lang="en-US"/>
          </a:p>
        </p:txBody>
      </p:sp>
    </p:spTree>
    <p:extLst>
      <p:ext uri="{BB962C8B-B14F-4D97-AF65-F5344CB8AC3E}">
        <p14:creationId xmlns:p14="http://schemas.microsoft.com/office/powerpoint/2010/main" val="4006992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nSpc>
                <a:spcPct val="115000"/>
              </a:lnSpc>
            </a:pPr>
            <a:endParaRPr lang="en-US" dirty="0">
              <a:ea typeface="Times New Roman"/>
              <a:cs typeface="Times New Roman"/>
            </a:endParaRPr>
          </a:p>
        </p:txBody>
      </p:sp>
      <p:sp>
        <p:nvSpPr>
          <p:cNvPr id="4" name="Slide Number Placeholder 3"/>
          <p:cNvSpPr>
            <a:spLocks noGrp="1"/>
          </p:cNvSpPr>
          <p:nvPr>
            <p:ph type="sldNum" sz="quarter" idx="10"/>
          </p:nvPr>
        </p:nvSpPr>
        <p:spPr/>
        <p:txBody>
          <a:bodyPr/>
          <a:lstStyle/>
          <a:p>
            <a:fld id="{E946FC0E-5DA2-46B1-AAD1-16BC154A3566}" type="slidenum">
              <a:rPr lang="en-US" smtClean="0"/>
              <a:pPr/>
              <a:t>1</a:t>
            </a:fld>
            <a:endParaRPr lang="en-US"/>
          </a:p>
        </p:txBody>
      </p:sp>
    </p:spTree>
    <p:extLst>
      <p:ext uri="{BB962C8B-B14F-4D97-AF65-F5344CB8AC3E}">
        <p14:creationId xmlns:p14="http://schemas.microsoft.com/office/powerpoint/2010/main" val="2558528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50B64-8EC8-7AF9-2A5F-A9FC3BE0D7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97107-989E-3163-CF05-9453C9B6AF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FA96BE-DB15-D4A0-AD0A-697984A33D0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09BCEF1-D772-36AB-B783-CB7AE9F3C0BA}"/>
              </a:ext>
            </a:extLst>
          </p:cNvPr>
          <p:cNvSpPr>
            <a:spLocks noGrp="1"/>
          </p:cNvSpPr>
          <p:nvPr>
            <p:ph type="sldNum" sz="quarter" idx="5"/>
          </p:nvPr>
        </p:nvSpPr>
        <p:spPr/>
        <p:txBody>
          <a:bodyPr/>
          <a:lstStyle/>
          <a:p>
            <a:fld id="{E946FC0E-5DA2-46B1-AAD1-16BC154A3566}" type="slidenum">
              <a:rPr lang="en-US" smtClean="0"/>
              <a:pPr/>
              <a:t>10</a:t>
            </a:fld>
            <a:endParaRPr lang="en-US"/>
          </a:p>
        </p:txBody>
      </p:sp>
    </p:spTree>
    <p:extLst>
      <p:ext uri="{BB962C8B-B14F-4D97-AF65-F5344CB8AC3E}">
        <p14:creationId xmlns:p14="http://schemas.microsoft.com/office/powerpoint/2010/main" val="1646547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AB821-6E3B-375A-1B75-2613404D8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F8FF68-F6FB-5A54-27C1-A0AA1CC5E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D65274-36C2-06C1-9F8B-FFB96332628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FAB83531-1236-F8DB-C92A-95CF80AA646A}"/>
              </a:ext>
            </a:extLst>
          </p:cNvPr>
          <p:cNvSpPr>
            <a:spLocks noGrp="1"/>
          </p:cNvSpPr>
          <p:nvPr>
            <p:ph type="sldNum" sz="quarter" idx="5"/>
          </p:nvPr>
        </p:nvSpPr>
        <p:spPr/>
        <p:txBody>
          <a:bodyPr/>
          <a:lstStyle/>
          <a:p>
            <a:fld id="{E946FC0E-5DA2-46B1-AAD1-16BC154A3566}" type="slidenum">
              <a:rPr lang="en-US" smtClean="0"/>
              <a:pPr/>
              <a:t>11</a:t>
            </a:fld>
            <a:endParaRPr lang="en-US"/>
          </a:p>
        </p:txBody>
      </p:sp>
    </p:spTree>
    <p:extLst>
      <p:ext uri="{BB962C8B-B14F-4D97-AF65-F5344CB8AC3E}">
        <p14:creationId xmlns:p14="http://schemas.microsoft.com/office/powerpoint/2010/main" val="253148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E946FC0E-5DA2-46B1-AAD1-16BC154A3566}" type="slidenum">
              <a:rPr lang="en-US" smtClean="0"/>
              <a:pPr/>
              <a:t>2</a:t>
            </a:fld>
            <a:endParaRPr lang="en-US"/>
          </a:p>
        </p:txBody>
      </p:sp>
    </p:spTree>
    <p:extLst>
      <p:ext uri="{BB962C8B-B14F-4D97-AF65-F5344CB8AC3E}">
        <p14:creationId xmlns:p14="http://schemas.microsoft.com/office/powerpoint/2010/main" val="230835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9D0F3-07A1-2B15-30EE-81C938175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846667-F12D-B91E-87F6-35568EB9A6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02EE47-5CD4-4686-9C0E-3A0A4AEC6635}"/>
              </a:ext>
            </a:extLst>
          </p:cNvPr>
          <p:cNvSpPr>
            <a:spLocks noGrp="1"/>
          </p:cNvSpPr>
          <p:nvPr>
            <p:ph type="body" idx="1"/>
          </p:nvPr>
        </p:nvSpPr>
        <p:spPr/>
        <p:txBody>
          <a:bodyPr/>
          <a:lstStyle/>
          <a:p>
            <a:endParaRPr lang="en-US" b="0" dirty="0"/>
          </a:p>
        </p:txBody>
      </p:sp>
      <p:sp>
        <p:nvSpPr>
          <p:cNvPr id="4" name="Slide Number Placeholder 3">
            <a:extLst>
              <a:ext uri="{FF2B5EF4-FFF2-40B4-BE49-F238E27FC236}">
                <a16:creationId xmlns:a16="http://schemas.microsoft.com/office/drawing/2014/main" id="{43F461DC-0E77-E103-6F86-BAB7D964B3BE}"/>
              </a:ext>
            </a:extLst>
          </p:cNvPr>
          <p:cNvSpPr>
            <a:spLocks noGrp="1"/>
          </p:cNvSpPr>
          <p:nvPr>
            <p:ph type="sldNum" sz="quarter" idx="5"/>
          </p:nvPr>
        </p:nvSpPr>
        <p:spPr/>
        <p:txBody>
          <a:bodyPr/>
          <a:lstStyle/>
          <a:p>
            <a:fld id="{E946FC0E-5DA2-46B1-AAD1-16BC154A3566}" type="slidenum">
              <a:rPr lang="en-US" smtClean="0"/>
              <a:pPr/>
              <a:t>3</a:t>
            </a:fld>
            <a:endParaRPr lang="en-US"/>
          </a:p>
        </p:txBody>
      </p:sp>
    </p:spTree>
    <p:extLst>
      <p:ext uri="{BB962C8B-B14F-4D97-AF65-F5344CB8AC3E}">
        <p14:creationId xmlns:p14="http://schemas.microsoft.com/office/powerpoint/2010/main" val="229833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76964-611D-7C16-2D93-A817F970A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F1CDAC-974D-86B2-BC42-C43B3CFC42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64B947-FABB-AA8D-C952-17E8A804BEB9}"/>
              </a:ext>
            </a:extLst>
          </p:cNvPr>
          <p:cNvSpPr>
            <a:spLocks noGrp="1"/>
          </p:cNvSpPr>
          <p:nvPr>
            <p:ph type="body" idx="1"/>
          </p:nvPr>
        </p:nvSpPr>
        <p:spPr/>
        <p:txBody>
          <a:bodyPr/>
          <a:lstStyle/>
          <a:p>
            <a:endParaRPr lang="en-US" b="0" dirty="0"/>
          </a:p>
        </p:txBody>
      </p:sp>
      <p:sp>
        <p:nvSpPr>
          <p:cNvPr id="4" name="Slide Number Placeholder 3">
            <a:extLst>
              <a:ext uri="{FF2B5EF4-FFF2-40B4-BE49-F238E27FC236}">
                <a16:creationId xmlns:a16="http://schemas.microsoft.com/office/drawing/2014/main" id="{9A605CFE-97F7-7B13-4064-E2EE8ED796CE}"/>
              </a:ext>
            </a:extLst>
          </p:cNvPr>
          <p:cNvSpPr>
            <a:spLocks noGrp="1"/>
          </p:cNvSpPr>
          <p:nvPr>
            <p:ph type="sldNum" sz="quarter" idx="5"/>
          </p:nvPr>
        </p:nvSpPr>
        <p:spPr/>
        <p:txBody>
          <a:bodyPr/>
          <a:lstStyle/>
          <a:p>
            <a:fld id="{E946FC0E-5DA2-46B1-AAD1-16BC154A3566}" type="slidenum">
              <a:rPr lang="en-US" smtClean="0"/>
              <a:pPr/>
              <a:t>4</a:t>
            </a:fld>
            <a:endParaRPr lang="en-US"/>
          </a:p>
        </p:txBody>
      </p:sp>
    </p:spTree>
    <p:extLst>
      <p:ext uri="{BB962C8B-B14F-4D97-AF65-F5344CB8AC3E}">
        <p14:creationId xmlns:p14="http://schemas.microsoft.com/office/powerpoint/2010/main" val="1519520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946FC0E-5DA2-46B1-AAD1-16BC154A3566}" type="slidenum">
              <a:rPr lang="en-US" smtClean="0"/>
              <a:pPr/>
              <a:t>5</a:t>
            </a:fld>
            <a:endParaRPr lang="en-US"/>
          </a:p>
        </p:txBody>
      </p:sp>
    </p:spTree>
    <p:extLst>
      <p:ext uri="{BB962C8B-B14F-4D97-AF65-F5344CB8AC3E}">
        <p14:creationId xmlns:p14="http://schemas.microsoft.com/office/powerpoint/2010/main" val="2169928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995B1-2A10-0360-B775-29F98ABE8F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BBF0EF-F1E8-0B66-0B40-56494BC9E2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127DCB-5EF5-B507-65EC-0EC878CB53F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8AE7C8BA-582F-C93A-AB0B-4E2FC23CBAF7}"/>
              </a:ext>
            </a:extLst>
          </p:cNvPr>
          <p:cNvSpPr>
            <a:spLocks noGrp="1"/>
          </p:cNvSpPr>
          <p:nvPr>
            <p:ph type="sldNum" sz="quarter" idx="5"/>
          </p:nvPr>
        </p:nvSpPr>
        <p:spPr/>
        <p:txBody>
          <a:bodyPr/>
          <a:lstStyle/>
          <a:p>
            <a:fld id="{E946FC0E-5DA2-46B1-AAD1-16BC154A3566}" type="slidenum">
              <a:rPr lang="en-US" smtClean="0"/>
              <a:pPr/>
              <a:t>6</a:t>
            </a:fld>
            <a:endParaRPr lang="en-US"/>
          </a:p>
        </p:txBody>
      </p:sp>
    </p:spTree>
    <p:extLst>
      <p:ext uri="{BB962C8B-B14F-4D97-AF65-F5344CB8AC3E}">
        <p14:creationId xmlns:p14="http://schemas.microsoft.com/office/powerpoint/2010/main" val="92260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A8C20-97C4-F01D-482F-BD365A157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E23280-F265-6E6C-B010-FB6F6E1D76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7DC77F-4DD2-B0AE-9D78-704963EE31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E6DD1F8E-5661-3A29-CC9F-CAAECBE7A020}"/>
              </a:ext>
            </a:extLst>
          </p:cNvPr>
          <p:cNvSpPr>
            <a:spLocks noGrp="1"/>
          </p:cNvSpPr>
          <p:nvPr>
            <p:ph type="sldNum" sz="quarter" idx="5"/>
          </p:nvPr>
        </p:nvSpPr>
        <p:spPr/>
        <p:txBody>
          <a:bodyPr/>
          <a:lstStyle/>
          <a:p>
            <a:fld id="{E946FC0E-5DA2-46B1-AAD1-16BC154A3566}" type="slidenum">
              <a:rPr lang="en-US" smtClean="0"/>
              <a:pPr/>
              <a:t>7</a:t>
            </a:fld>
            <a:endParaRPr lang="en-US"/>
          </a:p>
        </p:txBody>
      </p:sp>
    </p:spTree>
    <p:extLst>
      <p:ext uri="{BB962C8B-B14F-4D97-AF65-F5344CB8AC3E}">
        <p14:creationId xmlns:p14="http://schemas.microsoft.com/office/powerpoint/2010/main" val="3257927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946FC0E-5DA2-46B1-AAD1-16BC154A3566}" type="slidenum">
              <a:rPr lang="en-US" smtClean="0"/>
              <a:pPr/>
              <a:t>8</a:t>
            </a:fld>
            <a:endParaRPr lang="en-US"/>
          </a:p>
        </p:txBody>
      </p:sp>
    </p:spTree>
    <p:extLst>
      <p:ext uri="{BB962C8B-B14F-4D97-AF65-F5344CB8AC3E}">
        <p14:creationId xmlns:p14="http://schemas.microsoft.com/office/powerpoint/2010/main" val="1260538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AEF6E-9F5B-CD00-69CD-DE041472D8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3B5D40-3A61-616F-D3E2-EAC3ACF95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F82858-717B-1276-280E-29DD6E59BE0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27D088D5-81B2-6C47-493C-246846B3C73C}"/>
              </a:ext>
            </a:extLst>
          </p:cNvPr>
          <p:cNvSpPr>
            <a:spLocks noGrp="1"/>
          </p:cNvSpPr>
          <p:nvPr>
            <p:ph type="sldNum" sz="quarter" idx="5"/>
          </p:nvPr>
        </p:nvSpPr>
        <p:spPr/>
        <p:txBody>
          <a:bodyPr/>
          <a:lstStyle/>
          <a:p>
            <a:fld id="{E946FC0E-5DA2-46B1-AAD1-16BC154A3566}" type="slidenum">
              <a:rPr lang="en-US" smtClean="0"/>
              <a:pPr/>
              <a:t>9</a:t>
            </a:fld>
            <a:endParaRPr lang="en-US"/>
          </a:p>
        </p:txBody>
      </p:sp>
    </p:spTree>
    <p:extLst>
      <p:ext uri="{BB962C8B-B14F-4D97-AF65-F5344CB8AC3E}">
        <p14:creationId xmlns:p14="http://schemas.microsoft.com/office/powerpoint/2010/main" val="2137023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userDrawn="1"/>
        </p:nvSpPr>
        <p:spPr>
          <a:xfrm>
            <a:off x="0" y="6012325"/>
            <a:ext cx="914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533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40942" y="1611142"/>
            <a:ext cx="7467600" cy="1824707"/>
          </a:xfrm>
        </p:spPr>
        <p:txBody>
          <a:bodyPr/>
          <a:lstStyle/>
          <a:p>
            <a:r>
              <a:rPr lang="en-US" dirty="0"/>
              <a:t>Click to edit Master title style</a:t>
            </a:r>
          </a:p>
        </p:txBody>
      </p:sp>
      <p:sp>
        <p:nvSpPr>
          <p:cNvPr id="3" name="Subtitle 2"/>
          <p:cNvSpPr>
            <a:spLocks noGrp="1"/>
          </p:cNvSpPr>
          <p:nvPr>
            <p:ph type="subTitle" idx="1"/>
          </p:nvPr>
        </p:nvSpPr>
        <p:spPr>
          <a:xfrm>
            <a:off x="949504" y="3562749"/>
            <a:ext cx="7467600" cy="12978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533400" y="6477000"/>
            <a:ext cx="2057400" cy="365125"/>
          </a:xfrm>
          <a:noFill/>
        </p:spPr>
        <p:txBody>
          <a:bodyPr/>
          <a:lstStyle/>
          <a:p>
            <a:endParaRPr lang="en-US" dirty="0"/>
          </a:p>
        </p:txBody>
      </p:sp>
      <p:sp>
        <p:nvSpPr>
          <p:cNvPr id="6" name="Slide Number Placeholder 5"/>
          <p:cNvSpPr>
            <a:spLocks noGrp="1"/>
          </p:cNvSpPr>
          <p:nvPr>
            <p:ph type="sldNum" sz="quarter" idx="12"/>
          </p:nvPr>
        </p:nvSpPr>
        <p:spPr>
          <a:xfrm>
            <a:off x="6553200" y="6443089"/>
            <a:ext cx="2590800" cy="424560"/>
          </a:xfrm>
          <a:noFill/>
        </p:spPr>
        <p:txBody>
          <a:bodyPr/>
          <a:lstStyle/>
          <a:p>
            <a:fld id="{B6F15528-21DE-4FAA-801E-634DDDAF4B2B}" type="slidenum">
              <a:rPr lang="en-US" smtClean="0"/>
              <a:pPr/>
              <a:t>‹#›</a:t>
            </a:fld>
            <a:endParaRPr lang="en-US" dirty="0"/>
          </a:p>
        </p:txBody>
      </p:sp>
      <p:pic>
        <p:nvPicPr>
          <p:cNvPr id="8"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862"/>
            <a:ext cx="9144000" cy="160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cob-logo.gif"/>
          <p:cNvPicPr/>
          <p:nvPr userDrawn="1"/>
        </p:nvPicPr>
        <p:blipFill>
          <a:blip r:embed="rId3" cstate="print"/>
          <a:srcRect/>
          <a:stretch>
            <a:fillRect/>
          </a:stretch>
        </p:blipFill>
        <p:spPr bwMode="auto">
          <a:xfrm>
            <a:off x="7772400" y="4850363"/>
            <a:ext cx="1219200" cy="2000162"/>
          </a:xfrm>
          <a:prstGeom prst="rect">
            <a:avLst/>
          </a:prstGeom>
          <a:noFill/>
        </p:spPr>
      </p:pic>
      <p:sp>
        <p:nvSpPr>
          <p:cNvPr id="11" name="Footer Placeholder 4"/>
          <p:cNvSpPr>
            <a:spLocks noGrp="1"/>
          </p:cNvSpPr>
          <p:nvPr>
            <p:ph type="ftr" sz="quarter" idx="11"/>
          </p:nvPr>
        </p:nvSpPr>
        <p:spPr>
          <a:xfrm>
            <a:off x="2743200" y="6481975"/>
            <a:ext cx="3657600" cy="365125"/>
          </a:xfrm>
        </p:spPr>
        <p:txBody>
          <a:bodyPr/>
          <a:lstStyle>
            <a:lvl1pPr>
              <a:defRPr/>
            </a:lvl1pPr>
          </a:lstStyle>
          <a:p>
            <a:r>
              <a:rPr lang="en-US" dirty="0"/>
              <a:t>CIDM 6312</a:t>
            </a:r>
          </a:p>
        </p:txBody>
      </p:sp>
      <p:pic>
        <p:nvPicPr>
          <p:cNvPr id="1026" name="Picture 2" descr="C:\Users\shumpherys\Dropbox\_Courses\CIDM_common resources\ABEET logo\Accredited-CAC-Web.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31829" y="4876800"/>
            <a:ext cx="1280342" cy="14114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paul and virginia engler college of business 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8600" y="487244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4582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33400" y="6492514"/>
            <a:ext cx="2590800" cy="365125"/>
          </a:xfrm>
        </p:spPr>
        <p:txBody>
          <a:bodyPr/>
          <a:lstStyle>
            <a:lvl1pPr>
              <a:defRPr/>
            </a:lvl1pPr>
          </a:lstStyle>
          <a:p>
            <a:endParaRPr lang="en-US" dirty="0"/>
          </a:p>
        </p:txBody>
      </p:sp>
      <p:sp>
        <p:nvSpPr>
          <p:cNvPr id="5" name="Footer Placeholder 4"/>
          <p:cNvSpPr>
            <a:spLocks noGrp="1"/>
          </p:cNvSpPr>
          <p:nvPr>
            <p:ph type="ftr" sz="quarter" idx="11"/>
          </p:nvPr>
        </p:nvSpPr>
        <p:spPr>
          <a:xfrm>
            <a:off x="3200400" y="6492875"/>
            <a:ext cx="3657600" cy="365125"/>
          </a:xfrm>
        </p:spPr>
        <p:txBody>
          <a:bodyPr/>
          <a:lstStyle>
            <a:lvl1pPr>
              <a:defRPr/>
            </a:lvl1pPr>
          </a:lstStyle>
          <a:p>
            <a:r>
              <a:rPr lang="en-US" dirty="0"/>
              <a:t>CIDM 6312</a:t>
            </a:r>
          </a:p>
        </p:txBody>
      </p:sp>
      <p:sp>
        <p:nvSpPr>
          <p:cNvPr id="6" name="Slide Number Placeholder 5"/>
          <p:cNvSpPr>
            <a:spLocks noGrp="1"/>
          </p:cNvSpPr>
          <p:nvPr>
            <p:ph type="sldNum" sz="quarter" idx="12"/>
          </p:nvPr>
        </p:nvSpPr>
        <p:spPr>
          <a:xfrm>
            <a:off x="6858000" y="5257800"/>
            <a:ext cx="2133600" cy="365125"/>
          </a:xfrm>
        </p:spPr>
        <p:txBody>
          <a:bodyPr/>
          <a:lstStyle/>
          <a:p>
            <a:fld id="{B6F15528-21DE-4FAA-801E-634DDDAF4B2B}" type="slidenum">
              <a:rPr lang="en-US" smtClean="0"/>
              <a:pPr/>
              <a:t>‹#›</a:t>
            </a:fld>
            <a:endParaRPr lang="en-US" dirty="0"/>
          </a:p>
        </p:txBody>
      </p:sp>
      <p:sp>
        <p:nvSpPr>
          <p:cNvPr id="8" name="Rectangle 7"/>
          <p:cNvSpPr/>
          <p:nvPr userDrawn="1"/>
        </p:nvSpPr>
        <p:spPr>
          <a:xfrm>
            <a:off x="0" y="0"/>
            <a:ext cx="9144000" cy="533400"/>
          </a:xfrm>
          <a:prstGeom prst="rect">
            <a:avLst/>
          </a:prstGeom>
          <a:solidFill>
            <a:srgbClr val="990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33400"/>
            <a:ext cx="533400" cy="6324600"/>
          </a:xfrm>
          <a:prstGeom prst="rect">
            <a:avLst/>
          </a:prstGeom>
          <a:solidFill>
            <a:srgbClr val="57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536917" y="6536578"/>
            <a:ext cx="2587283" cy="276999"/>
          </a:xfrm>
          <a:prstGeom prst="rect">
            <a:avLst/>
          </a:prstGeom>
          <a:noFill/>
        </p:spPr>
        <p:txBody>
          <a:bodyPr wrap="square" rtlCol="0">
            <a:spAutoFit/>
          </a:bodyPr>
          <a:lstStyle/>
          <a:p>
            <a:r>
              <a:rPr lang="en-US" sz="1200" dirty="0">
                <a:solidFill>
                  <a:srgbClr val="003366"/>
                </a:solidFill>
              </a:rPr>
              <a:t>Computer </a:t>
            </a:r>
            <a:r>
              <a:rPr lang="en-US" sz="1200" baseline="0" dirty="0">
                <a:solidFill>
                  <a:srgbClr val="003366"/>
                </a:solidFill>
              </a:rPr>
              <a:t>Information Systems</a:t>
            </a:r>
            <a:endParaRPr lang="en-US" sz="1200" dirty="0">
              <a:solidFill>
                <a:srgbClr val="003366"/>
              </a:solidFill>
            </a:endParaRPr>
          </a:p>
        </p:txBody>
      </p:sp>
      <p:sp>
        <p:nvSpPr>
          <p:cNvPr id="10" name="Oval 9"/>
          <p:cNvSpPr/>
          <p:nvPr userDrawn="1"/>
        </p:nvSpPr>
        <p:spPr>
          <a:xfrm>
            <a:off x="-7200" y="-7200"/>
            <a:ext cx="1607400" cy="1531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876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33400" y="533400"/>
            <a:ext cx="8458200" cy="914400"/>
          </a:xfrm>
        </p:spPr>
        <p:txBody>
          <a:body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0"/>
              <a:t>CIDM 6312</a:t>
            </a:r>
          </a:p>
        </p:txBody>
      </p:sp>
      <p:sp>
        <p:nvSpPr>
          <p:cNvPr id="6" name="Slide Number Placeholder 5"/>
          <p:cNvSpPr>
            <a:spLocks noGrp="1"/>
          </p:cNvSpPr>
          <p:nvPr>
            <p:ph type="sldNum" sz="quarter" idx="12"/>
          </p:nvPr>
        </p:nvSpPr>
        <p:spPr>
          <a:xfrm>
            <a:off x="6629400" y="6492514"/>
            <a:ext cx="2286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dirty="0"/>
              <a:t>CIDM 6312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dirty="0"/>
              <a:t>CIDM 6312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rgbClr val="990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533400"/>
            <a:ext cx="533400" cy="6324600"/>
          </a:xfrm>
          <a:prstGeom prst="rect">
            <a:avLst/>
          </a:prstGeom>
          <a:solidFill>
            <a:srgbClr val="57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7200" y="-7200"/>
            <a:ext cx="1607400" cy="1531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33400" y="1600200"/>
            <a:ext cx="84582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876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2"/>
          </p:nvPr>
        </p:nvSpPr>
        <p:spPr>
          <a:xfrm>
            <a:off x="533400" y="65055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47832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CIDM 6312</a:t>
            </a:r>
          </a:p>
        </p:txBody>
      </p:sp>
      <p:sp>
        <p:nvSpPr>
          <p:cNvPr id="6" name="Slide Number Placeholder 5"/>
          <p:cNvSpPr>
            <a:spLocks noGrp="1"/>
          </p:cNvSpPr>
          <p:nvPr>
            <p:ph type="sldNum" sz="quarter" idx="4"/>
          </p:nvPr>
        </p:nvSpPr>
        <p:spPr>
          <a:xfrm>
            <a:off x="4597690" y="561482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2" name="Title Placeholder 1"/>
          <p:cNvSpPr>
            <a:spLocks noGrp="1"/>
          </p:cNvSpPr>
          <p:nvPr>
            <p:ph type="title"/>
          </p:nvPr>
        </p:nvSpPr>
        <p:spPr>
          <a:xfrm>
            <a:off x="533400" y="533400"/>
            <a:ext cx="8458200" cy="884238"/>
          </a:xfrm>
          <a:prstGeom prst="rect">
            <a:avLst/>
          </a:prstGeom>
        </p:spPr>
        <p:txBody>
          <a:bodyPr vert="horz" lIns="91440" tIns="45720" rIns="91440" bIns="45720" rtlCol="0" anchor="ctr">
            <a:normAutofit/>
          </a:bodyPr>
          <a:lstStyle/>
          <a:p>
            <a:r>
              <a:rPr lang="en-US" dirty="0"/>
              <a:t>Click to edit Master title style</a:t>
            </a:r>
          </a:p>
        </p:txBody>
      </p:sp>
      <p:sp>
        <p:nvSpPr>
          <p:cNvPr id="12" name="TextBox 11"/>
          <p:cNvSpPr txBox="1"/>
          <p:nvPr userDrawn="1"/>
        </p:nvSpPr>
        <p:spPr>
          <a:xfrm>
            <a:off x="536917" y="6536578"/>
            <a:ext cx="2587283" cy="276999"/>
          </a:xfrm>
          <a:prstGeom prst="rect">
            <a:avLst/>
          </a:prstGeom>
          <a:noFill/>
        </p:spPr>
        <p:txBody>
          <a:bodyPr wrap="square" rtlCol="0">
            <a:spAutoFit/>
          </a:bodyPr>
          <a:lstStyle/>
          <a:p>
            <a:r>
              <a:rPr lang="en-US" sz="1200" dirty="0">
                <a:solidFill>
                  <a:srgbClr val="003366"/>
                </a:solidFill>
              </a:rPr>
              <a:t>Computer </a:t>
            </a:r>
            <a:r>
              <a:rPr lang="en-US" sz="1200" baseline="0" dirty="0">
                <a:solidFill>
                  <a:srgbClr val="003366"/>
                </a:solidFill>
              </a:rPr>
              <a:t>Information Systems</a:t>
            </a:r>
            <a:endParaRPr lang="en-US" sz="1200" dirty="0">
              <a:solidFill>
                <a:srgbClr val="003366"/>
              </a:solidFill>
            </a:endParaRPr>
          </a:p>
        </p:txBody>
      </p:sp>
      <p:pic>
        <p:nvPicPr>
          <p:cNvPr id="13" name="Picture 12"/>
          <p:cNvPicPr>
            <a:picLocks noChangeAspect="1"/>
          </p:cNvPicPr>
          <p:nvPr userDrawn="1"/>
        </p:nvPicPr>
        <p:blipFill>
          <a:blip r:embed="rId8"/>
          <a:stretch>
            <a:fillRect/>
          </a:stretch>
        </p:blipFill>
        <p:spPr>
          <a:xfrm>
            <a:off x="8076600" y="5790900"/>
            <a:ext cx="915000" cy="915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57147" y="2644170"/>
            <a:ext cx="8629706" cy="1569660"/>
          </a:xfrm>
          <a:prstGeom prst="rect">
            <a:avLst/>
          </a:prstGeom>
          <a:noFill/>
        </p:spPr>
        <p:txBody>
          <a:bodyPr wrap="square" rtlCol="0">
            <a:spAutoFit/>
          </a:bodyPr>
          <a:lstStyle/>
          <a:p>
            <a:pPr algn="ctr"/>
            <a:r>
              <a:rPr lang="en-US" sz="4800" b="1" dirty="0">
                <a:latin typeface="Arial Black" panose="020B0A04020102020204" pitchFamily="34" charset="0"/>
              </a:rPr>
              <a:t>CIDM 6312 HW4</a:t>
            </a:r>
          </a:p>
          <a:p>
            <a:pPr algn="ctr"/>
            <a:r>
              <a:rPr lang="en-US" sz="4800" b="1" dirty="0">
                <a:latin typeface="Arial Black" panose="020B0A04020102020204" pitchFamily="34" charset="0"/>
                <a:cs typeface="Aptos Serif" panose="020B0502040204020203" pitchFamily="18" charset="0"/>
              </a:rPr>
              <a:t>Aubrey Skinner</a:t>
            </a:r>
            <a:endParaRPr lang="en-US" sz="4800" b="1" dirty="0">
              <a:latin typeface="Aptos Serif" panose="020B0502040204020203" pitchFamily="18" charset="0"/>
              <a:cs typeface="Aptos Serif" panose="020B0502040204020203" pitchFamily="18" charset="0"/>
            </a:endParaRPr>
          </a:p>
        </p:txBody>
      </p:sp>
    </p:spTree>
    <p:custDataLst>
      <p:tags r:id="rId1"/>
    </p:custDataLst>
    <p:extLst>
      <p:ext uri="{BB962C8B-B14F-4D97-AF65-F5344CB8AC3E}">
        <p14:creationId xmlns:p14="http://schemas.microsoft.com/office/powerpoint/2010/main" val="802831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35369-7C54-926E-0E19-99214456346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CB0BB4F-630A-C2CA-D9B6-F847AEE5EB76}"/>
              </a:ext>
            </a:extLst>
          </p:cNvPr>
          <p:cNvSpPr>
            <a:spLocks noGrp="1"/>
          </p:cNvSpPr>
          <p:nvPr>
            <p:ph type="ftr" sz="quarter" idx="11"/>
          </p:nvPr>
        </p:nvSpPr>
        <p:spPr/>
        <p:txBody>
          <a:bodyPr/>
          <a:lstStyle/>
          <a:p>
            <a:r>
              <a:rPr lang="en-US"/>
              <a:t>CIDM 6312</a:t>
            </a:r>
            <a:endParaRPr lang="en-US" dirty="0"/>
          </a:p>
        </p:txBody>
      </p:sp>
      <p:sp>
        <p:nvSpPr>
          <p:cNvPr id="4" name="Title 3">
            <a:extLst>
              <a:ext uri="{FF2B5EF4-FFF2-40B4-BE49-F238E27FC236}">
                <a16:creationId xmlns:a16="http://schemas.microsoft.com/office/drawing/2014/main" id="{2CC9260A-F5F2-7501-85FA-EA655BED4FCC}"/>
              </a:ext>
            </a:extLst>
          </p:cNvPr>
          <p:cNvSpPr>
            <a:spLocks noGrp="1"/>
          </p:cNvSpPr>
          <p:nvPr>
            <p:ph type="title"/>
          </p:nvPr>
        </p:nvSpPr>
        <p:spPr/>
        <p:txBody>
          <a:bodyPr>
            <a:normAutofit/>
          </a:bodyPr>
          <a:lstStyle/>
          <a:p>
            <a:r>
              <a:rPr lang="en-US" sz="3600" b="1" i="0" dirty="0">
                <a:effectLst/>
                <a:latin typeface="open-sans"/>
              </a:rPr>
              <a:t>Part Two- Problem 3</a:t>
            </a:r>
            <a:endParaRPr lang="en-US" sz="3600" dirty="0"/>
          </a:p>
        </p:txBody>
      </p:sp>
      <p:pic>
        <p:nvPicPr>
          <p:cNvPr id="6" name="Picture 5" descr="A screenshot of a computer&#10;&#10;AI-generated content may be incorrect.">
            <a:extLst>
              <a:ext uri="{FF2B5EF4-FFF2-40B4-BE49-F238E27FC236}">
                <a16:creationId xmlns:a16="http://schemas.microsoft.com/office/drawing/2014/main" id="{82C5FC26-EF5D-C6BE-3A5F-90ED0AD3166C}"/>
              </a:ext>
            </a:extLst>
          </p:cNvPr>
          <p:cNvPicPr>
            <a:picLocks noChangeAspect="1"/>
          </p:cNvPicPr>
          <p:nvPr/>
        </p:nvPicPr>
        <p:blipFill>
          <a:blip r:embed="rId3">
            <a:extLst>
              <a:ext uri="{28A0092B-C50C-407E-A947-70E740481C1C}">
                <a14:useLocalDpi xmlns:a14="http://schemas.microsoft.com/office/drawing/2010/main" val="0"/>
              </a:ext>
            </a:extLst>
          </a:blip>
          <a:srcRect l="22549" b="5098"/>
          <a:stretch/>
        </p:blipFill>
        <p:spPr>
          <a:xfrm>
            <a:off x="1600200" y="1601349"/>
            <a:ext cx="6324600" cy="4843523"/>
          </a:xfrm>
          <a:prstGeom prst="rect">
            <a:avLst/>
          </a:prstGeom>
        </p:spPr>
      </p:pic>
      <p:sp>
        <p:nvSpPr>
          <p:cNvPr id="7" name="TextBox 6">
            <a:extLst>
              <a:ext uri="{FF2B5EF4-FFF2-40B4-BE49-F238E27FC236}">
                <a16:creationId xmlns:a16="http://schemas.microsoft.com/office/drawing/2014/main" id="{D74CFCFC-C351-CD05-8476-5D52EBB768D8}"/>
              </a:ext>
            </a:extLst>
          </p:cNvPr>
          <p:cNvSpPr txBox="1"/>
          <p:nvPr/>
        </p:nvSpPr>
        <p:spPr>
          <a:xfrm>
            <a:off x="1600200" y="1232017"/>
            <a:ext cx="6843476" cy="369332"/>
          </a:xfrm>
          <a:prstGeom prst="rect">
            <a:avLst/>
          </a:prstGeom>
          <a:noFill/>
        </p:spPr>
        <p:txBody>
          <a:bodyPr wrap="none" rtlCol="0">
            <a:spAutoFit/>
          </a:bodyPr>
          <a:lstStyle/>
          <a:p>
            <a:r>
              <a:rPr lang="en-US" dirty="0"/>
              <a:t>Box and Whisker Chart for Viewership of Televised XFL Games Data-AS</a:t>
            </a:r>
          </a:p>
        </p:txBody>
      </p:sp>
    </p:spTree>
    <p:extLst>
      <p:ext uri="{BB962C8B-B14F-4D97-AF65-F5344CB8AC3E}">
        <p14:creationId xmlns:p14="http://schemas.microsoft.com/office/powerpoint/2010/main" val="242143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1FF76-231F-E599-3047-AB62DB1FD8D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8242D6A-DE3B-797B-EAF0-08BE6B1DB3CA}"/>
              </a:ext>
            </a:extLst>
          </p:cNvPr>
          <p:cNvSpPr>
            <a:spLocks noGrp="1"/>
          </p:cNvSpPr>
          <p:nvPr>
            <p:ph type="ftr" sz="quarter" idx="11"/>
          </p:nvPr>
        </p:nvSpPr>
        <p:spPr/>
        <p:txBody>
          <a:bodyPr/>
          <a:lstStyle/>
          <a:p>
            <a:r>
              <a:rPr lang="en-US"/>
              <a:t>CIDM 6312</a:t>
            </a:r>
            <a:endParaRPr lang="en-US" dirty="0"/>
          </a:p>
        </p:txBody>
      </p:sp>
      <p:sp>
        <p:nvSpPr>
          <p:cNvPr id="4" name="Title 3">
            <a:extLst>
              <a:ext uri="{FF2B5EF4-FFF2-40B4-BE49-F238E27FC236}">
                <a16:creationId xmlns:a16="http://schemas.microsoft.com/office/drawing/2014/main" id="{8A12F66E-5A91-AA3F-57A5-32CA0D306DB5}"/>
              </a:ext>
            </a:extLst>
          </p:cNvPr>
          <p:cNvSpPr>
            <a:spLocks noGrp="1"/>
          </p:cNvSpPr>
          <p:nvPr>
            <p:ph type="title"/>
          </p:nvPr>
        </p:nvSpPr>
        <p:spPr/>
        <p:txBody>
          <a:bodyPr>
            <a:normAutofit fontScale="90000"/>
          </a:bodyPr>
          <a:lstStyle/>
          <a:p>
            <a:r>
              <a:rPr lang="en-US" sz="3600" b="1" i="0" dirty="0">
                <a:effectLst/>
                <a:latin typeface="open-sans"/>
              </a:rPr>
              <a:t>Part Two- </a:t>
            </a:r>
            <a:r>
              <a:rPr lang="en-US" sz="3600" b="1" dirty="0">
                <a:latin typeface="open-sans"/>
              </a:rPr>
              <a:t>Comparison of Friday vs. Saturday Night Viewership Distributions</a:t>
            </a:r>
            <a:endParaRPr lang="en-US" sz="3600" dirty="0"/>
          </a:p>
        </p:txBody>
      </p:sp>
      <p:sp>
        <p:nvSpPr>
          <p:cNvPr id="5" name="TextBox 4">
            <a:extLst>
              <a:ext uri="{FF2B5EF4-FFF2-40B4-BE49-F238E27FC236}">
                <a16:creationId xmlns:a16="http://schemas.microsoft.com/office/drawing/2014/main" id="{CB064FA7-5DB6-F8D8-A8C8-682CD26EFACF}"/>
              </a:ext>
            </a:extLst>
          </p:cNvPr>
          <p:cNvSpPr txBox="1"/>
          <p:nvPr/>
        </p:nvSpPr>
        <p:spPr>
          <a:xfrm>
            <a:off x="914400" y="1736487"/>
            <a:ext cx="7696200" cy="3046988"/>
          </a:xfrm>
          <a:prstGeom prst="rect">
            <a:avLst/>
          </a:prstGeom>
          <a:noFill/>
        </p:spPr>
        <p:txBody>
          <a:bodyPr wrap="square" rtlCol="0">
            <a:spAutoFit/>
          </a:bodyPr>
          <a:lstStyle/>
          <a:p>
            <a:r>
              <a:rPr lang="en-US" sz="2400" dirty="0"/>
              <a:t>Based on the box and whisker chart we can determine Friday night has a larger viewership than Saturday night. The 25</a:t>
            </a:r>
            <a:r>
              <a:rPr lang="en-US" sz="2400" baseline="30000" dirty="0"/>
              <a:t>th</a:t>
            </a:r>
            <a:r>
              <a:rPr lang="en-US" sz="2400" dirty="0"/>
              <a:t> percentile of Friday nights viewership is larger than the 75</a:t>
            </a:r>
            <a:r>
              <a:rPr lang="en-US" sz="2400" baseline="30000" dirty="0"/>
              <a:t>th</a:t>
            </a:r>
            <a:r>
              <a:rPr lang="en-US" sz="2400" dirty="0"/>
              <a:t> percentile for Saturday night. The median for Friday night is 3K, which is much larger than Saturday at 0.7K. Friday night viewership is symmetric around a single node and Saturday night is positively skewed with most games having low viewership.  </a:t>
            </a:r>
          </a:p>
        </p:txBody>
      </p:sp>
    </p:spTree>
    <p:extLst>
      <p:ext uri="{BB962C8B-B14F-4D97-AF65-F5344CB8AC3E}">
        <p14:creationId xmlns:p14="http://schemas.microsoft.com/office/powerpoint/2010/main" val="366922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40A5951-4B41-4876-B277-D298C338E939}"/>
              </a:ext>
            </a:extLst>
          </p:cNvPr>
          <p:cNvSpPr>
            <a:spLocks noGrp="1"/>
          </p:cNvSpPr>
          <p:nvPr>
            <p:ph type="ftr" sz="quarter" idx="11"/>
          </p:nvPr>
        </p:nvSpPr>
        <p:spPr/>
        <p:txBody>
          <a:bodyPr/>
          <a:lstStyle/>
          <a:p>
            <a:r>
              <a:rPr lang="en-US"/>
              <a:t>CIDM 3330</a:t>
            </a:r>
            <a:endParaRPr lang="en-US" dirty="0"/>
          </a:p>
        </p:txBody>
      </p:sp>
      <p:sp>
        <p:nvSpPr>
          <p:cNvPr id="4" name="Title 3">
            <a:extLst>
              <a:ext uri="{FF2B5EF4-FFF2-40B4-BE49-F238E27FC236}">
                <a16:creationId xmlns:a16="http://schemas.microsoft.com/office/drawing/2014/main" id="{50CEE528-4AE9-4B01-B38B-8AF25D1EAAF8}"/>
              </a:ext>
            </a:extLst>
          </p:cNvPr>
          <p:cNvSpPr>
            <a:spLocks noGrp="1"/>
          </p:cNvSpPr>
          <p:nvPr>
            <p:ph type="title"/>
          </p:nvPr>
        </p:nvSpPr>
        <p:spPr>
          <a:xfrm>
            <a:off x="631889" y="697468"/>
            <a:ext cx="8458200" cy="762000"/>
          </a:xfrm>
        </p:spPr>
        <p:txBody>
          <a:bodyPr vert="horz" lIns="91440" tIns="45720" rIns="91440" bIns="45720" rtlCol="0" anchor="ctr">
            <a:normAutofit fontScale="90000"/>
          </a:bodyPr>
          <a:lstStyle/>
          <a:p>
            <a:r>
              <a:rPr lang="en-US" sz="3600" b="1" dirty="0"/>
              <a:t>Part One- Task One: Frequency Distributions for Categorical Variables</a:t>
            </a:r>
          </a:p>
        </p:txBody>
      </p:sp>
      <p:sp>
        <p:nvSpPr>
          <p:cNvPr id="5" name="TextBox 4">
            <a:extLst>
              <a:ext uri="{FF2B5EF4-FFF2-40B4-BE49-F238E27FC236}">
                <a16:creationId xmlns:a16="http://schemas.microsoft.com/office/drawing/2014/main" id="{8AD15DBE-0A46-051B-AF8D-A5BA2998FF2A}"/>
              </a:ext>
            </a:extLst>
          </p:cNvPr>
          <p:cNvSpPr txBox="1"/>
          <p:nvPr/>
        </p:nvSpPr>
        <p:spPr>
          <a:xfrm>
            <a:off x="642775" y="1569107"/>
            <a:ext cx="5991192" cy="369332"/>
          </a:xfrm>
          <a:prstGeom prst="rect">
            <a:avLst/>
          </a:prstGeom>
          <a:noFill/>
        </p:spPr>
        <p:txBody>
          <a:bodyPr wrap="none" rtlCol="0">
            <a:spAutoFit/>
          </a:bodyPr>
          <a:lstStyle/>
          <a:p>
            <a:r>
              <a:rPr lang="en-US" dirty="0"/>
              <a:t>Frequency Distribution Chart for Soft Drink Purchases Data-AS</a:t>
            </a:r>
          </a:p>
        </p:txBody>
      </p:sp>
      <p:pic>
        <p:nvPicPr>
          <p:cNvPr id="6" name="Picture 5" descr="A screenshot of a computer&#10;&#10;AI-generated content may be incorrect.">
            <a:extLst>
              <a:ext uri="{FF2B5EF4-FFF2-40B4-BE49-F238E27FC236}">
                <a16:creationId xmlns:a16="http://schemas.microsoft.com/office/drawing/2014/main" id="{530D05A5-4C7A-872E-8389-D3049D474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04" y="1995567"/>
            <a:ext cx="6785491" cy="4497308"/>
          </a:xfrm>
          <a:prstGeom prst="rect">
            <a:avLst/>
          </a:prstGeom>
        </p:spPr>
      </p:pic>
    </p:spTree>
    <p:extLst>
      <p:ext uri="{BB962C8B-B14F-4D97-AF65-F5344CB8AC3E}">
        <p14:creationId xmlns:p14="http://schemas.microsoft.com/office/powerpoint/2010/main" val="422529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588DC-6FD0-3740-2ECA-757695EEA3E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C5F47A1-F8C1-2F06-0811-11F1D22A4BB5}"/>
              </a:ext>
            </a:extLst>
          </p:cNvPr>
          <p:cNvSpPr>
            <a:spLocks noGrp="1"/>
          </p:cNvSpPr>
          <p:nvPr>
            <p:ph type="ftr" sz="quarter" idx="11"/>
          </p:nvPr>
        </p:nvSpPr>
        <p:spPr/>
        <p:txBody>
          <a:bodyPr/>
          <a:lstStyle/>
          <a:p>
            <a:r>
              <a:rPr lang="en-US"/>
              <a:t>CIDM 3330</a:t>
            </a:r>
            <a:endParaRPr lang="en-US" dirty="0"/>
          </a:p>
        </p:txBody>
      </p:sp>
      <p:sp>
        <p:nvSpPr>
          <p:cNvPr id="4" name="Title 3">
            <a:extLst>
              <a:ext uri="{FF2B5EF4-FFF2-40B4-BE49-F238E27FC236}">
                <a16:creationId xmlns:a16="http://schemas.microsoft.com/office/drawing/2014/main" id="{68F1E31E-CFA7-60F5-F3F8-49B79726E6A0}"/>
              </a:ext>
            </a:extLst>
          </p:cNvPr>
          <p:cNvSpPr>
            <a:spLocks noGrp="1"/>
          </p:cNvSpPr>
          <p:nvPr>
            <p:ph type="title"/>
          </p:nvPr>
        </p:nvSpPr>
        <p:spPr>
          <a:xfrm>
            <a:off x="631889" y="697468"/>
            <a:ext cx="8458200" cy="762000"/>
          </a:xfrm>
        </p:spPr>
        <p:txBody>
          <a:bodyPr vert="horz" lIns="91440" tIns="45720" rIns="91440" bIns="45720" rtlCol="0" anchor="ctr">
            <a:normAutofit fontScale="90000"/>
          </a:bodyPr>
          <a:lstStyle/>
          <a:p>
            <a:r>
              <a:rPr lang="en-US" sz="3600" b="1" dirty="0"/>
              <a:t>Part One- Task Two: Distributions for Quantitative Variables</a:t>
            </a:r>
          </a:p>
        </p:txBody>
      </p:sp>
      <p:sp>
        <p:nvSpPr>
          <p:cNvPr id="5" name="TextBox 4">
            <a:extLst>
              <a:ext uri="{FF2B5EF4-FFF2-40B4-BE49-F238E27FC236}">
                <a16:creationId xmlns:a16="http://schemas.microsoft.com/office/drawing/2014/main" id="{8221278F-68CF-B491-3636-94E634CF4482}"/>
              </a:ext>
            </a:extLst>
          </p:cNvPr>
          <p:cNvSpPr txBox="1"/>
          <p:nvPr/>
        </p:nvSpPr>
        <p:spPr>
          <a:xfrm>
            <a:off x="642775" y="1600200"/>
            <a:ext cx="3581558" cy="369332"/>
          </a:xfrm>
          <a:prstGeom prst="rect">
            <a:avLst/>
          </a:prstGeom>
          <a:noFill/>
        </p:spPr>
        <p:txBody>
          <a:bodyPr wrap="none" rtlCol="0">
            <a:spAutoFit/>
          </a:bodyPr>
          <a:lstStyle/>
          <a:p>
            <a:r>
              <a:rPr lang="en-US" dirty="0"/>
              <a:t>Histogram for Age at Death Data- AS</a:t>
            </a:r>
          </a:p>
        </p:txBody>
      </p:sp>
      <p:pic>
        <p:nvPicPr>
          <p:cNvPr id="7" name="Picture 6" descr="A screenshot of a graph&#10;&#10;AI-generated content may be incorrect.">
            <a:extLst>
              <a:ext uri="{FF2B5EF4-FFF2-40B4-BE49-F238E27FC236}">
                <a16:creationId xmlns:a16="http://schemas.microsoft.com/office/drawing/2014/main" id="{239E1E3E-3DF2-B57B-7B22-1206BD2FC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75" y="2110264"/>
            <a:ext cx="6508514" cy="4324931"/>
          </a:xfrm>
          <a:prstGeom prst="rect">
            <a:avLst/>
          </a:prstGeom>
        </p:spPr>
      </p:pic>
    </p:spTree>
    <p:extLst>
      <p:ext uri="{BB962C8B-B14F-4D97-AF65-F5344CB8AC3E}">
        <p14:creationId xmlns:p14="http://schemas.microsoft.com/office/powerpoint/2010/main" val="126923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B27EF-DE8D-88CF-344C-C8C98FBD9C9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D50795F-F175-D5B9-CF20-7C3BEC229927}"/>
              </a:ext>
            </a:extLst>
          </p:cNvPr>
          <p:cNvSpPr>
            <a:spLocks noGrp="1"/>
          </p:cNvSpPr>
          <p:nvPr>
            <p:ph type="ftr" sz="quarter" idx="11"/>
          </p:nvPr>
        </p:nvSpPr>
        <p:spPr/>
        <p:txBody>
          <a:bodyPr/>
          <a:lstStyle/>
          <a:p>
            <a:r>
              <a:rPr lang="en-US"/>
              <a:t>CIDM 3330</a:t>
            </a:r>
            <a:endParaRPr lang="en-US" dirty="0"/>
          </a:p>
        </p:txBody>
      </p:sp>
      <p:sp>
        <p:nvSpPr>
          <p:cNvPr id="4" name="Title 3">
            <a:extLst>
              <a:ext uri="{FF2B5EF4-FFF2-40B4-BE49-F238E27FC236}">
                <a16:creationId xmlns:a16="http://schemas.microsoft.com/office/drawing/2014/main" id="{8F721719-5EBC-4783-8139-4E8897CF6716}"/>
              </a:ext>
            </a:extLst>
          </p:cNvPr>
          <p:cNvSpPr>
            <a:spLocks noGrp="1"/>
          </p:cNvSpPr>
          <p:nvPr>
            <p:ph type="title"/>
          </p:nvPr>
        </p:nvSpPr>
        <p:spPr>
          <a:xfrm>
            <a:off x="631889" y="697468"/>
            <a:ext cx="8458200" cy="762000"/>
          </a:xfrm>
        </p:spPr>
        <p:txBody>
          <a:bodyPr vert="horz" lIns="91440" tIns="45720" rIns="91440" bIns="45720" rtlCol="0" anchor="ctr">
            <a:normAutofit fontScale="90000"/>
          </a:bodyPr>
          <a:lstStyle/>
          <a:p>
            <a:r>
              <a:rPr lang="en-US" sz="3600" b="1"/>
              <a:t>Part One- Task Three: Creating Box and Whisker Charts for Quantitative Variables</a:t>
            </a:r>
            <a:endParaRPr lang="en-US" sz="3600" b="1" dirty="0"/>
          </a:p>
        </p:txBody>
      </p:sp>
      <p:sp>
        <p:nvSpPr>
          <p:cNvPr id="5" name="TextBox 4">
            <a:extLst>
              <a:ext uri="{FF2B5EF4-FFF2-40B4-BE49-F238E27FC236}">
                <a16:creationId xmlns:a16="http://schemas.microsoft.com/office/drawing/2014/main" id="{8606A334-A595-6CBC-4AF3-F6B0D20FB082}"/>
              </a:ext>
            </a:extLst>
          </p:cNvPr>
          <p:cNvSpPr txBox="1"/>
          <p:nvPr/>
        </p:nvSpPr>
        <p:spPr>
          <a:xfrm>
            <a:off x="631889" y="1492125"/>
            <a:ext cx="4579202" cy="369332"/>
          </a:xfrm>
          <a:prstGeom prst="rect">
            <a:avLst/>
          </a:prstGeom>
          <a:noFill/>
        </p:spPr>
        <p:txBody>
          <a:bodyPr wrap="none" rtlCol="0">
            <a:spAutoFit/>
          </a:bodyPr>
          <a:lstStyle/>
          <a:p>
            <a:r>
              <a:rPr lang="en-US" dirty="0"/>
              <a:t>Box and Whisker Chart for Home Sales Data-AS</a:t>
            </a:r>
          </a:p>
        </p:txBody>
      </p:sp>
      <p:pic>
        <p:nvPicPr>
          <p:cNvPr id="7" name="Picture 6">
            <a:extLst>
              <a:ext uri="{FF2B5EF4-FFF2-40B4-BE49-F238E27FC236}">
                <a16:creationId xmlns:a16="http://schemas.microsoft.com/office/drawing/2014/main" id="{BF3453D1-045A-A08D-F3FC-8DE7B0F76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89" y="1919317"/>
            <a:ext cx="6925288" cy="4573557"/>
          </a:xfrm>
          <a:prstGeom prst="rect">
            <a:avLst/>
          </a:prstGeom>
        </p:spPr>
      </p:pic>
    </p:spTree>
    <p:extLst>
      <p:ext uri="{BB962C8B-B14F-4D97-AF65-F5344CB8AC3E}">
        <p14:creationId xmlns:p14="http://schemas.microsoft.com/office/powerpoint/2010/main" val="97932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46E702C-A4FB-A31F-3506-612B69BDC0BB}"/>
              </a:ext>
            </a:extLst>
          </p:cNvPr>
          <p:cNvSpPr>
            <a:spLocks noGrp="1"/>
          </p:cNvSpPr>
          <p:nvPr>
            <p:ph type="ftr" sz="quarter" idx="11"/>
          </p:nvPr>
        </p:nvSpPr>
        <p:spPr/>
        <p:txBody>
          <a:bodyPr/>
          <a:lstStyle/>
          <a:p>
            <a:r>
              <a:rPr lang="en-US" dirty="0"/>
              <a:t>CIDM 6312</a:t>
            </a:r>
          </a:p>
        </p:txBody>
      </p:sp>
      <p:sp>
        <p:nvSpPr>
          <p:cNvPr id="4" name="Title 3">
            <a:extLst>
              <a:ext uri="{FF2B5EF4-FFF2-40B4-BE49-F238E27FC236}">
                <a16:creationId xmlns:a16="http://schemas.microsoft.com/office/drawing/2014/main" id="{DE5795B6-3580-CC48-B038-28CBDC376E77}"/>
              </a:ext>
            </a:extLst>
          </p:cNvPr>
          <p:cNvSpPr>
            <a:spLocks noGrp="1"/>
          </p:cNvSpPr>
          <p:nvPr>
            <p:ph type="title"/>
          </p:nvPr>
        </p:nvSpPr>
        <p:spPr/>
        <p:txBody>
          <a:bodyPr vert="horz" lIns="91440" tIns="45720" rIns="91440" bIns="45720" rtlCol="0" anchor="ctr">
            <a:normAutofit/>
          </a:bodyPr>
          <a:lstStyle/>
          <a:p>
            <a:r>
              <a:rPr lang="en-US" sz="3600" b="1" dirty="0"/>
              <a:t>Part One- Task Three: Interpret </a:t>
            </a:r>
          </a:p>
        </p:txBody>
      </p:sp>
      <p:sp>
        <p:nvSpPr>
          <p:cNvPr id="2" name="TextBox 1">
            <a:extLst>
              <a:ext uri="{FF2B5EF4-FFF2-40B4-BE49-F238E27FC236}">
                <a16:creationId xmlns:a16="http://schemas.microsoft.com/office/drawing/2014/main" id="{A952EA35-953C-88FD-06CB-FA164C2D6303}"/>
              </a:ext>
            </a:extLst>
          </p:cNvPr>
          <p:cNvSpPr txBox="1"/>
          <p:nvPr/>
        </p:nvSpPr>
        <p:spPr>
          <a:xfrm>
            <a:off x="1066800" y="1676400"/>
            <a:ext cx="7391400" cy="4154984"/>
          </a:xfrm>
          <a:prstGeom prst="rect">
            <a:avLst/>
          </a:prstGeom>
          <a:noFill/>
        </p:spPr>
        <p:txBody>
          <a:bodyPr wrap="square" rtlCol="0">
            <a:spAutoFit/>
          </a:bodyPr>
          <a:lstStyle/>
          <a:p>
            <a:r>
              <a:rPr lang="en-US" sz="2400" dirty="0"/>
              <a:t>The Box and Whisker Charts for the Home Sales Data helps me understand the data distribution through quartiles. By reading the sets of values within each quartile, you can determine outliers, mean, median, and see where the data is centralizing. For example, we can see Irving has an outlier that is a condo with a selling price of $454,000. I can also determine Shadyside has the highest median home price, while Hamilton has the lowest. Overall, by interpreting the IQR, height, and spread of the boxes, you can easily compare property types, locations, and home prices. </a:t>
            </a:r>
          </a:p>
        </p:txBody>
      </p:sp>
    </p:spTree>
    <p:extLst>
      <p:ext uri="{BB962C8B-B14F-4D97-AF65-F5344CB8AC3E}">
        <p14:creationId xmlns:p14="http://schemas.microsoft.com/office/powerpoint/2010/main" val="394976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7D07C-6E98-5104-EEC5-90ABE5FA8B7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F21B030-DDE9-9A99-8585-962E1F65FF56}"/>
              </a:ext>
            </a:extLst>
          </p:cNvPr>
          <p:cNvSpPr>
            <a:spLocks noGrp="1"/>
          </p:cNvSpPr>
          <p:nvPr>
            <p:ph type="ftr" sz="quarter" idx="11"/>
          </p:nvPr>
        </p:nvSpPr>
        <p:spPr/>
        <p:txBody>
          <a:bodyPr/>
          <a:lstStyle/>
          <a:p>
            <a:r>
              <a:rPr lang="en-US"/>
              <a:t>CIDM 6312</a:t>
            </a:r>
            <a:endParaRPr lang="en-US" dirty="0"/>
          </a:p>
        </p:txBody>
      </p:sp>
      <p:sp>
        <p:nvSpPr>
          <p:cNvPr id="4" name="Title 3">
            <a:extLst>
              <a:ext uri="{FF2B5EF4-FFF2-40B4-BE49-F238E27FC236}">
                <a16:creationId xmlns:a16="http://schemas.microsoft.com/office/drawing/2014/main" id="{BB8138CF-6130-823B-F5B6-CB351B17B0AC}"/>
              </a:ext>
            </a:extLst>
          </p:cNvPr>
          <p:cNvSpPr>
            <a:spLocks noGrp="1"/>
          </p:cNvSpPr>
          <p:nvPr>
            <p:ph type="title"/>
          </p:nvPr>
        </p:nvSpPr>
        <p:spPr/>
        <p:txBody>
          <a:bodyPr vert="horz" lIns="91440" tIns="45720" rIns="91440" bIns="45720" rtlCol="0" anchor="ctr">
            <a:normAutofit fontScale="90000"/>
          </a:bodyPr>
          <a:lstStyle/>
          <a:p>
            <a:r>
              <a:rPr lang="en-US" sz="3600" b="1" dirty="0"/>
              <a:t>Part Three- Task Three: Compare and Analyze</a:t>
            </a:r>
          </a:p>
        </p:txBody>
      </p:sp>
      <p:sp>
        <p:nvSpPr>
          <p:cNvPr id="2" name="TextBox 1">
            <a:extLst>
              <a:ext uri="{FF2B5EF4-FFF2-40B4-BE49-F238E27FC236}">
                <a16:creationId xmlns:a16="http://schemas.microsoft.com/office/drawing/2014/main" id="{5959FB8E-9C99-2A82-B99B-627AB82222B1}"/>
              </a:ext>
            </a:extLst>
          </p:cNvPr>
          <p:cNvSpPr txBox="1"/>
          <p:nvPr/>
        </p:nvSpPr>
        <p:spPr>
          <a:xfrm>
            <a:off x="914400" y="1447800"/>
            <a:ext cx="7315200" cy="4708981"/>
          </a:xfrm>
          <a:prstGeom prst="rect">
            <a:avLst/>
          </a:prstGeom>
          <a:noFill/>
        </p:spPr>
        <p:txBody>
          <a:bodyPr wrap="square" rtlCol="0">
            <a:spAutoFit/>
          </a:bodyPr>
          <a:lstStyle/>
          <a:p>
            <a:r>
              <a:rPr lang="en-US" sz="2000" dirty="0"/>
              <a:t>This data provides us with home sales distributions across five suburbs- Hamilton, Groton, Irving, Fairview, and Shadyside. Hamilton shows to have the lowest home prices with a median of $100,000. We see condos tend to fall above this, while detached homes fall below. Groton has a median home price of $158,000. There are a couple  of outliers in this suburb with one being a condo for $198,000 and the other being a detached home for $132,000. Irving has a long upper whisker which represents a large range of home prices. As the prices still fall within 1.5 times the IQR, they are not considered outliers, making the upper whisker account for a broader range. However, there is an outlier for a condo priced at $454,000. Overall, the median price for this suburb is $158,000. Fairview has a median price of $203,000 with detached homes being pricier and condos falling below the median price. Lastly, Shadyside has the highest priced homes with a median of $339,000.</a:t>
            </a:r>
          </a:p>
        </p:txBody>
      </p:sp>
    </p:spTree>
    <p:extLst>
      <p:ext uri="{BB962C8B-B14F-4D97-AF65-F5344CB8AC3E}">
        <p14:creationId xmlns:p14="http://schemas.microsoft.com/office/powerpoint/2010/main" val="3288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9868D-C4EF-BC68-A97B-C2C2589172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DF73AA-8AA2-7F41-D60E-028D18ACADC8}"/>
              </a:ext>
            </a:extLst>
          </p:cNvPr>
          <p:cNvSpPr>
            <a:spLocks noGrp="1"/>
          </p:cNvSpPr>
          <p:nvPr>
            <p:ph type="ftr" sz="quarter" idx="11"/>
          </p:nvPr>
        </p:nvSpPr>
        <p:spPr/>
        <p:txBody>
          <a:bodyPr/>
          <a:lstStyle/>
          <a:p>
            <a:r>
              <a:rPr lang="en-US" dirty="0"/>
              <a:t>CIDM 6312</a:t>
            </a:r>
          </a:p>
        </p:txBody>
      </p:sp>
      <p:sp>
        <p:nvSpPr>
          <p:cNvPr id="4" name="Title 3">
            <a:extLst>
              <a:ext uri="{FF2B5EF4-FFF2-40B4-BE49-F238E27FC236}">
                <a16:creationId xmlns:a16="http://schemas.microsoft.com/office/drawing/2014/main" id="{DC9CBCDD-2DCD-525A-C162-BCEB433E6039}"/>
              </a:ext>
            </a:extLst>
          </p:cNvPr>
          <p:cNvSpPr>
            <a:spLocks noGrp="1"/>
          </p:cNvSpPr>
          <p:nvPr>
            <p:ph type="title"/>
          </p:nvPr>
        </p:nvSpPr>
        <p:spPr/>
        <p:txBody>
          <a:bodyPr vert="horz" lIns="91440" tIns="45720" rIns="91440" bIns="45720" rtlCol="0" anchor="ctr">
            <a:normAutofit/>
          </a:bodyPr>
          <a:lstStyle/>
          <a:p>
            <a:r>
              <a:rPr lang="en-US" sz="3600" b="1" dirty="0"/>
              <a:t>Part Two- Problem 1</a:t>
            </a:r>
          </a:p>
        </p:txBody>
      </p:sp>
      <p:pic>
        <p:nvPicPr>
          <p:cNvPr id="5" name="Picture 4" descr="A screenshot of a computer&#10;&#10;AI-generated content may be incorrect.">
            <a:extLst>
              <a:ext uri="{FF2B5EF4-FFF2-40B4-BE49-F238E27FC236}">
                <a16:creationId xmlns:a16="http://schemas.microsoft.com/office/drawing/2014/main" id="{527592BE-EC8F-00A0-EF72-3234D14F9F75}"/>
              </a:ext>
            </a:extLst>
          </p:cNvPr>
          <p:cNvPicPr>
            <a:picLocks noChangeAspect="1"/>
          </p:cNvPicPr>
          <p:nvPr/>
        </p:nvPicPr>
        <p:blipFill>
          <a:blip r:embed="rId3">
            <a:extLst>
              <a:ext uri="{28A0092B-C50C-407E-A947-70E740481C1C}">
                <a14:useLocalDpi xmlns:a14="http://schemas.microsoft.com/office/drawing/2010/main" val="0"/>
              </a:ext>
            </a:extLst>
          </a:blip>
          <a:srcRect l="22549" b="6666"/>
          <a:stretch/>
        </p:blipFill>
        <p:spPr>
          <a:xfrm>
            <a:off x="1295400" y="1574027"/>
            <a:ext cx="6553200" cy="4935638"/>
          </a:xfrm>
          <a:prstGeom prst="rect">
            <a:avLst/>
          </a:prstGeom>
        </p:spPr>
      </p:pic>
      <p:sp>
        <p:nvSpPr>
          <p:cNvPr id="6" name="TextBox 5">
            <a:extLst>
              <a:ext uri="{FF2B5EF4-FFF2-40B4-BE49-F238E27FC236}">
                <a16:creationId xmlns:a16="http://schemas.microsoft.com/office/drawing/2014/main" id="{458CD759-2186-DA2B-F3B6-8FCC473CA309}"/>
              </a:ext>
            </a:extLst>
          </p:cNvPr>
          <p:cNvSpPr txBox="1"/>
          <p:nvPr/>
        </p:nvSpPr>
        <p:spPr>
          <a:xfrm>
            <a:off x="1295400" y="1204695"/>
            <a:ext cx="5086201" cy="369332"/>
          </a:xfrm>
          <a:prstGeom prst="rect">
            <a:avLst/>
          </a:prstGeom>
          <a:noFill/>
        </p:spPr>
        <p:txBody>
          <a:bodyPr wrap="none" rtlCol="0">
            <a:spAutoFit/>
          </a:bodyPr>
          <a:lstStyle/>
          <a:p>
            <a:r>
              <a:rPr lang="en-US" dirty="0"/>
              <a:t>Column Chart for Website Visit Distribution Data- AS</a:t>
            </a:r>
          </a:p>
        </p:txBody>
      </p:sp>
    </p:spTree>
    <p:extLst>
      <p:ext uri="{BB962C8B-B14F-4D97-AF65-F5344CB8AC3E}">
        <p14:creationId xmlns:p14="http://schemas.microsoft.com/office/powerpoint/2010/main" val="215613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85F3C7E-D806-5049-C858-3322D8040CAB}"/>
              </a:ext>
            </a:extLst>
          </p:cNvPr>
          <p:cNvSpPr>
            <a:spLocks noGrp="1"/>
          </p:cNvSpPr>
          <p:nvPr>
            <p:ph type="ftr" sz="quarter" idx="11"/>
          </p:nvPr>
        </p:nvSpPr>
        <p:spPr/>
        <p:txBody>
          <a:bodyPr/>
          <a:lstStyle/>
          <a:p>
            <a:r>
              <a:rPr lang="en-US"/>
              <a:t>CIDM 6312</a:t>
            </a:r>
            <a:endParaRPr lang="en-US" dirty="0"/>
          </a:p>
        </p:txBody>
      </p:sp>
      <p:sp>
        <p:nvSpPr>
          <p:cNvPr id="4" name="Title 3">
            <a:extLst>
              <a:ext uri="{FF2B5EF4-FFF2-40B4-BE49-F238E27FC236}">
                <a16:creationId xmlns:a16="http://schemas.microsoft.com/office/drawing/2014/main" id="{99C252E5-9972-6D4B-6714-5DD61B79BE25}"/>
              </a:ext>
            </a:extLst>
          </p:cNvPr>
          <p:cNvSpPr>
            <a:spLocks noGrp="1"/>
          </p:cNvSpPr>
          <p:nvPr>
            <p:ph type="title"/>
          </p:nvPr>
        </p:nvSpPr>
        <p:spPr/>
        <p:txBody>
          <a:bodyPr>
            <a:normAutofit/>
          </a:bodyPr>
          <a:lstStyle/>
          <a:p>
            <a:r>
              <a:rPr lang="en-US" sz="3600" b="1" i="0" dirty="0">
                <a:effectLst/>
                <a:latin typeface="open-sans"/>
              </a:rPr>
              <a:t>Part Two- Problem 2</a:t>
            </a:r>
            <a:endParaRPr lang="en-US" sz="3600" dirty="0"/>
          </a:p>
        </p:txBody>
      </p:sp>
      <p:pic>
        <p:nvPicPr>
          <p:cNvPr id="5" name="Picture 4" descr="A screen shot of a graph&#10;&#10;AI-generated content may be incorrect.">
            <a:extLst>
              <a:ext uri="{FF2B5EF4-FFF2-40B4-BE49-F238E27FC236}">
                <a16:creationId xmlns:a16="http://schemas.microsoft.com/office/drawing/2014/main" id="{80BC3D10-2200-9792-6294-1B6D5A33F41B}"/>
              </a:ext>
            </a:extLst>
          </p:cNvPr>
          <p:cNvPicPr>
            <a:picLocks noChangeAspect="1"/>
          </p:cNvPicPr>
          <p:nvPr/>
        </p:nvPicPr>
        <p:blipFill>
          <a:blip r:embed="rId3">
            <a:extLst>
              <a:ext uri="{28A0092B-C50C-407E-A947-70E740481C1C}">
                <a14:useLocalDpi xmlns:a14="http://schemas.microsoft.com/office/drawing/2010/main" val="0"/>
              </a:ext>
            </a:extLst>
          </a:blip>
          <a:srcRect l="18628" b="6666"/>
          <a:stretch/>
        </p:blipFill>
        <p:spPr>
          <a:xfrm>
            <a:off x="1143000" y="1560723"/>
            <a:ext cx="6858000" cy="4916277"/>
          </a:xfrm>
          <a:prstGeom prst="rect">
            <a:avLst/>
          </a:prstGeom>
        </p:spPr>
      </p:pic>
      <p:sp>
        <p:nvSpPr>
          <p:cNvPr id="6" name="TextBox 5">
            <a:extLst>
              <a:ext uri="{FF2B5EF4-FFF2-40B4-BE49-F238E27FC236}">
                <a16:creationId xmlns:a16="http://schemas.microsoft.com/office/drawing/2014/main" id="{A6E9CF05-7755-A2CD-E089-4800D0DC7A88}"/>
              </a:ext>
            </a:extLst>
          </p:cNvPr>
          <p:cNvSpPr txBox="1"/>
          <p:nvPr/>
        </p:nvSpPr>
        <p:spPr>
          <a:xfrm>
            <a:off x="1143000" y="1191391"/>
            <a:ext cx="6102825" cy="369332"/>
          </a:xfrm>
          <a:prstGeom prst="rect">
            <a:avLst/>
          </a:prstGeom>
          <a:noFill/>
        </p:spPr>
        <p:txBody>
          <a:bodyPr wrap="none" rtlCol="0">
            <a:spAutoFit/>
          </a:bodyPr>
          <a:lstStyle/>
          <a:p>
            <a:r>
              <a:rPr lang="en-US" dirty="0"/>
              <a:t>Histogram for Passenger Traffic Distribution of Airports Data- AS</a:t>
            </a:r>
          </a:p>
        </p:txBody>
      </p:sp>
    </p:spTree>
    <p:extLst>
      <p:ext uri="{BB962C8B-B14F-4D97-AF65-F5344CB8AC3E}">
        <p14:creationId xmlns:p14="http://schemas.microsoft.com/office/powerpoint/2010/main" val="345087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C0683-FD8A-964A-4C18-05212D64CEB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B0BF906-C864-8A2A-328C-BADAEF94A168}"/>
              </a:ext>
            </a:extLst>
          </p:cNvPr>
          <p:cNvSpPr>
            <a:spLocks noGrp="1"/>
          </p:cNvSpPr>
          <p:nvPr>
            <p:ph type="ftr" sz="quarter" idx="11"/>
          </p:nvPr>
        </p:nvSpPr>
        <p:spPr/>
        <p:txBody>
          <a:bodyPr/>
          <a:lstStyle/>
          <a:p>
            <a:r>
              <a:rPr lang="en-US"/>
              <a:t>CIDM 6312</a:t>
            </a:r>
            <a:endParaRPr lang="en-US" dirty="0"/>
          </a:p>
        </p:txBody>
      </p:sp>
      <p:sp>
        <p:nvSpPr>
          <p:cNvPr id="4" name="Title 3">
            <a:extLst>
              <a:ext uri="{FF2B5EF4-FFF2-40B4-BE49-F238E27FC236}">
                <a16:creationId xmlns:a16="http://schemas.microsoft.com/office/drawing/2014/main" id="{445A47D6-0B04-0E6B-EC5A-884A1C35ED65}"/>
              </a:ext>
            </a:extLst>
          </p:cNvPr>
          <p:cNvSpPr>
            <a:spLocks noGrp="1"/>
          </p:cNvSpPr>
          <p:nvPr>
            <p:ph type="title"/>
          </p:nvPr>
        </p:nvSpPr>
        <p:spPr/>
        <p:txBody>
          <a:bodyPr>
            <a:normAutofit/>
          </a:bodyPr>
          <a:lstStyle/>
          <a:p>
            <a:r>
              <a:rPr lang="en-US" sz="3600" b="1" i="0" dirty="0">
                <a:effectLst/>
                <a:latin typeface="open-sans"/>
              </a:rPr>
              <a:t>Part Two- Description of Histogra</a:t>
            </a:r>
            <a:r>
              <a:rPr lang="en-US" sz="3600" b="1" dirty="0">
                <a:latin typeface="open-sans"/>
              </a:rPr>
              <a:t>m Shape</a:t>
            </a:r>
            <a:endParaRPr lang="en-US" sz="3600" dirty="0"/>
          </a:p>
        </p:txBody>
      </p:sp>
      <p:sp>
        <p:nvSpPr>
          <p:cNvPr id="2" name="TextBox 1">
            <a:extLst>
              <a:ext uri="{FF2B5EF4-FFF2-40B4-BE49-F238E27FC236}">
                <a16:creationId xmlns:a16="http://schemas.microsoft.com/office/drawing/2014/main" id="{7CB0528E-B7C9-97BE-C76D-1836C2EB9B27}"/>
              </a:ext>
            </a:extLst>
          </p:cNvPr>
          <p:cNvSpPr txBox="1"/>
          <p:nvPr/>
        </p:nvSpPr>
        <p:spPr>
          <a:xfrm>
            <a:off x="1066800" y="1611826"/>
            <a:ext cx="7983339" cy="2677656"/>
          </a:xfrm>
          <a:prstGeom prst="rect">
            <a:avLst/>
          </a:prstGeom>
          <a:noFill/>
        </p:spPr>
        <p:txBody>
          <a:bodyPr wrap="none" rtlCol="0">
            <a:spAutoFit/>
          </a:bodyPr>
          <a:lstStyle/>
          <a:p>
            <a:r>
              <a:rPr lang="en-US" sz="2800" dirty="0"/>
              <a:t>The distribution for passenger traffic is skewed to </a:t>
            </a:r>
          </a:p>
          <a:p>
            <a:r>
              <a:rPr lang="en-US" sz="2800" dirty="0"/>
              <a:t>the right due to a couple of very busy airports. </a:t>
            </a:r>
          </a:p>
          <a:p>
            <a:r>
              <a:rPr lang="en-US" sz="2800" dirty="0"/>
              <a:t>The most common passenger traffic range is 40 to 50 </a:t>
            </a:r>
          </a:p>
          <a:p>
            <a:r>
              <a:rPr lang="en-US" sz="2800" dirty="0"/>
              <a:t>million. In this histogram, we see one main peak </a:t>
            </a:r>
          </a:p>
          <a:p>
            <a:r>
              <a:rPr lang="en-US" sz="2800" dirty="0"/>
              <a:t>where most airports are falling. This histogram is </a:t>
            </a:r>
          </a:p>
          <a:p>
            <a:r>
              <a:rPr lang="en-US" sz="2800" dirty="0"/>
              <a:t>not symmetrical due to this. </a:t>
            </a:r>
          </a:p>
        </p:txBody>
      </p:sp>
    </p:spTree>
    <p:extLst>
      <p:ext uri="{BB962C8B-B14F-4D97-AF65-F5344CB8AC3E}">
        <p14:creationId xmlns:p14="http://schemas.microsoft.com/office/powerpoint/2010/main" val="968405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PREVIEW_MODE_REFRESH" val="0"/>
  <p:tag name="PRESENTER_PREVIEW_END" val="18"/>
  <p:tag name="ARTICULATE_PROJECT_OPEN" val="1"/>
  <p:tag name="PRESENTATION_PLAYLIST_COUNT" val="0"/>
  <p:tag name="PRESENTATION_PRESENTER_SLIDE_LEVEL" val="1"/>
  <p:tag name="ART_ENCODE_TYPE" val="0"/>
  <p:tag name="ART_ENCODE_INDEX" val="1"/>
  <p:tag name="ARTICULATE_PODCAST_PRESENTER" val="Dr. Sean Humpherys"/>
  <p:tag name="ARTICULATE_PODCAST_ALBUM" val="Info Systems Analysis &amp; Design"/>
  <p:tag name="ARTICULATE_PODCAST_DESC" val="What we do as MIS professionals; learning objectives; defining MIS; three components of a system"/>
  <p:tag name="ARTICULATE_PRESENTER_VERSION" val="6"/>
  <p:tag name="PUBLISH_TITLE" val="ISAD_Module1.1_IS Design"/>
  <p:tag name="ARTICULATE_PUBLISH_PATH" val="C:\Users\Sean\Documents\My Articulate Projects"/>
  <p:tag name="ARTICULATE_LOGO" val="(None selected)"/>
  <p:tag name="ARTICULATE_PRESENTER_GUID" val="-1"/>
  <p:tag name="ARTICULATE_LMS" val="0"/>
  <p:tag name="ARTICULATE_TEMPLATE" val="Transcripts"/>
  <p:tag name="ARTICULATE_TEMPLATE_GUID" val="62e679b9-7eaf-4d3d-9317-7160bfaa6314"/>
  <p:tag name="LMS_PUBLISH" val="No"/>
  <p:tag name="PRESENTER_PREVIEW_MODE" val="0"/>
  <p:tag name="PRESENTER_PREVIEW_START" val="1"/>
  <p:tag name="LAUNCHINNEWWINDOW" val="0"/>
  <p:tag name="LASTPUBLISHED" val="C:\Users\Sean\Documents\My Articulate Projects\ISAD_Module1.1_IS Design\player.html"/>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f54c0001-d4a1-47fa-a0e0-9c4f148b9a47"/>
  <p:tag name="AUDIO_ID" val="256"/>
  <p:tag name="ELAPSEDTIME" val="9.2"/>
  <p:tag name="ANNOTATION_COUNT" val="0"/>
  <p:tag name="ARTICULATE_SLIDE_PAUSE" val="0"/>
  <p:tag name="ARTICULATE_NAV_LEVEL" val="1"/>
  <p:tag name="ARTICULATE_SLIDE_PRESENTER" val="Dr. Sean Humpherys"/>
  <p:tag name="ARTICULATE_SLIDE_PRESENTER_GUID" val="FB335F0740AC"/>
  <p:tag name="ARTICULATE_PLAYLIST_ID" val="-1"/>
  <p:tag name="ARTICULATE_LOCK_SLIDE" val="0"/>
  <p:tag name="ARTICULATE_SLIDE_NAV" val="1"/>
</p:tagLst>
</file>

<file path=ppt/tags/tag3.xml><?xml version="1.0" encoding="utf-8"?>
<p:tagLst xmlns:a="http://schemas.openxmlformats.org/drawingml/2006/main" xmlns:r="http://schemas.openxmlformats.org/officeDocument/2006/relationships" xmlns:p="http://schemas.openxmlformats.org/presentationml/2006/main">
  <p:tag name="BULLET_1" val="8226"/>
</p:tagLst>
</file>

<file path=ppt/theme/theme1.xml><?xml version="1.0" encoding="utf-8"?>
<a:theme xmlns:a="http://schemas.openxmlformats.org/drawingml/2006/main" name="Office Theme">
  <a:themeElements>
    <a:clrScheme name="Custom 2">
      <a:dk1>
        <a:srgbClr val="000000"/>
      </a:dk1>
      <a:lt1>
        <a:srgbClr val="FFFFFF"/>
      </a:lt1>
      <a:dk2>
        <a:srgbClr val="775F55"/>
      </a:dk2>
      <a:lt2>
        <a:srgbClr val="EBDDC3"/>
      </a:lt2>
      <a:accent1>
        <a:srgbClr val="E20000"/>
      </a:accent1>
      <a:accent2>
        <a:srgbClr val="DD8047"/>
      </a:accent2>
      <a:accent3>
        <a:srgbClr val="1E3AB1"/>
      </a:accent3>
      <a:accent4>
        <a:srgbClr val="D8B25C"/>
      </a:accent4>
      <a:accent5>
        <a:srgbClr val="1F34AC"/>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35247</TotalTime>
  <Words>601</Words>
  <Application>Microsoft Macintosh PowerPoint</Application>
  <PresentationFormat>On-screen Show (4:3)</PresentationFormat>
  <Paragraphs>48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 Serif</vt:lpstr>
      <vt:lpstr>Arial</vt:lpstr>
      <vt:lpstr>Arial Black</vt:lpstr>
      <vt:lpstr>Calibri</vt:lpstr>
      <vt:lpstr>open-sans</vt:lpstr>
      <vt:lpstr>Times New Roman</vt:lpstr>
      <vt:lpstr>Office Theme</vt:lpstr>
      <vt:lpstr>PowerPoint Presentation</vt:lpstr>
      <vt:lpstr>Part One- Task One: Frequency Distributions for Categorical Variables</vt:lpstr>
      <vt:lpstr>Part One- Task Two: Distributions for Quantitative Variables</vt:lpstr>
      <vt:lpstr>Part One- Task Three: Creating Box and Whisker Charts for Quantitative Variables</vt:lpstr>
      <vt:lpstr>Part One- Task Three: Interpret </vt:lpstr>
      <vt:lpstr>Part Three- Task Three: Compare and Analyze</vt:lpstr>
      <vt:lpstr>Part Two- Problem 1</vt:lpstr>
      <vt:lpstr>Part Two- Problem 2</vt:lpstr>
      <vt:lpstr>Part Two- Description of Histogram Shape</vt:lpstr>
      <vt:lpstr>Part Two- Problem 3</vt:lpstr>
      <vt:lpstr>Part Two- Comparison of Friday vs. Saturday Night Viewership Distributions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MIS341 Information Systems Analysis and Design</dc:title>
  <dc:creator>Sean</dc:creator>
  <cp:lastModifiedBy>Aubrey Skinner</cp:lastModifiedBy>
  <cp:revision>319</cp:revision>
  <dcterms:created xsi:type="dcterms:W3CDTF">2006-08-16T00:00:00Z</dcterms:created>
  <dcterms:modified xsi:type="dcterms:W3CDTF">2025-02-21T04:56:21Z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C6447806-8E3E-47D4-B666-8A7109518689</vt:lpwstr>
  </property>
  <property fmtid="{D5CDD505-2E9C-101B-9397-08002B2CF9AE}" pid="4" name="ArticulatePath">
    <vt:lpwstr>ISAD_Module1.1_IS Design</vt:lpwstr>
  </property>
  <property fmtid="{D5CDD505-2E9C-101B-9397-08002B2CF9AE}" pid="5" name="ArticulateProjectFull">
    <vt:lpwstr>C:\Users\Sean\Dropbox\Module 1.1\ISAD_Module1.1_IS Design.ppta</vt:lpwstr>
  </property>
</Properties>
</file>