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90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91" r:id="rId14"/>
    <p:sldId id="292" r:id="rId15"/>
    <p:sldId id="270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78" r:id="rId32"/>
    <p:sldId id="309" r:id="rId33"/>
    <p:sldId id="280" r:id="rId34"/>
    <p:sldId id="311" r:id="rId35"/>
    <p:sldId id="314" r:id="rId36"/>
    <p:sldId id="281" r:id="rId37"/>
    <p:sldId id="282" r:id="rId38"/>
    <p:sldId id="310" r:id="rId39"/>
    <p:sldId id="31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13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4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0C12-1A27-4A64-B0B2-F796C1A51EED}" type="datetimeFigureOut">
              <a:rPr lang="tr-TR" smtClean="0"/>
              <a:t>17.03.2022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C25BA-1208-4CE7-BA56-982F150D70B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44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67109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506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0803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0728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705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972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26790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9517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0752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0889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6624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16591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14933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21425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53613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48786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732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1702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2398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8481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2790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0804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6236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52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6443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695B44-2364-415C-AC9F-E41447DA5AA8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516216" y="6358024"/>
            <a:ext cx="2160240" cy="365760"/>
          </a:xfrm>
        </p:spPr>
        <p:txBody>
          <a:bodyPr/>
          <a:lstStyle>
            <a:lvl1pPr algn="r">
              <a:defRPr/>
            </a:lvl1pPr>
          </a:lstStyle>
          <a:p>
            <a:fld id="{E6FEED06-A45B-49F7-A4E7-E4A0A60926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A17E-1AED-4014-83C8-4D784463E246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D91-CD4E-4DD2-AE25-33A0F1E831B2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75608"/>
            <a:ext cx="2289048" cy="365760"/>
          </a:xfrm>
        </p:spPr>
        <p:txBody>
          <a:bodyPr/>
          <a:lstStyle/>
          <a:p>
            <a:fld id="{7F7C87E9-A69B-4517-B50C-F71A7EE80C58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0152" y="6375608"/>
            <a:ext cx="2126304" cy="365760"/>
          </a:xfrm>
          <a:solidFill>
            <a:schemeClr val="bg1"/>
          </a:solidFill>
        </p:spPr>
        <p:txBody>
          <a:bodyPr/>
          <a:lstStyle>
            <a:lvl1pPr algn="r">
              <a:defRPr/>
            </a:lvl1pPr>
          </a:lstStyle>
          <a:p>
            <a:fld id="{E6FEED06-A45B-49F7-A4E7-E4A0A60926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B41C95D-4ADA-4E4E-9BE9-42E7DDEA6C2F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24D-3040-4572-95CF-79E88CDC4AF1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690-39E4-42C8-B035-53168D5C5431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526-9A78-40A3-BB11-70EE3D1F50D3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E8A-A2BD-4C7C-B40B-CB12A25B065F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8A7-F6E4-4603-A917-88A09FCB3576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A5E2-100F-448C-A5B5-50F876D56B8B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4788A9-C306-4A67-BC2C-EA0BA9077D2B}" type="datetime1">
              <a:rPr lang="tr-TR" smtClean="0"/>
              <a:t>17.03.2022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6237312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4367" y="6356350"/>
            <a:ext cx="2139481" cy="36576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678150-2F3D-4E05-931D-3530E2373772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3" Type="http://schemas.openxmlformats.org/officeDocument/2006/relationships/hyperlink" Target="http://www.phy.syr.edu/courses/video/RightHandRule/index2.html" TargetMode="External"/><Relationship Id="rId7" Type="http://schemas.openxmlformats.org/officeDocument/2006/relationships/image" Target="../media/image4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gif"/><Relationship Id="rId5" Type="http://schemas.openxmlformats.org/officeDocument/2006/relationships/image" Target="../media/image41.gif"/><Relationship Id="rId4" Type="http://schemas.openxmlformats.org/officeDocument/2006/relationships/image" Target="../media/image40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Grafikleri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Grafiğin Matematik Temelleri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35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Koordinat Sistemleri</a:t>
            </a:r>
            <a:endParaRPr lang="en-US" altLang="tr-TR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2 boyutlu sistemler</a:t>
            </a:r>
          </a:p>
          <a:p>
            <a:pPr lvl="1">
              <a:lnSpc>
                <a:spcPct val="90000"/>
              </a:lnSpc>
              <a:buSzPct val="85000"/>
              <a:defRPr/>
            </a:pPr>
            <a:r>
              <a:rPr lang="tr-TR" dirty="0">
                <a:sym typeface="Monotype Sorts" pitchFamily="2" charset="2"/>
              </a:rPr>
              <a:t>Kartezyen koordinat sistemi</a:t>
            </a:r>
          </a:p>
          <a:p>
            <a:pPr lvl="1">
              <a:lnSpc>
                <a:spcPct val="90000"/>
              </a:lnSpc>
              <a:buSzPct val="85000"/>
              <a:defRPr/>
            </a:pPr>
            <a:r>
              <a:rPr lang="tr-TR" dirty="0">
                <a:sym typeface="Monotype Sorts" pitchFamily="2" charset="2"/>
              </a:rPr>
              <a:t>Polar koordinatlar</a:t>
            </a:r>
          </a:p>
          <a:p>
            <a:pPr marL="273050" indent="-273050">
              <a:lnSpc>
                <a:spcPct val="90000"/>
              </a:lnSpc>
              <a:defRPr/>
            </a:pPr>
            <a:endParaRPr lang="tr-TR" dirty="0"/>
          </a:p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3 boyutlu sistemler</a:t>
            </a:r>
            <a:endParaRPr lang="tr-TR" dirty="0">
              <a:sym typeface="Monotype Sorts" pitchFamily="2" charset="2"/>
            </a:endParaRP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>
                <a:sym typeface="Monotype Sorts" pitchFamily="2" charset="2"/>
              </a:rPr>
              <a:t>Kartezyen koordinat sistemleri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tr-TR" dirty="0">
                <a:sym typeface="Monotype Sorts" pitchFamily="2" charset="2"/>
              </a:rPr>
              <a:t>	</a:t>
            </a:r>
            <a:r>
              <a:rPr lang="tr-TR" sz="2200" dirty="0">
                <a:sym typeface="Monotype Sorts" pitchFamily="2" charset="2"/>
              </a:rPr>
              <a:t>1) Sağ el sistemi (</a:t>
            </a:r>
            <a:r>
              <a:rPr lang="tr-TR" sz="2200" dirty="0" err="1">
                <a:sym typeface="Monotype Sorts" pitchFamily="2" charset="2"/>
              </a:rPr>
              <a:t>OpenGL</a:t>
            </a:r>
            <a:r>
              <a:rPr lang="tr-TR" sz="2200" dirty="0">
                <a:sym typeface="Monotype Sorts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tr-TR" sz="2200" dirty="0">
                <a:sym typeface="Monotype Sorts" pitchFamily="2" charset="2"/>
              </a:rPr>
              <a:t>	2) Sol el sistemi (DirectX)</a:t>
            </a:r>
          </a:p>
          <a:p>
            <a:pPr marL="536575" lvl="1" indent="-263525">
              <a:lnSpc>
                <a:spcPct val="90000"/>
              </a:lnSpc>
              <a:defRPr/>
            </a:pPr>
            <a:r>
              <a:rPr lang="tr-TR" dirty="0">
                <a:sym typeface="Monotype Sorts" pitchFamily="2" charset="2"/>
              </a:rPr>
              <a:t>Silindirik koordinat sistem</a:t>
            </a:r>
          </a:p>
          <a:p>
            <a:pPr marL="536575" lvl="1" indent="-263525">
              <a:lnSpc>
                <a:spcPct val="90000"/>
              </a:lnSpc>
              <a:defRPr/>
            </a:pPr>
            <a:r>
              <a:rPr lang="tr-TR" dirty="0">
                <a:sym typeface="Monotype Sorts" pitchFamily="2" charset="2"/>
              </a:rPr>
              <a:t>Küresel koordinat sistem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757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Koordinat Sistemleri</a:t>
            </a:r>
            <a:endParaRPr lang="en-US" altLang="tr-TR" dirty="0"/>
          </a:p>
        </p:txBody>
      </p:sp>
      <p:sp>
        <p:nvSpPr>
          <p:cNvPr id="16391" name="Rectangle 28"/>
          <p:cNvSpPr>
            <a:spLocks noChangeArrowheads="1"/>
          </p:cNvSpPr>
          <p:nvPr/>
        </p:nvSpPr>
        <p:spPr bwMode="auto">
          <a:xfrm>
            <a:off x="6852356" y="6337301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tr-TR" sz="1400">
                <a:latin typeface="New York" charset="0"/>
              </a:rPr>
              <a:t>system</a:t>
            </a:r>
            <a:endParaRPr lang="en-US" altLang="tr-TR" sz="1200"/>
          </a:p>
        </p:txBody>
      </p:sp>
      <p:sp>
        <p:nvSpPr>
          <p:cNvPr id="16392" name="Rectangle 29"/>
          <p:cNvSpPr>
            <a:spLocks noChangeArrowheads="1"/>
          </p:cNvSpPr>
          <p:nvPr/>
        </p:nvSpPr>
        <p:spPr bwMode="auto">
          <a:xfrm>
            <a:off x="2250061" y="5949280"/>
            <a:ext cx="10563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tr-TR" altLang="tr-TR" sz="1400" dirty="0">
                <a:latin typeface="New York" charset="0"/>
              </a:rPr>
              <a:t>Sol el sistemi</a:t>
            </a:r>
            <a:endParaRPr lang="en-US" altLang="tr-TR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11</a:t>
            </a:fld>
            <a:endParaRPr lang="tr-TR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Sağ el sisteminde:</a:t>
            </a: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/>
              <a:t>Sağ elimiz x eksenine yatırılır, </a:t>
            </a: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/>
              <a:t>Parmaklarımız y eksenine doğru kıvrılır, </a:t>
            </a: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/>
              <a:t>Baş parmağımızın yönü z eksenini verir.</a:t>
            </a: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/>
              <a:t>Bu yön ekrandan dışa doğrudur.</a:t>
            </a:r>
            <a:endParaRPr lang="tr-TR" dirty="0">
              <a:sym typeface="Monotype Sorts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1613" y="3334668"/>
            <a:ext cx="2952750" cy="2614612"/>
            <a:chOff x="1471613" y="3049588"/>
            <a:chExt cx="2952750" cy="2614612"/>
          </a:xfrm>
        </p:grpSpPr>
        <p:sp>
          <p:nvSpPr>
            <p:cNvPr id="67" name="Arc 4"/>
            <p:cNvSpPr>
              <a:spLocks/>
            </p:cNvSpPr>
            <p:nvPr/>
          </p:nvSpPr>
          <p:spPr bwMode="auto">
            <a:xfrm>
              <a:off x="3379379" y="3848100"/>
              <a:ext cx="132186" cy="117475"/>
            </a:xfrm>
            <a:custGeom>
              <a:avLst/>
              <a:gdLst>
                <a:gd name="T0" fmla="*/ 0 w 20217"/>
                <a:gd name="T1" fmla="*/ 0 h 20056"/>
                <a:gd name="T2" fmla="*/ 0 w 20217"/>
                <a:gd name="T3" fmla="*/ 0 h 20056"/>
                <a:gd name="T4" fmla="*/ 0 w 20217"/>
                <a:gd name="T5" fmla="*/ 0 h 20056"/>
                <a:gd name="T6" fmla="*/ 0 60000 65536"/>
                <a:gd name="T7" fmla="*/ 0 60000 65536"/>
                <a:gd name="T8" fmla="*/ 0 60000 65536"/>
                <a:gd name="T9" fmla="*/ 0 w 20217"/>
                <a:gd name="T10" fmla="*/ 0 h 20056"/>
                <a:gd name="T11" fmla="*/ 20217 w 20217"/>
                <a:gd name="T12" fmla="*/ 20056 h 20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7" h="20056" fill="none" extrusionOk="0">
                  <a:moveTo>
                    <a:pt x="12199" y="20056"/>
                  </a:moveTo>
                  <a:cubicBezTo>
                    <a:pt x="6563" y="17804"/>
                    <a:pt x="2135" y="13283"/>
                    <a:pt x="-1" y="7602"/>
                  </a:cubicBezTo>
                </a:path>
                <a:path w="20217" h="20056" stroke="0" extrusionOk="0">
                  <a:moveTo>
                    <a:pt x="12199" y="20056"/>
                  </a:moveTo>
                  <a:cubicBezTo>
                    <a:pt x="6563" y="17804"/>
                    <a:pt x="2135" y="13283"/>
                    <a:pt x="-1" y="7602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V="1">
              <a:off x="1557355" y="3924300"/>
              <a:ext cx="1854177" cy="163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Arc 8"/>
            <p:cNvSpPr>
              <a:spLocks/>
            </p:cNvSpPr>
            <p:nvPr/>
          </p:nvSpPr>
          <p:spPr bwMode="auto">
            <a:xfrm>
              <a:off x="1528775" y="3278188"/>
              <a:ext cx="114323" cy="127000"/>
            </a:xfrm>
            <a:custGeom>
              <a:avLst/>
              <a:gdLst>
                <a:gd name="T0" fmla="*/ 0 w 17342"/>
                <a:gd name="T1" fmla="*/ 0 h 21600"/>
                <a:gd name="T2" fmla="*/ 0 w 17342"/>
                <a:gd name="T3" fmla="*/ 0 h 21600"/>
                <a:gd name="T4" fmla="*/ 0 w 1734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342"/>
                <a:gd name="T10" fmla="*/ 0 h 21600"/>
                <a:gd name="T11" fmla="*/ 17342 w 173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42" h="21600" fill="none" extrusionOk="0">
                  <a:moveTo>
                    <a:pt x="17342" y="19782"/>
                  </a:moveTo>
                  <a:cubicBezTo>
                    <a:pt x="14608" y="20981"/>
                    <a:pt x="11655" y="21599"/>
                    <a:pt x="8671" y="21600"/>
                  </a:cubicBezTo>
                  <a:cubicBezTo>
                    <a:pt x="5686" y="21600"/>
                    <a:pt x="2733" y="20981"/>
                    <a:pt x="-1" y="19782"/>
                  </a:cubicBezTo>
                </a:path>
                <a:path w="17342" h="21600" stroke="0" extrusionOk="0">
                  <a:moveTo>
                    <a:pt x="17342" y="19782"/>
                  </a:moveTo>
                  <a:cubicBezTo>
                    <a:pt x="14608" y="20981"/>
                    <a:pt x="11655" y="21599"/>
                    <a:pt x="8671" y="21600"/>
                  </a:cubicBezTo>
                  <a:cubicBezTo>
                    <a:pt x="5686" y="21600"/>
                    <a:pt x="2733" y="20981"/>
                    <a:pt x="-1" y="19782"/>
                  </a:cubicBezTo>
                  <a:lnTo>
                    <a:pt x="8671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>
              <a:off x="1557356" y="3379788"/>
              <a:ext cx="14290" cy="2176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1" name="Arc 10"/>
            <p:cNvSpPr>
              <a:spLocks/>
            </p:cNvSpPr>
            <p:nvPr/>
          </p:nvSpPr>
          <p:spPr bwMode="auto">
            <a:xfrm>
              <a:off x="4009942" y="5505450"/>
              <a:ext cx="142904" cy="101600"/>
            </a:xfrm>
            <a:custGeom>
              <a:avLst/>
              <a:gdLst>
                <a:gd name="T0" fmla="*/ 0 w 21600"/>
                <a:gd name="T1" fmla="*/ 0 h 17430"/>
                <a:gd name="T2" fmla="*/ 0 w 21600"/>
                <a:gd name="T3" fmla="*/ 0 h 17430"/>
                <a:gd name="T4" fmla="*/ 0 w 21600"/>
                <a:gd name="T5" fmla="*/ 0 h 17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430"/>
                <a:gd name="T11" fmla="*/ 21600 w 21600"/>
                <a:gd name="T12" fmla="*/ 17430 h 17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430" fill="none" extrusionOk="0">
                  <a:moveTo>
                    <a:pt x="1737" y="17430"/>
                  </a:moveTo>
                  <a:cubicBezTo>
                    <a:pt x="590" y="14747"/>
                    <a:pt x="0" y="11860"/>
                    <a:pt x="0" y="8943"/>
                  </a:cubicBezTo>
                  <a:cubicBezTo>
                    <a:pt x="-1" y="5857"/>
                    <a:pt x="660" y="2808"/>
                    <a:pt x="1938" y="-1"/>
                  </a:cubicBezTo>
                </a:path>
                <a:path w="21600" h="17430" stroke="0" extrusionOk="0">
                  <a:moveTo>
                    <a:pt x="1737" y="17430"/>
                  </a:moveTo>
                  <a:cubicBezTo>
                    <a:pt x="590" y="14747"/>
                    <a:pt x="0" y="11860"/>
                    <a:pt x="0" y="8943"/>
                  </a:cubicBezTo>
                  <a:cubicBezTo>
                    <a:pt x="-1" y="5857"/>
                    <a:pt x="660" y="2808"/>
                    <a:pt x="1938" y="-1"/>
                  </a:cubicBezTo>
                  <a:lnTo>
                    <a:pt x="21600" y="894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>
              <a:off x="1557356" y="5556250"/>
              <a:ext cx="2466877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3666973" y="3733800"/>
              <a:ext cx="117896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tr-TR" sz="1400">
                  <a:solidFill>
                    <a:srgbClr val="000000"/>
                  </a:solidFill>
                  <a:latin typeface="New York" charset="0"/>
                </a:rPr>
                <a:t>Z</a:t>
              </a:r>
              <a:endParaRPr lang="en-US" altLang="tr-TR" sz="1200"/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4295750" y="5441950"/>
              <a:ext cx="128613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tr-TR" sz="1400">
                  <a:solidFill>
                    <a:srgbClr val="000000"/>
                  </a:solidFill>
                  <a:latin typeface="New York" charset="0"/>
                </a:rPr>
                <a:t>X</a:t>
              </a:r>
              <a:endParaRPr lang="en-US" altLang="tr-TR" sz="1200"/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1471613" y="3049588"/>
              <a:ext cx="128613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tr-TR" sz="1400">
                  <a:solidFill>
                    <a:srgbClr val="000000"/>
                  </a:solidFill>
                  <a:latin typeface="New York" charset="0"/>
                </a:rPr>
                <a:t>Y</a:t>
              </a:r>
              <a:endParaRPr lang="en-US" altLang="tr-TR" sz="1200"/>
            </a:p>
          </p:txBody>
        </p:sp>
      </p:grp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6430146" y="5949860"/>
            <a:ext cx="11156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tr-TR" altLang="tr-TR" sz="1400" dirty="0">
                <a:latin typeface="New York" charset="0"/>
              </a:rPr>
              <a:t>Sağ el sistemi</a:t>
            </a:r>
            <a:endParaRPr lang="en-US" altLang="tr-TR" sz="1200" dirty="0"/>
          </a:p>
        </p:txBody>
      </p:sp>
      <p:sp>
        <p:nvSpPr>
          <p:cNvPr id="79" name="Arc 4"/>
          <p:cNvSpPr>
            <a:spLocks/>
          </p:cNvSpPr>
          <p:nvPr/>
        </p:nvSpPr>
        <p:spPr bwMode="auto">
          <a:xfrm>
            <a:off x="4655838" y="6488669"/>
            <a:ext cx="132186" cy="117475"/>
          </a:xfrm>
          <a:custGeom>
            <a:avLst/>
            <a:gdLst>
              <a:gd name="T0" fmla="*/ 0 w 20217"/>
              <a:gd name="T1" fmla="*/ 0 h 20056"/>
              <a:gd name="T2" fmla="*/ 0 w 20217"/>
              <a:gd name="T3" fmla="*/ 0 h 20056"/>
              <a:gd name="T4" fmla="*/ 0 w 20217"/>
              <a:gd name="T5" fmla="*/ 0 h 20056"/>
              <a:gd name="T6" fmla="*/ 0 60000 65536"/>
              <a:gd name="T7" fmla="*/ 0 60000 65536"/>
              <a:gd name="T8" fmla="*/ 0 60000 65536"/>
              <a:gd name="T9" fmla="*/ 0 w 20217"/>
              <a:gd name="T10" fmla="*/ 0 h 20056"/>
              <a:gd name="T11" fmla="*/ 20217 w 20217"/>
              <a:gd name="T12" fmla="*/ 20056 h 20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7" h="20056" fill="none" extrusionOk="0">
                <a:moveTo>
                  <a:pt x="12199" y="20056"/>
                </a:moveTo>
                <a:cubicBezTo>
                  <a:pt x="6563" y="17804"/>
                  <a:pt x="2135" y="13283"/>
                  <a:pt x="-1" y="7602"/>
                </a:cubicBezTo>
              </a:path>
              <a:path w="20217" h="20056" stroke="0" extrusionOk="0">
                <a:moveTo>
                  <a:pt x="12199" y="20056"/>
                </a:moveTo>
                <a:cubicBezTo>
                  <a:pt x="6563" y="17804"/>
                  <a:pt x="2135" y="13283"/>
                  <a:pt x="-1" y="7602"/>
                </a:cubicBezTo>
                <a:lnTo>
                  <a:pt x="20217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endParaRPr lang="tr-TR"/>
          </a:p>
        </p:txBody>
      </p:sp>
      <p:sp>
        <p:nvSpPr>
          <p:cNvPr id="80" name="Line 5"/>
          <p:cNvSpPr>
            <a:spLocks noChangeShapeType="1"/>
          </p:cNvSpPr>
          <p:nvPr/>
        </p:nvSpPr>
        <p:spPr bwMode="auto">
          <a:xfrm flipH="1">
            <a:off x="4716017" y="5841909"/>
            <a:ext cx="1021424" cy="710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1" name="Arc 8"/>
          <p:cNvSpPr>
            <a:spLocks/>
          </p:cNvSpPr>
          <p:nvPr/>
        </p:nvSpPr>
        <p:spPr bwMode="auto">
          <a:xfrm>
            <a:off x="5708860" y="3563848"/>
            <a:ext cx="114323" cy="127000"/>
          </a:xfrm>
          <a:custGeom>
            <a:avLst/>
            <a:gdLst>
              <a:gd name="T0" fmla="*/ 0 w 17342"/>
              <a:gd name="T1" fmla="*/ 0 h 21600"/>
              <a:gd name="T2" fmla="*/ 0 w 17342"/>
              <a:gd name="T3" fmla="*/ 0 h 21600"/>
              <a:gd name="T4" fmla="*/ 0 w 17342"/>
              <a:gd name="T5" fmla="*/ 0 h 21600"/>
              <a:gd name="T6" fmla="*/ 0 60000 65536"/>
              <a:gd name="T7" fmla="*/ 0 60000 65536"/>
              <a:gd name="T8" fmla="*/ 0 60000 65536"/>
              <a:gd name="T9" fmla="*/ 0 w 17342"/>
              <a:gd name="T10" fmla="*/ 0 h 21600"/>
              <a:gd name="T11" fmla="*/ 17342 w 173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42" h="21600" fill="none" extrusionOk="0">
                <a:moveTo>
                  <a:pt x="17342" y="19782"/>
                </a:moveTo>
                <a:cubicBezTo>
                  <a:pt x="14608" y="20981"/>
                  <a:pt x="11655" y="21599"/>
                  <a:pt x="8671" y="21600"/>
                </a:cubicBezTo>
                <a:cubicBezTo>
                  <a:pt x="5686" y="21600"/>
                  <a:pt x="2733" y="20981"/>
                  <a:pt x="-1" y="19782"/>
                </a:cubicBezTo>
              </a:path>
              <a:path w="17342" h="21600" stroke="0" extrusionOk="0">
                <a:moveTo>
                  <a:pt x="17342" y="19782"/>
                </a:moveTo>
                <a:cubicBezTo>
                  <a:pt x="14608" y="20981"/>
                  <a:pt x="11655" y="21599"/>
                  <a:pt x="8671" y="21600"/>
                </a:cubicBezTo>
                <a:cubicBezTo>
                  <a:pt x="5686" y="21600"/>
                  <a:pt x="2733" y="20981"/>
                  <a:pt x="-1" y="19782"/>
                </a:cubicBezTo>
                <a:lnTo>
                  <a:pt x="8671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H="1">
            <a:off x="5737441" y="3665448"/>
            <a:ext cx="14290" cy="2176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3" name="Arc 10"/>
          <p:cNvSpPr>
            <a:spLocks/>
          </p:cNvSpPr>
          <p:nvPr/>
        </p:nvSpPr>
        <p:spPr bwMode="auto">
          <a:xfrm>
            <a:off x="8190027" y="5791110"/>
            <a:ext cx="142904" cy="101600"/>
          </a:xfrm>
          <a:custGeom>
            <a:avLst/>
            <a:gdLst>
              <a:gd name="T0" fmla="*/ 0 w 21600"/>
              <a:gd name="T1" fmla="*/ 0 h 17430"/>
              <a:gd name="T2" fmla="*/ 0 w 21600"/>
              <a:gd name="T3" fmla="*/ 0 h 17430"/>
              <a:gd name="T4" fmla="*/ 0 w 21600"/>
              <a:gd name="T5" fmla="*/ 0 h 17430"/>
              <a:gd name="T6" fmla="*/ 0 60000 65536"/>
              <a:gd name="T7" fmla="*/ 0 60000 65536"/>
              <a:gd name="T8" fmla="*/ 0 60000 65536"/>
              <a:gd name="T9" fmla="*/ 0 w 21600"/>
              <a:gd name="T10" fmla="*/ 0 h 17430"/>
              <a:gd name="T11" fmla="*/ 21600 w 21600"/>
              <a:gd name="T12" fmla="*/ 17430 h 17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30" fill="none" extrusionOk="0">
                <a:moveTo>
                  <a:pt x="1737" y="17430"/>
                </a:moveTo>
                <a:cubicBezTo>
                  <a:pt x="590" y="14747"/>
                  <a:pt x="0" y="11860"/>
                  <a:pt x="0" y="8943"/>
                </a:cubicBezTo>
                <a:cubicBezTo>
                  <a:pt x="-1" y="5857"/>
                  <a:pt x="660" y="2808"/>
                  <a:pt x="1938" y="-1"/>
                </a:cubicBezTo>
              </a:path>
              <a:path w="21600" h="17430" stroke="0" extrusionOk="0">
                <a:moveTo>
                  <a:pt x="1737" y="17430"/>
                </a:moveTo>
                <a:cubicBezTo>
                  <a:pt x="590" y="14747"/>
                  <a:pt x="0" y="11860"/>
                  <a:pt x="0" y="8943"/>
                </a:cubicBezTo>
                <a:cubicBezTo>
                  <a:pt x="-1" y="5857"/>
                  <a:pt x="660" y="2808"/>
                  <a:pt x="1938" y="-1"/>
                </a:cubicBezTo>
                <a:lnTo>
                  <a:pt x="21600" y="8943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5737441" y="5841910"/>
            <a:ext cx="246687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4499992" y="6381328"/>
            <a:ext cx="117896" cy="2222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tr-TR" sz="1400" dirty="0">
                <a:solidFill>
                  <a:srgbClr val="000000"/>
                </a:solidFill>
                <a:latin typeface="New York" charset="0"/>
              </a:rPr>
              <a:t>Z</a:t>
            </a:r>
            <a:endParaRPr lang="en-US" altLang="tr-TR" sz="1200" dirty="0"/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8475835" y="5727610"/>
            <a:ext cx="128613" cy="2222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tr-TR" sz="1400">
                <a:solidFill>
                  <a:srgbClr val="000000"/>
                </a:solidFill>
                <a:latin typeface="New York" charset="0"/>
              </a:rPr>
              <a:t>X</a:t>
            </a:r>
            <a:endParaRPr lang="en-US" altLang="tr-TR" sz="1200"/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651698" y="3335248"/>
            <a:ext cx="128613" cy="2222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tr-TR" sz="1400">
                <a:solidFill>
                  <a:srgbClr val="000000"/>
                </a:solidFill>
                <a:latin typeface="New York" charset="0"/>
              </a:rPr>
              <a:t>Y</a:t>
            </a:r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74220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Noktalar</a:t>
            </a:r>
            <a:endParaRPr lang="en-US" altLang="tr-TR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defRPr/>
            </a:pPr>
            <a:r>
              <a:rPr lang="tr-TR" dirty="0"/>
              <a:t>Bir nokta (</a:t>
            </a:r>
            <a:r>
              <a:rPr lang="tr-TR" dirty="0" err="1"/>
              <a:t>vertex</a:t>
            </a:r>
            <a:r>
              <a:rPr lang="tr-TR" dirty="0"/>
              <a:t>) uzayda 3 eksen değeri olan modele ait bir köşe bilgisidir.</a:t>
            </a:r>
          </a:p>
          <a:p>
            <a:pPr marL="273050" indent="-273050">
              <a:defRPr/>
            </a:pPr>
            <a:r>
              <a:rPr lang="tr-TR" dirty="0"/>
              <a:t>Aşağıdaki işlemler yapılabilir. </a:t>
            </a:r>
            <a:endParaRPr lang="en-US" dirty="0"/>
          </a:p>
          <a:p>
            <a:pPr lvl="1">
              <a:defRPr/>
            </a:pPr>
            <a:r>
              <a:rPr lang="tr-TR" dirty="0"/>
              <a:t>Noktadan-nokta çıkartma</a:t>
            </a:r>
            <a:r>
              <a:rPr lang="en-US" dirty="0"/>
              <a:t>: 	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  <a:p>
            <a:pPr lvl="2">
              <a:defRPr/>
            </a:pPr>
            <a:r>
              <a:rPr lang="tr-TR" dirty="0"/>
              <a:t>Sonuç</a:t>
            </a:r>
            <a:r>
              <a:rPr lang="en-US" b="1" dirty="0"/>
              <a:t> </a:t>
            </a:r>
            <a:r>
              <a:rPr lang="en-US" i="0" dirty="0"/>
              <a:t>P</a:t>
            </a:r>
            <a:r>
              <a:rPr lang="tr-TR" i="0" dirty="0"/>
              <a:t>’den</a:t>
            </a:r>
            <a:r>
              <a:rPr lang="en-US" b="1" dirty="0"/>
              <a:t> </a:t>
            </a:r>
            <a:r>
              <a:rPr lang="en-US" i="0" dirty="0"/>
              <a:t>Q</a:t>
            </a:r>
            <a:r>
              <a:rPr lang="tr-TR" i="0" dirty="0"/>
              <a:t>’ya bir vektör olur.</a:t>
            </a:r>
            <a:endParaRPr lang="en-US" b="1" dirty="0"/>
          </a:p>
          <a:p>
            <a:pPr lvl="1">
              <a:defRPr/>
            </a:pPr>
            <a:r>
              <a:rPr lang="tr-TR" dirty="0"/>
              <a:t>Noktaya-vektör</a:t>
            </a:r>
            <a:r>
              <a:rPr lang="en-US" dirty="0"/>
              <a:t> </a:t>
            </a:r>
            <a:r>
              <a:rPr lang="tr-TR" dirty="0"/>
              <a:t>ekleme</a:t>
            </a:r>
            <a:r>
              <a:rPr lang="en-US" dirty="0"/>
              <a:t>: 	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defRPr/>
            </a:pPr>
            <a:r>
              <a:rPr lang="tr-TR" dirty="0"/>
              <a:t>Sonuç yeni bir noktadır.</a:t>
            </a:r>
            <a:endParaRPr lang="en-US" dirty="0"/>
          </a:p>
          <a:p>
            <a:pPr lvl="1">
              <a:defRPr/>
            </a:pPr>
            <a:r>
              <a:rPr lang="tr-TR" dirty="0"/>
              <a:t>İki noktanın toplamı tanımsızdır.</a:t>
            </a:r>
            <a:endParaRPr 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112001" y="4874132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3200" i="1">
                <a:solidFill>
                  <a:schemeClr val="tx2"/>
                </a:solidFill>
                <a:latin typeface="Arial" charset="0"/>
              </a:rPr>
              <a:t>P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12856" y="3045332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3200" i="1">
                <a:solidFill>
                  <a:schemeClr val="tx2"/>
                </a:solidFill>
                <a:latin typeface="Arial" charset="0"/>
              </a:rPr>
              <a:t>Q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229600" y="3352800"/>
            <a:ext cx="76200" cy="76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7315200" y="3429000"/>
            <a:ext cx="91440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772400" y="3962400"/>
            <a:ext cx="3372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b="1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94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Vektörler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19256" cy="4205063"/>
          </a:xfrm>
        </p:spPr>
        <p:txBody>
          <a:bodyPr>
            <a:noAutofit/>
          </a:bodyPr>
          <a:lstStyle/>
          <a:p>
            <a:r>
              <a:rPr lang="tr-TR" sz="2800" dirty="0"/>
              <a:t>Vektörler uzayda bir yönü ve büyüklüğü olan matematiksel objelerdir.</a:t>
            </a:r>
          </a:p>
          <a:p>
            <a:r>
              <a:rPr lang="tr-TR" sz="2800" dirty="0"/>
              <a:t>Vektörleri sıklıkla şunları göstermek için kullanırız:</a:t>
            </a:r>
          </a:p>
          <a:p>
            <a:pPr lvl="1"/>
            <a:r>
              <a:rPr lang="tr-TR" sz="2500" dirty="0"/>
              <a:t>Uzaydaki Noktalar (örneğin: yer)</a:t>
            </a:r>
          </a:p>
          <a:p>
            <a:pPr lvl="1"/>
            <a:r>
              <a:rPr lang="tr-TR" sz="2500" dirty="0"/>
              <a:t>Noktadan noktaya değiştirmeler</a:t>
            </a:r>
          </a:p>
          <a:p>
            <a:pPr lvl="1"/>
            <a:r>
              <a:rPr lang="tr-TR" sz="2500" dirty="0"/>
              <a:t>Yön (veya yönlendirme)</a:t>
            </a:r>
          </a:p>
          <a:p>
            <a:endParaRPr lang="tr-TR" sz="2800" dirty="0"/>
          </a:p>
          <a:p>
            <a:endParaRPr lang="tr-TR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10711"/>
              </p:ext>
            </p:extLst>
          </p:nvPr>
        </p:nvGraphicFramePr>
        <p:xfrm>
          <a:off x="1813848" y="4026154"/>
          <a:ext cx="6286544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2234880" imgH="939600" progId="Equation.DSMT4">
                  <p:embed/>
                </p:oleObj>
              </mc:Choice>
              <mc:Fallback>
                <p:oleObj name="Equation" r:id="rId3" imgW="2234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48" y="4026154"/>
                        <a:ext cx="6286544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84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Vektörler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Bilgisayar grafiklerinde genellikle 2,3 ve 4 boyutlu vektörler kullanılır.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714620"/>
            <a:ext cx="4423791" cy="337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72000" y="5214950"/>
          <a:ext cx="28575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14950"/>
                        <a:ext cx="285752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632700" y="4357697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357697"/>
                        <a:ext cx="309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29256" y="3643314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643314"/>
                        <a:ext cx="309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142976" y="3786190"/>
          <a:ext cx="234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10" imgW="1041120" imgH="253800" progId="Equation.DSMT4">
                  <p:embed/>
                </p:oleObj>
              </mc:Choice>
              <mc:Fallback>
                <p:oleObj name="Equation" r:id="rId10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786190"/>
                        <a:ext cx="2343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000892" y="3929066"/>
          <a:ext cx="277814" cy="30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3929066"/>
                        <a:ext cx="277814" cy="305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96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Vektör İşlemleri</a:t>
            </a:r>
            <a:endParaRPr lang="en-US" altLang="tr-TR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defRPr/>
            </a:pPr>
            <a:r>
              <a:rPr lang="tr-TR" dirty="0"/>
              <a:t>Vektör işlemlerinde iki tip eleman vardır: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 err="1"/>
              <a:t>Skalerler</a:t>
            </a:r>
            <a:r>
              <a:rPr lang="tr-TR" dirty="0"/>
              <a:t> (gerçek sayılar): </a:t>
            </a:r>
            <a:r>
              <a:rPr lang="tr-TR" dirty="0">
                <a:latin typeface="Symbol" pitchFamily="18" charset="2"/>
              </a:rPr>
              <a:t>a, b, g, d, </a:t>
            </a:r>
            <a:r>
              <a:rPr lang="tr-TR" dirty="0"/>
              <a:t>…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Vektörler (n-sayılı):</a:t>
            </a:r>
            <a:r>
              <a:rPr lang="tr-TR" i="1" dirty="0"/>
              <a:t> </a:t>
            </a:r>
            <a:r>
              <a:rPr lang="tr-TR" b="1" dirty="0">
                <a:latin typeface="Times New Roman" pitchFamily="18" charset="0"/>
              </a:rPr>
              <a:t>u</a:t>
            </a:r>
            <a:r>
              <a:rPr lang="tr-TR" i="1" dirty="0"/>
              <a:t>, </a:t>
            </a:r>
            <a:r>
              <a:rPr lang="tr-TR" b="1" dirty="0">
                <a:latin typeface="Times New Roman" pitchFamily="18" charset="0"/>
              </a:rPr>
              <a:t>v</a:t>
            </a:r>
            <a:r>
              <a:rPr lang="tr-TR" i="1" dirty="0"/>
              <a:t>, </a:t>
            </a:r>
            <a:r>
              <a:rPr lang="tr-TR" b="1" dirty="0">
                <a:latin typeface="Times New Roman" pitchFamily="18" charset="0"/>
              </a:rPr>
              <a:t>w</a:t>
            </a:r>
            <a:r>
              <a:rPr lang="tr-TR" i="1" dirty="0"/>
              <a:t>, </a:t>
            </a:r>
            <a:r>
              <a:rPr lang="tr-TR" dirty="0"/>
              <a:t>… </a:t>
            </a:r>
          </a:p>
          <a:p>
            <a:pPr marL="273050" indent="-273050">
              <a:defRPr/>
            </a:pPr>
            <a:r>
              <a:rPr lang="tr-TR" dirty="0"/>
              <a:t>İşlemler: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Ekleme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Çıkartma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Vektör uzunluğunun bulunması</a:t>
            </a:r>
          </a:p>
          <a:p>
            <a:pPr lvl="1">
              <a:spcBef>
                <a:spcPct val="0"/>
              </a:spcBef>
              <a:defRPr/>
            </a:pPr>
            <a:r>
              <a:rPr lang="tr-TR" dirty="0"/>
              <a:t>Vektör ölçeklendirme</a:t>
            </a:r>
          </a:p>
          <a:p>
            <a:pPr lvl="1">
              <a:spcBef>
                <a:spcPct val="0"/>
              </a:spcBef>
              <a:defRPr/>
            </a:pPr>
            <a:r>
              <a:rPr lang="tr-TR" dirty="0"/>
              <a:t>Normalleştirme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İçsel çarpım (Inner/</a:t>
            </a:r>
            <a:r>
              <a:rPr lang="tr-TR" dirty="0" err="1"/>
              <a:t>Dot</a:t>
            </a:r>
            <a:r>
              <a:rPr lang="tr-TR" dirty="0"/>
              <a:t> Product)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tr-TR" dirty="0"/>
              <a:t>Dışsal çarpım (Cross Product)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702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Vektörel</a:t>
            </a:r>
            <a:r>
              <a:rPr lang="tr-TR" dirty="0"/>
              <a:t> Toplama ve Çıkarma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14612" y="2000240"/>
          <a:ext cx="3714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000240"/>
                        <a:ext cx="37147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714612" y="2786058"/>
          <a:ext cx="3643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295280" imgH="253800" progId="Equation.DSMT4">
                  <p:embed/>
                </p:oleObj>
              </mc:Choice>
              <mc:Fallback>
                <p:oleObj name="Equation" r:id="rId5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786058"/>
                        <a:ext cx="36433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428728" y="4143380"/>
          <a:ext cx="6499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2311200" imgH="253800" progId="Equation.DSMT4">
                  <p:embed/>
                </p:oleObj>
              </mc:Choice>
              <mc:Fallback>
                <p:oleObj name="Equation" r:id="rId7" imgW="231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143380"/>
                        <a:ext cx="64992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428728" y="4929198"/>
          <a:ext cx="64643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2298600" imgH="253800" progId="Equation.DSMT4">
                  <p:embed/>
                </p:oleObj>
              </mc:Choice>
              <mc:Fallback>
                <p:oleObj name="Equation" r:id="rId9" imgW="229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929198"/>
                        <a:ext cx="64643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05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Vektörel</a:t>
            </a:r>
            <a:r>
              <a:rPr lang="tr-TR" dirty="0"/>
              <a:t> Toplama ve Çıkarma</a:t>
            </a:r>
          </a:p>
        </p:txBody>
      </p:sp>
      <p:pic>
        <p:nvPicPr>
          <p:cNvPr id="923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3088"/>
            <a:ext cx="502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72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Vektör uzunluğu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571736" y="2500306"/>
          <a:ext cx="3714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500306"/>
                        <a:ext cx="37147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57422" y="3429000"/>
          <a:ext cx="43926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562040" imgH="317160" progId="Equation.DSMT4">
                  <p:embed/>
                </p:oleObj>
              </mc:Choice>
              <mc:Fallback>
                <p:oleObj name="Equation" r:id="rId5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429000"/>
                        <a:ext cx="4392612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46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Normalizasyon</a:t>
            </a:r>
            <a:endParaRPr lang="tr-TR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143240" y="3643314"/>
          <a:ext cx="3714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643314"/>
                        <a:ext cx="37147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57422" y="4572008"/>
          <a:ext cx="48577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1726920" imgH="507960" progId="Equation.DSMT4">
                  <p:embed/>
                </p:oleObj>
              </mc:Choice>
              <mc:Fallback>
                <p:oleObj name="Equation" r:id="rId5" imgW="1726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572008"/>
                        <a:ext cx="48577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1928802"/>
            <a:ext cx="85725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dirty="0"/>
              <a:t>Vektör </a:t>
            </a:r>
            <a:r>
              <a:rPr lang="tr-TR" sz="2600" dirty="0" err="1"/>
              <a:t>normalizasyonu</a:t>
            </a:r>
            <a:r>
              <a:rPr lang="tr-TR" sz="2600" dirty="0"/>
              <a:t> vektör uzunluğunun 1 birime indirgenmesi için kullanılır. Bunun için vektöre ait tüm bileşenler vektör uzunluğuna bölünür. </a:t>
            </a:r>
          </a:p>
        </p:txBody>
      </p:sp>
    </p:spTree>
    <p:extLst>
      <p:ext uri="{BB962C8B-B14F-4D97-AF65-F5344CB8AC3E}">
        <p14:creationId xmlns:p14="http://schemas.microsoft.com/office/powerpoint/2010/main" val="28904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Kurallar</a:t>
            </a:r>
            <a:endParaRPr lang="en-US" altLang="tr-TR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343400"/>
          </a:xfrm>
        </p:spPr>
        <p:txBody>
          <a:bodyPr>
            <a:normAutofit/>
          </a:bodyPr>
          <a:lstStyle/>
          <a:p>
            <a:r>
              <a:rPr lang="tr-TR" dirty="0"/>
              <a:t>Bizler bu derste </a:t>
            </a:r>
            <a:r>
              <a:rPr lang="tr-TR" dirty="0" err="1"/>
              <a:t>OpenGL’in</a:t>
            </a:r>
            <a:r>
              <a:rPr lang="tr-TR" dirty="0"/>
              <a:t> özellikleri ve </a:t>
            </a:r>
            <a:r>
              <a:rPr lang="tr-TR" dirty="0" err="1"/>
              <a:t>OpenGL</a:t>
            </a:r>
            <a:r>
              <a:rPr lang="tr-TR" dirty="0"/>
              <a:t> kitaplarının çoğunda bulunan benzer kuralları ve terminoloji kullanacağız.</a:t>
            </a:r>
          </a:p>
          <a:p>
            <a:pPr marL="273050" indent="-273050">
              <a:defRPr/>
            </a:pPr>
            <a:r>
              <a:rPr lang="tr-TR" b="0" dirty="0">
                <a:effectLst/>
              </a:rPr>
              <a:t>Ayrıca aşağıdaki kuralları kullanacağız:</a:t>
            </a:r>
            <a:endParaRPr lang="en-US" b="0" dirty="0">
              <a:effectLst/>
            </a:endParaRPr>
          </a:p>
          <a:p>
            <a:pPr lvl="1"/>
            <a:r>
              <a:rPr lang="tr-TR" sz="2500" dirty="0"/>
              <a:t>Matrisler, vektörler ve noktalar içeren denklemlerde kullanılan değişkenler için tek bir büyük harf kullanacağız. </a:t>
            </a:r>
          </a:p>
          <a:p>
            <a:pPr lvl="2"/>
            <a:r>
              <a:rPr lang="tr-TR" sz="2200" dirty="0"/>
              <a:t>Vektörleri kalın ve büyük harflerle (V), çok sık olmasa da vektörler ve noktaları küçük harflerle göstereceğiz.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41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Normalizasyon</a:t>
            </a:r>
            <a:endParaRPr lang="tr-TR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000232" y="3143248"/>
          <a:ext cx="48577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1726920" imgH="507960" progId="Equation.DSMT4">
                  <p:embed/>
                </p:oleObj>
              </mc:Choice>
              <mc:Fallback>
                <p:oleObj name="Equation" r:id="rId3" imgW="1726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143248"/>
                        <a:ext cx="48577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14348" y="4857760"/>
          <a:ext cx="76771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5" imgW="2730240" imgH="583920" progId="Equation.DSMT4">
                  <p:embed/>
                </p:oleObj>
              </mc:Choice>
              <mc:Fallback>
                <p:oleObj name="Equation" r:id="rId5" imgW="2730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857760"/>
                        <a:ext cx="76771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85984" y="1928802"/>
          <a:ext cx="43926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7" imgW="1562040" imgH="317160" progId="Equation.DSMT4">
                  <p:embed/>
                </p:oleObj>
              </mc:Choice>
              <mc:Fallback>
                <p:oleObj name="Equation" r:id="rId7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928802"/>
                        <a:ext cx="4392612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62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Vektör Ölçeklendirme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15014"/>
              </p:ext>
            </p:extLst>
          </p:nvPr>
        </p:nvGraphicFramePr>
        <p:xfrm>
          <a:off x="2428860" y="1628800"/>
          <a:ext cx="3714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628800"/>
                        <a:ext cx="37147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928794" y="2500306"/>
          <a:ext cx="453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500306"/>
                        <a:ext cx="45370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214414" y="3286124"/>
            <a:ext cx="6957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Örneğin vektörün yönünü değiştirmek için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000232" y="3786190"/>
          <a:ext cx="4751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7" imgW="1688760" imgH="253800" progId="Equation.DSMT4">
                  <p:embed/>
                </p:oleObj>
              </mc:Choice>
              <mc:Fallback>
                <p:oleObj name="Equation" r:id="rId7" imgW="1688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786190"/>
                        <a:ext cx="47513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273882" y="4643446"/>
            <a:ext cx="52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 da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normalizasyon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için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017713" y="5216547"/>
          <a:ext cx="48593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9" imgW="1726920" imgH="507960" progId="Equation.DSMT4">
                  <p:embed/>
                </p:oleObj>
              </mc:Choice>
              <mc:Fallback>
                <p:oleObj name="Equation" r:id="rId9" imgW="1726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216547"/>
                        <a:ext cx="4859337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06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İçsel Çarpım /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8106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Genellikle iki vektör arasındaki açıyı veya bir vektörün diğer vektör üzerindeki izdüşümünü elde etmek için kullanılır.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5786" y="3000372"/>
            <a:ext cx="2736126" cy="2452701"/>
            <a:chOff x="802402" y="2714620"/>
            <a:chExt cx="2736126" cy="245270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928662" y="2714620"/>
              <a:ext cx="1857388" cy="135732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28662" y="4071942"/>
              <a:ext cx="2428892" cy="5715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1735852">
              <a:off x="802402" y="3474676"/>
              <a:ext cx="1038340" cy="1140187"/>
            </a:xfrm>
            <a:prstGeom prst="arc">
              <a:avLst/>
            </a:prstGeom>
            <a:noFill/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1928794" y="3643314"/>
            <a:ext cx="285752" cy="400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2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3643314"/>
                          <a:ext cx="285752" cy="400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2714612" y="2857496"/>
            <a:ext cx="323275" cy="355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2857496"/>
                          <a:ext cx="323275" cy="355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3214678" y="4714884"/>
            <a:ext cx="3238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4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4714884"/>
                          <a:ext cx="3238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3694836" y="2760947"/>
                <a:ext cx="5459571" cy="3267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1" i="0" smtClean="0">
                        <a:latin typeface="Cambria Math"/>
                      </a:rPr>
                      <m:t>𝐚</m:t>
                    </m:r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tr-T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800" b="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tr-TR" sz="2800" i="0" dirty="0">
                    <a:latin typeface="Cambria Math"/>
                  </a:rPr>
                  <a:t> </a:t>
                </a:r>
                <a:br>
                  <a:rPr lang="tr-TR" sz="2800" i="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tr-TR" sz="2800" b="1" i="0" smtClean="0">
                        <a:latin typeface="Cambria Math"/>
                      </a:rPr>
                      <m:t>𝐛</m:t>
                    </m:r>
                    <m:r>
                      <a:rPr lang="tr-TR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tr-TR" sz="2800" i="0" dirty="0">
                    <a:latin typeface="Cambria Math"/>
                  </a:rPr>
                  <a:t> </a:t>
                </a:r>
              </a:p>
              <a:p>
                <a:endParaRPr lang="tr-TR" sz="2800" i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tr-TR" sz="2800" b="1" i="0" smtClean="0">
                        <a:latin typeface="Cambria Math"/>
                      </a:rPr>
                      <m:t>𝐚</m:t>
                    </m:r>
                    <m:r>
                      <a:rPr lang="tr-TR" sz="2800" b="1" i="0" smtClean="0">
                        <a:latin typeface="Cambria Math"/>
                      </a:rPr>
                      <m:t>⋅</m:t>
                    </m:r>
                    <m:r>
                      <a:rPr lang="tr-TR" sz="2800" b="1" i="0" smtClean="0">
                        <a:latin typeface="Cambria Math"/>
                      </a:rPr>
                      <m:t>𝐛</m:t>
                    </m:r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tr-TR" sz="2800" b="1" i="0" smtClean="0">
                        <a:latin typeface="Cambria Math"/>
                      </a:rPr>
                      <m:t>𝐚</m:t>
                    </m:r>
                    <m:r>
                      <a:rPr lang="tr-TR" sz="2800" b="1" i="0" smtClean="0">
                        <a:latin typeface="Cambria Math"/>
                      </a:rPr>
                      <m:t>⋅</m:t>
                    </m:r>
                    <m:r>
                      <a:rPr lang="tr-TR" sz="2800" b="1" i="0" smtClean="0">
                        <a:latin typeface="Cambria Math"/>
                      </a:rPr>
                      <m:t>𝐛</m:t>
                    </m:r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‖"/>
                            <m:endChr m:val="‖"/>
                            <m:ctrlPr>
                              <a:rPr lang="tr-T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𝐚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𝐛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tr-TR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tr-TR" sz="2800" b="0" i="1" smtClean="0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tr-TR" sz="2400" dirty="0"/>
                  <a:t> </a:t>
                </a:r>
              </a:p>
              <a:p>
                <a:r>
                  <a:rPr lang="tr-TR" sz="2400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tr-TR" sz="2800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1" i="0" smtClean="0">
                            <a:latin typeface="Cambria Math"/>
                          </a:rPr>
                          <m:t>𝐚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𝐚</m:t>
                            </m:r>
                          </m:e>
                        </m:d>
                      </m:den>
                    </m:f>
                    <m:r>
                      <a:rPr lang="tr-TR" sz="2800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1" i="0" smtClean="0">
                            <a:latin typeface="Cambria Math"/>
                          </a:rPr>
                          <m:t>𝐛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𝐛</m:t>
                            </m:r>
                          </m:e>
                        </m:d>
                      </m:den>
                    </m:f>
                  </m:oMath>
                </a14:m>
                <a:r>
                  <a:rPr lang="tr-TR" sz="2400" dirty="0"/>
                  <a:t> </a:t>
                </a:r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836" y="2760947"/>
                <a:ext cx="5459571" cy="326743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5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İçsel Çarpım /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1428736"/>
            <a:ext cx="7323738" cy="552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000" b="1" dirty="0"/>
              <a:t>a</a:t>
            </a:r>
            <a:r>
              <a:rPr lang="tr-TR" sz="2000" dirty="0"/>
              <a:t> vektörünün </a:t>
            </a:r>
            <a:r>
              <a:rPr lang="tr-TR" sz="2000" b="1" dirty="0"/>
              <a:t>b</a:t>
            </a:r>
            <a:r>
              <a:rPr lang="tr-TR" sz="2000" dirty="0"/>
              <a:t> vektörü üzerindeki </a:t>
            </a:r>
            <a:r>
              <a:rPr lang="tr-TR" sz="2000" dirty="0" err="1"/>
              <a:t>izdüşüm</a:t>
            </a:r>
            <a:r>
              <a:rPr lang="tr-TR" sz="2000" dirty="0"/>
              <a:t> uzunluğu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429124" y="3643314"/>
          <a:ext cx="21066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3" imgW="749160" imgH="444240" progId="Equation.DSMT4">
                  <p:embed/>
                </p:oleObj>
              </mc:Choice>
              <mc:Fallback>
                <p:oleObj name="Equation" r:id="rId3" imgW="749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643314"/>
                        <a:ext cx="2106613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rc 21"/>
          <p:cNvSpPr/>
          <p:nvPr/>
        </p:nvSpPr>
        <p:spPr>
          <a:xfrm rot="1735852">
            <a:off x="214282" y="4831998"/>
            <a:ext cx="1038340" cy="1140187"/>
          </a:xfrm>
          <a:prstGeom prst="arc">
            <a:avLst/>
          </a:prstGeom>
          <a:noFill/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714876" y="2143116"/>
          <a:ext cx="1498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5" imgW="533160" imgH="253800" progId="Equation.DSMT4">
                  <p:embed/>
                </p:oleObj>
              </mc:Choice>
              <mc:Fallback>
                <p:oleObj name="Equation" r:id="rId5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143116"/>
                        <a:ext cx="14986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1691680" y="3143248"/>
            <a:ext cx="7252300" cy="5524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vektörünün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vektörü üzerindeki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izdüşüm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vektörü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0542" y="4071942"/>
            <a:ext cx="2609866" cy="2452701"/>
            <a:chOff x="340542" y="4071942"/>
            <a:chExt cx="2609866" cy="245270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40542" y="4071942"/>
              <a:ext cx="1857388" cy="135732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0542" y="5429264"/>
              <a:ext cx="2428892" cy="5715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1340674" y="5000636"/>
            <a:ext cx="285752" cy="400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674" y="5000636"/>
                          <a:ext cx="285752" cy="400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2126492" y="4214818"/>
            <a:ext cx="323275" cy="355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492" y="4214818"/>
                          <a:ext cx="323275" cy="355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2626558" y="6072206"/>
            <a:ext cx="3238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6558" y="6072206"/>
                          <a:ext cx="3238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rot="5400000">
              <a:off x="1142976" y="4786322"/>
              <a:ext cx="1643074" cy="35719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57158" y="5572140"/>
              <a:ext cx="1446005" cy="3330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500034" y="5857892"/>
            <a:ext cx="928694" cy="442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9" name="Equation" r:id="rId13" imgW="533160" imgH="253800" progId="Equation.DSMT4">
                    <p:embed/>
                  </p:oleObj>
                </mc:Choice>
                <mc:Fallback>
                  <p:oleObj name="Equation" r:id="rId13" imgW="533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5857892"/>
                          <a:ext cx="928694" cy="442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409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İçsel Çarpım /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2460239" y="2238164"/>
                <a:ext cx="4416017" cy="140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1" i="0" smtClean="0">
                          <a:latin typeface="Cambria Math"/>
                        </a:rPr>
                        <m:t>𝐚</m:t>
                      </m:r>
                      <m:r>
                        <a:rPr lang="tr-TR" sz="2800" b="0" i="1" smtClean="0">
                          <a:latin typeface="Cambria Math"/>
                        </a:rPr>
                        <m:t>⋅</m:t>
                      </m:r>
                      <m:r>
                        <a:rPr lang="tr-TR" sz="2800" b="1" i="0" smtClean="0">
                          <a:latin typeface="Cambria Math"/>
                        </a:rPr>
                        <m:t>𝐚</m:t>
                      </m:r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28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2800" b="0" i="1" smtClean="0">
                              <a:latin typeface="Cambria Math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tr-TR" sz="2800" dirty="0"/>
              </a:p>
              <a:p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1" i="0" smtClean="0">
                              <a:latin typeface="Cambria Math"/>
                            </a:rPr>
                            <m:t>𝐚</m:t>
                          </m:r>
                        </m:e>
                      </m:d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b="1" i="0" smtClean="0">
                                  <a:latin typeface="Cambria Math"/>
                                </a:rPr>
                                <m:t>𝐚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tr-TR" sz="2800" b="1" i="0" smtClean="0">
                                  <a:latin typeface="Cambria Math"/>
                                </a:rPr>
                                <m:t>𝐚</m:t>
                              </m:r>
                            </m:e>
                          </m:d>
                        </m:e>
                        <m:sup>
                          <m:r>
                            <a:rPr lang="tr-TR" sz="2800" b="0" i="1" smtClean="0">
                              <a:latin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39" y="2238164"/>
                <a:ext cx="4416017" cy="1406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vektörün kendisi ile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product’ının</a:t>
            </a:r>
            <a:r>
              <a:rPr lang="tr-TR" dirty="0"/>
              <a:t> karekökü vektör uzunluğunu verir.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73050" indent="-273050">
              <a:defRPr/>
            </a:pPr>
            <a:r>
              <a:rPr lang="tr-TR" dirty="0"/>
              <a:t>İçsel çarpımda vektörlerin yerleri değişebilir</a:t>
            </a:r>
            <a:endParaRPr lang="en-US" dirty="0"/>
          </a:p>
          <a:p>
            <a:pPr lvl="1">
              <a:defRPr/>
            </a:pPr>
            <a:r>
              <a:rPr lang="en-US" dirty="0"/>
              <a:t>u • v = v • u</a:t>
            </a:r>
          </a:p>
          <a:p>
            <a:pPr marL="273050" indent="-273050">
              <a:defRPr/>
            </a:pPr>
            <a:r>
              <a:rPr lang="tr-TR" dirty="0"/>
              <a:t>Toplama üzerine dağılım özelliği vardır</a:t>
            </a:r>
            <a:endParaRPr lang="en-US" dirty="0"/>
          </a:p>
          <a:p>
            <a:pPr lvl="1">
              <a:defRPr/>
            </a:pPr>
            <a:r>
              <a:rPr lang="en-US" dirty="0"/>
              <a:t>u • (v + w) = u • v + u • w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914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Dik (</a:t>
            </a:r>
            <a:r>
              <a:rPr lang="tr-TR" dirty="0" err="1"/>
              <a:t>Ortogonal</a:t>
            </a:r>
            <a:r>
              <a:rPr lang="tr-TR" dirty="0"/>
              <a:t>) vektörler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İki vektörün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product’ı</a:t>
            </a:r>
            <a:r>
              <a:rPr lang="tr-TR" dirty="0"/>
              <a:t> 0’a eşitse bu iki vektörün arasındaki açı </a:t>
            </a:r>
            <a:r>
              <a:rPr lang="el-GR" dirty="0">
                <a:latin typeface="Arial"/>
                <a:cs typeface="Arial"/>
              </a:rPr>
              <a:t>π</a:t>
            </a:r>
            <a:r>
              <a:rPr lang="tr-TR" dirty="0"/>
              <a:t>/2 </a:t>
            </a:r>
            <a:r>
              <a:rPr lang="tr-TR" dirty="0" err="1"/>
              <a:t>dir</a:t>
            </a:r>
            <a:r>
              <a:rPr lang="tr-TR" dirty="0"/>
              <a:t>.     </a:t>
            </a:r>
            <a:r>
              <a:rPr lang="tr-TR" sz="2000" dirty="0"/>
              <a:t>(cos(</a:t>
            </a:r>
            <a:r>
              <a:rPr lang="el-GR" sz="2000" dirty="0">
                <a:latin typeface="Arial"/>
                <a:cs typeface="Arial"/>
              </a:rPr>
              <a:t>π</a:t>
            </a:r>
            <a:r>
              <a:rPr lang="tr-TR" sz="2000" dirty="0"/>
              <a:t>/2) = 0)</a:t>
            </a:r>
          </a:p>
          <a:p>
            <a:endParaRPr lang="tr-TR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4857760"/>
            <a:ext cx="4485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b="1" dirty="0"/>
              <a:t>a</a:t>
            </a:r>
            <a:r>
              <a:rPr lang="tr-TR" sz="2600" dirty="0"/>
              <a:t> ve </a:t>
            </a:r>
            <a:r>
              <a:rPr lang="tr-TR" sz="2600" b="1" dirty="0"/>
              <a:t>b </a:t>
            </a:r>
            <a:r>
              <a:rPr lang="tr-TR" sz="2600" b="1" dirty="0" err="1"/>
              <a:t>ortogonal</a:t>
            </a:r>
            <a:r>
              <a:rPr lang="tr-TR" sz="2600" b="1" dirty="0"/>
              <a:t> </a:t>
            </a:r>
            <a:r>
              <a:rPr lang="tr-TR" sz="2600" dirty="0"/>
              <a:t>vektörlerdir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1643042" y="2761057"/>
                <a:ext cx="5796136" cy="195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1" smtClean="0">
                        <a:latin typeface="Cambria Math"/>
                      </a:rPr>
                      <m:t>𝐚</m:t>
                    </m:r>
                    <m:r>
                      <a:rPr lang="tr-TR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tr-TR" sz="2800" dirty="0">
                    <a:latin typeface="Cambria Math"/>
                  </a:rPr>
                  <a:t> </a:t>
                </a:r>
                <a:br>
                  <a:rPr lang="tr-TR" sz="2800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tr-TR" sz="2800" b="1">
                        <a:latin typeface="Cambria Math"/>
                      </a:rPr>
                      <m:t>𝐛</m:t>
                    </m:r>
                    <m:r>
                      <a:rPr lang="tr-TR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tr-TR" sz="2800" dirty="0">
                    <a:latin typeface="Cambria Math"/>
                  </a:rPr>
                  <a:t> </a:t>
                </a:r>
              </a:p>
              <a:p>
                <a:r>
                  <a:rPr lang="tr-TR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tr-TR" sz="2800" b="1">
                        <a:latin typeface="Cambria Math"/>
                      </a:rPr>
                      <m:t>𝐚</m:t>
                    </m:r>
                    <m:r>
                      <a:rPr lang="tr-TR" sz="2800" b="1">
                        <a:latin typeface="Cambria Math"/>
                      </a:rPr>
                      <m:t>⋅</m:t>
                    </m:r>
                    <m:r>
                      <a:rPr lang="tr-TR" sz="2800" b="1">
                        <a:latin typeface="Cambria Math"/>
                      </a:rPr>
                      <m:t>𝐛</m:t>
                    </m:r>
                    <m:r>
                      <a:rPr lang="tr-TR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‖"/>
                            <m:endChr m:val="‖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𝐚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1">
                                <a:latin typeface="Cambria Math"/>
                              </a:rPr>
                              <m:t>𝐛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tr-TR" sz="2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tr-TR" sz="2800" i="1">
                            <a:latin typeface="Cambria Math"/>
                          </a:rPr>
                          <m:t>𝜃</m:t>
                        </m:r>
                        <m:r>
                          <a:rPr lang="tr-TR" sz="2800" b="0" i="1" smtClean="0">
                            <a:latin typeface="Cambria Math"/>
                          </a:rPr>
                          <m:t>=0→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𝜃</m:t>
                        </m:r>
                        <m:r>
                          <a:rPr lang="tr-TR" sz="2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800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tr-TR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tr-TR" sz="2800" dirty="0"/>
                  <a:t> </a:t>
                </a:r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42" y="2761057"/>
                <a:ext cx="5796136" cy="19564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439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Koordinat Sistemi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714488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80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Koordinat Sistemi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Kartezyen koordinat sisteminde her bir eksen </a:t>
            </a:r>
            <a:r>
              <a:rPr lang="tr-TR" b="1" dirty="0"/>
              <a:t>i</a:t>
            </a:r>
            <a:r>
              <a:rPr lang="tr-TR" dirty="0"/>
              <a:t>,</a:t>
            </a:r>
            <a:r>
              <a:rPr lang="tr-TR" b="1" dirty="0"/>
              <a:t>j</a:t>
            </a:r>
            <a:r>
              <a:rPr lang="tr-TR" dirty="0"/>
              <a:t> ve </a:t>
            </a:r>
            <a:r>
              <a:rPr lang="tr-TR" b="1" dirty="0"/>
              <a:t>k </a:t>
            </a:r>
            <a:r>
              <a:rPr lang="tr-TR" dirty="0"/>
              <a:t>vektörleri ile gösterilir. Bu vektörlere baz vektörler denir.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r>
              <a:rPr lang="tr-TR" dirty="0"/>
              <a:t>Bu koordinat sisteminde tanımlanan her vektör baz vektörler cinsinden tanımlanabilir.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14414" y="2714620"/>
          <a:ext cx="7213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3" imgW="2565360" imgH="253800" progId="Equation.DSMT4">
                  <p:embed/>
                </p:oleObj>
              </mc:Choice>
              <mc:Fallback>
                <p:oleObj name="Equation" r:id="rId3" imgW="2565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714620"/>
                        <a:ext cx="72136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357554" y="4572008"/>
          <a:ext cx="26797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5" imgW="952200" imgH="253800" progId="Equation.DSMT4">
                  <p:embed/>
                </p:oleObj>
              </mc:Choice>
              <mc:Fallback>
                <p:oleObj name="Equation" r:id="rId5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572008"/>
                        <a:ext cx="26797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357554" y="5357826"/>
          <a:ext cx="2714644" cy="62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7" imgW="888840" imgH="203040" progId="Equation.DSMT4">
                  <p:embed/>
                </p:oleObj>
              </mc:Choice>
              <mc:Fallback>
                <p:oleObj name="Equation" r:id="rId7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357826"/>
                        <a:ext cx="2714644" cy="620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230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Dışsal Çarpım / Cross </a:t>
            </a:r>
            <a:r>
              <a:rPr lang="tr-TR" dirty="0" err="1"/>
              <a:t>product</a:t>
            </a:r>
            <a:endParaRPr lang="tr-TR" dirty="0"/>
          </a:p>
        </p:txBody>
      </p:sp>
      <p:sp>
        <p:nvSpPr>
          <p:cNvPr id="25" name="Rectangle 24"/>
          <p:cNvSpPr/>
          <p:nvPr/>
        </p:nvSpPr>
        <p:spPr>
          <a:xfrm>
            <a:off x="467544" y="1441865"/>
            <a:ext cx="82089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Verilen iki 3 boyutlu vektöre dik bir vektör bulmak için kullanılır.</a:t>
            </a:r>
          </a:p>
        </p:txBody>
      </p:sp>
      <p:pic>
        <p:nvPicPr>
          <p:cNvPr id="24589" name="Picture 13" descr="http://upload.wikimedia.org/wikipedia/commons/thumb/4/4e/Cross_product_parallelogram.svg/500px-Cross_product_parallelo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284984"/>
            <a:ext cx="3928175" cy="3071834"/>
          </a:xfrm>
          <a:prstGeom prst="rect">
            <a:avLst/>
          </a:prstGeom>
          <a:noFill/>
        </p:spPr>
      </p:pic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61545"/>
              </p:ext>
            </p:extLst>
          </p:nvPr>
        </p:nvGraphicFramePr>
        <p:xfrm>
          <a:off x="1357313" y="2642617"/>
          <a:ext cx="2928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4" imgW="1041120" imgH="253800" progId="Equation.DSMT4">
                  <p:embed/>
                </p:oleObj>
              </mc:Choice>
              <mc:Fallback>
                <p:oleObj name="Equation" r:id="rId4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642617"/>
                        <a:ext cx="29289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01665"/>
              </p:ext>
            </p:extLst>
          </p:nvPr>
        </p:nvGraphicFramePr>
        <p:xfrm>
          <a:off x="4714896" y="2642617"/>
          <a:ext cx="2857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6" imgW="1015920" imgH="253800" progId="Equation.DSMT4">
                  <p:embed/>
                </p:oleObj>
              </mc:Choice>
              <mc:Fallback>
                <p:oleObj name="Equation" r:id="rId6" imgW="101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96" y="2642617"/>
                        <a:ext cx="28575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90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Dışsal Çarpım / Cross </a:t>
            </a:r>
            <a:r>
              <a:rPr lang="tr-TR" dirty="0" err="1"/>
              <a:t>product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81068"/>
          </a:xfrm>
        </p:spPr>
        <p:txBody>
          <a:bodyPr/>
          <a:lstStyle/>
          <a:p>
            <a:pPr>
              <a:buNone/>
            </a:pPr>
            <a:r>
              <a:rPr lang="tr-TR" dirty="0"/>
              <a:t>	Paralel kenarın alanı,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sonucu oluşan vektörün uzunluğuna eşittir.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357290" y="2357430"/>
          <a:ext cx="2928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357430"/>
                        <a:ext cx="29289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06925" y="2357430"/>
          <a:ext cx="2857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5" imgW="1015920" imgH="253800" progId="Equation.DSMT4">
                  <p:embed/>
                </p:oleObj>
              </mc:Choice>
              <mc:Fallback>
                <p:oleObj name="Equation" r:id="rId5" imgW="101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2357430"/>
                        <a:ext cx="28575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857488" y="3286129"/>
          <a:ext cx="34274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286129"/>
                        <a:ext cx="34274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71472" y="4214818"/>
          <a:ext cx="7996256" cy="143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9" imgW="3962160" imgH="711000" progId="Equation.DSMT4">
                  <p:embed/>
                </p:oleObj>
              </mc:Choice>
              <mc:Fallback>
                <p:oleObj name="Equation" r:id="rId9" imgW="3962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214818"/>
                        <a:ext cx="7996256" cy="1436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3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Kurallar</a:t>
            </a:r>
            <a:endParaRPr lang="en-US" altLang="tr-TR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343400"/>
          </a:xfrm>
        </p:spPr>
        <p:txBody>
          <a:bodyPr>
            <a:normAutofit/>
          </a:bodyPr>
          <a:lstStyle/>
          <a:p>
            <a:r>
              <a:rPr lang="tr-TR" dirty="0"/>
              <a:t>Bazen semboller içeriğe özeldir, ancak genel olarak aşağıdaki anlamları geçerlidir:</a:t>
            </a:r>
          </a:p>
          <a:p>
            <a:pPr lvl="1"/>
            <a:r>
              <a:rPr lang="tr-TR" dirty="0"/>
              <a:t>N - Normal vektörü</a:t>
            </a:r>
          </a:p>
          <a:p>
            <a:pPr lvl="1"/>
            <a:r>
              <a:rPr lang="tr-TR" dirty="0"/>
              <a:t>L - Işık vektörü</a:t>
            </a:r>
          </a:p>
          <a:p>
            <a:pPr lvl="1"/>
            <a:r>
              <a:rPr lang="tr-TR" dirty="0"/>
              <a:t>R - Yansıma vektörü</a:t>
            </a:r>
          </a:p>
          <a:p>
            <a:pPr lvl="1"/>
            <a:r>
              <a:rPr lang="tr-TR" dirty="0"/>
              <a:t>T - Teğet vektör</a:t>
            </a:r>
          </a:p>
          <a:p>
            <a:pPr lvl="1"/>
            <a:r>
              <a:rPr lang="tr-TR" dirty="0"/>
              <a:t>B - </a:t>
            </a:r>
            <a:r>
              <a:rPr lang="tr-TR" dirty="0" err="1"/>
              <a:t>Binormal</a:t>
            </a:r>
            <a:r>
              <a:rPr lang="tr-TR" dirty="0"/>
              <a:t> vektör</a:t>
            </a:r>
          </a:p>
          <a:p>
            <a:pPr lvl="1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tr-TR" b="1" dirty="0"/>
              <a:t>V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tr-TR" dirty="0"/>
              <a:t> - V vektörünün uzunluğu</a:t>
            </a:r>
          </a:p>
          <a:p>
            <a:pPr lvl="1"/>
            <a:r>
              <a:rPr lang="tr-TR" dirty="0">
                <a:effectLst/>
              </a:rPr>
              <a:t>A▪B </a:t>
            </a:r>
            <a:r>
              <a:rPr lang="tr-TR" dirty="0"/>
              <a:t>-</a:t>
            </a:r>
            <a:r>
              <a:rPr lang="tr-TR" dirty="0">
                <a:effectLst/>
              </a:rPr>
              <a:t> A ve B’nin </a:t>
            </a:r>
            <a:r>
              <a:rPr lang="tr-TR" dirty="0" err="1">
                <a:effectLst/>
              </a:rPr>
              <a:t>skaler</a:t>
            </a:r>
            <a:r>
              <a:rPr lang="tr-TR" dirty="0">
                <a:effectLst/>
              </a:rPr>
              <a:t>/içsel</a:t>
            </a:r>
            <a:r>
              <a:rPr lang="tr-TR" dirty="0"/>
              <a:t> (</a:t>
            </a:r>
            <a:r>
              <a:rPr lang="tr-TR" dirty="0" err="1"/>
              <a:t>inner</a:t>
            </a:r>
            <a:r>
              <a:rPr lang="tr-TR" dirty="0"/>
              <a:t>)</a:t>
            </a:r>
            <a:r>
              <a:rPr lang="tr-TR" dirty="0">
                <a:effectLst/>
              </a:rPr>
              <a:t> çarpımı</a:t>
            </a:r>
          </a:p>
          <a:p>
            <a:pPr lvl="1"/>
            <a:r>
              <a:rPr lang="tr-TR" dirty="0"/>
              <a:t>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tr-TR" dirty="0"/>
              <a:t>B - A ve B’nin </a:t>
            </a:r>
            <a:r>
              <a:rPr lang="tr-TR" dirty="0" err="1"/>
              <a:t>vektörel</a:t>
            </a:r>
            <a:r>
              <a:rPr lang="tr-TR" dirty="0"/>
              <a:t>/dışsal (</a:t>
            </a:r>
            <a:r>
              <a:rPr lang="tr-TR" dirty="0" err="1"/>
              <a:t>cross</a:t>
            </a:r>
            <a:r>
              <a:rPr lang="tr-TR" dirty="0"/>
              <a:t>) çarpımı</a:t>
            </a:r>
            <a:endParaRPr lang="tr-TR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9273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Dışsal Çarpım </a:t>
            </a:r>
            <a:r>
              <a:rPr lang="tr-TR" altLang="tr-TR" dirty="0"/>
              <a:t>Sağ El Kuralı</a:t>
            </a:r>
            <a:endParaRPr lang="en-US" altLang="tr-TR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Sağ el ilk vektör (A) üzerine konulur,</a:t>
            </a:r>
          </a:p>
          <a:p>
            <a:pPr marL="547370" lvl="1" indent="-273050">
              <a:lnSpc>
                <a:spcPct val="90000"/>
              </a:lnSpc>
              <a:defRPr/>
            </a:pPr>
            <a:r>
              <a:rPr lang="tr-TR" dirty="0"/>
              <a:t>Parmaklarınız A vektörü yönünde olmalıdır.</a:t>
            </a:r>
          </a:p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Parmaklar ikinci vektöre (B) doğru kapanır.</a:t>
            </a:r>
          </a:p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Baş parmağınız </a:t>
            </a:r>
            <a:r>
              <a:rPr lang="tr-TR" dirty="0" err="1"/>
              <a:t>vektörel</a:t>
            </a:r>
            <a:r>
              <a:rPr lang="tr-TR" dirty="0"/>
              <a:t> çarpım (</a:t>
            </a:r>
            <a:r>
              <a:rPr lang="tr-TR" dirty="0" err="1"/>
              <a:t>AxB</a:t>
            </a:r>
            <a:r>
              <a:rPr lang="tr-TR" dirty="0"/>
              <a:t>) sonucu oluşan vektörün yönünü verir.</a:t>
            </a:r>
          </a:p>
          <a:p>
            <a:pPr marL="273050" indent="-273050">
              <a:lnSpc>
                <a:spcPct val="90000"/>
              </a:lnSpc>
              <a:defRPr/>
            </a:pPr>
            <a:r>
              <a:rPr lang="tr-TR" dirty="0"/>
              <a:t>Detaylar</a:t>
            </a:r>
            <a:r>
              <a:rPr lang="en-US" dirty="0"/>
              <a:t>: </a:t>
            </a:r>
            <a:r>
              <a:rPr lang="en-US" sz="1800" dirty="0">
                <a:hlinkClick r:id="rId3"/>
              </a:rPr>
              <a:t>http://www.phy.syr.edu/courses/video/RightHandRule/index2.html</a:t>
            </a:r>
            <a:endParaRPr lang="en-US" sz="1800" dirty="0"/>
          </a:p>
        </p:txBody>
      </p:sp>
      <p:pic>
        <p:nvPicPr>
          <p:cNvPr id="24580" name="Picture 4" descr="rhr-1-1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5029200"/>
            <a:ext cx="179352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rhr-1-4m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5029200"/>
            <a:ext cx="179352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rhr-3-4m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7" y="5029200"/>
            <a:ext cx="179352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 descr="rhr-3-8m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7" y="5029200"/>
            <a:ext cx="179352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 descr="rhr-4-4m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7" y="5029200"/>
            <a:ext cx="1793523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184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Matrisler</a:t>
            </a:r>
            <a:endParaRPr lang="en-US" altLang="tr-TR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2276"/>
            <a:ext cx="7859889" cy="4784725"/>
          </a:xfrm>
        </p:spPr>
        <p:txBody>
          <a:bodyPr/>
          <a:lstStyle/>
          <a:p>
            <a:pPr marL="273050" indent="-273050">
              <a:defRPr/>
            </a:pPr>
            <a:r>
              <a:rPr lang="tr-TR" dirty="0"/>
              <a:t>Matrisler hakkında notlarınıza bakınız:</a:t>
            </a:r>
          </a:p>
          <a:p>
            <a:pPr lvl="1">
              <a:defRPr/>
            </a:pPr>
            <a:r>
              <a:rPr lang="tr-TR" dirty="0"/>
              <a:t>İki matrisin toplanması</a:t>
            </a:r>
          </a:p>
          <a:p>
            <a:pPr lvl="1">
              <a:defRPr/>
            </a:pPr>
            <a:r>
              <a:rPr lang="tr-TR" dirty="0"/>
              <a:t>İki matrisin çarpımı</a:t>
            </a:r>
          </a:p>
          <a:p>
            <a:pPr lvl="1">
              <a:defRPr/>
            </a:pPr>
            <a:r>
              <a:rPr lang="tr-TR" dirty="0"/>
              <a:t>Bir matrisin devriği</a:t>
            </a:r>
          </a:p>
          <a:p>
            <a:pPr lvl="1">
              <a:defRPr/>
            </a:pPr>
            <a:r>
              <a:rPr lang="tr-TR" dirty="0"/>
              <a:t>Bir matrisin determinantı</a:t>
            </a:r>
          </a:p>
          <a:p>
            <a:pPr lvl="1">
              <a:defRPr/>
            </a:pPr>
            <a:r>
              <a:rPr lang="tr-TR" dirty="0"/>
              <a:t>Bir matrisin tersi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 err="1"/>
              <a:t>OpenGL’de</a:t>
            </a:r>
            <a:r>
              <a:rPr lang="tr-TR" dirty="0"/>
              <a:t> 4x4 matrisler kullanılmaktadır.</a:t>
            </a:r>
          </a:p>
          <a:p>
            <a:pPr marL="0" indent="0">
              <a:buFont typeface="Arial" charset="0"/>
              <a:buChar char="●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53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Grafikleri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Modellemeye Giriş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745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7"/>
          <p:cNvSpPr>
            <a:spLocks noChangeShapeType="1"/>
          </p:cNvSpPr>
          <p:nvPr/>
        </p:nvSpPr>
        <p:spPr bwMode="auto">
          <a:xfrm>
            <a:off x="5006031" y="3322712"/>
            <a:ext cx="1422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Poligonlarla Gösterim</a:t>
            </a:r>
            <a:endParaRPr lang="en-US" altLang="tr-TR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3216"/>
            <a:ext cx="8229600" cy="5018112"/>
          </a:xfrm>
        </p:spPr>
        <p:txBody>
          <a:bodyPr>
            <a:normAutofit lnSpcReduction="10000"/>
          </a:bodyPr>
          <a:lstStyle/>
          <a:p>
            <a:pPr marL="273050" indent="-273050">
              <a:defRPr/>
            </a:pPr>
            <a:r>
              <a:rPr lang="tr-TR" sz="2700" dirty="0" err="1"/>
              <a:t>OpenGL</a:t>
            </a:r>
            <a:r>
              <a:rPr lang="tr-TR" sz="2700" dirty="0"/>
              <a:t> 2 boyutlu ve 3 boyutlu objeleri modellemek için aşağıdaki temel grafik elemanlarını bize sağlamaktadır: </a:t>
            </a:r>
            <a:r>
              <a:rPr lang="tr-TR" sz="2700" b="0" dirty="0">
                <a:effectLst/>
              </a:rPr>
              <a:t> </a:t>
            </a:r>
          </a:p>
          <a:p>
            <a:pPr lvl="1">
              <a:defRPr/>
            </a:pPr>
            <a:r>
              <a:rPr lang="tr-TR" sz="2200" b="1" dirty="0">
                <a:effectLst/>
              </a:rPr>
              <a:t>Noktalar </a:t>
            </a:r>
          </a:p>
          <a:p>
            <a:pPr lvl="1">
              <a:defRPr/>
            </a:pPr>
            <a:r>
              <a:rPr lang="tr-TR" sz="2200" b="1" dirty="0">
                <a:effectLst/>
              </a:rPr>
              <a:t>Çizgiler</a:t>
            </a:r>
          </a:p>
          <a:p>
            <a:pPr lvl="1">
              <a:defRPr/>
            </a:pPr>
            <a:r>
              <a:rPr lang="tr-TR" sz="2200" b="1" dirty="0">
                <a:effectLst/>
              </a:rPr>
              <a:t>Üçgenler </a:t>
            </a:r>
          </a:p>
          <a:p>
            <a:pPr lvl="1">
              <a:defRPr/>
            </a:pPr>
            <a:r>
              <a:rPr lang="tr-TR" sz="2200" b="1" dirty="0">
                <a:effectLst/>
              </a:rPr>
              <a:t>Dörtgenler </a:t>
            </a:r>
          </a:p>
          <a:p>
            <a:pPr lvl="1">
              <a:defRPr/>
            </a:pPr>
            <a:r>
              <a:rPr lang="tr-TR" sz="2200" b="1" dirty="0">
                <a:effectLst/>
              </a:rPr>
              <a:t>ve dışbükey çokgenler</a:t>
            </a:r>
            <a:br>
              <a:rPr lang="tr-TR" sz="2200" b="1" dirty="0"/>
            </a:br>
            <a:r>
              <a:rPr lang="tr-TR" sz="2200" b="1" dirty="0"/>
              <a:t>(</a:t>
            </a:r>
            <a:r>
              <a:rPr lang="tr-TR" sz="2200" b="1" dirty="0" err="1"/>
              <a:t>convex</a:t>
            </a:r>
            <a:r>
              <a:rPr lang="tr-TR" sz="2200" b="1" dirty="0"/>
              <a:t> </a:t>
            </a:r>
            <a:r>
              <a:rPr lang="tr-TR" sz="2200" b="1" dirty="0" err="1"/>
              <a:t>polygons</a:t>
            </a:r>
            <a:r>
              <a:rPr lang="tr-TR" sz="2200" b="1" dirty="0"/>
              <a:t>)</a:t>
            </a:r>
            <a:endParaRPr lang="tr-TR" sz="2700" b="0" dirty="0">
              <a:effectLst/>
            </a:endParaRPr>
          </a:p>
          <a:p>
            <a:pPr marL="273050" indent="-273050">
              <a:defRPr/>
            </a:pPr>
            <a:endParaRPr lang="tr-TR" sz="2700" dirty="0"/>
          </a:p>
          <a:p>
            <a:pPr marL="273050" indent="-273050">
              <a:defRPr/>
            </a:pPr>
            <a:r>
              <a:rPr lang="tr-TR" sz="2700" dirty="0"/>
              <a:t>Buna ek olarak, </a:t>
            </a:r>
            <a:r>
              <a:rPr lang="tr-TR" sz="2700" dirty="0" err="1"/>
              <a:t>OpenGL</a:t>
            </a:r>
            <a:r>
              <a:rPr lang="tr-TR" sz="2700" dirty="0"/>
              <a:t> üst düzey yüzey yamaları görüntülemek için hesaplayıcılar kullanmaktadır.</a:t>
            </a:r>
            <a:endParaRPr lang="tr-TR" sz="2700" b="0" dirty="0">
              <a:effectLst/>
            </a:endParaRP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4938298" y="26369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4938298" y="32465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6360698" y="32465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4938298" y="3779912"/>
            <a:ext cx="1490133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428431" y="3779912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5006031" y="4313312"/>
            <a:ext cx="142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9" name="Oval 12"/>
          <p:cNvSpPr>
            <a:spLocks noChangeArrowheads="1"/>
          </p:cNvSpPr>
          <p:nvPr/>
        </p:nvSpPr>
        <p:spPr bwMode="auto">
          <a:xfrm>
            <a:off x="4938298" y="42371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0" name="Oval 13"/>
          <p:cNvSpPr>
            <a:spLocks noChangeArrowheads="1"/>
          </p:cNvSpPr>
          <p:nvPr/>
        </p:nvSpPr>
        <p:spPr bwMode="auto">
          <a:xfrm>
            <a:off x="6360698" y="37037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1" name="Oval 14"/>
          <p:cNvSpPr>
            <a:spLocks noChangeArrowheads="1"/>
          </p:cNvSpPr>
          <p:nvPr/>
        </p:nvSpPr>
        <p:spPr bwMode="auto">
          <a:xfrm>
            <a:off x="6360698" y="43895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7173498" y="2713112"/>
            <a:ext cx="1219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8392698" y="3246512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H="1" flipV="1">
            <a:off x="6970298" y="3779912"/>
            <a:ext cx="142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5" name="Oval 18"/>
          <p:cNvSpPr>
            <a:spLocks noChangeArrowheads="1"/>
          </p:cNvSpPr>
          <p:nvPr/>
        </p:nvSpPr>
        <p:spPr bwMode="auto">
          <a:xfrm>
            <a:off x="6902565" y="37037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8324965" y="31703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8324965" y="38561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 flipH="1">
            <a:off x="6970298" y="2636912"/>
            <a:ext cx="203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9" name="Oval 22"/>
          <p:cNvSpPr>
            <a:spLocks noChangeArrowheads="1"/>
          </p:cNvSpPr>
          <p:nvPr/>
        </p:nvSpPr>
        <p:spPr bwMode="auto">
          <a:xfrm>
            <a:off x="7105765" y="26369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6767098" y="3932312"/>
            <a:ext cx="1219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71" name="Line 24"/>
          <p:cNvSpPr>
            <a:spLocks noChangeShapeType="1"/>
          </p:cNvSpPr>
          <p:nvPr/>
        </p:nvSpPr>
        <p:spPr bwMode="auto">
          <a:xfrm flipH="1" flipV="1">
            <a:off x="7105765" y="4389512"/>
            <a:ext cx="880533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 flipH="1">
            <a:off x="6563898" y="4389512"/>
            <a:ext cx="541867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496165" y="49229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918565" y="43895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75" name="Oval 28"/>
          <p:cNvSpPr>
            <a:spLocks noChangeArrowheads="1"/>
          </p:cNvSpPr>
          <p:nvPr/>
        </p:nvSpPr>
        <p:spPr bwMode="auto">
          <a:xfrm>
            <a:off x="7038031" y="43133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H="1">
            <a:off x="6563898" y="3856112"/>
            <a:ext cx="203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77" name="Oval 30"/>
          <p:cNvSpPr>
            <a:spLocks noChangeArrowheads="1"/>
          </p:cNvSpPr>
          <p:nvPr/>
        </p:nvSpPr>
        <p:spPr bwMode="auto">
          <a:xfrm>
            <a:off x="6699365" y="3856112"/>
            <a:ext cx="135467" cy="1524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78" name="Text Box 31"/>
          <p:cNvSpPr txBox="1">
            <a:spLocks noChangeArrowheads="1"/>
          </p:cNvSpPr>
          <p:nvPr/>
        </p:nvSpPr>
        <p:spPr bwMode="auto">
          <a:xfrm>
            <a:off x="7108588" y="3135387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altLang="tr-TR"/>
              <a:t>convex</a:t>
            </a:r>
            <a:endParaRPr lang="en-US" altLang="tr-TR"/>
          </a:p>
        </p:txBody>
      </p:sp>
      <p:sp>
        <p:nvSpPr>
          <p:cNvPr id="27679" name="Text Box 32"/>
          <p:cNvSpPr txBox="1">
            <a:spLocks noChangeArrowheads="1"/>
          </p:cNvSpPr>
          <p:nvPr/>
        </p:nvSpPr>
        <p:spPr bwMode="auto">
          <a:xfrm>
            <a:off x="6868698" y="4583187"/>
            <a:ext cx="1191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altLang="tr-TR"/>
              <a:t>concave</a:t>
            </a:r>
            <a:endParaRPr lang="en-US" alt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28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İşhattı</a:t>
            </a:r>
            <a:r>
              <a:rPr lang="en-US" dirty="0"/>
              <a:t> (Render Pipeline)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34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>
          <a:xfrm>
            <a:off x="0" y="2348880"/>
            <a:ext cx="9144000" cy="3160008"/>
          </a:xfrm>
        </p:spPr>
        <p:txBody>
          <a:bodyPr>
            <a:normAutofit/>
          </a:bodyPr>
          <a:lstStyle/>
          <a:p>
            <a:pPr marL="0" indent="0" defTabSz="1139825">
              <a:buNone/>
              <a:tabLst>
                <a:tab pos="1198563" algn="l"/>
                <a:tab pos="2398713" algn="l"/>
                <a:tab pos="3657600" algn="l"/>
                <a:tab pos="4856163" algn="l"/>
                <a:tab pos="6175375" algn="l"/>
                <a:tab pos="7599363" algn="l"/>
              </a:tabLst>
            </a:pPr>
            <a:r>
              <a:rPr lang="en-US" sz="1400" dirty="0" err="1"/>
              <a:t>Köşeler</a:t>
            </a:r>
            <a:r>
              <a:rPr lang="en-US" sz="1400" dirty="0"/>
              <a:t>	Vertex	</a:t>
            </a:r>
            <a:r>
              <a:rPr lang="en-US" sz="1400" dirty="0" err="1"/>
              <a:t>Obje</a:t>
            </a:r>
            <a:r>
              <a:rPr lang="en-US" sz="1400" dirty="0"/>
              <a:t>	</a:t>
            </a:r>
            <a:r>
              <a:rPr lang="en-US" sz="1400" dirty="0" err="1"/>
              <a:t>Pikselleş</a:t>
            </a:r>
            <a:r>
              <a:rPr lang="en-US" sz="1400" dirty="0"/>
              <a:t>-	Fragment	</a:t>
            </a:r>
            <a:r>
              <a:rPr lang="en-US" sz="1400" dirty="0" err="1"/>
              <a:t>Saydamlık</a:t>
            </a:r>
            <a:r>
              <a:rPr lang="en-US" sz="1400" dirty="0"/>
              <a:t>	</a:t>
            </a:r>
            <a:r>
              <a:rPr lang="en-US" sz="1400" dirty="0" err="1"/>
              <a:t>Çerçeve</a:t>
            </a:r>
            <a:endParaRPr lang="en-US" sz="1400" dirty="0"/>
          </a:p>
          <a:p>
            <a:pPr marL="0" indent="0" defTabSz="1139825">
              <a:buNone/>
              <a:tabLst>
                <a:tab pos="1198563" algn="l"/>
                <a:tab pos="2398713" algn="l"/>
                <a:tab pos="3657600" algn="l"/>
                <a:tab pos="4856163" algn="l"/>
                <a:tab pos="6175375" algn="l"/>
                <a:tab pos="7659688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Shader</a:t>
            </a:r>
            <a:r>
              <a:rPr lang="en-US" sz="1400" dirty="0"/>
              <a:t>	</a:t>
            </a:r>
            <a:r>
              <a:rPr lang="en-US" sz="1400" dirty="0" err="1"/>
              <a:t>Oluşturma</a:t>
            </a:r>
            <a:r>
              <a:rPr lang="en-US" sz="1400" dirty="0"/>
              <a:t>	</a:t>
            </a:r>
            <a:r>
              <a:rPr lang="en-US" sz="1400" dirty="0" err="1"/>
              <a:t>tirme</a:t>
            </a:r>
            <a:r>
              <a:rPr lang="en-US" sz="1400" dirty="0"/>
              <a:t>	</a:t>
            </a:r>
            <a:r>
              <a:rPr lang="en-US" sz="1400" dirty="0" err="1"/>
              <a:t>Shader</a:t>
            </a:r>
            <a:r>
              <a:rPr lang="en-US" sz="1400" dirty="0"/>
              <a:t>	</a:t>
            </a:r>
            <a:r>
              <a:rPr lang="en-US" sz="1400" dirty="0" err="1"/>
              <a:t>Testi</a:t>
            </a:r>
            <a:r>
              <a:rPr lang="en-US" sz="1400" dirty="0"/>
              <a:t>	</a:t>
            </a:r>
            <a:r>
              <a:rPr lang="en-US" sz="1400" dirty="0" err="1"/>
              <a:t>Belleği</a:t>
            </a:r>
            <a:endParaRPr lang="tr-TR" sz="1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4329"/>
            <a:ext cx="8928992" cy="132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91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Üçgen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35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renkli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renk</a:t>
            </a:r>
            <a:r>
              <a:rPr lang="en-US" dirty="0"/>
              <a:t> </a:t>
            </a:r>
            <a:r>
              <a:rPr lang="en-US" dirty="0" err="1"/>
              <a:t>geçişli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4165417" cy="38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69" y="2420888"/>
            <a:ext cx="4448919" cy="383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Poligonlarla Gösterim</a:t>
            </a:r>
            <a:endParaRPr lang="en-US" altLang="tr-TR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/>
              <a:t>Kutu gibi basit bir nesnenin her yüzü bir çokgen ile temsil edilebilir.</a:t>
            </a:r>
          </a:p>
          <a:p>
            <a:r>
              <a:rPr lang="tr-TR" sz="2800" dirty="0"/>
              <a:t>Modelleme işlemi, 3 boyutlu bir modeli oluşturan her çokgenin her köşesinin koordinatlarının belirlenmesidir.</a:t>
            </a:r>
          </a:p>
          <a:p>
            <a:r>
              <a:rPr lang="tr-TR" sz="2800" dirty="0"/>
              <a:t>Bir modelin görünümünün veya yüzey renklendirmesinin gerçekçi olmasını sağlamak için modelcilerin, modelin köşeleri ve yüzlerine ait aşağıdakileri de belirlemesi gerekebilir:</a:t>
            </a:r>
          </a:p>
          <a:p>
            <a:pPr lvl="1"/>
            <a:r>
              <a:rPr lang="tr-TR" sz="2500" dirty="0"/>
              <a:t>Renk değerleri</a:t>
            </a:r>
          </a:p>
          <a:p>
            <a:pPr lvl="1"/>
            <a:r>
              <a:rPr lang="tr-TR" sz="2500" dirty="0"/>
              <a:t>Yüzey normalleri</a:t>
            </a:r>
          </a:p>
          <a:p>
            <a:pPr lvl="1"/>
            <a:r>
              <a:rPr lang="tr-TR" sz="2500" dirty="0"/>
              <a:t>Doku koordinatları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524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0774"/>
            <a:ext cx="2548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Poligonlarla Gösterim</a:t>
            </a:r>
            <a:endParaRPr lang="en-US" altLang="tr-TR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19256" cy="4937760"/>
          </a:xfrm>
        </p:spPr>
        <p:txBody>
          <a:bodyPr>
            <a:normAutofit fontScale="92500"/>
          </a:bodyPr>
          <a:lstStyle/>
          <a:p>
            <a:r>
              <a:rPr lang="tr-TR" sz="2400" dirty="0"/>
              <a:t>Eğimli yüzeyler ile karmaşık nesneler </a:t>
            </a:r>
            <a:br>
              <a:rPr lang="tr-TR" sz="2400" dirty="0"/>
            </a:br>
            <a:r>
              <a:rPr lang="tr-TR" sz="2400" dirty="0"/>
              <a:t>de poligonlar kullanarak modellenebilir.</a:t>
            </a:r>
          </a:p>
          <a:p>
            <a:r>
              <a:rPr lang="tr-TR" sz="2400" dirty="0"/>
              <a:t>Bir eğri yüzey dörtgen ağ veya </a:t>
            </a:r>
            <a:br>
              <a:rPr lang="tr-TR" sz="2400" dirty="0"/>
            </a:br>
            <a:r>
              <a:rPr lang="tr-TR" sz="2400" dirty="0"/>
              <a:t>çokgen örgü ile temsil edilmektedir. </a:t>
            </a:r>
          </a:p>
          <a:p>
            <a:pPr lvl="1"/>
            <a:r>
              <a:rPr lang="tr-TR" sz="2100" dirty="0"/>
              <a:t>Bu yöntemde her çokgen köşe obje </a:t>
            </a:r>
            <a:br>
              <a:rPr lang="tr-TR" sz="2100" dirty="0"/>
            </a:br>
            <a:r>
              <a:rPr lang="tr-TR" sz="2100" dirty="0"/>
              <a:t>yüzeyinde bir yere yerleştirilir.</a:t>
            </a:r>
          </a:p>
          <a:p>
            <a:pPr lvl="1"/>
            <a:r>
              <a:rPr lang="tr-TR" dirty="0"/>
              <a:t>Ancak her ne kadar köşeleri tam yüzeye yerleştirebilsek te, çokgenin içi yüzeye değmeyecektir.</a:t>
            </a:r>
          </a:p>
          <a:p>
            <a:pPr lvl="1"/>
            <a:r>
              <a:rPr lang="tr-TR" dirty="0"/>
              <a:t>Çokgenleri küçültüp, daha çok sayıda kullanırsak, gerçek yüzeyle çokgen modelimiz arasındaki hata azalacaktır.</a:t>
            </a:r>
          </a:p>
          <a:p>
            <a:pPr lvl="1"/>
            <a:r>
              <a:rPr lang="tr-TR" dirty="0"/>
              <a:t>Her ne kadar poligon sayısı arttıkça yaklaşık modelin doğruluğu artsa da işlem yükü de bir o kadar artacaktır.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00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0774"/>
            <a:ext cx="2548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Poligonlarla Gösterim</a:t>
            </a:r>
            <a:endParaRPr lang="en-US" altLang="tr-TR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3568"/>
            <a:ext cx="8219256" cy="4937760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Yandaki küre şeklinin köşelerini </a:t>
            </a:r>
            <a:br>
              <a:rPr lang="tr-TR" sz="2800" dirty="0"/>
            </a:br>
            <a:r>
              <a:rPr lang="tr-TR" sz="2800" dirty="0"/>
              <a:t>elde etmek çok kolaydır.</a:t>
            </a:r>
          </a:p>
          <a:p>
            <a:r>
              <a:rPr lang="tr-TR" sz="2800" dirty="0"/>
              <a:t>Çünkü tüm köşeler merkeze </a:t>
            </a:r>
            <a:br>
              <a:rPr lang="tr-TR" sz="2800" dirty="0"/>
            </a:br>
            <a:r>
              <a:rPr lang="tr-TR" sz="2800" dirty="0"/>
              <a:t>yarıçap kadar uzaktadır, </a:t>
            </a:r>
            <a:br>
              <a:rPr lang="tr-TR" sz="2800" dirty="0"/>
            </a:br>
            <a:r>
              <a:rPr lang="tr-TR" sz="2800" dirty="0"/>
              <a:t>dolayısıyla belli miktarlarda </a:t>
            </a:r>
            <a:br>
              <a:rPr lang="tr-TR" sz="2800" dirty="0"/>
            </a:br>
            <a:r>
              <a:rPr lang="tr-TR" sz="2800" dirty="0"/>
              <a:t>açı değişimleri ile köşeler kolayca </a:t>
            </a:r>
            <a:br>
              <a:rPr lang="tr-TR" sz="2800" dirty="0"/>
            </a:br>
            <a:r>
              <a:rPr lang="tr-TR" sz="2800" dirty="0"/>
              <a:t>hesaplanabilir. </a:t>
            </a:r>
          </a:p>
          <a:p>
            <a:r>
              <a:rPr lang="tr-TR" sz="2800" dirty="0"/>
              <a:t>Köşeler haricinde kalan noktalar dört noktası belirlenmiş olan düzlemlerin üzerinde kalıp, yüzeye değmeyeceği için modelin siluetinde sivrilmiş kenarlar görünecektir.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48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Küre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39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19" y="1461878"/>
            <a:ext cx="5177953" cy="523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6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Kurallar</a:t>
            </a:r>
            <a:endParaRPr lang="en-US" altLang="tr-TR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343400"/>
          </a:xfrm>
        </p:spPr>
        <p:txBody>
          <a:bodyPr>
            <a:normAutofit/>
          </a:bodyPr>
          <a:lstStyle/>
          <a:p>
            <a:r>
              <a:rPr lang="tr-TR" dirty="0"/>
              <a:t>Devamı:</a:t>
            </a:r>
          </a:p>
          <a:p>
            <a:pPr lvl="1"/>
            <a:r>
              <a:rPr lang="tr-TR" sz="2500" dirty="0"/>
              <a:t>s, t, r, q - doku koordinatları</a:t>
            </a:r>
          </a:p>
          <a:p>
            <a:pPr lvl="1"/>
            <a:r>
              <a:rPr lang="tr-TR" sz="2500" dirty="0"/>
              <a:t>x, y, z, w - köşe koordinatları</a:t>
            </a:r>
          </a:p>
          <a:p>
            <a:pPr lvl="1"/>
            <a:r>
              <a:rPr lang="tr-TR" sz="2500" dirty="0"/>
              <a:t>θ , φ - küresel koordinat açıları</a:t>
            </a:r>
          </a:p>
          <a:p>
            <a:pPr lvl="1"/>
            <a:r>
              <a:rPr lang="tr-TR" sz="2500" dirty="0"/>
              <a:t>RGBA - kırmızı, yeşil, mavi ve alfa bileşenleri</a:t>
            </a:r>
          </a:p>
          <a:p>
            <a:pPr lvl="1"/>
            <a:r>
              <a:rPr lang="tr-TR" sz="2500" dirty="0"/>
              <a:t>I - Renk seviyesi</a:t>
            </a:r>
          </a:p>
          <a:p>
            <a:pPr lvl="1"/>
            <a:r>
              <a:rPr lang="tr-TR" sz="2500" dirty="0"/>
              <a:t>C - Renk (genellikle RGB veya RGBA )</a:t>
            </a:r>
          </a:p>
          <a:p>
            <a:pPr lvl="1"/>
            <a:r>
              <a:rPr lang="tr-TR" sz="2500" dirty="0"/>
              <a:t>[n , m] uç noktaları dahil olmak üzere n ve m arasında bir sayı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0314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Poligonlarla Gösterim</a:t>
            </a:r>
            <a:endParaRPr lang="en-US" altLang="tr-TR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3568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Bir obje çokgenlerle </a:t>
            </a:r>
            <a:br>
              <a:rPr lang="tr-TR" dirty="0"/>
            </a:br>
            <a:r>
              <a:rPr lang="tr-TR" dirty="0"/>
              <a:t>modellendiği zaman</a:t>
            </a:r>
            <a:br>
              <a:rPr lang="tr-TR" dirty="0"/>
            </a:br>
            <a:r>
              <a:rPr lang="tr-TR" dirty="0"/>
              <a:t>komşu çokgenlerin ortak</a:t>
            </a:r>
            <a:br>
              <a:rPr lang="tr-TR" dirty="0"/>
            </a:br>
            <a:r>
              <a:rPr lang="tr-TR" dirty="0"/>
              <a:t>kenarlarının olması </a:t>
            </a:r>
            <a:br>
              <a:rPr lang="tr-TR" dirty="0"/>
            </a:br>
            <a:r>
              <a:rPr lang="tr-TR" dirty="0"/>
              <a:t>doğaldır.</a:t>
            </a:r>
          </a:p>
          <a:p>
            <a:endParaRPr lang="tr-TR" dirty="0"/>
          </a:p>
          <a:p>
            <a:r>
              <a:rPr lang="tr-TR" dirty="0"/>
              <a:t>Paylaşılan bu kenarların </a:t>
            </a:r>
            <a:br>
              <a:rPr lang="tr-TR" dirty="0"/>
            </a:br>
            <a:r>
              <a:rPr lang="tr-TR" dirty="0"/>
              <a:t>aralarında boşluk olmak-</a:t>
            </a:r>
            <a:br>
              <a:rPr lang="tr-TR" dirty="0"/>
            </a:br>
            <a:r>
              <a:rPr lang="tr-TR" dirty="0"/>
              <a:t>sızın görüntüleneceğinden</a:t>
            </a:r>
            <a:br>
              <a:rPr lang="tr-TR" dirty="0"/>
            </a:br>
            <a:r>
              <a:rPr lang="tr-TR" dirty="0"/>
              <a:t>emin olmak için köşeyi paylaşan çokgenlerin bu köşelerinin kesinlikle aynı değerlerde olması gerekmektedir.</a:t>
            </a:r>
            <a:br>
              <a:rPr lang="tr-TR" dirty="0"/>
            </a:br>
            <a:endParaRPr lang="tr-TR" dirty="0"/>
          </a:p>
          <a:p>
            <a:r>
              <a:rPr lang="tr-TR" dirty="0"/>
              <a:t>Modellemede kullanılan birçok veri yapısında önce köşelerin x, y ve z koordinatları bir liste olarak verilir. </a:t>
            </a:r>
            <a:br>
              <a:rPr lang="tr-TR" dirty="0"/>
            </a:br>
            <a:r>
              <a:rPr lang="tr-TR" dirty="0"/>
              <a:t>Daha sonra çokgenlerin hangi köşeleri kullanarak oluşturulacağı, köşe numaraları verilerek bildirilir.</a:t>
            </a:r>
            <a:endParaRPr lang="tr-TR" i="1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67" y="1614488"/>
            <a:ext cx="4185356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247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7704" y="721349"/>
            <a:ext cx="5328890" cy="5876003"/>
          </a:xfr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Poligonlarda Oluşan Boşluklar</a:t>
            </a:r>
            <a:endParaRPr lang="en-US" alt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1774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Yüzler ve Vektörler</a:t>
            </a:r>
            <a:endParaRPr lang="en-US" altLang="tr-TR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4064000" cy="4864100"/>
          </a:xfrm>
        </p:spPr>
        <p:txBody>
          <a:bodyPr/>
          <a:lstStyle/>
          <a:p>
            <a:pPr marL="0" indent="0">
              <a:defRPr/>
            </a:pPr>
            <a:r>
              <a:rPr lang="tr-TR" dirty="0"/>
              <a:t>Kenar vektörleri:</a:t>
            </a:r>
          </a:p>
          <a:p>
            <a:pPr lvl="1">
              <a:defRPr/>
            </a:pPr>
            <a:r>
              <a:rPr lang="tr-TR" dirty="0"/>
              <a:t>A,B,C ve D</a:t>
            </a:r>
          </a:p>
          <a:p>
            <a:pPr marL="0" indent="0">
              <a:defRPr/>
            </a:pPr>
            <a:r>
              <a:rPr lang="tr-TR" dirty="0"/>
              <a:t>Normal vektörleri:</a:t>
            </a:r>
          </a:p>
          <a:p>
            <a:pPr lvl="1">
              <a:defRPr/>
            </a:pPr>
            <a:r>
              <a:rPr lang="tr-TR" dirty="0"/>
              <a:t>U ve V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55" y="1600200"/>
            <a:ext cx="4442178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997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Yüzey Normal Vektörü</a:t>
            </a:r>
            <a:endParaRPr lang="en-US" altLang="tr-TR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93776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tr-TR" sz="2400" dirty="0"/>
              <a:t> Normal vektörü kenar vektörlerin çarpımıdır.</a:t>
            </a:r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endParaRPr lang="tr-TR" sz="2400" dirty="0"/>
          </a:p>
          <a:p>
            <a:pPr marL="273050" indent="-273050">
              <a:defRPr/>
            </a:pPr>
            <a:r>
              <a:rPr lang="tr-TR" sz="2400" dirty="0"/>
              <a:t>Bu vektörü kullanmadan önce normalleştirmek gerekir, bu nedenle vektörü kendi boyuna bölmeliyiz. </a:t>
            </a:r>
            <a:endParaRPr lang="en-US" altLang="tr-TR" sz="2400" b="1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defRPr/>
            </a:pPr>
            <a:endParaRPr lang="en-US" sz="2400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83" y="1887463"/>
            <a:ext cx="387914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95" y="5229200"/>
            <a:ext cx="3542697" cy="11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94168" y="5828913"/>
            <a:ext cx="2126304" cy="365760"/>
          </a:xfrm>
        </p:spPr>
        <p:txBody>
          <a:bodyPr/>
          <a:lstStyle/>
          <a:p>
            <a:fld id="{E6FEED06-A45B-49F7-A4E7-E4A0A60926E4}" type="slidenum">
              <a:rPr lang="tr-TR" smtClean="0"/>
              <a:t>43</a:t>
            </a:fld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331724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140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304800"/>
            <a:ext cx="8579556" cy="1143000"/>
          </a:xfrm>
        </p:spPr>
        <p:txBody>
          <a:bodyPr/>
          <a:lstStyle/>
          <a:p>
            <a:r>
              <a:rPr lang="tr-TR" altLang="tr-TR" dirty="0"/>
              <a:t>Dörtgenlerin Yüzey Normal Vektörü</a:t>
            </a:r>
            <a:endParaRPr lang="en-US" altLang="tr-TR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tr-TR" dirty="0"/>
              <a:t> </a:t>
            </a:r>
            <a:r>
              <a:rPr lang="tr-TR" sz="3200" dirty="0"/>
              <a:t>Normal vektörü köşegen vektörlerin çarpımıdır.</a:t>
            </a:r>
            <a:endParaRPr lang="en-US" sz="3200" dirty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3276600"/>
            <a:ext cx="29054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7" y="2513014"/>
            <a:ext cx="3879145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1128889" y="3397250"/>
            <a:ext cx="2912533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altLang="tr-TR" sz="1800" b="1" dirty="0">
                <a:solidFill>
                  <a:srgbClr val="032695"/>
                </a:solidFill>
                <a:latin typeface="Book Antiqua" pitchFamily="18" charset="0"/>
              </a:rPr>
              <a:t>U = V</a:t>
            </a:r>
            <a:r>
              <a:rPr lang="tr-TR" altLang="tr-TR" sz="1800" b="1" baseline="-25000" dirty="0">
                <a:solidFill>
                  <a:srgbClr val="032695"/>
                </a:solidFill>
                <a:latin typeface="Book Antiqua" pitchFamily="18" charset="0"/>
              </a:rPr>
              <a:t>0</a:t>
            </a:r>
            <a:r>
              <a:rPr lang="tr-TR" altLang="tr-TR" sz="1800" b="1" dirty="0">
                <a:solidFill>
                  <a:srgbClr val="032695"/>
                </a:solidFill>
                <a:latin typeface="Book Antiqua" pitchFamily="18" charset="0"/>
              </a:rPr>
              <a:t> - V</a:t>
            </a:r>
            <a:r>
              <a:rPr lang="tr-TR" altLang="tr-TR" sz="1800" b="1" baseline="-25000" dirty="0">
                <a:solidFill>
                  <a:srgbClr val="032695"/>
                </a:solidFill>
                <a:latin typeface="Book Antiqua" pitchFamily="18" charset="0"/>
              </a:rPr>
              <a:t>2</a:t>
            </a:r>
          </a:p>
          <a:p>
            <a:r>
              <a:rPr lang="tr-TR" altLang="tr-TR" sz="1800" b="1" dirty="0">
                <a:solidFill>
                  <a:srgbClr val="032695"/>
                </a:solidFill>
                <a:latin typeface="Book Antiqua" pitchFamily="18" charset="0"/>
              </a:rPr>
              <a:t>V = V</a:t>
            </a:r>
            <a:r>
              <a:rPr lang="tr-TR" altLang="tr-TR" sz="1800" b="1" baseline="-25000" dirty="0">
                <a:solidFill>
                  <a:srgbClr val="032695"/>
                </a:solidFill>
                <a:latin typeface="Book Antiqua" pitchFamily="18" charset="0"/>
              </a:rPr>
              <a:t>3 </a:t>
            </a:r>
            <a:r>
              <a:rPr lang="tr-TR" altLang="tr-TR" sz="1800" b="1" dirty="0">
                <a:solidFill>
                  <a:srgbClr val="032695"/>
                </a:solidFill>
                <a:latin typeface="Book Antiqua" pitchFamily="18" charset="0"/>
              </a:rPr>
              <a:t>- V</a:t>
            </a:r>
            <a:r>
              <a:rPr lang="tr-TR" altLang="tr-TR" sz="1800" b="1" baseline="-25000" dirty="0">
                <a:solidFill>
                  <a:srgbClr val="032695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133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7" y="3774777"/>
            <a:ext cx="6386689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Modellemede Yer Tasarrufu</a:t>
            </a:r>
            <a:endParaRPr lang="en-US" altLang="tr-TR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816" y="1340768"/>
            <a:ext cx="8155632" cy="4864100"/>
          </a:xfrm>
        </p:spPr>
        <p:txBody>
          <a:bodyPr/>
          <a:lstStyle/>
          <a:p>
            <a:pPr marL="273050" indent="-273050">
              <a:defRPr/>
            </a:pPr>
            <a:r>
              <a:rPr lang="tr-TR" dirty="0"/>
              <a:t>Üçgen şeritleri (</a:t>
            </a:r>
            <a:r>
              <a:rPr lang="tr-TR" dirty="0" err="1"/>
              <a:t>triangle</a:t>
            </a:r>
            <a:r>
              <a:rPr lang="tr-TR" dirty="0"/>
              <a:t> </a:t>
            </a:r>
            <a:r>
              <a:rPr lang="tr-TR" dirty="0" err="1"/>
              <a:t>stripping</a:t>
            </a:r>
            <a:r>
              <a:rPr lang="tr-TR" dirty="0"/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dirty="0"/>
              <a:t>0,1 ve 2 numaralı köşelerden bir üçgen yapılır.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dirty="0"/>
              <a:t>3 numaralı köşe tanımlandığında 1,2 ve 3 numaralı köşelerden yeni bir üçgen yapılır.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200" dirty="0"/>
              <a:t>Oluşan iki üçgenin ortak bir kenarı vardır.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200" dirty="0"/>
              <a:t>Bu şekilde her yeni üçgen için sadece bir köşe tanımlanır, 3 tane değil.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1013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Izgara Üçgenlerinin </a:t>
            </a:r>
            <a:r>
              <a:rPr lang="tr-TR" altLang="tr-TR" dirty="0"/>
              <a:t>Tanımlanması</a:t>
            </a:r>
            <a:endParaRPr lang="en-US" altLang="tr-T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5695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46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9018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Yükseklik</a:t>
            </a:r>
            <a:r>
              <a:rPr lang="en-US" dirty="0"/>
              <a:t> </a:t>
            </a:r>
            <a:r>
              <a:rPr lang="en-US" dirty="0" err="1"/>
              <a:t>Haritası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47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5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Matematiksel Temeller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556" y="1524001"/>
            <a:ext cx="8582378" cy="5000625"/>
          </a:xfrm>
        </p:spPr>
        <p:txBody>
          <a:bodyPr>
            <a:normAutofit/>
          </a:bodyPr>
          <a:lstStyle/>
          <a:p>
            <a:r>
              <a:rPr lang="tr-TR" sz="2800" dirty="0" err="1"/>
              <a:t>Hearn&amp;Baker</a:t>
            </a:r>
            <a:r>
              <a:rPr lang="tr-TR" sz="2800" dirty="0"/>
              <a:t> ’in (A1 - A4) eklerine de bakabilirsiniz.</a:t>
            </a:r>
          </a:p>
          <a:p>
            <a:r>
              <a:rPr lang="tr-TR" sz="2800" dirty="0"/>
              <a:t>Devam eden slaytlarda bazı matematiksel araçları ve uygulamasını göreceğiz.</a:t>
            </a:r>
          </a:p>
          <a:p>
            <a:pPr lvl="1"/>
            <a:r>
              <a:rPr lang="tr-TR" sz="2500" dirty="0"/>
              <a:t>Geometri (2D, 3D)</a:t>
            </a:r>
          </a:p>
          <a:p>
            <a:pPr lvl="1"/>
            <a:r>
              <a:rPr lang="tr-TR" sz="2500" dirty="0"/>
              <a:t>Trigonometri</a:t>
            </a:r>
          </a:p>
          <a:p>
            <a:pPr lvl="1"/>
            <a:r>
              <a:rPr lang="tr-TR" sz="2500" dirty="0"/>
              <a:t>Vektör uzayları</a:t>
            </a:r>
          </a:p>
          <a:p>
            <a:pPr lvl="2"/>
            <a:r>
              <a:rPr lang="tr-TR" sz="2200" dirty="0"/>
              <a:t>Noktalar, vektörler ve koordinatlar</a:t>
            </a:r>
          </a:p>
          <a:p>
            <a:pPr lvl="1"/>
            <a:r>
              <a:rPr lang="tr-TR" sz="2500" dirty="0" err="1"/>
              <a:t>Skaler</a:t>
            </a:r>
            <a:r>
              <a:rPr lang="tr-TR" sz="2500" dirty="0"/>
              <a:t> ve </a:t>
            </a:r>
            <a:r>
              <a:rPr lang="tr-TR" sz="2500" dirty="0" err="1"/>
              <a:t>vektörel</a:t>
            </a:r>
            <a:r>
              <a:rPr lang="tr-TR" sz="2500" dirty="0"/>
              <a:t> çarpımlar</a:t>
            </a:r>
          </a:p>
          <a:p>
            <a:pPr lvl="1"/>
            <a:r>
              <a:rPr lang="tr-TR" sz="2400" dirty="0"/>
              <a:t>Doğrusal dönüşümler</a:t>
            </a:r>
            <a:r>
              <a:rPr lang="en-US" sz="2400" dirty="0"/>
              <a:t> </a:t>
            </a:r>
            <a:r>
              <a:rPr lang="tr-TR" sz="2400" dirty="0"/>
              <a:t>ve</a:t>
            </a:r>
            <a:r>
              <a:rPr lang="en-US" sz="2400" dirty="0"/>
              <a:t> </a:t>
            </a:r>
            <a:r>
              <a:rPr lang="en-US" sz="2400" dirty="0" err="1"/>
              <a:t>matris</a:t>
            </a:r>
            <a:r>
              <a:rPr lang="tr-TR" sz="2400" dirty="0" err="1"/>
              <a:t>ler</a:t>
            </a:r>
            <a:endParaRPr lang="tr-T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2 Boyutta Geometri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Lise geometrisinden bildiğimiz gibi:</a:t>
            </a:r>
          </a:p>
          <a:p>
            <a:pPr lvl="1"/>
            <a:r>
              <a:rPr lang="tr-TR" dirty="0"/>
              <a:t>Bir daire etrafındaki toplam açı 360° veya 2π radyandır.</a:t>
            </a:r>
          </a:p>
          <a:p>
            <a:pPr lvl="1"/>
            <a:r>
              <a:rPr lang="tr-TR" dirty="0"/>
              <a:t>İki çizgi kesiştiğinde:</a:t>
            </a:r>
          </a:p>
          <a:p>
            <a:pPr lvl="2"/>
            <a:r>
              <a:rPr lang="tr-TR" dirty="0"/>
              <a:t>Karşı açılar eşdeğerdir.</a:t>
            </a:r>
          </a:p>
          <a:p>
            <a:pPr lvl="2"/>
            <a:r>
              <a:rPr lang="tr-TR" dirty="0"/>
              <a:t>Bir doğru boyunca toplam </a:t>
            </a:r>
            <a:br>
              <a:rPr lang="tr-TR" dirty="0"/>
            </a:br>
            <a:r>
              <a:rPr lang="tr-TR" dirty="0"/>
              <a:t>açı 180° ‘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Benzer üçgenler:</a:t>
            </a:r>
          </a:p>
          <a:p>
            <a:pPr lvl="2"/>
            <a:r>
              <a:rPr lang="tr-TR" dirty="0"/>
              <a:t>Tüm ilgili açılar denktir.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5486400" y="2819400"/>
            <a:ext cx="2209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5334000" y="2819400"/>
            <a:ext cx="2362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7543800" y="2743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5638800" y="2743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02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Trigonometri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Sinüs: “karşı kenarın hipotenüse oranı”</a:t>
            </a:r>
          </a:p>
          <a:p>
            <a:pPr>
              <a:defRPr/>
            </a:pPr>
            <a:r>
              <a:rPr lang="tr-TR" dirty="0"/>
              <a:t>Kosinüs: “komşu kenarın hipotenüse oranı”</a:t>
            </a:r>
          </a:p>
          <a:p>
            <a:pPr>
              <a:defRPr/>
            </a:pPr>
            <a:r>
              <a:rPr lang="tr-TR" dirty="0"/>
              <a:t>Tanjant: “karşı kenarın komşu kenara oranı”</a:t>
            </a:r>
          </a:p>
          <a:p>
            <a:pPr>
              <a:defRPr/>
            </a:pPr>
            <a:r>
              <a:rPr lang="tr-TR" dirty="0"/>
              <a:t>Birim daire içinde tanımlar:</a:t>
            </a:r>
          </a:p>
          <a:p>
            <a:pPr marL="547370" lvl="1" indent="-273050">
              <a:defRPr/>
            </a:pPr>
            <a:r>
              <a:rPr lang="tr-TR" dirty="0"/>
              <a:t>sin (</a:t>
            </a:r>
            <a:r>
              <a:rPr lang="tr-TR" dirty="0">
                <a:sym typeface="Symbol" pitchFamily="18" charset="2"/>
              </a:rPr>
              <a:t></a:t>
            </a:r>
            <a:r>
              <a:rPr lang="tr-TR" dirty="0"/>
              <a:t>) = y</a:t>
            </a:r>
          </a:p>
          <a:p>
            <a:pPr marL="547370" lvl="1" indent="-273050">
              <a:defRPr/>
            </a:pPr>
            <a:r>
              <a:rPr lang="tr-TR" dirty="0"/>
              <a:t>cos (</a:t>
            </a:r>
            <a:r>
              <a:rPr lang="tr-TR" dirty="0">
                <a:sym typeface="Symbol" pitchFamily="18" charset="2"/>
              </a:rPr>
              <a:t></a:t>
            </a:r>
            <a:r>
              <a:rPr lang="tr-TR" dirty="0"/>
              <a:t>) = x</a:t>
            </a:r>
          </a:p>
          <a:p>
            <a:pPr marL="547370" lvl="1" indent="-273050">
              <a:defRPr/>
            </a:pPr>
            <a:r>
              <a:rPr lang="tr-TR" dirty="0"/>
              <a:t>tan (</a:t>
            </a:r>
            <a:r>
              <a:rPr lang="tr-TR" dirty="0">
                <a:sym typeface="Symbol" pitchFamily="18" charset="2"/>
              </a:rPr>
              <a:t></a:t>
            </a:r>
            <a:r>
              <a:rPr lang="tr-TR" dirty="0"/>
              <a:t>) = y/x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705600" y="3657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791200" y="4343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172200" y="3810000"/>
            <a:ext cx="1066800" cy="10668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134578" y="3579168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>
                <a:solidFill>
                  <a:schemeClr val="tx2"/>
                </a:solidFill>
                <a:latin typeface="Arial" charset="0"/>
              </a:rPr>
              <a:t>(x, y)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705600" y="3997326"/>
            <a:ext cx="433212" cy="346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393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Eğimle</a:t>
            </a:r>
            <a:r>
              <a:rPr lang="en-US" altLang="tr-TR" dirty="0"/>
              <a:t> </a:t>
            </a:r>
            <a:r>
              <a:rPr lang="tr-TR" altLang="tr-TR" dirty="0"/>
              <a:t>Doğru Denklemi</a:t>
            </a:r>
            <a:endParaRPr lang="en-US" altLang="tr-TR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tr-TR" sz="2800" dirty="0"/>
              <a:t>Doğru denklemi: </a:t>
            </a:r>
            <a:r>
              <a:rPr lang="en-US" sz="2800" dirty="0"/>
              <a:t>y = mx + b</a:t>
            </a:r>
            <a:endParaRPr lang="tr-TR" sz="2800" dirty="0"/>
          </a:p>
          <a:p>
            <a:pPr>
              <a:spcBef>
                <a:spcPct val="0"/>
              </a:spcBef>
              <a:defRPr/>
            </a:pPr>
            <a:r>
              <a:rPr lang="tr-TR" sz="2800" dirty="0"/>
              <a:t>Eğim:</a:t>
            </a:r>
            <a:r>
              <a:rPr lang="en-US" sz="2800" dirty="0"/>
              <a:t> m = </a:t>
            </a:r>
            <a:r>
              <a:rPr lang="tr-TR" sz="2800" dirty="0" err="1"/>
              <a:t>y_artış</a:t>
            </a:r>
            <a:r>
              <a:rPr lang="en-US" sz="2800" dirty="0"/>
              <a:t> / </a:t>
            </a:r>
            <a:r>
              <a:rPr lang="tr-TR" sz="2800" dirty="0" err="1"/>
              <a:t>x_artış</a:t>
            </a:r>
            <a:endParaRPr lang="tr-TR" sz="2800" dirty="0"/>
          </a:p>
          <a:p>
            <a:pPr lvl="1">
              <a:spcBef>
                <a:spcPct val="0"/>
              </a:spcBef>
              <a:defRPr/>
            </a:pPr>
            <a:r>
              <a:rPr lang="tr-TR" sz="2000" dirty="0">
                <a:latin typeface="Lucida Console" panose="020B0609040504020204" pitchFamily="49" charset="0"/>
              </a:rPr>
              <a:t>m</a:t>
            </a:r>
            <a:r>
              <a:rPr lang="en-US" sz="2000" dirty="0">
                <a:latin typeface="Lucida Console" panose="020B0609040504020204" pitchFamily="49" charset="0"/>
              </a:rPr>
              <a:t> = (y - y1) / (x - x1) = (y2 - y1) / (x2 - x1)</a:t>
            </a:r>
            <a:endParaRPr lang="tr-TR" sz="2000" dirty="0"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sz="2000" dirty="0">
                <a:latin typeface="Lucida Console" panose="020B0609040504020204" pitchFamily="49" charset="0"/>
              </a:rPr>
              <a:t>y</a:t>
            </a:r>
            <a:r>
              <a:rPr lang="tr-TR" sz="2000" dirty="0">
                <a:latin typeface="Lucida Console" panose="020B0609040504020204" pitchFamily="49" charset="0"/>
              </a:rPr>
              <a:t> </a:t>
            </a:r>
            <a:r>
              <a:rPr lang="tr-TR" sz="2000" dirty="0"/>
              <a:t>çekilirse</a:t>
            </a:r>
            <a:r>
              <a:rPr lang="en-US" sz="2000" dirty="0"/>
              <a:t>:</a:t>
            </a:r>
            <a:endParaRPr lang="tr-TR" sz="2000" dirty="0"/>
          </a:p>
          <a:p>
            <a:pPr lvl="2">
              <a:spcBef>
                <a:spcPct val="0"/>
              </a:spcBef>
              <a:defRPr/>
            </a:pPr>
            <a:r>
              <a:rPr lang="tr-TR" dirty="0">
                <a:latin typeface="Lucida Console" panose="020B0609040504020204" pitchFamily="49" charset="0"/>
              </a:rPr>
              <a:t>y = m ( x - x1 ) + y1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>
                <a:latin typeface="Lucida Console" panose="020B0609040504020204" pitchFamily="49" charset="0"/>
              </a:rPr>
              <a:t>y = [(y2 - y1)/(x2 - x1)]x </a:t>
            </a:r>
            <a:br>
              <a:rPr lang="tr-TR" dirty="0">
                <a:latin typeface="Lucida Console" panose="020B0609040504020204" pitchFamily="49" charset="0"/>
              </a:rPr>
            </a:br>
            <a:r>
              <a:rPr lang="tr-TR" dirty="0">
                <a:latin typeface="Lucida Console" panose="020B0609040504020204" pitchFamily="49" charset="0"/>
              </a:rPr>
              <a:t>  -</a:t>
            </a:r>
            <a:r>
              <a:rPr lang="en-US" dirty="0">
                <a:latin typeface="Lucida Console" panose="020B0609040504020204" pitchFamily="49" charset="0"/>
              </a:rPr>
              <a:t> [(y2</a:t>
            </a:r>
            <a:r>
              <a:rPr lang="tr-TR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tr-TR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y1)/(x2 - x1)]x1 </a:t>
            </a:r>
            <a:br>
              <a:rPr lang="tr-TR" dirty="0">
                <a:latin typeface="Lucida Console" panose="020B0609040504020204" pitchFamily="49" charset="0"/>
              </a:rPr>
            </a:br>
            <a:r>
              <a:rPr lang="tr-TR" dirty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+ y1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01060" y="3573016"/>
            <a:ext cx="4184552" cy="3115815"/>
            <a:chOff x="5001060" y="3573016"/>
            <a:chExt cx="4184552" cy="3115815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5153460" y="3793231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tr-TR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5001060" y="6384031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tr-TR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8439938" y="5877272"/>
              <a:ext cx="36548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lang="en-US" altLang="tr-TR" sz="2800" dirty="0">
                  <a:latin typeface="Arial" charset="0"/>
                </a:rPr>
                <a:t>x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5214627" y="3573016"/>
              <a:ext cx="36548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lang="en-US" altLang="tr-TR" sz="2800">
                  <a:latin typeface="Arial" charset="0"/>
                </a:rPr>
                <a:t>y</a:t>
              </a: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 flipV="1">
              <a:off x="5686860" y="3793231"/>
              <a:ext cx="14478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tr-TR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5915460" y="5393431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6540583" y="4479031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6951216" y="3882131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6952628" y="4402832"/>
              <a:ext cx="223298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lang="en-US" altLang="tr-TR" sz="2800">
                  <a:latin typeface="Arial" charset="0"/>
                </a:rPr>
                <a:t>P2 = (x2, y2)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6266828" y="5317232"/>
              <a:ext cx="223298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lang="en-US" altLang="tr-TR" sz="2800">
                  <a:latin typeface="Arial" charset="0"/>
                </a:rPr>
                <a:t>P1 = (x1, y1)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7223561" y="3717032"/>
              <a:ext cx="16253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None/>
              </a:pPr>
              <a:r>
                <a:rPr lang="en-US" altLang="tr-TR" sz="2800">
                  <a:latin typeface="Arial" charset="0"/>
                </a:rPr>
                <a:t>P = (x, y)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258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Parametrik Doğru Denklemi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112" y="1248817"/>
            <a:ext cx="8497711" cy="491648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Verilen noktalar </a:t>
            </a:r>
          </a:p>
          <a:p>
            <a:pPr lvl="1"/>
            <a:r>
              <a:rPr lang="tr-TR" dirty="0"/>
              <a:t>P1 = (x1, y1) ve P2 = (x2, y2)</a:t>
            </a:r>
          </a:p>
          <a:p>
            <a:pPr lvl="1"/>
            <a:r>
              <a:rPr lang="tr-TR" dirty="0"/>
              <a:t>x = x1 + u ( x2 - x1 ) ve y = y1 + u ( y2 - y1 )</a:t>
            </a:r>
          </a:p>
          <a:p>
            <a:r>
              <a:rPr lang="tr-TR" dirty="0"/>
              <a:t>iken :</a:t>
            </a:r>
          </a:p>
          <a:p>
            <a:pPr lvl="1"/>
            <a:r>
              <a:rPr lang="tr-TR" dirty="0"/>
              <a:t>u = 0 için ( x1, y1 ) </a:t>
            </a:r>
            <a:br>
              <a:rPr lang="tr-TR" dirty="0"/>
            </a:br>
            <a:r>
              <a:rPr lang="tr-TR" dirty="0"/>
              <a:t>noktasında oluruz.</a:t>
            </a:r>
          </a:p>
          <a:p>
            <a:pPr lvl="1"/>
            <a:r>
              <a:rPr lang="tr-TR" dirty="0"/>
              <a:t>u = 1 için ( x2, y2 ) </a:t>
            </a:r>
            <a:br>
              <a:rPr lang="tr-TR" dirty="0"/>
            </a:br>
            <a:r>
              <a:rPr lang="tr-TR" dirty="0"/>
              <a:t>noktasında oluruz.</a:t>
            </a:r>
          </a:p>
          <a:p>
            <a:pPr lvl="1"/>
            <a:r>
              <a:rPr lang="tr-TR" dirty="0"/>
              <a:t>(0 &lt; u &lt; 1) için ( x1, y1 ) </a:t>
            </a:r>
            <a:br>
              <a:rPr lang="tr-TR" dirty="0"/>
            </a:br>
            <a:r>
              <a:rPr lang="tr-TR" dirty="0"/>
              <a:t>ile ( x2, y2 ) arasında </a:t>
            </a:r>
            <a:br>
              <a:rPr lang="tr-TR" dirty="0"/>
            </a:br>
            <a:r>
              <a:rPr lang="tr-TR" dirty="0"/>
              <a:t>bir yerdeyizdir.</a:t>
            </a:r>
          </a:p>
          <a:p>
            <a:pPr lvl="1"/>
            <a:r>
              <a:rPr lang="tr-TR" dirty="0"/>
              <a:t>Peki u &lt; 0 ve u &gt; 1 </a:t>
            </a:r>
            <a:br>
              <a:rPr lang="tr-TR" dirty="0"/>
            </a:br>
            <a:r>
              <a:rPr lang="tr-TR" dirty="0"/>
              <a:t>için ne olur?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256389" y="3124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tr-TR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99189" y="5715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tr-TR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238067" y="5627688"/>
            <a:ext cx="3654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tr-TR" sz="2800">
                <a:latin typeface="Arial" charset="0"/>
              </a:rPr>
              <a:t>x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20356" y="3048001"/>
            <a:ext cx="3654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tr-TR" sz="2800">
                <a:latin typeface="Arial" charset="0"/>
              </a:rPr>
              <a:t>y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5484990" y="3124200"/>
            <a:ext cx="1447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tr-TR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713589" y="47244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338711" y="3810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516512" y="3357563"/>
            <a:ext cx="244827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tr-TR" sz="2800">
                <a:latin typeface="Arial" charset="0"/>
              </a:rPr>
              <a:t>P2 = (x2, y2)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064956" y="4648201"/>
            <a:ext cx="223298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tr-TR" sz="2800">
                <a:latin typeface="Arial" charset="0"/>
              </a:rPr>
              <a:t>P1 = (x1, y1)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34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3142</TotalTime>
  <Words>1733</Words>
  <Application>Microsoft Office PowerPoint</Application>
  <PresentationFormat>Ekran Gösterisi (4:3)</PresentationFormat>
  <Paragraphs>298</Paragraphs>
  <Slides>47</Slides>
  <Notes>25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64" baseType="lpstr">
      <vt:lpstr>Arial</vt:lpstr>
      <vt:lpstr>Book Antiqua</vt:lpstr>
      <vt:lpstr>Bookman Old Style</vt:lpstr>
      <vt:lpstr>Calibri</vt:lpstr>
      <vt:lpstr>Cambria Math</vt:lpstr>
      <vt:lpstr>Gill Sans MT</vt:lpstr>
      <vt:lpstr>Lucida Console</vt:lpstr>
      <vt:lpstr>Monotype Sorts</vt:lpstr>
      <vt:lpstr>New York</vt:lpstr>
      <vt:lpstr>Symbol</vt:lpstr>
      <vt:lpstr>Times New Roman</vt:lpstr>
      <vt:lpstr>Verdana</vt:lpstr>
      <vt:lpstr>Wingdings</vt:lpstr>
      <vt:lpstr>Wingdings 2</vt:lpstr>
      <vt:lpstr>Wingdings 3</vt:lpstr>
      <vt:lpstr>Origin</vt:lpstr>
      <vt:lpstr>Equation</vt:lpstr>
      <vt:lpstr>Bilgisayar Grafikleri</vt:lpstr>
      <vt:lpstr>Kurallar</vt:lpstr>
      <vt:lpstr>Kurallar</vt:lpstr>
      <vt:lpstr>Kurallar</vt:lpstr>
      <vt:lpstr>Matematiksel Temeller</vt:lpstr>
      <vt:lpstr>2 Boyutta Geometri</vt:lpstr>
      <vt:lpstr>Trigonometri</vt:lpstr>
      <vt:lpstr>Eğimle Doğru Denklemi</vt:lpstr>
      <vt:lpstr>Parametrik Doğru Denklemi</vt:lpstr>
      <vt:lpstr>Koordinat Sistemleri</vt:lpstr>
      <vt:lpstr>Koordinat Sistemleri</vt:lpstr>
      <vt:lpstr>Noktalar</vt:lpstr>
      <vt:lpstr>Vektörler</vt:lpstr>
      <vt:lpstr>Vektörler</vt:lpstr>
      <vt:lpstr>Vektör İşlemleri</vt:lpstr>
      <vt:lpstr>Vektörel Toplama ve Çıkarma</vt:lpstr>
      <vt:lpstr>Vektörel Toplama ve Çıkarma</vt:lpstr>
      <vt:lpstr>Vektör uzunluğu</vt:lpstr>
      <vt:lpstr>Normalizasyon</vt:lpstr>
      <vt:lpstr>Normalizasyon</vt:lpstr>
      <vt:lpstr>Vektör Ölçeklendirme</vt:lpstr>
      <vt:lpstr>İçsel Çarpım / Dot product</vt:lpstr>
      <vt:lpstr>İçsel Çarpım / Dot product</vt:lpstr>
      <vt:lpstr>İçsel Çarpım / Dot product</vt:lpstr>
      <vt:lpstr>Dik (Ortogonal) vektörler</vt:lpstr>
      <vt:lpstr>Kartezyen Koordinat Sistemi</vt:lpstr>
      <vt:lpstr>Kartezyen Koordinat Sistemi</vt:lpstr>
      <vt:lpstr>Dışsal Çarpım / Cross product</vt:lpstr>
      <vt:lpstr>Dışsal Çarpım / Cross product</vt:lpstr>
      <vt:lpstr>Dışsal Çarpım Sağ El Kuralı</vt:lpstr>
      <vt:lpstr>Matrisler</vt:lpstr>
      <vt:lpstr>Bilgisayar Grafikleri</vt:lpstr>
      <vt:lpstr>Poligonlarla Gösterim</vt:lpstr>
      <vt:lpstr>Görüntü İşhattı (Render Pipeline)</vt:lpstr>
      <vt:lpstr>Örnek Üçgen</vt:lpstr>
      <vt:lpstr>Poligonlarla Gösterim</vt:lpstr>
      <vt:lpstr>Poligonlarla Gösterim</vt:lpstr>
      <vt:lpstr>Poligonlarla Gösterim</vt:lpstr>
      <vt:lpstr>Örnek Küre</vt:lpstr>
      <vt:lpstr>Poligonlarla Gösterim</vt:lpstr>
      <vt:lpstr>Poligonlarda Oluşan Boşluklar</vt:lpstr>
      <vt:lpstr>Yüzler ve Vektörler</vt:lpstr>
      <vt:lpstr>Yüzey Normal Vektörü</vt:lpstr>
      <vt:lpstr>Dörtgenlerin Yüzey Normal Vektörü</vt:lpstr>
      <vt:lpstr>Modellemede Yer Tasarrufu</vt:lpstr>
      <vt:lpstr>Izgara Üçgenlerinin Tanımlanması</vt:lpstr>
      <vt:lpstr>Örnek: Yükseklik Haritası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GUNGOR</dc:creator>
  <cp:lastModifiedBy>Alaettin UÇAN</cp:lastModifiedBy>
  <cp:revision>158</cp:revision>
  <cp:lastPrinted>2020-10-14T12:06:28Z</cp:lastPrinted>
  <dcterms:created xsi:type="dcterms:W3CDTF">2013-09-20T11:24:12Z</dcterms:created>
  <dcterms:modified xsi:type="dcterms:W3CDTF">2022-03-16T22:54:09Z</dcterms:modified>
</cp:coreProperties>
</file>