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9" r:id="rId1"/>
  </p:sldMasterIdLst>
  <p:notesMasterIdLst>
    <p:notesMasterId r:id="rId15"/>
  </p:notes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4" r:id="rId10"/>
    <p:sldId id="266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0888" autoAdjust="0"/>
  </p:normalViewPr>
  <p:slideViewPr>
    <p:cSldViewPr snapToGrid="0" snapToObjects="1">
      <p:cViewPr varScale="1">
        <p:scale>
          <a:sx n="118" d="100"/>
          <a:sy n="118" d="100"/>
        </p:scale>
        <p:origin x="360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8508D3-3BE8-E34B-988F-48BD4520CDCB}" type="doc">
      <dgm:prSet loTypeId="urn:microsoft.com/office/officeart/2005/8/layout/funnel1" loCatId="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2F970123-D192-7846-BFB8-82F429F1906E}">
      <dgm:prSet phldrT="[텍스트]"/>
      <dgm:spPr/>
      <dgm:t>
        <a:bodyPr/>
        <a:lstStyle/>
        <a:p>
          <a:pPr latinLnBrk="1"/>
          <a:r>
            <a:rPr lang="ko-KR" altLang="en-US" dirty="0" smtClean="0"/>
            <a:t>코드 스타일의 일관성</a:t>
          </a:r>
          <a:endParaRPr lang="ko-KR" altLang="en-US" dirty="0"/>
        </a:p>
      </dgm:t>
    </dgm:pt>
    <dgm:pt modelId="{BA791590-9A16-D64A-B76D-88700311528F}" type="parTrans" cxnId="{979F6A47-E726-DC44-853E-01E710506578}">
      <dgm:prSet/>
      <dgm:spPr/>
      <dgm:t>
        <a:bodyPr/>
        <a:lstStyle/>
        <a:p>
          <a:pPr latinLnBrk="1"/>
          <a:endParaRPr lang="ko-KR" altLang="en-US"/>
        </a:p>
      </dgm:t>
    </dgm:pt>
    <dgm:pt modelId="{BE2CE9D8-C9C8-6D44-8C98-D27E8BA86029}" type="sibTrans" cxnId="{979F6A47-E726-DC44-853E-01E710506578}">
      <dgm:prSet/>
      <dgm:spPr/>
      <dgm:t>
        <a:bodyPr/>
        <a:lstStyle/>
        <a:p>
          <a:pPr latinLnBrk="1"/>
          <a:endParaRPr lang="ko-KR" altLang="en-US"/>
        </a:p>
      </dgm:t>
    </dgm:pt>
    <dgm:pt modelId="{B3F73C16-E452-2A48-8FDD-3FE0D13B84EA}">
      <dgm:prSet phldrT="[텍스트]"/>
      <dgm:spPr/>
      <dgm:t>
        <a:bodyPr/>
        <a:lstStyle/>
        <a:p>
          <a:pPr latinLnBrk="1"/>
          <a:r>
            <a:rPr lang="ko-KR" altLang="en-US" dirty="0" smtClean="0"/>
            <a:t>이름을 명확하게 선언</a:t>
          </a:r>
          <a:endParaRPr lang="ko-KR" altLang="en-US" dirty="0"/>
        </a:p>
      </dgm:t>
    </dgm:pt>
    <dgm:pt modelId="{D0B6D423-BF35-7347-8850-2AD27E309927}" type="parTrans" cxnId="{11316FF5-8D4E-A948-B78E-0587D68BED7D}">
      <dgm:prSet/>
      <dgm:spPr/>
      <dgm:t>
        <a:bodyPr/>
        <a:lstStyle/>
        <a:p>
          <a:pPr latinLnBrk="1"/>
          <a:endParaRPr lang="ko-KR" altLang="en-US"/>
        </a:p>
      </dgm:t>
    </dgm:pt>
    <dgm:pt modelId="{7358D6EC-CF5C-A04B-A75F-95B2452B8C38}" type="sibTrans" cxnId="{11316FF5-8D4E-A948-B78E-0587D68BED7D}">
      <dgm:prSet/>
      <dgm:spPr/>
      <dgm:t>
        <a:bodyPr/>
        <a:lstStyle/>
        <a:p>
          <a:pPr latinLnBrk="1"/>
          <a:endParaRPr lang="ko-KR" altLang="en-US"/>
        </a:p>
      </dgm:t>
    </dgm:pt>
    <dgm:pt modelId="{3CCFF627-E3AB-E243-A304-704C31DF68F2}">
      <dgm:prSet phldrT="[텍스트]"/>
      <dgm:spPr/>
      <dgm:t>
        <a:bodyPr/>
        <a:lstStyle/>
        <a:p>
          <a:pPr latinLnBrk="1"/>
          <a:r>
            <a:rPr lang="ko-KR" altLang="en-US" dirty="0" smtClean="0"/>
            <a:t>변수의 가독성을 높임</a:t>
          </a:r>
          <a:endParaRPr lang="ko-KR" altLang="en-US" dirty="0"/>
        </a:p>
      </dgm:t>
    </dgm:pt>
    <dgm:pt modelId="{16A3E996-B44D-B140-A98E-59345C04ACD5}" type="parTrans" cxnId="{F0221268-B892-8F45-9D36-F90A661812AF}">
      <dgm:prSet/>
      <dgm:spPr/>
      <dgm:t>
        <a:bodyPr/>
        <a:lstStyle/>
        <a:p>
          <a:pPr latinLnBrk="1"/>
          <a:endParaRPr lang="ko-KR" altLang="en-US"/>
        </a:p>
      </dgm:t>
    </dgm:pt>
    <dgm:pt modelId="{4A59C337-98CC-D64D-ABCC-981B4F9E7DC8}" type="sibTrans" cxnId="{F0221268-B892-8F45-9D36-F90A661812AF}">
      <dgm:prSet/>
      <dgm:spPr/>
      <dgm:t>
        <a:bodyPr/>
        <a:lstStyle/>
        <a:p>
          <a:pPr latinLnBrk="1"/>
          <a:endParaRPr lang="ko-KR" altLang="en-US"/>
        </a:p>
      </dgm:t>
    </dgm:pt>
    <dgm:pt modelId="{C358D715-DCBB-D44E-9B72-F359FA968D9D}">
      <dgm:prSet phldrT="[텍스트]"/>
      <dgm:spPr/>
      <dgm:t>
        <a:bodyPr/>
        <a:lstStyle/>
        <a:p>
          <a:pPr latinLnBrk="1"/>
          <a:r>
            <a:rPr lang="ko-KR" altLang="en-US" dirty="0" smtClean="0"/>
            <a:t>읽기 좋은 코드</a:t>
          </a:r>
          <a:endParaRPr lang="ko-KR" altLang="en-US" dirty="0"/>
        </a:p>
      </dgm:t>
    </dgm:pt>
    <dgm:pt modelId="{92C19105-3B6C-F94C-B76E-F65A297520EF}" type="parTrans" cxnId="{55837AD9-E23A-E94A-B350-00F40F91CEFD}">
      <dgm:prSet/>
      <dgm:spPr/>
      <dgm:t>
        <a:bodyPr/>
        <a:lstStyle/>
        <a:p>
          <a:pPr latinLnBrk="1"/>
          <a:endParaRPr lang="ko-KR" altLang="en-US"/>
        </a:p>
      </dgm:t>
    </dgm:pt>
    <dgm:pt modelId="{E0B034E6-B946-C744-AD78-D88F52AAD9EE}" type="sibTrans" cxnId="{55837AD9-E23A-E94A-B350-00F40F91CEFD}">
      <dgm:prSet/>
      <dgm:spPr/>
      <dgm:t>
        <a:bodyPr/>
        <a:lstStyle/>
        <a:p>
          <a:pPr latinLnBrk="1"/>
          <a:endParaRPr lang="ko-KR" altLang="en-US"/>
        </a:p>
      </dgm:t>
    </dgm:pt>
    <dgm:pt modelId="{AB598381-78FF-E74D-80DE-48A0E406D52B}" type="pres">
      <dgm:prSet presAssocID="{E78508D3-3BE8-E34B-988F-48BD4520CDCB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B2BB7C-C975-6C4E-AB42-B71610E7D3CD}" type="pres">
      <dgm:prSet presAssocID="{E78508D3-3BE8-E34B-988F-48BD4520CDCB}" presName="ellipse" presStyleLbl="trBgShp" presStyleIdx="0" presStyleCnt="1"/>
      <dgm:spPr/>
    </dgm:pt>
    <dgm:pt modelId="{3928E18F-968E-3749-9358-751D6BA3A2F6}" type="pres">
      <dgm:prSet presAssocID="{E78508D3-3BE8-E34B-988F-48BD4520CDCB}" presName="arrow1" presStyleLbl="fgShp" presStyleIdx="0" presStyleCnt="1"/>
      <dgm:spPr/>
    </dgm:pt>
    <dgm:pt modelId="{A47F7A49-D921-9145-B95A-FED5BBE745CC}" type="pres">
      <dgm:prSet presAssocID="{E78508D3-3BE8-E34B-988F-48BD4520CDCB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9ECA603-07D6-ED4D-A29C-40E31726DD2D}" type="pres">
      <dgm:prSet presAssocID="{B3F73C16-E452-2A48-8FDD-3FE0D13B84EA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0BBA57A-21A4-6043-AC74-C55786DC7C36}" type="pres">
      <dgm:prSet presAssocID="{3CCFF627-E3AB-E243-A304-704C31DF68F2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BBD24E6-D701-604D-95AC-9A5BDB3B8E58}" type="pres">
      <dgm:prSet presAssocID="{C358D715-DCBB-D44E-9B72-F359FA968D9D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796B9BA-43CA-F245-A060-AE176B72DC7F}" type="pres">
      <dgm:prSet presAssocID="{E78508D3-3BE8-E34B-988F-48BD4520CDCB}" presName="funnel" presStyleLbl="trAlignAcc1" presStyleIdx="0" presStyleCnt="1"/>
      <dgm:spPr/>
    </dgm:pt>
  </dgm:ptLst>
  <dgm:cxnLst>
    <dgm:cxn modelId="{55837AD9-E23A-E94A-B350-00F40F91CEFD}" srcId="{E78508D3-3BE8-E34B-988F-48BD4520CDCB}" destId="{C358D715-DCBB-D44E-9B72-F359FA968D9D}" srcOrd="3" destOrd="0" parTransId="{92C19105-3B6C-F94C-B76E-F65A297520EF}" sibTransId="{E0B034E6-B946-C744-AD78-D88F52AAD9EE}"/>
    <dgm:cxn modelId="{93D43331-FFA4-D94C-B891-595873C0A9AE}" type="presOf" srcId="{2F970123-D192-7846-BFB8-82F429F1906E}" destId="{2BBD24E6-D701-604D-95AC-9A5BDB3B8E58}" srcOrd="0" destOrd="0" presId="urn:microsoft.com/office/officeart/2005/8/layout/funnel1"/>
    <dgm:cxn modelId="{EB04DEC7-B138-CA4D-9DFF-54C107892FD7}" type="presOf" srcId="{3CCFF627-E3AB-E243-A304-704C31DF68F2}" destId="{99ECA603-07D6-ED4D-A29C-40E31726DD2D}" srcOrd="0" destOrd="0" presId="urn:microsoft.com/office/officeart/2005/8/layout/funnel1"/>
    <dgm:cxn modelId="{E3DBE00C-059A-7A48-9EE0-8258295071CF}" type="presOf" srcId="{C358D715-DCBB-D44E-9B72-F359FA968D9D}" destId="{A47F7A49-D921-9145-B95A-FED5BBE745CC}" srcOrd="0" destOrd="0" presId="urn:microsoft.com/office/officeart/2005/8/layout/funnel1"/>
    <dgm:cxn modelId="{D3041B8F-70D1-134F-BF5B-175CA23F52C7}" type="presOf" srcId="{E78508D3-3BE8-E34B-988F-48BD4520CDCB}" destId="{AB598381-78FF-E74D-80DE-48A0E406D52B}" srcOrd="0" destOrd="0" presId="urn:microsoft.com/office/officeart/2005/8/layout/funnel1"/>
    <dgm:cxn modelId="{11316FF5-8D4E-A948-B78E-0587D68BED7D}" srcId="{E78508D3-3BE8-E34B-988F-48BD4520CDCB}" destId="{B3F73C16-E452-2A48-8FDD-3FE0D13B84EA}" srcOrd="1" destOrd="0" parTransId="{D0B6D423-BF35-7347-8850-2AD27E309927}" sibTransId="{7358D6EC-CF5C-A04B-A75F-95B2452B8C38}"/>
    <dgm:cxn modelId="{F0221268-B892-8F45-9D36-F90A661812AF}" srcId="{E78508D3-3BE8-E34B-988F-48BD4520CDCB}" destId="{3CCFF627-E3AB-E243-A304-704C31DF68F2}" srcOrd="2" destOrd="0" parTransId="{16A3E996-B44D-B140-A98E-59345C04ACD5}" sibTransId="{4A59C337-98CC-D64D-ABCC-981B4F9E7DC8}"/>
    <dgm:cxn modelId="{979F6A47-E726-DC44-853E-01E710506578}" srcId="{E78508D3-3BE8-E34B-988F-48BD4520CDCB}" destId="{2F970123-D192-7846-BFB8-82F429F1906E}" srcOrd="0" destOrd="0" parTransId="{BA791590-9A16-D64A-B76D-88700311528F}" sibTransId="{BE2CE9D8-C9C8-6D44-8C98-D27E8BA86029}"/>
    <dgm:cxn modelId="{B070E387-177A-9648-96A0-947A877A4C4C}" type="presOf" srcId="{B3F73C16-E452-2A48-8FDD-3FE0D13B84EA}" destId="{D0BBA57A-21A4-6043-AC74-C55786DC7C36}" srcOrd="0" destOrd="0" presId="urn:microsoft.com/office/officeart/2005/8/layout/funnel1"/>
    <dgm:cxn modelId="{EFF0DF3C-5084-0442-A2EE-32BCA51A54B4}" type="presParOf" srcId="{AB598381-78FF-E74D-80DE-48A0E406D52B}" destId="{45B2BB7C-C975-6C4E-AB42-B71610E7D3CD}" srcOrd="0" destOrd="0" presId="urn:microsoft.com/office/officeart/2005/8/layout/funnel1"/>
    <dgm:cxn modelId="{66E24FEE-D75C-DF42-A2A4-688496FF2962}" type="presParOf" srcId="{AB598381-78FF-E74D-80DE-48A0E406D52B}" destId="{3928E18F-968E-3749-9358-751D6BA3A2F6}" srcOrd="1" destOrd="0" presId="urn:microsoft.com/office/officeart/2005/8/layout/funnel1"/>
    <dgm:cxn modelId="{8C1FAA75-9FEB-7D4C-9ABD-5EC6D52A8A00}" type="presParOf" srcId="{AB598381-78FF-E74D-80DE-48A0E406D52B}" destId="{A47F7A49-D921-9145-B95A-FED5BBE745CC}" srcOrd="2" destOrd="0" presId="urn:microsoft.com/office/officeart/2005/8/layout/funnel1"/>
    <dgm:cxn modelId="{9C607072-FDA1-694A-B1E4-62EB67B380BE}" type="presParOf" srcId="{AB598381-78FF-E74D-80DE-48A0E406D52B}" destId="{99ECA603-07D6-ED4D-A29C-40E31726DD2D}" srcOrd="3" destOrd="0" presId="urn:microsoft.com/office/officeart/2005/8/layout/funnel1"/>
    <dgm:cxn modelId="{F2F6CF60-86F2-3E4F-AEFF-5089D9004BED}" type="presParOf" srcId="{AB598381-78FF-E74D-80DE-48A0E406D52B}" destId="{D0BBA57A-21A4-6043-AC74-C55786DC7C36}" srcOrd="4" destOrd="0" presId="urn:microsoft.com/office/officeart/2005/8/layout/funnel1"/>
    <dgm:cxn modelId="{98C0C217-3343-6141-9B05-FF95E0A64F19}" type="presParOf" srcId="{AB598381-78FF-E74D-80DE-48A0E406D52B}" destId="{2BBD24E6-D701-604D-95AC-9A5BDB3B8E58}" srcOrd="5" destOrd="0" presId="urn:microsoft.com/office/officeart/2005/8/layout/funnel1"/>
    <dgm:cxn modelId="{5B52F37E-CEE1-6A43-A0B8-CB9C855655CD}" type="presParOf" srcId="{AB598381-78FF-E74D-80DE-48A0E406D52B}" destId="{6796B9BA-43CA-F245-A060-AE176B72DC7F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B2BB7C-C975-6C4E-AB42-B71610E7D3CD}">
      <dsp:nvSpPr>
        <dsp:cNvPr id="0" name=""/>
        <dsp:cNvSpPr/>
      </dsp:nvSpPr>
      <dsp:spPr>
        <a:xfrm>
          <a:off x="2379759" y="210944"/>
          <a:ext cx="4186441" cy="145389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190500" extrusionH="1270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28E18F-968E-3749-9358-751D6BA3A2F6}">
      <dsp:nvSpPr>
        <dsp:cNvPr id="0" name=""/>
        <dsp:cNvSpPr/>
      </dsp:nvSpPr>
      <dsp:spPr>
        <a:xfrm>
          <a:off x="4073808" y="3771042"/>
          <a:ext cx="811325" cy="519248"/>
        </a:xfrm>
        <a:prstGeom prst="down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47F7A49-D921-9145-B95A-FED5BBE745CC}">
      <dsp:nvSpPr>
        <dsp:cNvPr id="0" name=""/>
        <dsp:cNvSpPr/>
      </dsp:nvSpPr>
      <dsp:spPr>
        <a:xfrm>
          <a:off x="2532289" y="4186441"/>
          <a:ext cx="3894364" cy="973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/>
            <a:t>읽기 좋은 코드</a:t>
          </a:r>
          <a:endParaRPr lang="ko-KR" altLang="en-US" sz="2800" kern="1200" dirty="0"/>
        </a:p>
      </dsp:txBody>
      <dsp:txXfrm>
        <a:off x="2532289" y="4186441"/>
        <a:ext cx="3894364" cy="973591"/>
      </dsp:txXfrm>
    </dsp:sp>
    <dsp:sp modelId="{99ECA603-07D6-ED4D-A29C-40E31726DD2D}">
      <dsp:nvSpPr>
        <dsp:cNvPr id="0" name=""/>
        <dsp:cNvSpPr/>
      </dsp:nvSpPr>
      <dsp:spPr>
        <a:xfrm>
          <a:off x="3901807" y="1777128"/>
          <a:ext cx="1460386" cy="146038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변수의 가독성을 높임</a:t>
          </a:r>
          <a:endParaRPr lang="ko-KR" altLang="en-US" sz="1600" kern="1200" dirty="0"/>
        </a:p>
      </dsp:txBody>
      <dsp:txXfrm>
        <a:off x="4115676" y="1990997"/>
        <a:ext cx="1032648" cy="1032648"/>
      </dsp:txXfrm>
    </dsp:sp>
    <dsp:sp modelId="{D0BBA57A-21A4-6043-AC74-C55786DC7C36}">
      <dsp:nvSpPr>
        <dsp:cNvPr id="0" name=""/>
        <dsp:cNvSpPr/>
      </dsp:nvSpPr>
      <dsp:spPr>
        <a:xfrm>
          <a:off x="2856819" y="681513"/>
          <a:ext cx="1460386" cy="1460386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이름을 명확하게 선언</a:t>
          </a:r>
          <a:endParaRPr lang="ko-KR" altLang="en-US" sz="1600" kern="1200" dirty="0"/>
        </a:p>
      </dsp:txBody>
      <dsp:txXfrm>
        <a:off x="3070688" y="895382"/>
        <a:ext cx="1032648" cy="1032648"/>
      </dsp:txXfrm>
    </dsp:sp>
    <dsp:sp modelId="{2BBD24E6-D701-604D-95AC-9A5BDB3B8E58}">
      <dsp:nvSpPr>
        <dsp:cNvPr id="0" name=""/>
        <dsp:cNvSpPr/>
      </dsp:nvSpPr>
      <dsp:spPr>
        <a:xfrm>
          <a:off x="4349659" y="328424"/>
          <a:ext cx="1460386" cy="1460386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코드 스타일의 일관성</a:t>
          </a:r>
          <a:endParaRPr lang="ko-KR" altLang="en-US" sz="1600" kern="1200" dirty="0"/>
        </a:p>
      </dsp:txBody>
      <dsp:txXfrm>
        <a:off x="4563528" y="542293"/>
        <a:ext cx="1032648" cy="1032648"/>
      </dsp:txXfrm>
    </dsp:sp>
    <dsp:sp modelId="{6796B9BA-43CA-F245-A060-AE176B72DC7F}">
      <dsp:nvSpPr>
        <dsp:cNvPr id="0" name=""/>
        <dsp:cNvSpPr/>
      </dsp:nvSpPr>
      <dsp:spPr>
        <a:xfrm>
          <a:off x="2207758" y="32453"/>
          <a:ext cx="4543425" cy="363474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21A562-1464-8640-B43D-497E52212630}" type="datetimeFigureOut">
              <a:rPr lang="en-US" smtClean="0"/>
              <a:t>1/24/16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E0CD1-5879-E145-A1DD-5C0760B4B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12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E0CD1-5879-E145-A1DD-5C0760B4B3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07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1/24/16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86800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1/24/16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68387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1/24/16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731110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1/24/16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82301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1/24/16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76372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1/24/16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44643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1/24/16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27699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1/24/16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1303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1/24/16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85850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1/24/16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32047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1/24/16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18359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1/24/16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6212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1/24/16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69372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1/24/16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019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1/24/16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86946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1/24/16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0245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48070-6A81-47D0-9810-1540B9FEFF61}" type="datetime1">
              <a:rPr lang="en-US" smtClean="0"/>
              <a:pPr/>
              <a:t>1/24/16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425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3" r:id="rId14"/>
    <p:sldLayoutId id="2147483814" r:id="rId15"/>
    <p:sldLayoutId id="2147483815" r:id="rId16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읽기 좋은 코드가 좋은 코드다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400" dirty="0"/>
              <a:t>The Art of Readable Code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ko-KR" altLang="en-US" sz="2400" dirty="0"/>
              <a:t>쉬어가는 강의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>C++</a:t>
            </a:r>
            <a:r>
              <a:rPr lang="ko-KR" altLang="en-US" sz="2400" dirty="0"/>
              <a:t>로 만들어보는 </a:t>
            </a:r>
            <a:r>
              <a:rPr lang="en-US" altLang="ko-KR" sz="2400" dirty="0"/>
              <a:t>Web API -</a:t>
            </a:r>
            <a:r>
              <a:rPr lang="ko-KR" altLang="en-US" sz="2400" dirty="0"/>
              <a:t> </a:t>
            </a:r>
            <a:r>
              <a:rPr lang="en-US" altLang="ko-KR" sz="2400" dirty="0"/>
              <a:t>#8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smtClean="0"/>
          </a:p>
          <a:p>
            <a:r>
              <a:rPr lang="en-US" altLang="ko-KR" smtClean="0"/>
              <a:t>C</a:t>
            </a:r>
            <a:r>
              <a:rPr lang="en-US" altLang="ko-KR" dirty="0" smtClean="0"/>
              <a:t>++ Open Source </a:t>
            </a:r>
            <a:r>
              <a:rPr lang="ko-KR" altLang="en-US" dirty="0" smtClean="0"/>
              <a:t>스터디 모임</a:t>
            </a:r>
            <a:endParaRPr lang="en-US" altLang="ko-KR" dirty="0" smtClean="0"/>
          </a:p>
          <a:p>
            <a:r>
              <a:rPr lang="ko-KR" altLang="en-US" dirty="0" smtClean="0"/>
              <a:t>김만수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7226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en-US" dirty="0" smtClean="0"/>
              <a:t>. </a:t>
            </a:r>
            <a:r>
              <a:rPr lang="ko-KR" altLang="en-US" dirty="0"/>
              <a:t>미학</a:t>
            </a:r>
            <a:r>
              <a:rPr lang="en-US" altLang="ko-KR" dirty="0"/>
              <a:t>(Aesthetics)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 smtClean="0"/>
              <a:t>#4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386561"/>
              </p:ext>
            </p:extLst>
          </p:nvPr>
        </p:nvGraphicFramePr>
        <p:xfrm>
          <a:off x="1614710" y="2099568"/>
          <a:ext cx="8970140" cy="4450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970140"/>
              </a:tblGrid>
              <a:tr h="1605553">
                <a:tc>
                  <a:txBody>
                    <a:bodyPr/>
                    <a:lstStyle/>
                    <a:p>
                      <a:pPr algn="l"/>
                      <a:r>
                        <a:rPr lang="en-US" sz="1000" b="0" u="none" dirty="0" err="1" smtClean="0">
                          <a:solidFill>
                            <a:schemeClr val="tx1"/>
                          </a:solidFill>
                          <a:latin typeface="Monaco"/>
                        </a:rPr>
                        <a:t>def</a:t>
                      </a:r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  <a:latin typeface="Monaco"/>
                        </a:rPr>
                        <a:t> </a:t>
                      </a:r>
                      <a:r>
                        <a:rPr lang="en-US" sz="1000" b="0" u="none" dirty="0" err="1" smtClean="0">
                          <a:solidFill>
                            <a:schemeClr val="tx1"/>
                          </a:solidFill>
                          <a:latin typeface="Monaco"/>
                        </a:rPr>
                        <a:t>suggest_new_friends</a:t>
                      </a:r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  <a:latin typeface="Monaco"/>
                        </a:rPr>
                        <a:t>(user, </a:t>
                      </a:r>
                      <a:r>
                        <a:rPr lang="en-US" sz="1000" b="0" u="none" dirty="0" err="1" smtClean="0">
                          <a:solidFill>
                            <a:schemeClr val="tx1"/>
                          </a:solidFill>
                          <a:latin typeface="Monaco"/>
                        </a:rPr>
                        <a:t>email_password</a:t>
                      </a:r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  <a:latin typeface="Monaco"/>
                        </a:rPr>
                        <a:t>):</a:t>
                      </a:r>
                    </a:p>
                    <a:p>
                      <a:pPr algn="l"/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  <a:latin typeface="Monaco"/>
                        </a:rPr>
                        <a:t>    friends = </a:t>
                      </a:r>
                      <a:r>
                        <a:rPr lang="en-US" sz="1000" b="0" u="none" dirty="0" err="1" smtClean="0">
                          <a:solidFill>
                            <a:schemeClr val="tx1"/>
                          </a:solidFill>
                          <a:latin typeface="Monaco"/>
                        </a:rPr>
                        <a:t>user.friends</a:t>
                      </a:r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  <a:latin typeface="Monaco"/>
                        </a:rPr>
                        <a:t>()</a:t>
                      </a:r>
                    </a:p>
                    <a:p>
                      <a:pPr algn="l"/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  <a:latin typeface="Monaco"/>
                        </a:rPr>
                        <a:t>    </a:t>
                      </a:r>
                      <a:r>
                        <a:rPr lang="en-US" sz="1000" b="0" u="none" dirty="0" err="1" smtClean="0">
                          <a:solidFill>
                            <a:schemeClr val="tx1"/>
                          </a:solidFill>
                          <a:latin typeface="Monaco"/>
                        </a:rPr>
                        <a:t>friend_emails</a:t>
                      </a:r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  <a:latin typeface="Monaco"/>
                        </a:rPr>
                        <a:t> = set(</a:t>
                      </a:r>
                      <a:r>
                        <a:rPr lang="en-US" sz="1000" b="0" u="none" dirty="0" err="1" smtClean="0">
                          <a:solidFill>
                            <a:schemeClr val="tx1"/>
                          </a:solidFill>
                          <a:latin typeface="Monaco"/>
                        </a:rPr>
                        <a:t>f.email</a:t>
                      </a:r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  <a:latin typeface="Monaco"/>
                        </a:rPr>
                        <a:t> for f in friends)</a:t>
                      </a:r>
                    </a:p>
                    <a:p>
                      <a:pPr algn="l"/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  <a:latin typeface="Monaco"/>
                        </a:rPr>
                        <a:t>    contacts = </a:t>
                      </a:r>
                      <a:r>
                        <a:rPr lang="en-US" sz="1000" b="0" u="none" dirty="0" err="1" smtClean="0">
                          <a:solidFill>
                            <a:schemeClr val="tx1"/>
                          </a:solidFill>
                          <a:latin typeface="Monaco"/>
                        </a:rPr>
                        <a:t>import_contacts</a:t>
                      </a:r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  <a:latin typeface="Monaco"/>
                        </a:rPr>
                        <a:t>(</a:t>
                      </a:r>
                      <a:r>
                        <a:rPr lang="en-US" sz="1000" b="0" u="none" dirty="0" err="1" smtClean="0">
                          <a:solidFill>
                            <a:schemeClr val="tx1"/>
                          </a:solidFill>
                          <a:latin typeface="Monaco"/>
                        </a:rPr>
                        <a:t>user.email</a:t>
                      </a:r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  <a:latin typeface="Monaco"/>
                        </a:rPr>
                        <a:t>, </a:t>
                      </a:r>
                      <a:r>
                        <a:rPr lang="en-US" sz="1000" b="0" u="none" dirty="0" err="1" smtClean="0">
                          <a:solidFill>
                            <a:schemeClr val="tx1"/>
                          </a:solidFill>
                          <a:latin typeface="Monaco"/>
                        </a:rPr>
                        <a:t>email_password</a:t>
                      </a:r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  <a:latin typeface="Monaco"/>
                        </a:rPr>
                        <a:t>)</a:t>
                      </a:r>
                    </a:p>
                    <a:p>
                      <a:pPr algn="l"/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  <a:latin typeface="Monaco"/>
                        </a:rPr>
                        <a:t>    </a:t>
                      </a:r>
                      <a:r>
                        <a:rPr lang="en-US" sz="1000" b="0" u="none" dirty="0" err="1" smtClean="0">
                          <a:solidFill>
                            <a:schemeClr val="tx1"/>
                          </a:solidFill>
                          <a:latin typeface="Monaco"/>
                        </a:rPr>
                        <a:t>contact_emails</a:t>
                      </a:r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  <a:latin typeface="Monaco"/>
                        </a:rPr>
                        <a:t> = set(</a:t>
                      </a:r>
                      <a:r>
                        <a:rPr lang="en-US" sz="1000" b="0" u="none" dirty="0" err="1" smtClean="0">
                          <a:solidFill>
                            <a:schemeClr val="tx1"/>
                          </a:solidFill>
                          <a:latin typeface="Monaco"/>
                        </a:rPr>
                        <a:t>c.email</a:t>
                      </a:r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  <a:latin typeface="Monaco"/>
                        </a:rPr>
                        <a:t> for c in contacts)</a:t>
                      </a:r>
                    </a:p>
                    <a:p>
                      <a:pPr algn="l"/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  <a:latin typeface="Monaco"/>
                        </a:rPr>
                        <a:t>    </a:t>
                      </a:r>
                      <a:r>
                        <a:rPr lang="en-US" sz="1000" b="0" u="none" dirty="0" err="1" smtClean="0">
                          <a:solidFill>
                            <a:schemeClr val="tx1"/>
                          </a:solidFill>
                          <a:latin typeface="Monaco"/>
                        </a:rPr>
                        <a:t>non_friend_emails</a:t>
                      </a:r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  <a:latin typeface="Monaco"/>
                        </a:rPr>
                        <a:t> = </a:t>
                      </a:r>
                      <a:r>
                        <a:rPr lang="en-US" sz="1000" b="0" u="none" dirty="0" err="1" smtClean="0">
                          <a:solidFill>
                            <a:schemeClr val="tx1"/>
                          </a:solidFill>
                          <a:latin typeface="Monaco"/>
                        </a:rPr>
                        <a:t>contact_emails</a:t>
                      </a:r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  <a:latin typeface="Monaco"/>
                        </a:rPr>
                        <a:t> - </a:t>
                      </a:r>
                      <a:r>
                        <a:rPr lang="en-US" sz="1000" b="0" u="none" dirty="0" err="1" smtClean="0">
                          <a:solidFill>
                            <a:schemeClr val="tx1"/>
                          </a:solidFill>
                          <a:latin typeface="Monaco"/>
                        </a:rPr>
                        <a:t>friend_emails</a:t>
                      </a:r>
                      <a:endParaRPr lang="en-US" sz="1000" b="0" u="none" dirty="0" smtClean="0">
                        <a:solidFill>
                          <a:schemeClr val="tx1"/>
                        </a:solidFill>
                        <a:latin typeface="Monaco"/>
                      </a:endParaRPr>
                    </a:p>
                    <a:p>
                      <a:pPr algn="l"/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  <a:latin typeface="Monaco"/>
                        </a:rPr>
                        <a:t>    </a:t>
                      </a:r>
                      <a:r>
                        <a:rPr lang="en-US" sz="1000" b="0" u="none" dirty="0" err="1" smtClean="0">
                          <a:solidFill>
                            <a:schemeClr val="tx1"/>
                          </a:solidFill>
                          <a:latin typeface="Monaco"/>
                        </a:rPr>
                        <a:t>suggested_friends</a:t>
                      </a:r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  <a:latin typeface="Monaco"/>
                        </a:rPr>
                        <a:t> = </a:t>
                      </a:r>
                      <a:r>
                        <a:rPr lang="en-US" sz="1000" b="0" u="none" dirty="0" err="1" smtClean="0">
                          <a:solidFill>
                            <a:schemeClr val="tx1"/>
                          </a:solidFill>
                          <a:latin typeface="Monaco"/>
                        </a:rPr>
                        <a:t>User.objects.select</a:t>
                      </a:r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  <a:latin typeface="Monaco"/>
                        </a:rPr>
                        <a:t>(</a:t>
                      </a:r>
                      <a:r>
                        <a:rPr lang="en-US" sz="1000" b="0" u="none" dirty="0" err="1" smtClean="0">
                          <a:solidFill>
                            <a:schemeClr val="tx1"/>
                          </a:solidFill>
                          <a:latin typeface="Monaco"/>
                        </a:rPr>
                        <a:t>email__in</a:t>
                      </a:r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  <a:latin typeface="Monaco"/>
                        </a:rPr>
                        <a:t>=</a:t>
                      </a:r>
                      <a:r>
                        <a:rPr lang="en-US" sz="1000" b="0" u="none" dirty="0" err="1" smtClean="0">
                          <a:solidFill>
                            <a:schemeClr val="tx1"/>
                          </a:solidFill>
                          <a:latin typeface="Monaco"/>
                        </a:rPr>
                        <a:t>non_friend_emails</a:t>
                      </a:r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  <a:latin typeface="Monaco"/>
                        </a:rPr>
                        <a:t>)</a:t>
                      </a:r>
                    </a:p>
                    <a:p>
                      <a:pPr algn="l"/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  <a:latin typeface="Monaco"/>
                        </a:rPr>
                        <a:t>    display['user'] = user</a:t>
                      </a:r>
                    </a:p>
                    <a:p>
                      <a:pPr algn="l"/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  <a:latin typeface="Monaco"/>
                        </a:rPr>
                        <a:t>    display['friends'] = friends</a:t>
                      </a:r>
                    </a:p>
                    <a:p>
                      <a:pPr algn="l"/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  <a:latin typeface="Monaco"/>
                        </a:rPr>
                        <a:t>    display['</a:t>
                      </a:r>
                      <a:r>
                        <a:rPr lang="en-US" sz="1000" b="0" u="none" dirty="0" err="1" smtClean="0">
                          <a:solidFill>
                            <a:schemeClr val="tx1"/>
                          </a:solidFill>
                          <a:latin typeface="Monaco"/>
                        </a:rPr>
                        <a:t>suggested_friends</a:t>
                      </a:r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  <a:latin typeface="Monaco"/>
                        </a:rPr>
                        <a:t>'] = </a:t>
                      </a:r>
                      <a:r>
                        <a:rPr lang="en-US" sz="1000" b="0" u="none" dirty="0" err="1" smtClean="0">
                          <a:solidFill>
                            <a:schemeClr val="tx1"/>
                          </a:solidFill>
                          <a:latin typeface="Monaco"/>
                        </a:rPr>
                        <a:t>suggested_friends</a:t>
                      </a:r>
                      <a:endParaRPr lang="en-US" sz="1000" b="0" u="none" dirty="0" smtClean="0">
                        <a:solidFill>
                          <a:schemeClr val="tx1"/>
                        </a:solidFill>
                        <a:latin typeface="Monaco"/>
                      </a:endParaRPr>
                    </a:p>
                    <a:p>
                      <a:pPr algn="l"/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  <a:latin typeface="Monaco"/>
                        </a:rPr>
                        <a:t>    return render("</a:t>
                      </a:r>
                      <a:r>
                        <a:rPr lang="en-US" sz="1000" b="0" u="none" dirty="0" err="1" smtClean="0">
                          <a:solidFill>
                            <a:schemeClr val="tx1"/>
                          </a:solidFill>
                          <a:latin typeface="Monaco"/>
                        </a:rPr>
                        <a:t>suggested_friends.html</a:t>
                      </a:r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  <a:latin typeface="Monaco"/>
                        </a:rPr>
                        <a:t>", display)   </a:t>
                      </a:r>
                    </a:p>
                  </a:txBody>
                  <a:tcPr/>
                </a:tc>
              </a:tr>
              <a:tr h="1780619">
                <a:tc>
                  <a:txBody>
                    <a:bodyPr/>
                    <a:lstStyle/>
                    <a:p>
                      <a:pPr algn="l"/>
                      <a:r>
                        <a:rPr lang="en-US" sz="1000" b="0" u="none" dirty="0" err="1" smtClean="0">
                          <a:solidFill>
                            <a:schemeClr val="tx1"/>
                          </a:solidFill>
                          <a:latin typeface="Monaco"/>
                        </a:rPr>
                        <a:t>def</a:t>
                      </a:r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  <a:latin typeface="Monaco"/>
                        </a:rPr>
                        <a:t> </a:t>
                      </a:r>
                      <a:r>
                        <a:rPr lang="en-US" sz="1000" b="0" u="none" dirty="0" err="1" smtClean="0">
                          <a:solidFill>
                            <a:schemeClr val="tx1"/>
                          </a:solidFill>
                          <a:latin typeface="Monaco"/>
                        </a:rPr>
                        <a:t>suggest_new_friends</a:t>
                      </a:r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  <a:latin typeface="Monaco"/>
                        </a:rPr>
                        <a:t>(user, </a:t>
                      </a:r>
                      <a:r>
                        <a:rPr lang="en-US" sz="1000" b="0" u="none" dirty="0" err="1" smtClean="0">
                          <a:solidFill>
                            <a:schemeClr val="tx1"/>
                          </a:solidFill>
                          <a:latin typeface="Monaco"/>
                        </a:rPr>
                        <a:t>email_password</a:t>
                      </a:r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  <a:latin typeface="Monaco"/>
                        </a:rPr>
                        <a:t>):</a:t>
                      </a:r>
                    </a:p>
                    <a:p>
                      <a:pPr algn="l"/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  <a:latin typeface="Monaco"/>
                        </a:rPr>
                        <a:t>    # Get the user's friends' email addresses.</a:t>
                      </a:r>
                    </a:p>
                    <a:p>
                      <a:pPr algn="l"/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  <a:latin typeface="Monaco"/>
                        </a:rPr>
                        <a:t>    friends = </a:t>
                      </a:r>
                      <a:r>
                        <a:rPr lang="en-US" sz="1000" b="0" u="none" dirty="0" err="1" smtClean="0">
                          <a:solidFill>
                            <a:schemeClr val="tx1"/>
                          </a:solidFill>
                          <a:latin typeface="Monaco"/>
                        </a:rPr>
                        <a:t>user.friends</a:t>
                      </a:r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  <a:latin typeface="Monaco"/>
                        </a:rPr>
                        <a:t>()</a:t>
                      </a:r>
                    </a:p>
                    <a:p>
                      <a:pPr algn="l"/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  <a:latin typeface="Monaco"/>
                        </a:rPr>
                        <a:t>    </a:t>
                      </a:r>
                      <a:r>
                        <a:rPr lang="en-US" sz="1000" b="0" u="none" dirty="0" err="1" smtClean="0">
                          <a:solidFill>
                            <a:schemeClr val="tx1"/>
                          </a:solidFill>
                          <a:latin typeface="Monaco"/>
                        </a:rPr>
                        <a:t>friend_emails</a:t>
                      </a:r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  <a:latin typeface="Monaco"/>
                        </a:rPr>
                        <a:t> = set(</a:t>
                      </a:r>
                      <a:r>
                        <a:rPr lang="en-US" sz="1000" b="0" u="none" dirty="0" err="1" smtClean="0">
                          <a:solidFill>
                            <a:schemeClr val="tx1"/>
                          </a:solidFill>
                          <a:latin typeface="Monaco"/>
                        </a:rPr>
                        <a:t>f.email</a:t>
                      </a:r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  <a:latin typeface="Monaco"/>
                        </a:rPr>
                        <a:t> for f in friends)</a:t>
                      </a:r>
                    </a:p>
                    <a:p>
                      <a:pPr algn="l"/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  <a:latin typeface="Monaco"/>
                        </a:rPr>
                        <a:t>    </a:t>
                      </a:r>
                    </a:p>
                    <a:p>
                      <a:pPr algn="l"/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  <a:latin typeface="Monaco"/>
                        </a:rPr>
                        <a:t>    # Import all email addresses from this user's email account.</a:t>
                      </a:r>
                    </a:p>
                    <a:p>
                      <a:pPr algn="l"/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  <a:latin typeface="Monaco"/>
                        </a:rPr>
                        <a:t>    contacts = </a:t>
                      </a:r>
                      <a:r>
                        <a:rPr lang="en-US" sz="1000" b="0" u="none" dirty="0" err="1" smtClean="0">
                          <a:solidFill>
                            <a:schemeClr val="tx1"/>
                          </a:solidFill>
                          <a:latin typeface="Monaco"/>
                        </a:rPr>
                        <a:t>import_contacts</a:t>
                      </a:r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  <a:latin typeface="Monaco"/>
                        </a:rPr>
                        <a:t>(</a:t>
                      </a:r>
                      <a:r>
                        <a:rPr lang="en-US" sz="1000" b="0" u="none" dirty="0" err="1" smtClean="0">
                          <a:solidFill>
                            <a:schemeClr val="tx1"/>
                          </a:solidFill>
                          <a:latin typeface="Monaco"/>
                        </a:rPr>
                        <a:t>user.email</a:t>
                      </a:r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  <a:latin typeface="Monaco"/>
                        </a:rPr>
                        <a:t>, </a:t>
                      </a:r>
                      <a:r>
                        <a:rPr lang="en-US" sz="1000" b="0" u="none" dirty="0" err="1" smtClean="0">
                          <a:solidFill>
                            <a:schemeClr val="tx1"/>
                          </a:solidFill>
                          <a:latin typeface="Monaco"/>
                        </a:rPr>
                        <a:t>email_password</a:t>
                      </a:r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  <a:latin typeface="Monaco"/>
                        </a:rPr>
                        <a:t>)</a:t>
                      </a:r>
                    </a:p>
                    <a:p>
                      <a:pPr algn="l"/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  <a:latin typeface="Monaco"/>
                        </a:rPr>
                        <a:t>    </a:t>
                      </a:r>
                      <a:r>
                        <a:rPr lang="en-US" sz="1000" b="0" u="none" dirty="0" err="1" smtClean="0">
                          <a:solidFill>
                            <a:schemeClr val="tx1"/>
                          </a:solidFill>
                          <a:latin typeface="Monaco"/>
                        </a:rPr>
                        <a:t>contact_emails</a:t>
                      </a:r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  <a:latin typeface="Monaco"/>
                        </a:rPr>
                        <a:t> = set(</a:t>
                      </a:r>
                      <a:r>
                        <a:rPr lang="en-US" sz="1000" b="0" u="none" dirty="0" err="1" smtClean="0">
                          <a:solidFill>
                            <a:schemeClr val="tx1"/>
                          </a:solidFill>
                          <a:latin typeface="Monaco"/>
                        </a:rPr>
                        <a:t>c.email</a:t>
                      </a:r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  <a:latin typeface="Monaco"/>
                        </a:rPr>
                        <a:t> for c in contacts)</a:t>
                      </a:r>
                    </a:p>
                    <a:p>
                      <a:pPr algn="l"/>
                      <a:endParaRPr lang="en-US" sz="1000" b="0" u="none" dirty="0" smtClean="0">
                        <a:solidFill>
                          <a:schemeClr val="tx1"/>
                        </a:solidFill>
                        <a:latin typeface="Monaco"/>
                      </a:endParaRPr>
                    </a:p>
                    <a:p>
                      <a:pPr algn="l"/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  <a:latin typeface="Monaco"/>
                        </a:rPr>
                        <a:t>    # Find matching users that they aren't already friends with. </a:t>
                      </a:r>
                    </a:p>
                    <a:p>
                      <a:pPr algn="l"/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  <a:latin typeface="Monaco"/>
                        </a:rPr>
                        <a:t>    </a:t>
                      </a:r>
                      <a:r>
                        <a:rPr lang="en-US" sz="1000" b="0" u="none" dirty="0" err="1" smtClean="0">
                          <a:solidFill>
                            <a:schemeClr val="tx1"/>
                          </a:solidFill>
                          <a:latin typeface="Monaco"/>
                        </a:rPr>
                        <a:t>non_friend_emails</a:t>
                      </a:r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  <a:latin typeface="Monaco"/>
                        </a:rPr>
                        <a:t> = </a:t>
                      </a:r>
                      <a:r>
                        <a:rPr lang="en-US" sz="1000" b="0" u="none" dirty="0" err="1" smtClean="0">
                          <a:solidFill>
                            <a:schemeClr val="tx1"/>
                          </a:solidFill>
                          <a:latin typeface="Monaco"/>
                        </a:rPr>
                        <a:t>contact_emails</a:t>
                      </a:r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  <a:latin typeface="Monaco"/>
                        </a:rPr>
                        <a:t> - </a:t>
                      </a:r>
                      <a:r>
                        <a:rPr lang="en-US" sz="1000" b="0" u="none" dirty="0" err="1" smtClean="0">
                          <a:solidFill>
                            <a:schemeClr val="tx1"/>
                          </a:solidFill>
                          <a:latin typeface="Monaco"/>
                        </a:rPr>
                        <a:t>friend_emails</a:t>
                      </a:r>
                      <a:endParaRPr lang="en-US" sz="1000" b="0" u="none" dirty="0" smtClean="0">
                        <a:solidFill>
                          <a:schemeClr val="tx1"/>
                        </a:solidFill>
                        <a:latin typeface="Monaco"/>
                      </a:endParaRPr>
                    </a:p>
                    <a:p>
                      <a:pPr algn="l"/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  <a:latin typeface="Monaco"/>
                        </a:rPr>
                        <a:t>    </a:t>
                      </a:r>
                      <a:r>
                        <a:rPr lang="en-US" sz="1000" b="0" u="none" dirty="0" err="1" smtClean="0">
                          <a:solidFill>
                            <a:schemeClr val="tx1"/>
                          </a:solidFill>
                          <a:latin typeface="Monaco"/>
                        </a:rPr>
                        <a:t>suggested_friends</a:t>
                      </a:r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  <a:latin typeface="Monaco"/>
                        </a:rPr>
                        <a:t> = </a:t>
                      </a:r>
                      <a:r>
                        <a:rPr lang="en-US" sz="1000" b="0" u="none" dirty="0" err="1" smtClean="0">
                          <a:solidFill>
                            <a:schemeClr val="tx1"/>
                          </a:solidFill>
                          <a:latin typeface="Monaco"/>
                        </a:rPr>
                        <a:t>User.objects.select</a:t>
                      </a:r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  <a:latin typeface="Monaco"/>
                        </a:rPr>
                        <a:t>(</a:t>
                      </a:r>
                      <a:r>
                        <a:rPr lang="en-US" sz="1000" b="0" u="none" dirty="0" err="1" smtClean="0">
                          <a:solidFill>
                            <a:schemeClr val="tx1"/>
                          </a:solidFill>
                          <a:latin typeface="Monaco"/>
                        </a:rPr>
                        <a:t>email__in</a:t>
                      </a:r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  <a:latin typeface="Monaco"/>
                        </a:rPr>
                        <a:t>=</a:t>
                      </a:r>
                      <a:r>
                        <a:rPr lang="en-US" sz="1000" b="0" u="none" dirty="0" err="1" smtClean="0">
                          <a:solidFill>
                            <a:schemeClr val="tx1"/>
                          </a:solidFill>
                          <a:latin typeface="Monaco"/>
                        </a:rPr>
                        <a:t>non_friend_emails</a:t>
                      </a:r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  <a:latin typeface="Monaco"/>
                        </a:rPr>
                        <a:t>)</a:t>
                      </a:r>
                    </a:p>
                    <a:p>
                      <a:pPr algn="l"/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  <a:latin typeface="Monaco"/>
                        </a:rPr>
                        <a:t>    </a:t>
                      </a:r>
                    </a:p>
                    <a:p>
                      <a:pPr algn="l"/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  <a:latin typeface="Monaco"/>
                        </a:rPr>
                        <a:t>    # Display these lists on the page. display['user'] = user</a:t>
                      </a:r>
                    </a:p>
                    <a:p>
                      <a:pPr algn="l"/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  <a:latin typeface="Monaco"/>
                        </a:rPr>
                        <a:t>    display['friends'] = friends display['</a:t>
                      </a:r>
                      <a:r>
                        <a:rPr lang="en-US" sz="1000" b="0" u="none" dirty="0" err="1" smtClean="0">
                          <a:solidFill>
                            <a:schemeClr val="tx1"/>
                          </a:solidFill>
                          <a:latin typeface="Monaco"/>
                        </a:rPr>
                        <a:t>suggested_friends</a:t>
                      </a:r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  <a:latin typeface="Monaco"/>
                        </a:rPr>
                        <a:t>'] = </a:t>
                      </a:r>
                      <a:r>
                        <a:rPr lang="en-US" sz="1000" b="0" u="none" dirty="0" err="1" smtClean="0">
                          <a:solidFill>
                            <a:schemeClr val="tx1"/>
                          </a:solidFill>
                          <a:latin typeface="Monaco"/>
                        </a:rPr>
                        <a:t>suggested_friends</a:t>
                      </a:r>
                      <a:endParaRPr lang="en-US" sz="1000" b="0" u="none" dirty="0" smtClean="0">
                        <a:solidFill>
                          <a:schemeClr val="tx1"/>
                        </a:solidFill>
                        <a:latin typeface="Monaco"/>
                      </a:endParaRPr>
                    </a:p>
                    <a:p>
                      <a:pPr algn="l"/>
                      <a:endParaRPr lang="en-US" sz="1000" b="0" u="none" dirty="0" smtClean="0">
                        <a:solidFill>
                          <a:schemeClr val="tx1"/>
                        </a:solidFill>
                        <a:latin typeface="Monaco"/>
                      </a:endParaRPr>
                    </a:p>
                    <a:p>
                      <a:pPr algn="l"/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  <a:latin typeface="Monaco"/>
                        </a:rPr>
                        <a:t>    return render("</a:t>
                      </a:r>
                      <a:r>
                        <a:rPr lang="en-US" sz="1000" b="0" u="none" dirty="0" err="1" smtClean="0">
                          <a:solidFill>
                            <a:schemeClr val="tx1"/>
                          </a:solidFill>
                          <a:latin typeface="Monaco"/>
                        </a:rPr>
                        <a:t>suggested_friends.html</a:t>
                      </a:r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  <a:latin typeface="Monaco"/>
                        </a:rPr>
                        <a:t>", display)</a:t>
                      </a:r>
                      <a:endParaRPr lang="hu-HU" sz="1000" b="0" u="none" dirty="0" smtClean="0">
                        <a:solidFill>
                          <a:schemeClr val="tx1"/>
                        </a:solidFill>
                        <a:latin typeface="Monaco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74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en-US" dirty="0" smtClean="0"/>
              <a:t>. </a:t>
            </a:r>
            <a:r>
              <a:rPr lang="ko-KR" altLang="en-US" dirty="0" smtClean="0"/>
              <a:t>미학</a:t>
            </a:r>
            <a:r>
              <a:rPr lang="en-US" altLang="ko-KR" dirty="0" smtClean="0"/>
              <a:t>(Aesthetics)</a:t>
            </a:r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en-US" altLang="ko-KR" dirty="0" smtClean="0"/>
              <a:t>#5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개인적인 스타일 대 일관성</a:t>
            </a:r>
            <a:endParaRPr lang="en-US" altLang="ko-KR" sz="2000" dirty="0"/>
          </a:p>
          <a:p>
            <a:pPr lvl="1"/>
            <a:r>
              <a:rPr lang="ko-KR" altLang="en-US" dirty="0"/>
              <a:t>소스 전반에 걸쳐 두 스타일이 뒤섞이면 가독성에 영향을 미침</a:t>
            </a:r>
            <a:endParaRPr lang="en-US" altLang="ko-KR" dirty="0"/>
          </a:p>
          <a:p>
            <a:pPr lvl="1"/>
            <a:r>
              <a:rPr lang="ko-KR" altLang="en-US" dirty="0"/>
              <a:t>스타일의 일관성을 유지하는 것이 필요</a:t>
            </a:r>
            <a:endParaRPr lang="en-US" altLang="ko-KR" dirty="0"/>
          </a:p>
          <a:p>
            <a:pPr lvl="1"/>
            <a:r>
              <a:rPr lang="ko-KR" altLang="en-US" dirty="0"/>
              <a:t>일관성 있는 스타일은 </a:t>
            </a:r>
            <a:r>
              <a:rPr lang="en-US" altLang="ko-KR" dirty="0"/>
              <a:t>‘</a:t>
            </a:r>
            <a:r>
              <a:rPr lang="ko-KR" altLang="en-US" dirty="0"/>
              <a:t>올바른</a:t>
            </a:r>
            <a:r>
              <a:rPr lang="en-US" altLang="ko-KR" dirty="0"/>
              <a:t>’</a:t>
            </a:r>
            <a:r>
              <a:rPr lang="ko-KR" altLang="en-US" dirty="0"/>
              <a:t> 스타일보다 더 중요</a:t>
            </a:r>
            <a:endParaRPr lang="en-US" altLang="ko-KR" dirty="0"/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565113"/>
              </p:ext>
            </p:extLst>
          </p:nvPr>
        </p:nvGraphicFramePr>
        <p:xfrm>
          <a:off x="1981201" y="4022412"/>
          <a:ext cx="8165181" cy="107794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155985"/>
                <a:gridCol w="4009196"/>
              </a:tblGrid>
              <a:tr h="1077949"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rgbClr val="7F0055"/>
                          </a:solidFill>
                          <a:latin typeface="Monaco"/>
                        </a:rPr>
                        <a:t>class</a:t>
                      </a:r>
                      <a:r>
                        <a:rPr lang="en-US" sz="1200" b="1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 </a:t>
                      </a:r>
                      <a:r>
                        <a:rPr lang="en-US" sz="1200" b="1" u="none" dirty="0" smtClean="0">
                          <a:solidFill>
                            <a:srgbClr val="005032"/>
                          </a:solidFill>
                          <a:latin typeface="Monaco"/>
                        </a:rPr>
                        <a:t>Logger</a:t>
                      </a:r>
                      <a:r>
                        <a:rPr lang="en-US" sz="1200" b="1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 {</a:t>
                      </a:r>
                    </a:p>
                    <a:p>
                      <a:pPr algn="l"/>
                      <a:r>
                        <a:rPr lang="en-US" sz="1200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    ... </a:t>
                      </a:r>
                    </a:p>
                    <a:p>
                      <a:pPr algn="l"/>
                      <a:r>
                        <a:rPr lang="en-US" sz="1200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};</a:t>
                      </a:r>
                      <a:endParaRPr lang="hu-HU" sz="1200" u="none" dirty="0" smtClean="0">
                        <a:solidFill>
                          <a:srgbClr val="000000"/>
                        </a:solidFill>
                        <a:latin typeface="Monaco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rgbClr val="7F0055"/>
                          </a:solidFill>
                          <a:latin typeface="Monaco"/>
                        </a:rPr>
                        <a:t>class</a:t>
                      </a:r>
                      <a:r>
                        <a:rPr lang="en-US" sz="1200" b="1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 </a:t>
                      </a:r>
                      <a:r>
                        <a:rPr lang="en-US" sz="1200" b="1" u="none" dirty="0" smtClean="0">
                          <a:solidFill>
                            <a:srgbClr val="005032"/>
                          </a:solidFill>
                          <a:latin typeface="Monaco"/>
                        </a:rPr>
                        <a:t>Logger</a:t>
                      </a:r>
                      <a:r>
                        <a:rPr lang="en-US" sz="1200" b="1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 </a:t>
                      </a:r>
                    </a:p>
                    <a:p>
                      <a:pPr algn="l"/>
                      <a:r>
                        <a:rPr lang="en-US" sz="1200" b="1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{</a:t>
                      </a:r>
                    </a:p>
                    <a:p>
                      <a:pPr algn="l"/>
                      <a:r>
                        <a:rPr lang="en-US" sz="1200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    ... </a:t>
                      </a:r>
                    </a:p>
                    <a:p>
                      <a:pPr algn="l"/>
                      <a:r>
                        <a:rPr lang="en-US" sz="1200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};</a:t>
                      </a:r>
                      <a:endParaRPr lang="hu-HU" sz="1200" u="none" dirty="0" smtClean="0">
                        <a:solidFill>
                          <a:srgbClr val="000000"/>
                        </a:solidFill>
                        <a:latin typeface="Monaco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00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</a:t>
            </a:r>
            <a:r>
              <a:rPr lang="ko-KR" altLang="en-US" dirty="0" smtClean="0"/>
              <a:t> 변수의 가독성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/>
              <a:t>방해되는 변수 제거</a:t>
            </a:r>
            <a:endParaRPr lang="en-US" altLang="ko-KR" sz="1600" dirty="0"/>
          </a:p>
          <a:p>
            <a:pPr lvl="1"/>
            <a:r>
              <a:rPr lang="ko-KR" altLang="en-US" sz="1400" dirty="0"/>
              <a:t>결과를 즉시 처리하는 방식으로 </a:t>
            </a:r>
            <a:r>
              <a:rPr lang="ko-KR" altLang="ko-KR" sz="1400" dirty="0"/>
              <a:t>‘</a:t>
            </a:r>
            <a:r>
              <a:rPr lang="ko-KR" altLang="en-US" sz="1400" dirty="0"/>
              <a:t>중간 결과값</a:t>
            </a:r>
            <a:r>
              <a:rPr lang="en-US" altLang="ko-KR" sz="1400" dirty="0"/>
              <a:t>’</a:t>
            </a:r>
            <a:r>
              <a:rPr lang="ko-KR" altLang="en-US" sz="1400" dirty="0"/>
              <a:t>을 저장하는 변수를 제거</a:t>
            </a:r>
            <a:endParaRPr lang="en-US" altLang="ko-KR" sz="1400" dirty="0"/>
          </a:p>
          <a:p>
            <a:pPr lvl="1"/>
            <a:endParaRPr lang="en-US" altLang="ko-KR" sz="1400" dirty="0"/>
          </a:p>
          <a:p>
            <a:r>
              <a:rPr lang="ko-KR" altLang="en-US" sz="1600" dirty="0"/>
              <a:t>각 변수의 범위를 최대한 좁게</a:t>
            </a:r>
            <a:endParaRPr lang="en-US" altLang="ko-KR" sz="1600" dirty="0"/>
          </a:p>
          <a:p>
            <a:pPr lvl="1"/>
            <a:r>
              <a:rPr lang="ko-KR" altLang="en-US" sz="1400" dirty="0"/>
              <a:t>전역 변수 사용 최소화</a:t>
            </a:r>
            <a:endParaRPr lang="en-US" altLang="ko-KR" sz="1400" dirty="0"/>
          </a:p>
          <a:p>
            <a:pPr lvl="1"/>
            <a:r>
              <a:rPr lang="ko-KR" altLang="en-US" sz="1400" dirty="0"/>
              <a:t>클래스의 멤버 변수 사용을 최소화</a:t>
            </a:r>
            <a:endParaRPr lang="en-US" altLang="ko-KR" sz="1400" dirty="0"/>
          </a:p>
          <a:p>
            <a:pPr lvl="2"/>
            <a:r>
              <a:rPr lang="ko-KR" altLang="en-US" sz="1100" dirty="0"/>
              <a:t>멤버 변수도 클래스내에서는 전역 변수 임</a:t>
            </a:r>
            <a:endParaRPr lang="en-US" altLang="ko-KR" sz="1100" dirty="0"/>
          </a:p>
          <a:p>
            <a:pPr lvl="1"/>
            <a:r>
              <a:rPr lang="ko-KR" altLang="en-US" sz="1400" dirty="0"/>
              <a:t>각 변수의 위치를 옮겨서 변수가 나타나는 줄의 수를 최소화</a:t>
            </a:r>
            <a:endParaRPr lang="en-US" altLang="ko-KR" sz="1400" dirty="0"/>
          </a:p>
          <a:p>
            <a:pPr lvl="1"/>
            <a:endParaRPr lang="en-US" altLang="ko-KR" sz="1400" dirty="0"/>
          </a:p>
          <a:p>
            <a:r>
              <a:rPr lang="ko-KR" altLang="en-US" sz="1600" dirty="0"/>
              <a:t>값이 한 번만 할당되는 변수를 선호</a:t>
            </a:r>
            <a:endParaRPr lang="en-US" altLang="ko-KR" sz="1600" dirty="0"/>
          </a:p>
          <a:p>
            <a:pPr lvl="1"/>
            <a:r>
              <a:rPr lang="ko-KR" altLang="en-US" sz="1400" dirty="0"/>
              <a:t>값이 한 번만 할당되는 변수는 이해가 쉬움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1545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7.</a:t>
            </a:r>
            <a:r>
              <a:rPr kumimoji="1" lang="ko-KR" altLang="en-US" dirty="0" smtClean="0"/>
              <a:t> 읽기 좋은 코드 만들기</a:t>
            </a:r>
            <a:endParaRPr kumimoji="1"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3281045"/>
              </p:ext>
            </p:extLst>
          </p:nvPr>
        </p:nvGraphicFramePr>
        <p:xfrm>
          <a:off x="1709058" y="1665514"/>
          <a:ext cx="8958943" cy="5192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710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깨진 유리창 이론</a:t>
            </a:r>
            <a:endParaRPr lang="en-US" altLang="ko-KR" dirty="0" smtClean="0"/>
          </a:p>
          <a:p>
            <a:r>
              <a:rPr lang="ko-KR" altLang="en-US" dirty="0" smtClean="0"/>
              <a:t>코드는 이해하기 쉬워야 한다</a:t>
            </a:r>
            <a:endParaRPr lang="en-US" altLang="ko-KR" dirty="0" smtClean="0"/>
          </a:p>
          <a:p>
            <a:r>
              <a:rPr lang="ko-KR" altLang="en-US" dirty="0" smtClean="0"/>
              <a:t>이름에 정보 담기</a:t>
            </a:r>
            <a:endParaRPr lang="en-US" altLang="ko-KR" dirty="0" smtClean="0"/>
          </a:p>
          <a:p>
            <a:r>
              <a:rPr lang="ko-KR" altLang="en-US" dirty="0" smtClean="0"/>
              <a:t>오해할 수 없는 이름들</a:t>
            </a:r>
            <a:endParaRPr lang="en-US" altLang="ko-KR" dirty="0" smtClean="0"/>
          </a:p>
          <a:p>
            <a:r>
              <a:rPr lang="ko-KR" altLang="en-US" dirty="0" smtClean="0"/>
              <a:t>미학</a:t>
            </a:r>
            <a:r>
              <a:rPr lang="en-US" altLang="ko-KR" dirty="0" smtClean="0"/>
              <a:t>(Aesthetics)</a:t>
            </a:r>
          </a:p>
          <a:p>
            <a:r>
              <a:rPr lang="ko-KR" altLang="en-US" dirty="0" smtClean="0"/>
              <a:t>변수의 가독성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12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1.</a:t>
            </a:r>
            <a:r>
              <a:rPr kumimoji="1" lang="ko-KR" altLang="en-US" dirty="0" smtClean="0"/>
              <a:t> 깨진 유리창 이론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en-US" altLang="ko-KR" sz="2800" dirty="0"/>
              <a:t>(Broken Windows </a:t>
            </a:r>
            <a:r>
              <a:rPr kumimoji="1" lang="en-US" altLang="ko-KR" sz="2800" dirty="0"/>
              <a:t>Theory)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66416" y="2133600"/>
            <a:ext cx="6591985" cy="4724400"/>
          </a:xfrm>
        </p:spPr>
        <p:txBody>
          <a:bodyPr>
            <a:normAutofit/>
          </a:bodyPr>
          <a:lstStyle/>
          <a:p>
            <a:r>
              <a:rPr kumimoji="1" lang="ko-KR" altLang="en-US" dirty="0"/>
              <a:t>깨진 유리창 이론</a:t>
            </a:r>
            <a:r>
              <a:rPr kumimoji="1" lang="en-US" altLang="ko-KR" dirty="0"/>
              <a:t>(</a:t>
            </a:r>
            <a:r>
              <a:rPr kumimoji="1" lang="ko-KR" altLang="en-US" dirty="0"/>
              <a:t>영어</a:t>
            </a:r>
            <a:r>
              <a:rPr kumimoji="1" lang="en-US" altLang="ko-KR" dirty="0"/>
              <a:t>: Broken Windows Theory, BWT</a:t>
            </a:r>
            <a:r>
              <a:rPr kumimoji="1" lang="en-US" altLang="ko-KR" dirty="0" smtClean="0"/>
              <a:t>)</a:t>
            </a:r>
          </a:p>
          <a:p>
            <a:pPr lvl="1"/>
            <a:r>
              <a:rPr kumimoji="1" lang="ko-KR" altLang="en-US" dirty="0" smtClean="0"/>
              <a:t>미국의</a:t>
            </a:r>
            <a:r>
              <a:rPr kumimoji="1" lang="ko-KR" altLang="en-US" dirty="0"/>
              <a:t> 범죄학자인 제임스 윌슨과 조지 켈링이 </a:t>
            </a:r>
            <a:r>
              <a:rPr kumimoji="1" lang="en-US" altLang="ko-KR" dirty="0"/>
              <a:t>1982</a:t>
            </a:r>
            <a:r>
              <a:rPr kumimoji="1" lang="ko-KR" altLang="en-US" dirty="0"/>
              <a:t>년 </a:t>
            </a:r>
            <a:r>
              <a:rPr kumimoji="1" lang="en-US" altLang="ko-KR" dirty="0"/>
              <a:t>3</a:t>
            </a:r>
            <a:r>
              <a:rPr kumimoji="1" lang="ko-KR" altLang="en-US" dirty="0"/>
              <a:t>월에 공동 발표한 깨진 유리창</a:t>
            </a:r>
            <a:r>
              <a:rPr kumimoji="1" lang="en-US" altLang="ko-KR" dirty="0"/>
              <a:t>(</a:t>
            </a:r>
            <a:r>
              <a:rPr kumimoji="1" lang="ko-KR" altLang="en-US" dirty="0"/>
              <a:t>영어</a:t>
            </a:r>
            <a:r>
              <a:rPr kumimoji="1" lang="en-US" altLang="ko-KR" dirty="0"/>
              <a:t>: Fixing Broken Windows: Restoring Order and Reducing Crime in Our Communities)</a:t>
            </a:r>
            <a:r>
              <a:rPr kumimoji="1" lang="ko-KR" altLang="en-US" dirty="0"/>
              <a:t>이라는 글에 처음으로 소개된 사회 무질서에 관한 </a:t>
            </a:r>
            <a:r>
              <a:rPr kumimoji="1" lang="ko-KR" altLang="en-US" dirty="0" smtClean="0"/>
              <a:t>이론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깨진 유리창 하나를 방치해 두면</a:t>
            </a:r>
            <a:r>
              <a:rPr kumimoji="1" lang="en-US" altLang="ko-KR" dirty="0"/>
              <a:t>, </a:t>
            </a:r>
            <a:r>
              <a:rPr kumimoji="1" lang="ko-KR" altLang="en-US" dirty="0"/>
              <a:t>그 지점을 중심으로 범죄가 확산되기 시작한다는 이론으로</a:t>
            </a:r>
            <a:r>
              <a:rPr kumimoji="1" lang="en-US" altLang="ko-KR" dirty="0"/>
              <a:t>, </a:t>
            </a:r>
            <a:r>
              <a:rPr kumimoji="1" lang="ko-KR" altLang="en-US" dirty="0"/>
              <a:t>사소한 무질서를 방치하면 큰 문제로 이어질 가능성이 높다는 </a:t>
            </a:r>
            <a:r>
              <a:rPr kumimoji="1" lang="ko-KR" altLang="en-US" dirty="0" smtClean="0"/>
              <a:t>의미를 담고 있음</a:t>
            </a:r>
            <a:endParaRPr kumimoji="1" lang="en-US" altLang="ko-KR" dirty="0" smtClean="0"/>
          </a:p>
          <a:p>
            <a:r>
              <a:rPr kumimoji="1" lang="en-US" altLang="ko-KR" dirty="0" smtClean="0"/>
              <a:t>SW </a:t>
            </a:r>
            <a:r>
              <a:rPr kumimoji="1" lang="ko-KR" altLang="en-US" dirty="0" smtClean="0"/>
              <a:t>프로그래밍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측면에서</a:t>
            </a:r>
            <a:r>
              <a:rPr kumimoji="1" lang="is-IS" altLang="ko-KR" dirty="0" smtClean="0"/>
              <a:t>…</a:t>
            </a:r>
          </a:p>
          <a:p>
            <a:pPr lvl="1"/>
            <a:r>
              <a:rPr lang="ko-KR" altLang="en-US" dirty="0"/>
              <a:t>깨진 </a:t>
            </a:r>
            <a:r>
              <a:rPr lang="ko-KR" altLang="en-US" dirty="0" smtClean="0"/>
              <a:t>창문</a:t>
            </a:r>
            <a:r>
              <a:rPr lang="en-US" altLang="ko-KR" dirty="0" smtClean="0"/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나쁜 </a:t>
            </a:r>
            <a:r>
              <a:rPr lang="ko-KR" altLang="en-US" b="1" dirty="0">
                <a:solidFill>
                  <a:srgbClr val="FF0000"/>
                </a:solidFill>
              </a:rPr>
              <a:t>설계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잘못된 결정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혹은 형편없는 </a:t>
            </a:r>
            <a:r>
              <a:rPr lang="ko-KR" altLang="en-US" b="1" dirty="0" smtClean="0">
                <a:solidFill>
                  <a:srgbClr val="FF0000"/>
                </a:solidFill>
              </a:rPr>
              <a:t>코드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</a:t>
            </a:r>
            <a:r>
              <a:rPr lang="ko-KR" altLang="en-US" dirty="0"/>
              <a:t>고치지 않은채로 내버려 두지 말고</a:t>
            </a:r>
            <a:r>
              <a:rPr lang="en-US" altLang="ko-KR" dirty="0"/>
              <a:t>, </a:t>
            </a:r>
            <a:r>
              <a:rPr lang="ko-KR" altLang="en-US" dirty="0" smtClean="0"/>
              <a:t>발견하면 즉시 수정 필요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</a:t>
            </a:r>
            <a:r>
              <a:rPr lang="ko-KR" altLang="en-US" dirty="0"/>
              <a:t>곳이 깨지기 시작하면 급속도로 코드 전체에 악영향을 </a:t>
            </a:r>
            <a:r>
              <a:rPr lang="ko-KR" altLang="en-US" dirty="0" smtClean="0"/>
              <a:t>초래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당장 </a:t>
            </a:r>
            <a:r>
              <a:rPr lang="ko-KR" altLang="en-US" dirty="0"/>
              <a:t>고칠 여력이 안되면 판자로 덮는 것 만이라도 하여 </a:t>
            </a:r>
            <a:r>
              <a:rPr lang="en-US" altLang="ko-KR" dirty="0"/>
              <a:t>( </a:t>
            </a:r>
            <a:r>
              <a:rPr lang="ko-KR" altLang="en-US" dirty="0"/>
              <a:t>주석처리하거나 더미 데이터로 대치 </a:t>
            </a:r>
            <a:r>
              <a:rPr lang="en-US" altLang="ko-KR" dirty="0"/>
              <a:t>) </a:t>
            </a:r>
            <a:r>
              <a:rPr lang="ko-KR" altLang="en-US" dirty="0"/>
              <a:t>더 이상의 손상을 </a:t>
            </a:r>
            <a:r>
              <a:rPr lang="ko-KR" altLang="en-US" dirty="0" smtClean="0"/>
              <a:t>예방</a:t>
            </a:r>
            <a:r>
              <a:rPr lang="en-US" altLang="ko-KR" dirty="0" smtClean="0"/>
              <a:t> </a:t>
            </a:r>
            <a:r>
              <a:rPr lang="ko-KR" altLang="en-US" dirty="0" smtClean="0"/>
              <a:t>필요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211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</a:t>
            </a:r>
            <a:r>
              <a:rPr lang="ko-KR" altLang="en-US" dirty="0" smtClean="0"/>
              <a:t> 코드는 이해가 쉬워야 한다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6416" y="2133600"/>
            <a:ext cx="6591985" cy="4604657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sz="2000" dirty="0"/>
              <a:t>무엇이 코드를 </a:t>
            </a:r>
            <a:r>
              <a:rPr lang="en-US" altLang="ko-KR" sz="2000" dirty="0"/>
              <a:t>‘</a:t>
            </a:r>
            <a:r>
              <a:rPr lang="ko-KR" altLang="en-US" sz="2000" dirty="0"/>
              <a:t>더 좋게</a:t>
            </a:r>
            <a:r>
              <a:rPr lang="en-US" altLang="ko-KR" sz="2000" dirty="0"/>
              <a:t>’</a:t>
            </a:r>
            <a:r>
              <a:rPr lang="ko-KR" altLang="en-US" sz="2000" dirty="0"/>
              <a:t> 만드는가</a:t>
            </a:r>
            <a:r>
              <a:rPr lang="en-US" altLang="ko-KR" sz="2000" dirty="0"/>
              <a:t>?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가독성의 기본 정리</a:t>
            </a:r>
            <a:endParaRPr lang="en-US" altLang="ko-KR" sz="2000" dirty="0"/>
          </a:p>
          <a:p>
            <a:pPr lvl="1"/>
            <a:r>
              <a:rPr lang="ko-KR" altLang="en-US" sz="1800" dirty="0"/>
              <a:t>코드는 다른 사람이 그것을 이해하는 데 들이는 시간을 최소화하는 방식으로 작성되어야 함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ko-KR" altLang="en-US" sz="2000" dirty="0"/>
              <a:t>분량이 적으면 항상 더 좋은가</a:t>
            </a:r>
            <a:r>
              <a:rPr lang="en-US" altLang="ko-KR" sz="2000" dirty="0"/>
              <a:t>?</a:t>
            </a:r>
          </a:p>
          <a:p>
            <a:r>
              <a:rPr lang="ko-KR" altLang="en-US" sz="2000" dirty="0"/>
              <a:t>이해를 위한 시간은 다른 목표와 충돌하는가</a:t>
            </a:r>
            <a:r>
              <a:rPr lang="en-US" altLang="ko-KR" sz="2000" dirty="0"/>
              <a:t>?</a:t>
            </a:r>
          </a:p>
          <a:p>
            <a:pPr lvl="1"/>
            <a:r>
              <a:rPr lang="ko-KR" altLang="en-US" sz="1800" dirty="0"/>
              <a:t>코드의 효율성</a:t>
            </a:r>
            <a:r>
              <a:rPr lang="en-US" altLang="ko-KR" sz="1800" dirty="0"/>
              <a:t>,</a:t>
            </a:r>
            <a:r>
              <a:rPr lang="ko-KR" altLang="en-US" sz="1800" dirty="0"/>
              <a:t> 잘 구성된 아키텍쳐 등은 성능에 영향을 미치는가</a:t>
            </a:r>
            <a:r>
              <a:rPr lang="en-US" altLang="ko-KR" sz="1800" dirty="0"/>
              <a:t>?</a:t>
            </a:r>
            <a:r>
              <a:rPr lang="ko-KR" altLang="en-US" sz="1800" dirty="0"/>
              <a:t> 등</a:t>
            </a:r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15812"/>
              </p:ext>
            </p:extLst>
          </p:nvPr>
        </p:nvGraphicFramePr>
        <p:xfrm>
          <a:off x="2819400" y="2523192"/>
          <a:ext cx="7239000" cy="138409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239000"/>
              </a:tblGrid>
              <a:tr h="4544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dirty="0" smtClean="0">
                          <a:solidFill>
                            <a:srgbClr val="7F0055"/>
                          </a:solidFill>
                          <a:highlight>
                            <a:srgbClr val="E8F2FE"/>
                          </a:highlight>
                          <a:latin typeface="Monaco"/>
                        </a:rPr>
                        <a:t>return</a:t>
                      </a:r>
                      <a:r>
                        <a:rPr lang="en-US" sz="1100" b="0" u="none" dirty="0" smtClean="0">
                          <a:solidFill>
                            <a:srgbClr val="000000"/>
                          </a:solidFill>
                          <a:highlight>
                            <a:srgbClr val="E8F2FE"/>
                          </a:highlight>
                          <a:latin typeface="Monaco"/>
                        </a:rPr>
                        <a:t> exponent &gt;= 0 ? mantissa * (1 &lt;&lt; exponent) : mantissa / (1 &lt;&lt; -exponent);</a:t>
                      </a:r>
                      <a:endParaRPr lang="en-US" sz="1100" b="0" u="none" dirty="0" smtClean="0"/>
                    </a:p>
                  </a:txBody>
                  <a:tcPr anchor="ctr"/>
                </a:tc>
              </a:tr>
              <a:tr h="637627">
                <a:tc>
                  <a:txBody>
                    <a:bodyPr/>
                    <a:lstStyle/>
                    <a:p>
                      <a:pPr algn="l"/>
                      <a:r>
                        <a:rPr lang="fr-FR" sz="1100" b="1" u="none" dirty="0" smtClean="0">
                          <a:solidFill>
                            <a:srgbClr val="7F0055"/>
                          </a:solidFill>
                          <a:latin typeface="Monaco"/>
                        </a:rPr>
                        <a:t>if</a:t>
                      </a:r>
                      <a:r>
                        <a:rPr lang="fr-FR" sz="1100" b="1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 (</a:t>
                      </a:r>
                      <a:r>
                        <a:rPr lang="fr-FR" sz="1100" b="1" u="none" dirty="0" err="1" smtClean="0">
                          <a:solidFill>
                            <a:srgbClr val="000000"/>
                          </a:solidFill>
                          <a:latin typeface="Monaco"/>
                        </a:rPr>
                        <a:t>exponent</a:t>
                      </a:r>
                      <a:r>
                        <a:rPr lang="fr-FR" sz="1100" b="1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 &gt;= 0) {</a:t>
                      </a:r>
                    </a:p>
                    <a:p>
                      <a:pPr algn="l"/>
                      <a:r>
                        <a:rPr lang="fr-FR" sz="1100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    </a:t>
                      </a:r>
                      <a:r>
                        <a:rPr lang="fr-FR" sz="1100" b="1" u="none" dirty="0" smtClean="0">
                          <a:solidFill>
                            <a:srgbClr val="7F0055"/>
                          </a:solidFill>
                          <a:latin typeface="Monaco"/>
                        </a:rPr>
                        <a:t>return</a:t>
                      </a:r>
                      <a:r>
                        <a:rPr lang="fr-FR" sz="1100" b="1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 </a:t>
                      </a:r>
                      <a:r>
                        <a:rPr lang="fr-FR" sz="1100" b="1" u="none" dirty="0" err="1" smtClean="0">
                          <a:solidFill>
                            <a:srgbClr val="000000"/>
                          </a:solidFill>
                          <a:latin typeface="Monaco"/>
                        </a:rPr>
                        <a:t>mantissa</a:t>
                      </a:r>
                      <a:r>
                        <a:rPr lang="fr-FR" sz="1100" b="1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 * (1 &lt;&lt; </a:t>
                      </a:r>
                      <a:r>
                        <a:rPr lang="fr-FR" sz="1100" b="1" u="none" dirty="0" err="1" smtClean="0">
                          <a:solidFill>
                            <a:srgbClr val="000000"/>
                          </a:solidFill>
                          <a:latin typeface="Monaco"/>
                        </a:rPr>
                        <a:t>exponent</a:t>
                      </a:r>
                      <a:r>
                        <a:rPr lang="fr-FR" sz="1100" b="1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);</a:t>
                      </a:r>
                    </a:p>
                    <a:p>
                      <a:pPr algn="l"/>
                      <a:r>
                        <a:rPr lang="da-DK" sz="1100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} </a:t>
                      </a:r>
                      <a:r>
                        <a:rPr lang="da-DK" sz="1100" b="1" u="none" dirty="0" err="1" smtClean="0">
                          <a:solidFill>
                            <a:srgbClr val="7F0055"/>
                          </a:solidFill>
                          <a:latin typeface="Monaco"/>
                        </a:rPr>
                        <a:t>else</a:t>
                      </a:r>
                      <a:r>
                        <a:rPr lang="da-DK" sz="1100" b="1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 {</a:t>
                      </a:r>
                    </a:p>
                    <a:p>
                      <a:pPr algn="l"/>
                      <a:r>
                        <a:rPr lang="da-DK" sz="1100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    </a:t>
                      </a:r>
                      <a:r>
                        <a:rPr lang="da-DK" sz="1100" b="1" u="none" dirty="0" err="1" smtClean="0">
                          <a:solidFill>
                            <a:srgbClr val="7F0055"/>
                          </a:solidFill>
                          <a:latin typeface="Monaco"/>
                        </a:rPr>
                        <a:t>return</a:t>
                      </a:r>
                      <a:r>
                        <a:rPr lang="da-DK" sz="1100" b="1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 </a:t>
                      </a:r>
                      <a:r>
                        <a:rPr lang="da-DK" sz="1100" b="1" u="none" dirty="0" err="1" smtClean="0">
                          <a:solidFill>
                            <a:srgbClr val="000000"/>
                          </a:solidFill>
                          <a:latin typeface="Monaco"/>
                        </a:rPr>
                        <a:t>mantissa</a:t>
                      </a:r>
                      <a:r>
                        <a:rPr lang="da-DK" sz="1100" b="1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 / (1 &lt;&lt; -</a:t>
                      </a:r>
                      <a:r>
                        <a:rPr lang="da-DK" sz="1100" b="1" u="none" dirty="0" err="1" smtClean="0">
                          <a:solidFill>
                            <a:srgbClr val="000000"/>
                          </a:solidFill>
                          <a:latin typeface="Monaco"/>
                        </a:rPr>
                        <a:t>exponent</a:t>
                      </a:r>
                      <a:r>
                        <a:rPr lang="da-DK" sz="1100" b="1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);</a:t>
                      </a:r>
                    </a:p>
                    <a:p>
                      <a:pPr algn="l"/>
                      <a:r>
                        <a:rPr lang="da-DK" sz="1100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}</a:t>
                      </a:r>
                      <a:endParaRPr lang="en-US" sz="1100" b="0" u="none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81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이름에 정보 담기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sz="2400" dirty="0"/>
              <a:t>방법</a:t>
            </a:r>
            <a:endParaRPr lang="en-US" altLang="ko-KR" sz="2400" dirty="0"/>
          </a:p>
          <a:p>
            <a:pPr lvl="1"/>
            <a:r>
              <a:rPr lang="ko-KR" altLang="en-US" sz="2000" dirty="0"/>
              <a:t>특정한 단어 고르기</a:t>
            </a:r>
            <a:endParaRPr lang="en-US" altLang="ko-KR" sz="2000" dirty="0"/>
          </a:p>
          <a:p>
            <a:pPr lvl="2"/>
            <a:r>
              <a:rPr lang="ko-KR" altLang="en-US" sz="1800" dirty="0"/>
              <a:t>상황에 따라  </a:t>
            </a:r>
            <a:r>
              <a:rPr lang="en-US" altLang="ko-KR" sz="1800" dirty="0"/>
              <a:t>Get</a:t>
            </a:r>
            <a:r>
              <a:rPr lang="ko-KR" altLang="en-US" sz="1800" dirty="0"/>
              <a:t>대신 </a:t>
            </a:r>
            <a:r>
              <a:rPr lang="en-US" altLang="ko-KR" sz="1800" dirty="0"/>
              <a:t>Fetch</a:t>
            </a:r>
            <a:r>
              <a:rPr lang="ko-KR" altLang="en-US" sz="1800" dirty="0"/>
              <a:t>나 </a:t>
            </a:r>
            <a:r>
              <a:rPr lang="en-US" altLang="ko-KR" sz="1800" dirty="0"/>
              <a:t>Download </a:t>
            </a:r>
            <a:r>
              <a:rPr lang="ko-KR" altLang="en-US" sz="1800" dirty="0"/>
              <a:t>사용</a:t>
            </a:r>
            <a:endParaRPr lang="en-US" altLang="ko-KR" sz="1800" dirty="0"/>
          </a:p>
          <a:p>
            <a:pPr lvl="1"/>
            <a:r>
              <a:rPr lang="ko-KR" altLang="en-US" sz="2000" dirty="0"/>
              <a:t>보편적 이름 피하기</a:t>
            </a:r>
            <a:endParaRPr lang="en-US" altLang="ko-KR" sz="2000" dirty="0"/>
          </a:p>
          <a:p>
            <a:pPr lvl="2"/>
            <a:r>
              <a:rPr lang="en-US" altLang="ko-KR" sz="1800" dirty="0" err="1"/>
              <a:t>tmp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, j </a:t>
            </a:r>
            <a:r>
              <a:rPr lang="ko-KR" altLang="en-US" sz="1800" dirty="0"/>
              <a:t>등 사용을 최소화</a:t>
            </a:r>
            <a:endParaRPr lang="en-US" altLang="ko-KR" sz="1800" dirty="0"/>
          </a:p>
          <a:p>
            <a:pPr lvl="1"/>
            <a:r>
              <a:rPr lang="ko-KR" altLang="en-US" sz="2000" dirty="0"/>
              <a:t>추상적인 이름 대신 구체적인 이름 사용하기</a:t>
            </a:r>
            <a:endParaRPr lang="en-US" altLang="ko-KR" sz="2000" dirty="0"/>
          </a:p>
          <a:p>
            <a:pPr lvl="2"/>
            <a:r>
              <a:rPr lang="en-US" altLang="ko-KR" sz="1800" dirty="0" err="1"/>
              <a:t>ServerCanStart</a:t>
            </a:r>
            <a:r>
              <a:rPr lang="en-US" altLang="ko-KR" sz="1800" dirty="0"/>
              <a:t>()</a:t>
            </a:r>
            <a:r>
              <a:rPr lang="ko-KR" altLang="en-US" sz="1800" dirty="0"/>
              <a:t> </a:t>
            </a:r>
            <a:r>
              <a:rPr lang="ko-KR" altLang="en-US" sz="1800" dirty="0"/>
              <a:t>보다는 </a:t>
            </a:r>
            <a:r>
              <a:rPr lang="en-US" altLang="ko-KR" sz="1800" dirty="0" err="1"/>
              <a:t>CanListenOnPort</a:t>
            </a:r>
            <a:r>
              <a:rPr lang="en-US" altLang="ko-KR" sz="1800" dirty="0"/>
              <a:t>()</a:t>
            </a:r>
            <a:r>
              <a:rPr lang="ko-KR" altLang="en-US" sz="1800" dirty="0"/>
              <a:t>가 더 의미적</a:t>
            </a:r>
            <a:endParaRPr lang="en-US" altLang="ko-KR" sz="1800" dirty="0"/>
          </a:p>
          <a:p>
            <a:pPr lvl="1"/>
            <a:r>
              <a:rPr lang="ko-KR" altLang="en-US" sz="2000" dirty="0"/>
              <a:t>접두사 혹은 접미사로 이름에 추가적인 정보 덧붙이기</a:t>
            </a:r>
            <a:endParaRPr lang="en-US" altLang="ko-KR" sz="2000" dirty="0"/>
          </a:p>
          <a:p>
            <a:pPr lvl="2"/>
            <a:r>
              <a:rPr lang="en-US" altLang="ko-KR" sz="1800" dirty="0"/>
              <a:t>On, Do</a:t>
            </a:r>
            <a:r>
              <a:rPr lang="ko-KR" altLang="en-US" sz="1800" dirty="0"/>
              <a:t> 등 접두사를 잘 활용</a:t>
            </a:r>
            <a:endParaRPr lang="en-US" altLang="ko-KR" sz="1800" dirty="0"/>
          </a:p>
          <a:p>
            <a:pPr lvl="1"/>
            <a:r>
              <a:rPr lang="ko-KR" altLang="en-US" sz="2000" dirty="0"/>
              <a:t>이름이 얼마나 길어져도 좋은지 결정하기</a:t>
            </a:r>
            <a:endParaRPr lang="en-US" altLang="ko-KR" sz="2000" dirty="0"/>
          </a:p>
          <a:p>
            <a:pPr lvl="2"/>
            <a:r>
              <a:rPr lang="ko-KR" altLang="en-US" sz="1800" dirty="0"/>
              <a:t>짧으면서 의미를 전달 할 수 있는 이름</a:t>
            </a:r>
            <a:endParaRPr lang="en-US" altLang="ko-KR" sz="1800" dirty="0"/>
          </a:p>
          <a:p>
            <a:pPr lvl="1"/>
            <a:r>
              <a:rPr lang="ko-KR" altLang="en-US" sz="2000" dirty="0"/>
              <a:t>추가적인 정보를 담을 수 있게 이름 구성하기</a:t>
            </a:r>
            <a:endParaRPr lang="en-US" altLang="ko-KR" sz="2000" dirty="0"/>
          </a:p>
          <a:p>
            <a:pPr lvl="2"/>
            <a:r>
              <a:rPr lang="ko-KR" altLang="en-US" sz="1800" dirty="0"/>
              <a:t>클래스 멤버 변수 앞 또는 뒤에 </a:t>
            </a:r>
            <a:r>
              <a:rPr lang="ko-KR" altLang="ko-KR" sz="1800" dirty="0"/>
              <a:t>‘</a:t>
            </a:r>
            <a:r>
              <a:rPr lang="en-US" altLang="ko-KR" sz="1800" dirty="0"/>
              <a:t>_’</a:t>
            </a:r>
            <a:r>
              <a:rPr lang="ko-KR" altLang="en-US" sz="1800" dirty="0"/>
              <a:t>를 붙이거나</a:t>
            </a:r>
            <a:r>
              <a:rPr lang="en-US" altLang="ko-KR" sz="1800" dirty="0"/>
              <a:t>,</a:t>
            </a:r>
            <a:r>
              <a:rPr lang="ko-KR" altLang="en-US" sz="1800" dirty="0"/>
              <a:t> 상수 값에 </a:t>
            </a:r>
            <a:r>
              <a:rPr lang="en-US" altLang="ko-KR" sz="1800" dirty="0"/>
              <a:t>‘k’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080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 오해할 수 없는 이름들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6416" y="2133601"/>
            <a:ext cx="6591985" cy="195942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자신이 만든 이름이 다른 사람에게 오해가 없도록 할 것</a:t>
            </a:r>
            <a:endParaRPr lang="en-US" altLang="ko-KR" dirty="0" smtClean="0"/>
          </a:p>
          <a:p>
            <a:r>
              <a:rPr lang="ko-KR" altLang="en-US" dirty="0" smtClean="0"/>
              <a:t>경계를 포함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first, last</a:t>
            </a:r>
          </a:p>
          <a:p>
            <a:r>
              <a:rPr lang="ko-KR" altLang="en-US" dirty="0" smtClean="0"/>
              <a:t>경계의 시작만  포함하고 마지막은 배제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begin, end</a:t>
            </a:r>
          </a:p>
          <a:p>
            <a:r>
              <a:rPr lang="en-US" altLang="ko-KR" dirty="0" smtClean="0"/>
              <a:t>Boolean </a:t>
            </a:r>
            <a:r>
              <a:rPr lang="ko-KR" altLang="en-US" dirty="0" smtClean="0"/>
              <a:t>변수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is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has</a:t>
            </a:r>
            <a:r>
              <a:rPr lang="ko-KR" altLang="en-US" dirty="0" smtClean="0"/>
              <a:t>와 같은 단어를 사용하면 의미가 더욱 명확</a:t>
            </a:r>
            <a:endParaRPr lang="en-US" altLang="ko-KR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278447"/>
              </p:ext>
            </p:extLst>
          </p:nvPr>
        </p:nvGraphicFramePr>
        <p:xfrm>
          <a:off x="1981199" y="4309767"/>
          <a:ext cx="8229600" cy="828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15560"/>
                <a:gridCol w="446689"/>
                <a:gridCol w="41673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 err="1" smtClean="0"/>
                        <a:t>bool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baseline="0" dirty="0" err="1" smtClean="0"/>
                        <a:t>read_password</a:t>
                      </a:r>
                      <a:r>
                        <a:rPr lang="en-US" sz="1200" b="0" baseline="0" dirty="0" smtClean="0"/>
                        <a:t> = true;</a:t>
                      </a:r>
                      <a:endParaRPr 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ym typeface="Wingdings"/>
                        </a:rPr>
                        <a:t></a:t>
                      </a:r>
                      <a:endParaRPr 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 err="1" smtClean="0"/>
                        <a:t>bool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baseline="0" dirty="0" err="1" smtClean="0"/>
                        <a:t>need_password</a:t>
                      </a:r>
                      <a:r>
                        <a:rPr lang="en-US" sz="1200" b="0" baseline="0" dirty="0" smtClean="0"/>
                        <a:t> = true;</a:t>
                      </a:r>
                    </a:p>
                    <a:p>
                      <a:r>
                        <a:rPr lang="en-US" sz="1200" b="0" baseline="0" dirty="0" err="1" smtClean="0"/>
                        <a:t>bool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baseline="0" dirty="0" err="1" smtClean="0"/>
                        <a:t>user_is_authenticated</a:t>
                      </a:r>
                      <a:r>
                        <a:rPr lang="en-US" sz="1200" b="0" baseline="0" dirty="0" smtClean="0"/>
                        <a:t> = true;</a:t>
                      </a:r>
                      <a:endParaRPr lang="en-US" sz="1200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 err="1" smtClean="0"/>
                        <a:t>bool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dirty="0" err="1" smtClean="0"/>
                        <a:t>disable_ssl</a:t>
                      </a:r>
                      <a:r>
                        <a:rPr lang="en-US" sz="1200" b="0" dirty="0" smtClean="0"/>
                        <a:t> =</a:t>
                      </a:r>
                      <a:r>
                        <a:rPr lang="en-US" sz="1200" b="0" baseline="0" dirty="0" smtClean="0"/>
                        <a:t> false;</a:t>
                      </a:r>
                      <a:endParaRPr 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ym typeface="Wingdings"/>
                        </a:rPr>
                        <a:t></a:t>
                      </a:r>
                      <a:endParaRPr lang="en-US" sz="12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 err="1" smtClean="0"/>
                        <a:t>bool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dirty="0" err="1" smtClean="0"/>
                        <a:t>use_ssl</a:t>
                      </a:r>
                      <a:r>
                        <a:rPr lang="en-US" sz="1200" b="0" dirty="0" smtClean="0"/>
                        <a:t> = true;</a:t>
                      </a:r>
                      <a:endParaRPr lang="en-US" sz="1200" b="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614184"/>
              </p:ext>
            </p:extLst>
          </p:nvPr>
        </p:nvGraphicFramePr>
        <p:xfrm>
          <a:off x="1981200" y="5461000"/>
          <a:ext cx="8161283" cy="1397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33077"/>
                <a:gridCol w="4528206"/>
              </a:tblGrid>
              <a:tr h="1397000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void </a:t>
                      </a:r>
                      <a:r>
                        <a:rPr lang="en-US" sz="1200" b="0" dirty="0" err="1" smtClean="0"/>
                        <a:t>ShrinkList</a:t>
                      </a:r>
                      <a:r>
                        <a:rPr lang="en-US" sz="1200" b="0" dirty="0" smtClean="0"/>
                        <a:t>(list&lt;Node&gt;&amp; list, </a:t>
                      </a:r>
                      <a:r>
                        <a:rPr lang="en-US" sz="1200" b="0" dirty="0" err="1" smtClean="0"/>
                        <a:t>int</a:t>
                      </a:r>
                      <a:r>
                        <a:rPr lang="en-US" sz="1200" b="0" dirty="0" smtClean="0"/>
                        <a:t> </a:t>
                      </a:r>
                      <a:r>
                        <a:rPr lang="en-US" sz="1200" b="0" dirty="0" err="1" smtClean="0"/>
                        <a:t>max_size</a:t>
                      </a:r>
                      <a:r>
                        <a:rPr lang="en-US" sz="1200" b="0" dirty="0" smtClean="0"/>
                        <a:t>) </a:t>
                      </a:r>
                    </a:p>
                    <a:p>
                      <a:r>
                        <a:rPr lang="en-US" sz="1200" b="0" dirty="0" smtClean="0"/>
                        <a:t>{ </a:t>
                      </a:r>
                    </a:p>
                    <a:p>
                      <a:r>
                        <a:rPr lang="en-US" sz="1200" b="0" dirty="0" smtClean="0"/>
                        <a:t>    while (</a:t>
                      </a:r>
                      <a:r>
                        <a:rPr lang="en-US" sz="1200" b="0" dirty="0" err="1" smtClean="0">
                          <a:solidFill>
                            <a:srgbClr val="FF0000"/>
                          </a:solidFill>
                        </a:rPr>
                        <a:t>list.size</a:t>
                      </a:r>
                      <a:r>
                        <a:rPr lang="en-US" sz="1200" b="0" dirty="0" smtClean="0">
                          <a:solidFill>
                            <a:srgbClr val="FF0000"/>
                          </a:solidFill>
                        </a:rPr>
                        <a:t>() </a:t>
                      </a:r>
                      <a:r>
                        <a:rPr lang="en-US" sz="1200" b="0" dirty="0" smtClean="0"/>
                        <a:t>&gt; </a:t>
                      </a:r>
                      <a:r>
                        <a:rPr lang="en-US" sz="1200" b="0" dirty="0" err="1" smtClean="0"/>
                        <a:t>max_size</a:t>
                      </a:r>
                      <a:r>
                        <a:rPr lang="en-US" sz="1200" b="0" dirty="0" smtClean="0"/>
                        <a:t>) </a:t>
                      </a:r>
                    </a:p>
                    <a:p>
                      <a:r>
                        <a:rPr lang="en-US" sz="1200" b="0" dirty="0" smtClean="0"/>
                        <a:t>    { </a:t>
                      </a:r>
                    </a:p>
                    <a:p>
                      <a:r>
                        <a:rPr lang="en-US" sz="1200" b="0" dirty="0" smtClean="0"/>
                        <a:t>        </a:t>
                      </a:r>
                      <a:r>
                        <a:rPr lang="en-US" sz="1200" b="0" dirty="0" err="1" smtClean="0"/>
                        <a:t>FreeNode</a:t>
                      </a:r>
                      <a:r>
                        <a:rPr lang="en-US" sz="1200" b="0" dirty="0" smtClean="0"/>
                        <a:t>(</a:t>
                      </a:r>
                      <a:r>
                        <a:rPr lang="en-US" sz="1200" b="0" dirty="0" err="1" smtClean="0"/>
                        <a:t>list.back</a:t>
                      </a:r>
                      <a:r>
                        <a:rPr lang="en-US" sz="1200" b="0" dirty="0" smtClean="0"/>
                        <a:t>()); </a:t>
                      </a:r>
                      <a:r>
                        <a:rPr lang="en-US" sz="1200" b="0" dirty="0" err="1" smtClean="0"/>
                        <a:t>list.pop_back</a:t>
                      </a:r>
                      <a:r>
                        <a:rPr lang="en-US" sz="1200" b="0" dirty="0" smtClean="0"/>
                        <a:t>();</a:t>
                      </a:r>
                    </a:p>
                    <a:p>
                      <a:r>
                        <a:rPr lang="en-US" sz="1200" b="0" baseline="0" dirty="0" smtClean="0"/>
                        <a:t>    </a:t>
                      </a:r>
                      <a:r>
                        <a:rPr lang="en-US" sz="1200" b="0" dirty="0" smtClean="0"/>
                        <a:t>}</a:t>
                      </a:r>
                    </a:p>
                    <a:p>
                      <a:r>
                        <a:rPr lang="en-US" sz="1200" b="0" dirty="0" smtClean="0"/>
                        <a:t>} 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size() </a:t>
                      </a:r>
                      <a:r>
                        <a:rPr lang="en-US" sz="1200" b="0" dirty="0" smtClean="0">
                          <a:sym typeface="Wingdings"/>
                        </a:rPr>
                        <a:t> </a:t>
                      </a:r>
                      <a:r>
                        <a:rPr lang="en-US" sz="1200" b="0" dirty="0" err="1" smtClean="0">
                          <a:sym typeface="Wingdings"/>
                        </a:rPr>
                        <a:t>countSize</a:t>
                      </a:r>
                      <a:r>
                        <a:rPr lang="en-US" sz="1200" b="0" dirty="0" smtClean="0">
                          <a:sym typeface="Wingdings"/>
                        </a:rPr>
                        <a:t>() or </a:t>
                      </a:r>
                      <a:r>
                        <a:rPr lang="en-US" sz="1200" b="0" dirty="0" err="1" smtClean="0">
                          <a:sym typeface="Wingdings"/>
                        </a:rPr>
                        <a:t>countElements</a:t>
                      </a:r>
                      <a:r>
                        <a:rPr lang="en-US" sz="1200" b="0" dirty="0" smtClean="0">
                          <a:sym typeface="Wingdings"/>
                        </a:rPr>
                        <a:t>()</a:t>
                      </a:r>
                      <a:endParaRPr lang="en-US" sz="1200" b="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75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en-US" dirty="0" smtClean="0"/>
              <a:t>. </a:t>
            </a:r>
            <a:r>
              <a:rPr lang="ko-KR" altLang="en-US" dirty="0" smtClean="0"/>
              <a:t>미학</a:t>
            </a:r>
            <a:r>
              <a:rPr lang="en-US" altLang="ko-KR" dirty="0" smtClean="0"/>
              <a:t>(Aesthetics)</a:t>
            </a:r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en-US" altLang="ko-KR" dirty="0" smtClean="0"/>
              <a:t>#</a:t>
            </a:r>
            <a:r>
              <a:rPr lang="ko-KR" altLang="en-US" dirty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6416" y="1638316"/>
            <a:ext cx="6591985" cy="2389398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좋은 소스 코드란</a:t>
            </a:r>
            <a:r>
              <a:rPr lang="en-US" altLang="ko-KR" sz="1600" dirty="0"/>
              <a:t>?</a:t>
            </a:r>
          </a:p>
          <a:p>
            <a:pPr lvl="1"/>
            <a:r>
              <a:rPr lang="ko-KR" altLang="en-US" sz="1400" dirty="0"/>
              <a:t>읽는 사람의 </a:t>
            </a:r>
            <a:r>
              <a:rPr lang="en-US" altLang="ko-KR" sz="1400" dirty="0"/>
              <a:t>‘</a:t>
            </a:r>
            <a:r>
              <a:rPr lang="ko-KR" altLang="en-US" sz="1400" dirty="0"/>
              <a:t>눈을 편하게</a:t>
            </a:r>
            <a:r>
              <a:rPr lang="en-US" altLang="ko-KR" sz="1400" dirty="0"/>
              <a:t>’</a:t>
            </a:r>
            <a:r>
              <a:rPr lang="ko-KR" altLang="en-US" sz="1400" dirty="0"/>
              <a:t> 하는 것</a:t>
            </a:r>
            <a:endParaRPr lang="en-US" altLang="ko-KR" sz="1400" dirty="0"/>
          </a:p>
          <a:p>
            <a:pPr lvl="2"/>
            <a:endParaRPr lang="en-US" altLang="ko-KR" sz="900" dirty="0"/>
          </a:p>
          <a:p>
            <a:r>
              <a:rPr lang="ko-KR" altLang="en-US" sz="1600" dirty="0"/>
              <a:t>읽기 편한 소스코드 작성 방법 </a:t>
            </a:r>
            <a:r>
              <a:rPr lang="en-US" altLang="ko-KR" sz="1600" dirty="0"/>
              <a:t>3</a:t>
            </a:r>
            <a:r>
              <a:rPr lang="ko-KR" altLang="en-US" sz="1600" dirty="0"/>
              <a:t>가지</a:t>
            </a:r>
            <a:endParaRPr lang="en-US" altLang="ko-KR" sz="1600" dirty="0"/>
          </a:p>
          <a:p>
            <a:pPr lvl="1"/>
            <a:r>
              <a:rPr lang="ko-KR" altLang="en-US" sz="1400" dirty="0"/>
              <a:t>코드를 읽는 사람이 이미 친숙하고 일관성 있는 레이아웃을 사용</a:t>
            </a:r>
            <a:endParaRPr lang="en-US" altLang="ko-KR" sz="1400" dirty="0"/>
          </a:p>
          <a:p>
            <a:pPr lvl="1"/>
            <a:r>
              <a:rPr lang="ko-KR" altLang="en-US" sz="1400" dirty="0"/>
              <a:t>비슷한 코드는 서로 비슷해 보이도록 작성</a:t>
            </a:r>
            <a:endParaRPr lang="en-US" altLang="ko-KR" sz="1400" dirty="0"/>
          </a:p>
          <a:p>
            <a:pPr lvl="1"/>
            <a:r>
              <a:rPr lang="ko-KR" altLang="en-US" sz="1400" dirty="0"/>
              <a:t>서로 연관된 코드는 하나의 블록으로 묶음</a:t>
            </a: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880339"/>
              </p:ext>
            </p:extLst>
          </p:nvPr>
        </p:nvGraphicFramePr>
        <p:xfrm>
          <a:off x="1614710" y="4113132"/>
          <a:ext cx="8970140" cy="260561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565700"/>
                <a:gridCol w="4404440"/>
              </a:tblGrid>
              <a:tr h="2605615">
                <a:tc>
                  <a:txBody>
                    <a:bodyPr/>
                    <a:lstStyle/>
                    <a:p>
                      <a:pPr algn="l"/>
                      <a:r>
                        <a:rPr lang="en-US" sz="1000" b="0" u="none" dirty="0" smtClean="0">
                          <a:solidFill>
                            <a:srgbClr val="7F0055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class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</a:t>
                      </a:r>
                      <a:r>
                        <a:rPr lang="en-US" sz="1000" b="0" u="none" dirty="0" err="1" smtClean="0">
                          <a:solidFill>
                            <a:srgbClr val="005032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StatsKeeper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{</a:t>
                      </a:r>
                    </a:p>
                    <a:p>
                      <a:pPr algn="l"/>
                      <a:r>
                        <a:rPr lang="en-US" sz="1000" b="0" u="none" dirty="0" smtClean="0">
                          <a:solidFill>
                            <a:srgbClr val="7F0055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public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:</a:t>
                      </a:r>
                    </a:p>
                    <a:p>
                      <a:pPr algn="l"/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   </a:t>
                      </a:r>
                      <a:r>
                        <a:rPr lang="en-US" sz="1000" b="0" u="none" dirty="0" smtClean="0">
                          <a:solidFill>
                            <a:srgbClr val="3F7F5F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// A class for keeping track of a series of doubles</a:t>
                      </a:r>
                    </a:p>
                    <a:p>
                      <a:pPr algn="l"/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   </a:t>
                      </a:r>
                      <a:r>
                        <a:rPr lang="en-US" sz="1000" b="0" u="none" dirty="0" smtClean="0">
                          <a:solidFill>
                            <a:srgbClr val="7F0055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void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Add(</a:t>
                      </a:r>
                      <a:r>
                        <a:rPr lang="en-US" sz="1000" b="0" u="none" dirty="0" smtClean="0">
                          <a:solidFill>
                            <a:srgbClr val="7F0055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double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d);  </a:t>
                      </a:r>
                      <a:r>
                        <a:rPr lang="en-US" sz="1000" b="0" u="none" dirty="0" smtClean="0">
                          <a:solidFill>
                            <a:srgbClr val="3F7F5F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// and methods for quick statistics about them</a:t>
                      </a:r>
                    </a:p>
                    <a:p>
                      <a:pPr algn="l"/>
                      <a:r>
                        <a:rPr lang="en-US" sz="1000" b="0" u="none" dirty="0" smtClean="0">
                          <a:solidFill>
                            <a:srgbClr val="7F0055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private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:   </a:t>
                      </a:r>
                      <a:r>
                        <a:rPr lang="en-US" sz="1000" b="0" u="none" dirty="0" err="1" smtClean="0">
                          <a:solidFill>
                            <a:srgbClr val="7F0055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int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</a:t>
                      </a:r>
                      <a:r>
                        <a:rPr lang="en-US" sz="1000" b="0" u="none" dirty="0" smtClean="0">
                          <a:solidFill>
                            <a:srgbClr val="0000C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count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;        </a:t>
                      </a:r>
                      <a:r>
                        <a:rPr lang="en-US" sz="1000" b="0" u="none" dirty="0" smtClean="0">
                          <a:solidFill>
                            <a:srgbClr val="3F7F5F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/* how many so    far</a:t>
                      </a:r>
                    </a:p>
                    <a:p>
                      <a:pPr algn="l"/>
                      <a:r>
                        <a:rPr lang="en-US" sz="1000" b="0" u="none" dirty="0" smtClean="0">
                          <a:solidFill>
                            <a:srgbClr val="3F7F5F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*/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</a:t>
                      </a:r>
                      <a:r>
                        <a:rPr lang="en-US" sz="1000" b="0" u="none" dirty="0" smtClean="0">
                          <a:solidFill>
                            <a:srgbClr val="7F0055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public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:</a:t>
                      </a:r>
                    </a:p>
                    <a:p>
                      <a:pPr algn="l"/>
                      <a:r>
                        <a:rPr lang="en-US" sz="1000" b="0" u="none" dirty="0" smtClean="0">
                          <a:solidFill>
                            <a:srgbClr val="7F0055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double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Average();</a:t>
                      </a:r>
                    </a:p>
                    <a:p>
                      <a:pPr algn="l"/>
                      <a:endParaRPr lang="en-US" sz="1000" b="0" u="none" dirty="0" smtClean="0">
                        <a:solidFill>
                          <a:srgbClr val="000000"/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algn="l"/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</a:t>
                      </a:r>
                      <a:r>
                        <a:rPr lang="en-US" sz="1000" b="0" u="none" dirty="0" smtClean="0">
                          <a:solidFill>
                            <a:srgbClr val="7F0055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private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:   </a:t>
                      </a:r>
                      <a:r>
                        <a:rPr lang="en-US" sz="1000" b="0" u="none" dirty="0" smtClean="0">
                          <a:solidFill>
                            <a:srgbClr val="7F0055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double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</a:t>
                      </a:r>
                      <a:r>
                        <a:rPr lang="en-US" sz="1000" b="0" u="none" dirty="0" smtClean="0">
                          <a:solidFill>
                            <a:srgbClr val="0000C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minimum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;</a:t>
                      </a:r>
                    </a:p>
                    <a:p>
                      <a:pPr algn="l"/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list&lt;</a:t>
                      </a:r>
                      <a:r>
                        <a:rPr lang="en-US" sz="1000" b="0" u="none" dirty="0" smtClean="0">
                          <a:solidFill>
                            <a:srgbClr val="7F0055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double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&gt;</a:t>
                      </a:r>
                    </a:p>
                    <a:p>
                      <a:pPr algn="l"/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</a:t>
                      </a:r>
                      <a:r>
                        <a:rPr lang="en-US" sz="1000" b="0" u="none" dirty="0" err="1" smtClean="0">
                          <a:solidFill>
                            <a:srgbClr val="0000C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past_items</a:t>
                      </a:r>
                      <a:endParaRPr lang="en-US" sz="1000" b="0" u="none" dirty="0" smtClean="0">
                        <a:solidFill>
                          <a:srgbClr val="0000C0"/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algn="l"/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;</a:t>
                      </a:r>
                      <a:r>
                        <a:rPr lang="en-US" sz="1000" b="0" u="none" dirty="0" smtClean="0">
                          <a:solidFill>
                            <a:srgbClr val="7F0055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double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</a:t>
                      </a:r>
                      <a:r>
                        <a:rPr lang="en-US" sz="1000" b="0" u="none" dirty="0" smtClean="0">
                          <a:solidFill>
                            <a:srgbClr val="0000C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maximum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;</a:t>
                      </a:r>
                    </a:p>
                    <a:p>
                      <a:pPr algn="l"/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};</a:t>
                      </a:r>
                    </a:p>
                    <a:p>
                      <a:pPr algn="l"/>
                      <a:r>
                        <a:rPr lang="hu-HU" sz="1000" b="0" u="none" dirty="0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   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 smtClean="0">
                          <a:solidFill>
                            <a:srgbClr val="3F7F5F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// A class for keeping track of a series of doubles</a:t>
                      </a:r>
                    </a:p>
                    <a:p>
                      <a:pPr algn="l"/>
                      <a:r>
                        <a:rPr lang="en-US" sz="1000" b="0" dirty="0" smtClean="0">
                          <a:solidFill>
                            <a:srgbClr val="3F7F5F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// and methods for quick statistics about them.</a:t>
                      </a:r>
                    </a:p>
                    <a:p>
                      <a:pPr algn="l"/>
                      <a:r>
                        <a:rPr lang="en-US" sz="1000" b="0" u="none" dirty="0" smtClean="0">
                          <a:solidFill>
                            <a:srgbClr val="7F0055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class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</a:t>
                      </a:r>
                      <a:r>
                        <a:rPr lang="en-US" sz="1000" b="0" u="none" dirty="0" err="1" smtClean="0">
                          <a:solidFill>
                            <a:srgbClr val="005032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StatsKeeper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{</a:t>
                      </a:r>
                    </a:p>
                    <a:p>
                      <a:pPr algn="l"/>
                      <a:r>
                        <a:rPr lang="en-US" sz="1000" b="0" u="none" dirty="0" smtClean="0">
                          <a:solidFill>
                            <a:srgbClr val="7F0055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public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:</a:t>
                      </a:r>
                    </a:p>
                    <a:p>
                      <a:pPr algn="l"/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   </a:t>
                      </a:r>
                      <a:r>
                        <a:rPr lang="en-US" sz="1000" b="0" u="none" dirty="0" smtClean="0">
                          <a:solidFill>
                            <a:srgbClr val="7F0055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void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Add(</a:t>
                      </a:r>
                      <a:r>
                        <a:rPr lang="en-US" sz="1000" b="0" u="none" dirty="0" smtClean="0">
                          <a:solidFill>
                            <a:srgbClr val="7F0055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double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d);</a:t>
                      </a:r>
                    </a:p>
                    <a:p>
                      <a:pPr algn="l"/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   </a:t>
                      </a:r>
                      <a:r>
                        <a:rPr lang="en-US" sz="1000" b="0" u="none" dirty="0" smtClean="0">
                          <a:solidFill>
                            <a:srgbClr val="7F0055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double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Average();</a:t>
                      </a:r>
                    </a:p>
                    <a:p>
                      <a:pPr algn="l"/>
                      <a:endParaRPr lang="en-US" sz="1000" b="0" u="none" dirty="0" smtClean="0">
                        <a:solidFill>
                          <a:srgbClr val="000000"/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algn="l"/>
                      <a:r>
                        <a:rPr lang="en-US" sz="1000" b="0" u="none" dirty="0" smtClean="0">
                          <a:solidFill>
                            <a:srgbClr val="7F0055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private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:</a:t>
                      </a:r>
                    </a:p>
                    <a:p>
                      <a:pPr algn="l"/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   list&lt;</a:t>
                      </a:r>
                      <a:r>
                        <a:rPr lang="en-US" sz="1000" b="0" u="none" dirty="0" smtClean="0">
                          <a:solidFill>
                            <a:srgbClr val="7F0055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double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&gt; </a:t>
                      </a:r>
                      <a:r>
                        <a:rPr lang="en-US" sz="1000" b="0" u="none" dirty="0" err="1" smtClean="0">
                          <a:solidFill>
                            <a:srgbClr val="0000C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past_items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;</a:t>
                      </a:r>
                    </a:p>
                    <a:p>
                      <a:pPr algn="l"/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   </a:t>
                      </a:r>
                      <a:r>
                        <a:rPr lang="en-US" sz="1000" b="0" u="none" dirty="0" err="1" smtClean="0">
                          <a:solidFill>
                            <a:srgbClr val="7F0055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int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</a:t>
                      </a:r>
                      <a:r>
                        <a:rPr lang="en-US" sz="1000" b="0" u="none" dirty="0" smtClean="0">
                          <a:solidFill>
                            <a:srgbClr val="0000C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count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;  </a:t>
                      </a:r>
                      <a:r>
                        <a:rPr lang="en-US" sz="1000" b="0" u="none" dirty="0" smtClean="0">
                          <a:solidFill>
                            <a:srgbClr val="3F7F5F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// how many so far</a:t>
                      </a:r>
                    </a:p>
                    <a:p>
                      <a:pPr algn="l"/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   </a:t>
                      </a:r>
                      <a:r>
                        <a:rPr lang="en-US" sz="1000" b="0" u="none" dirty="0" smtClean="0">
                          <a:solidFill>
                            <a:srgbClr val="7F0055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double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</a:t>
                      </a:r>
                      <a:r>
                        <a:rPr lang="en-US" sz="1000" b="0" u="none" dirty="0" smtClean="0">
                          <a:solidFill>
                            <a:srgbClr val="0000C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minimum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;</a:t>
                      </a:r>
                    </a:p>
                    <a:p>
                      <a:pPr algn="l"/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   </a:t>
                      </a:r>
                      <a:r>
                        <a:rPr lang="en-US" sz="1000" b="0" u="none" dirty="0" smtClean="0">
                          <a:solidFill>
                            <a:srgbClr val="7F0055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double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</a:t>
                      </a:r>
                      <a:r>
                        <a:rPr lang="en-US" sz="1000" b="0" u="none" dirty="0" smtClean="0">
                          <a:solidFill>
                            <a:srgbClr val="0000C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maximum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;</a:t>
                      </a:r>
                    </a:p>
                    <a:p>
                      <a:pPr algn="l"/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};</a:t>
                      </a:r>
                      <a:endParaRPr lang="en-US" sz="1000" b="0" u="none" dirty="0" smtClean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21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en-US" dirty="0" smtClean="0"/>
              <a:t>. </a:t>
            </a:r>
            <a:r>
              <a:rPr lang="ko-KR" altLang="en-US" dirty="0"/>
              <a:t>미학</a:t>
            </a:r>
            <a:r>
              <a:rPr lang="en-US" altLang="ko-KR" dirty="0"/>
              <a:t>(Aesthetics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en-US" altLang="ko-KR" dirty="0" smtClean="0"/>
              <a:t>#2</a:t>
            </a:r>
            <a:endParaRPr 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3466416" y="1905000"/>
            <a:ext cx="6591985" cy="3777622"/>
          </a:xfrm>
        </p:spPr>
        <p:txBody>
          <a:bodyPr/>
          <a:lstStyle/>
          <a:p>
            <a:r>
              <a:rPr lang="ko-KR" altLang="en-US" sz="2000" dirty="0"/>
              <a:t>도움이 된다면 코드의 열을 </a:t>
            </a:r>
            <a:r>
              <a:rPr lang="ko-KR" altLang="en-US" sz="2000" dirty="0"/>
              <a:t>맞춰라</a:t>
            </a:r>
            <a:endParaRPr lang="en-US" altLang="ko-KR" sz="2000" dirty="0"/>
          </a:p>
          <a:p>
            <a:pPr lvl="1"/>
            <a:r>
              <a:rPr lang="ko-KR" altLang="en-US" sz="1800" dirty="0"/>
              <a:t>의미 있는 순서를 선택하고 일관성 유지</a:t>
            </a:r>
            <a:endParaRPr lang="en-US" altLang="ko-KR" sz="1800" dirty="0"/>
          </a:p>
          <a:p>
            <a:pPr lvl="1"/>
            <a:r>
              <a:rPr lang="ko-KR" altLang="en-US" sz="1800" dirty="0"/>
              <a:t>선언문을 블록으로 구성</a:t>
            </a:r>
            <a:endParaRPr lang="en-US" altLang="ko-KR" sz="1800" dirty="0"/>
          </a:p>
          <a:p>
            <a:pPr lvl="1"/>
            <a:r>
              <a:rPr lang="ko-KR" altLang="en-US" sz="1800" dirty="0"/>
              <a:t>코드를 </a:t>
            </a:r>
            <a:r>
              <a:rPr lang="en-US" altLang="ko-KR" sz="1800" dirty="0"/>
              <a:t>‘</a:t>
            </a:r>
            <a:r>
              <a:rPr lang="ko-KR" altLang="en-US" sz="1800" dirty="0"/>
              <a:t>문단</a:t>
            </a:r>
            <a:r>
              <a:rPr lang="en-US" altLang="ko-KR" sz="1800" dirty="0"/>
              <a:t>’</a:t>
            </a:r>
            <a:r>
              <a:rPr lang="ko-KR" altLang="en-US" sz="1800" dirty="0"/>
              <a:t>으로 나눠서 </a:t>
            </a:r>
            <a:r>
              <a:rPr lang="ko-KR" altLang="en-US" sz="1800" dirty="0"/>
              <a:t>구성</a:t>
            </a:r>
            <a:endParaRPr lang="en-US" altLang="ko-KR" sz="1800" dirty="0"/>
          </a:p>
          <a:p>
            <a:pPr lvl="1"/>
            <a:r>
              <a:rPr lang="ko-KR" altLang="en-US" sz="1800" dirty="0">
                <a:solidFill>
                  <a:srgbClr val="FF0000"/>
                </a:solidFill>
              </a:rPr>
              <a:t>최근 일부 </a:t>
            </a:r>
            <a:r>
              <a:rPr lang="en-US" altLang="ko-KR" sz="1800" dirty="0">
                <a:solidFill>
                  <a:srgbClr val="FF0000"/>
                </a:solidFill>
              </a:rPr>
              <a:t>IDE</a:t>
            </a:r>
            <a:r>
              <a:rPr lang="ko-KR" altLang="en-US" sz="1800" dirty="0">
                <a:solidFill>
                  <a:srgbClr val="FF0000"/>
                </a:solidFill>
              </a:rPr>
              <a:t> </a:t>
            </a:r>
            <a:r>
              <a:rPr lang="en-US" altLang="ko-KR" sz="1800" dirty="0">
                <a:solidFill>
                  <a:srgbClr val="FF0000"/>
                </a:solidFill>
              </a:rPr>
              <a:t>Editor</a:t>
            </a:r>
            <a:r>
              <a:rPr lang="ko-KR" altLang="en-US" sz="1800" dirty="0">
                <a:solidFill>
                  <a:srgbClr val="FF0000"/>
                </a:solidFill>
              </a:rPr>
              <a:t>의 자동화 기술은 이를 제공하지 않음 </a:t>
            </a:r>
            <a:r>
              <a:rPr lang="ko-KR" altLang="en-US" sz="1800" dirty="0">
                <a:solidFill>
                  <a:srgbClr val="FF0000"/>
                </a:solidFill>
                <a:sym typeface="Wingdings"/>
              </a:rPr>
              <a:t> 열을 맞추는 것이 필요할까</a:t>
            </a:r>
            <a:r>
              <a:rPr lang="en-US" altLang="ko-KR" sz="1800" dirty="0">
                <a:solidFill>
                  <a:srgbClr val="FF0000"/>
                </a:solidFill>
                <a:sym typeface="Wingdings"/>
              </a:rPr>
              <a:t>?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377277"/>
              </p:ext>
            </p:extLst>
          </p:nvPr>
        </p:nvGraphicFramePr>
        <p:xfrm>
          <a:off x="1614710" y="4266716"/>
          <a:ext cx="8970140" cy="23319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970140"/>
              </a:tblGrid>
              <a:tr h="648805">
                <a:tc>
                  <a:txBody>
                    <a:bodyPr/>
                    <a:lstStyle/>
                    <a:p>
                      <a:pPr algn="l"/>
                      <a:r>
                        <a:rPr lang="en-US" sz="1000" b="0" u="none" dirty="0" err="1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CheckFullName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</a:t>
                      </a:r>
                      <a:r>
                        <a:rPr lang="en-US" sz="1000" b="0" u="none" dirty="0" smtClean="0">
                          <a:solidFill>
                            <a:srgbClr val="2A00FF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"Doug Adams"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, </a:t>
                      </a:r>
                      <a:r>
                        <a:rPr lang="en-US" sz="1000" b="0" u="none" dirty="0" smtClean="0">
                          <a:solidFill>
                            <a:srgbClr val="2A00FF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"Mr. Douglas Adams"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, </a:t>
                      </a:r>
                      <a:r>
                        <a:rPr lang="en-US" sz="1000" b="0" u="none" dirty="0" smtClean="0">
                          <a:solidFill>
                            <a:srgbClr val="2A00FF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""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);</a:t>
                      </a:r>
                    </a:p>
                    <a:p>
                      <a:pPr algn="l"/>
                      <a:r>
                        <a:rPr lang="en-US" sz="1000" b="0" u="none" dirty="0" err="1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CheckFullName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</a:t>
                      </a:r>
                      <a:r>
                        <a:rPr lang="en-US" sz="1000" b="0" u="none" dirty="0" smtClean="0">
                          <a:solidFill>
                            <a:srgbClr val="2A00FF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" Jake Brown "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, </a:t>
                      </a:r>
                      <a:r>
                        <a:rPr lang="en-US" sz="1000" b="0" u="none" dirty="0" smtClean="0">
                          <a:solidFill>
                            <a:srgbClr val="2A00FF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"Mr. Jake Brown III"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, </a:t>
                      </a:r>
                      <a:r>
                        <a:rPr lang="en-US" sz="1000" b="0" u="none" dirty="0" smtClean="0">
                          <a:solidFill>
                            <a:srgbClr val="2A00FF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""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);</a:t>
                      </a:r>
                    </a:p>
                    <a:p>
                      <a:pPr algn="l"/>
                      <a:r>
                        <a:rPr lang="en-US" sz="1000" b="0" u="none" dirty="0" err="1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CheckFullName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</a:t>
                      </a:r>
                      <a:r>
                        <a:rPr lang="en-US" sz="1000" b="0" u="none" dirty="0" smtClean="0">
                          <a:solidFill>
                            <a:srgbClr val="2A00FF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"No Such Guy"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, </a:t>
                      </a:r>
                      <a:r>
                        <a:rPr lang="en-US" sz="1000" b="0" u="none" dirty="0" smtClean="0">
                          <a:solidFill>
                            <a:srgbClr val="2A00FF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""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, </a:t>
                      </a:r>
                      <a:r>
                        <a:rPr lang="en-US" sz="1000" b="0" u="none" dirty="0" smtClean="0">
                          <a:solidFill>
                            <a:srgbClr val="2A00FF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"no match found"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); </a:t>
                      </a:r>
                    </a:p>
                    <a:p>
                      <a:pPr algn="l"/>
                      <a:r>
                        <a:rPr lang="en-US" sz="1000" b="0" u="none" dirty="0" err="1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CheckFullName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</a:t>
                      </a:r>
                      <a:r>
                        <a:rPr lang="en-US" sz="1000" b="0" u="none" dirty="0" smtClean="0">
                          <a:solidFill>
                            <a:srgbClr val="2A00FF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"John"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, </a:t>
                      </a:r>
                      <a:r>
                        <a:rPr lang="en-US" sz="1000" b="0" u="none" dirty="0" smtClean="0">
                          <a:solidFill>
                            <a:srgbClr val="2A00FF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""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, </a:t>
                      </a:r>
                      <a:r>
                        <a:rPr lang="en-US" sz="1000" b="0" u="none" dirty="0" smtClean="0">
                          <a:solidFill>
                            <a:srgbClr val="2A00FF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"more than one result"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);</a:t>
                      </a:r>
                      <a:endParaRPr lang="hu-HU" sz="1000" b="0" u="none" dirty="0" smtClean="0">
                        <a:solidFill>
                          <a:srgbClr val="000000"/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/>
                </a:tc>
              </a:tr>
              <a:tr h="777480">
                <a:tc>
                  <a:txBody>
                    <a:bodyPr/>
                    <a:lstStyle/>
                    <a:p>
                      <a:pPr algn="l"/>
                      <a:r>
                        <a:rPr lang="en-US" sz="1000" b="0" u="none" dirty="0" err="1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CheckFullName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</a:t>
                      </a:r>
                      <a:r>
                        <a:rPr lang="en-US" sz="1000" b="0" u="none" dirty="0" smtClean="0">
                          <a:solidFill>
                            <a:srgbClr val="2A00FF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"Doug Adams"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  , </a:t>
                      </a:r>
                      <a:r>
                        <a:rPr lang="en-US" sz="1000" b="0" u="none" dirty="0" smtClean="0">
                          <a:solidFill>
                            <a:srgbClr val="2A00FF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"Mr. Douglas Adams"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, </a:t>
                      </a:r>
                      <a:r>
                        <a:rPr lang="en-US" sz="1000" b="0" u="none" dirty="0" smtClean="0">
                          <a:solidFill>
                            <a:srgbClr val="2A00FF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""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);</a:t>
                      </a:r>
                    </a:p>
                    <a:p>
                      <a:pPr algn="l"/>
                      <a:r>
                        <a:rPr lang="en-US" sz="1000" b="0" u="none" dirty="0" err="1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CheckFullName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</a:t>
                      </a:r>
                      <a:r>
                        <a:rPr lang="en-US" sz="1000" b="0" u="none" dirty="0" smtClean="0">
                          <a:solidFill>
                            <a:srgbClr val="2A00FF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" Jake  Brown "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, </a:t>
                      </a:r>
                      <a:r>
                        <a:rPr lang="en-US" sz="1000" b="0" u="none" dirty="0" smtClean="0">
                          <a:solidFill>
                            <a:srgbClr val="2A00FF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"Mr. Jake Brown III"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, </a:t>
                      </a:r>
                      <a:r>
                        <a:rPr lang="en-US" sz="1000" b="0" u="none" dirty="0" smtClean="0">
                          <a:solidFill>
                            <a:srgbClr val="2A00FF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""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);</a:t>
                      </a:r>
                    </a:p>
                    <a:p>
                      <a:pPr algn="l"/>
                      <a:r>
                        <a:rPr lang="en-US" sz="1000" b="0" u="none" dirty="0" err="1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CheckFullName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</a:t>
                      </a:r>
                      <a:r>
                        <a:rPr lang="en-US" sz="1000" b="0" u="none" dirty="0" smtClean="0">
                          <a:solidFill>
                            <a:srgbClr val="2A00FF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"No Such Guy"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 , </a:t>
                      </a:r>
                      <a:r>
                        <a:rPr lang="en-US" sz="1000" b="0" u="none" dirty="0" smtClean="0">
                          <a:solidFill>
                            <a:srgbClr val="2A00FF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""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                 , </a:t>
                      </a:r>
                      <a:r>
                        <a:rPr lang="en-US" sz="1000" b="0" u="none" dirty="0" smtClean="0">
                          <a:solidFill>
                            <a:srgbClr val="2A00FF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"no match found"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);</a:t>
                      </a:r>
                    </a:p>
                    <a:p>
                      <a:pPr algn="l"/>
                      <a:r>
                        <a:rPr lang="en-US" sz="1000" b="0" u="none" dirty="0" err="1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CheckFullName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</a:t>
                      </a:r>
                      <a:r>
                        <a:rPr lang="en-US" sz="1000" b="0" u="none" dirty="0" smtClean="0">
                          <a:solidFill>
                            <a:srgbClr val="2A00FF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"John"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        , </a:t>
                      </a:r>
                      <a:r>
                        <a:rPr lang="en-US" sz="1000" b="0" u="none" dirty="0" smtClean="0">
                          <a:solidFill>
                            <a:srgbClr val="2A00FF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""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                 , </a:t>
                      </a:r>
                      <a:r>
                        <a:rPr lang="en-US" sz="1000" b="0" u="none" dirty="0" smtClean="0">
                          <a:solidFill>
                            <a:srgbClr val="2A00FF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"more than one result"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);</a:t>
                      </a:r>
                      <a:endParaRPr lang="hu-HU" sz="1000" b="0" u="none" dirty="0" smtClean="0">
                        <a:solidFill>
                          <a:srgbClr val="000000"/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/>
                </a:tc>
              </a:tr>
              <a:tr h="777480">
                <a:tc>
                  <a:txBody>
                    <a:bodyPr/>
                    <a:lstStyle/>
                    <a:p>
                      <a:pPr algn="l"/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details  = </a:t>
                      </a:r>
                      <a:r>
                        <a:rPr lang="en-US" sz="1000" b="0" u="none" dirty="0" err="1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request.POST.get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</a:t>
                      </a:r>
                      <a:r>
                        <a:rPr lang="en-US" sz="1000" b="0" u="none" dirty="0" smtClean="0">
                          <a:solidFill>
                            <a:srgbClr val="2A00FF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'details'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);</a:t>
                      </a:r>
                    </a:p>
                    <a:p>
                      <a:pPr algn="l"/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location = </a:t>
                      </a:r>
                      <a:r>
                        <a:rPr lang="en-US" sz="1000" b="0" u="none" dirty="0" err="1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request.POST.get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</a:t>
                      </a:r>
                      <a:r>
                        <a:rPr lang="en-US" sz="1000" b="0" u="none" dirty="0" smtClean="0">
                          <a:solidFill>
                            <a:srgbClr val="2A00FF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'location'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);</a:t>
                      </a:r>
                    </a:p>
                    <a:p>
                      <a:pPr algn="l"/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phone    = </a:t>
                      </a:r>
                      <a:r>
                        <a:rPr lang="en-US" sz="1000" b="0" u="none" dirty="0" err="1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request.POST.get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</a:t>
                      </a:r>
                      <a:r>
                        <a:rPr lang="en-US" sz="1000" b="0" u="none" dirty="0" smtClean="0">
                          <a:solidFill>
                            <a:srgbClr val="2A00FF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'phone'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);</a:t>
                      </a:r>
                    </a:p>
                    <a:p>
                      <a:pPr algn="l"/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email    = </a:t>
                      </a:r>
                      <a:r>
                        <a:rPr lang="en-US" sz="1000" b="0" u="none" dirty="0" err="1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request.POST.get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</a:t>
                      </a:r>
                      <a:r>
                        <a:rPr lang="en-US" sz="1000" b="0" u="none" dirty="0" smtClean="0">
                          <a:solidFill>
                            <a:srgbClr val="2A00FF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'email'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);</a:t>
                      </a:r>
                    </a:p>
                    <a:p>
                      <a:pPr algn="l"/>
                      <a:r>
                        <a:rPr lang="en-US" sz="1000" b="0" u="none" dirty="0" err="1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url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     = </a:t>
                      </a:r>
                      <a:r>
                        <a:rPr lang="en-US" sz="1000" b="0" u="none" dirty="0" err="1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request.POST.get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</a:t>
                      </a:r>
                      <a:r>
                        <a:rPr lang="en-US" sz="1000" b="0" u="none" dirty="0" smtClean="0">
                          <a:solidFill>
                            <a:srgbClr val="2A00FF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'</a:t>
                      </a:r>
                      <a:r>
                        <a:rPr lang="en-US" sz="1000" b="0" u="none" dirty="0" err="1" smtClean="0">
                          <a:solidFill>
                            <a:srgbClr val="2A00FF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url</a:t>
                      </a:r>
                      <a:r>
                        <a:rPr lang="en-US" sz="1000" b="0" u="none" dirty="0" smtClean="0">
                          <a:solidFill>
                            <a:srgbClr val="2A00FF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'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);</a:t>
                      </a:r>
                      <a:endParaRPr lang="hu-HU" sz="1000" b="0" u="none" dirty="0" smtClean="0">
                        <a:solidFill>
                          <a:srgbClr val="000000"/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481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en-US" dirty="0" smtClean="0"/>
              <a:t>. </a:t>
            </a:r>
            <a:r>
              <a:rPr lang="ko-KR" altLang="en-US" dirty="0"/>
              <a:t>미학</a:t>
            </a:r>
            <a:r>
              <a:rPr lang="en-US" altLang="ko-KR" dirty="0"/>
              <a:t>(Aesthetics)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 smtClean="0"/>
              <a:t>#3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003148"/>
              </p:ext>
            </p:extLst>
          </p:nvPr>
        </p:nvGraphicFramePr>
        <p:xfrm>
          <a:off x="1614710" y="1522625"/>
          <a:ext cx="8970140" cy="5212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970140"/>
              </a:tblGrid>
              <a:tr h="1605553">
                <a:tc>
                  <a:txBody>
                    <a:bodyPr/>
                    <a:lstStyle/>
                    <a:p>
                      <a:pPr algn="l"/>
                      <a:r>
                        <a:rPr lang="en-US" sz="1000" b="0" u="none" dirty="0" smtClean="0">
                          <a:solidFill>
                            <a:srgbClr val="7F0055"/>
                          </a:solidFill>
                          <a:latin typeface="Monaco"/>
                        </a:rPr>
                        <a:t>class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 </a:t>
                      </a:r>
                      <a:r>
                        <a:rPr lang="en-US" sz="1000" b="0" u="none" dirty="0" err="1" smtClean="0">
                          <a:solidFill>
                            <a:srgbClr val="005032"/>
                          </a:solidFill>
                          <a:latin typeface="Monaco"/>
                        </a:rPr>
                        <a:t>FrontendServer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 {</a:t>
                      </a:r>
                    </a:p>
                    <a:p>
                      <a:pPr algn="l"/>
                      <a:r>
                        <a:rPr lang="en-US" sz="1000" b="0" u="none" dirty="0" smtClean="0">
                          <a:solidFill>
                            <a:srgbClr val="7F0055"/>
                          </a:solidFill>
                          <a:latin typeface="Monaco"/>
                        </a:rPr>
                        <a:t>public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:</a:t>
                      </a:r>
                    </a:p>
                    <a:p>
                      <a:pPr algn="l"/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    </a:t>
                      </a:r>
                      <a:r>
                        <a:rPr lang="en-US" sz="1000" b="0" u="none" dirty="0" err="1" smtClean="0">
                          <a:solidFill>
                            <a:srgbClr val="000000"/>
                          </a:solidFill>
                          <a:latin typeface="Monaco"/>
                        </a:rPr>
                        <a:t>FrontendServer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();</a:t>
                      </a:r>
                    </a:p>
                    <a:p>
                      <a:pPr algn="l"/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    </a:t>
                      </a:r>
                      <a:r>
                        <a:rPr lang="en-US" sz="1000" b="0" u="none" dirty="0" smtClean="0">
                          <a:solidFill>
                            <a:srgbClr val="7F0055"/>
                          </a:solidFill>
                          <a:latin typeface="Monaco"/>
                        </a:rPr>
                        <a:t>void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 </a:t>
                      </a:r>
                      <a:r>
                        <a:rPr lang="en-US" sz="1000" b="0" u="none" dirty="0" err="1" smtClean="0">
                          <a:solidFill>
                            <a:srgbClr val="000000"/>
                          </a:solidFill>
                          <a:latin typeface="Monaco"/>
                        </a:rPr>
                        <a:t>ViewProfile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(</a:t>
                      </a:r>
                      <a:r>
                        <a:rPr lang="en-US" sz="1000" b="0" u="none" dirty="0" err="1" smtClean="0">
                          <a:solidFill>
                            <a:srgbClr val="000000"/>
                          </a:solidFill>
                          <a:latin typeface="Monaco"/>
                        </a:rPr>
                        <a:t>HttpRequest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* request);</a:t>
                      </a:r>
                    </a:p>
                    <a:p>
                      <a:pPr algn="l"/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    </a:t>
                      </a:r>
                      <a:r>
                        <a:rPr lang="en-US" sz="1000" b="0" u="none" dirty="0" smtClean="0">
                          <a:solidFill>
                            <a:srgbClr val="7F0055"/>
                          </a:solidFill>
                          <a:latin typeface="Monaco"/>
                        </a:rPr>
                        <a:t>void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 </a:t>
                      </a:r>
                      <a:r>
                        <a:rPr lang="en-US" sz="1000" b="0" u="none" dirty="0" err="1" smtClean="0">
                          <a:solidFill>
                            <a:srgbClr val="000000"/>
                          </a:solidFill>
                          <a:latin typeface="Monaco"/>
                        </a:rPr>
                        <a:t>OpenDatabase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(string location, string user);</a:t>
                      </a:r>
                    </a:p>
                    <a:p>
                      <a:pPr algn="l"/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    </a:t>
                      </a:r>
                      <a:r>
                        <a:rPr lang="en-US" sz="1000" b="0" u="none" dirty="0" smtClean="0">
                          <a:solidFill>
                            <a:srgbClr val="7F0055"/>
                          </a:solidFill>
                          <a:latin typeface="Monaco"/>
                        </a:rPr>
                        <a:t>void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 </a:t>
                      </a:r>
                      <a:r>
                        <a:rPr lang="en-US" sz="1000" b="0" u="none" dirty="0" err="1" smtClean="0">
                          <a:solidFill>
                            <a:srgbClr val="000000"/>
                          </a:solidFill>
                          <a:latin typeface="Monaco"/>
                        </a:rPr>
                        <a:t>SaveProfile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(</a:t>
                      </a:r>
                      <a:r>
                        <a:rPr lang="en-US" sz="1000" b="0" u="none" dirty="0" err="1" smtClean="0">
                          <a:solidFill>
                            <a:srgbClr val="000000"/>
                          </a:solidFill>
                          <a:latin typeface="Monaco"/>
                        </a:rPr>
                        <a:t>HttpRequest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* request);</a:t>
                      </a:r>
                    </a:p>
                    <a:p>
                      <a:pPr algn="l"/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    string </a:t>
                      </a:r>
                      <a:r>
                        <a:rPr lang="en-US" sz="1000" b="0" u="none" dirty="0" err="1" smtClean="0">
                          <a:solidFill>
                            <a:srgbClr val="000000"/>
                          </a:solidFill>
                          <a:latin typeface="Monaco"/>
                        </a:rPr>
                        <a:t>ExtractQueryParam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(</a:t>
                      </a:r>
                      <a:r>
                        <a:rPr lang="en-US" sz="1000" b="0" u="none" dirty="0" err="1" smtClean="0">
                          <a:solidFill>
                            <a:srgbClr val="000000"/>
                          </a:solidFill>
                          <a:latin typeface="Monaco"/>
                        </a:rPr>
                        <a:t>HttpRequest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* request, string </a:t>
                      </a:r>
                      <a:r>
                        <a:rPr lang="en-US" sz="1000" b="0" u="none" dirty="0" err="1" smtClean="0">
                          <a:solidFill>
                            <a:srgbClr val="000000"/>
                          </a:solidFill>
                          <a:latin typeface="Monaco"/>
                        </a:rPr>
                        <a:t>param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);</a:t>
                      </a:r>
                    </a:p>
                    <a:p>
                      <a:pPr algn="l"/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    </a:t>
                      </a:r>
                      <a:r>
                        <a:rPr lang="en-US" sz="1000" b="0" u="none" dirty="0" smtClean="0">
                          <a:solidFill>
                            <a:srgbClr val="7F0055"/>
                          </a:solidFill>
                          <a:latin typeface="Monaco"/>
                        </a:rPr>
                        <a:t>void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 </a:t>
                      </a:r>
                      <a:r>
                        <a:rPr lang="en-US" sz="1000" b="0" u="none" dirty="0" err="1" smtClean="0">
                          <a:solidFill>
                            <a:srgbClr val="000000"/>
                          </a:solidFill>
                          <a:latin typeface="Monaco"/>
                        </a:rPr>
                        <a:t>ReplyOK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(</a:t>
                      </a:r>
                      <a:r>
                        <a:rPr lang="en-US" sz="1000" b="0" u="none" dirty="0" err="1" smtClean="0">
                          <a:solidFill>
                            <a:srgbClr val="000000"/>
                          </a:solidFill>
                          <a:latin typeface="Monaco"/>
                        </a:rPr>
                        <a:t>HttpRequest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* request, string html);</a:t>
                      </a:r>
                    </a:p>
                    <a:p>
                      <a:pPr algn="l"/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    </a:t>
                      </a:r>
                      <a:r>
                        <a:rPr lang="en-US" sz="1000" b="0" u="none" dirty="0" smtClean="0">
                          <a:solidFill>
                            <a:srgbClr val="7F0055"/>
                          </a:solidFill>
                          <a:latin typeface="Monaco"/>
                        </a:rPr>
                        <a:t>void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 </a:t>
                      </a:r>
                      <a:r>
                        <a:rPr lang="en-US" sz="1000" b="0" u="none" dirty="0" err="1" smtClean="0">
                          <a:solidFill>
                            <a:srgbClr val="000000"/>
                          </a:solidFill>
                          <a:latin typeface="Monaco"/>
                        </a:rPr>
                        <a:t>FindFriends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(</a:t>
                      </a:r>
                      <a:r>
                        <a:rPr lang="en-US" sz="1000" b="0" u="none" dirty="0" err="1" smtClean="0">
                          <a:solidFill>
                            <a:srgbClr val="000000"/>
                          </a:solidFill>
                          <a:latin typeface="Monaco"/>
                        </a:rPr>
                        <a:t>HttpRequest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* request);</a:t>
                      </a:r>
                    </a:p>
                    <a:p>
                      <a:pPr algn="l"/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    </a:t>
                      </a:r>
                      <a:r>
                        <a:rPr lang="en-US" sz="1000" b="0" u="none" dirty="0" smtClean="0">
                          <a:solidFill>
                            <a:srgbClr val="7F0055"/>
                          </a:solidFill>
                          <a:latin typeface="Monaco"/>
                        </a:rPr>
                        <a:t>void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 </a:t>
                      </a:r>
                      <a:r>
                        <a:rPr lang="en-US" sz="1000" b="0" u="none" dirty="0" err="1" smtClean="0">
                          <a:solidFill>
                            <a:srgbClr val="000000"/>
                          </a:solidFill>
                          <a:latin typeface="Monaco"/>
                        </a:rPr>
                        <a:t>ReplyNotFound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(</a:t>
                      </a:r>
                      <a:r>
                        <a:rPr lang="en-US" sz="1000" b="0" u="none" dirty="0" err="1" smtClean="0">
                          <a:solidFill>
                            <a:srgbClr val="000000"/>
                          </a:solidFill>
                          <a:latin typeface="Monaco"/>
                        </a:rPr>
                        <a:t>HttpRequest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* request, string error);</a:t>
                      </a:r>
                    </a:p>
                    <a:p>
                      <a:pPr algn="l"/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    </a:t>
                      </a:r>
                      <a:r>
                        <a:rPr lang="en-US" sz="1000" b="0" u="none" dirty="0" smtClean="0">
                          <a:solidFill>
                            <a:srgbClr val="7F0055"/>
                          </a:solidFill>
                          <a:latin typeface="Monaco"/>
                        </a:rPr>
                        <a:t>void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 </a:t>
                      </a:r>
                      <a:r>
                        <a:rPr lang="en-US" sz="1000" b="0" u="none" dirty="0" err="1" smtClean="0">
                          <a:solidFill>
                            <a:srgbClr val="000000"/>
                          </a:solidFill>
                          <a:latin typeface="Monaco"/>
                        </a:rPr>
                        <a:t>CloseDatabase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(string location);</a:t>
                      </a:r>
                    </a:p>
                    <a:p>
                      <a:pPr algn="l"/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    ~</a:t>
                      </a:r>
                      <a:r>
                        <a:rPr lang="en-US" sz="1000" b="0" u="none" dirty="0" err="1" smtClean="0">
                          <a:solidFill>
                            <a:srgbClr val="000000"/>
                          </a:solidFill>
                          <a:latin typeface="Monaco"/>
                        </a:rPr>
                        <a:t>FrontendServer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();</a:t>
                      </a:r>
                    </a:p>
                    <a:p>
                      <a:pPr algn="l"/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};</a:t>
                      </a:r>
                      <a:endParaRPr lang="hu-HU" sz="1000" b="0" u="none" dirty="0" smtClean="0">
                        <a:solidFill>
                          <a:srgbClr val="000000"/>
                        </a:solidFill>
                        <a:latin typeface="Monaco"/>
                      </a:endParaRPr>
                    </a:p>
                  </a:txBody>
                  <a:tcPr/>
                </a:tc>
              </a:tr>
              <a:tr h="1780619">
                <a:tc>
                  <a:txBody>
                    <a:bodyPr/>
                    <a:lstStyle/>
                    <a:p>
                      <a:pPr algn="l"/>
                      <a:r>
                        <a:rPr lang="en-US" sz="1000" b="0" u="none" dirty="0" smtClean="0">
                          <a:solidFill>
                            <a:srgbClr val="7F0055"/>
                          </a:solidFill>
                          <a:latin typeface="Monaco"/>
                        </a:rPr>
                        <a:t>class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 </a:t>
                      </a:r>
                      <a:r>
                        <a:rPr lang="en-US" sz="1000" b="0" u="none" dirty="0" err="1" smtClean="0">
                          <a:solidFill>
                            <a:srgbClr val="005032"/>
                          </a:solidFill>
                          <a:latin typeface="Monaco"/>
                        </a:rPr>
                        <a:t>FrontendServer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 {</a:t>
                      </a:r>
                    </a:p>
                    <a:p>
                      <a:pPr algn="l"/>
                      <a:r>
                        <a:rPr lang="en-US" sz="1000" b="0" u="none" dirty="0" smtClean="0">
                          <a:solidFill>
                            <a:srgbClr val="7F0055"/>
                          </a:solidFill>
                          <a:latin typeface="Monaco"/>
                        </a:rPr>
                        <a:t>public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:</a:t>
                      </a:r>
                    </a:p>
                    <a:p>
                      <a:pPr algn="l"/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    </a:t>
                      </a:r>
                      <a:r>
                        <a:rPr lang="en-US" sz="1000" b="0" u="none" dirty="0" err="1" smtClean="0">
                          <a:solidFill>
                            <a:srgbClr val="000000"/>
                          </a:solidFill>
                          <a:latin typeface="Monaco"/>
                        </a:rPr>
                        <a:t>FrontendServer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();</a:t>
                      </a:r>
                    </a:p>
                    <a:p>
                      <a:pPr algn="l"/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    ~</a:t>
                      </a:r>
                      <a:r>
                        <a:rPr lang="en-US" sz="1000" b="0" u="none" dirty="0" err="1" smtClean="0">
                          <a:solidFill>
                            <a:srgbClr val="000000"/>
                          </a:solidFill>
                          <a:latin typeface="Monaco"/>
                        </a:rPr>
                        <a:t>FrontendServer</a:t>
                      </a:r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();</a:t>
                      </a:r>
                    </a:p>
                    <a:p>
                      <a:pPr algn="l"/>
                      <a:r>
                        <a:rPr lang="en-US" sz="1000" b="0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    </a:t>
                      </a:r>
                    </a:p>
                    <a:p>
                      <a:pPr algn="l"/>
                      <a:r>
                        <a:rPr lang="de-DE" sz="1000" b="0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    </a:t>
                      </a:r>
                      <a:r>
                        <a:rPr lang="de-DE" sz="1000" b="0" u="none" dirty="0" smtClean="0">
                          <a:solidFill>
                            <a:srgbClr val="3F7F5F"/>
                          </a:solidFill>
                          <a:latin typeface="Monaco"/>
                        </a:rPr>
                        <a:t>// Handlers</a:t>
                      </a:r>
                    </a:p>
                    <a:p>
                      <a:pPr algn="l"/>
                      <a:r>
                        <a:rPr lang="de-DE" sz="1000" b="0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    </a:t>
                      </a:r>
                      <a:r>
                        <a:rPr lang="de-DE" sz="1000" b="0" u="none" dirty="0" err="1" smtClean="0">
                          <a:solidFill>
                            <a:srgbClr val="7F0055"/>
                          </a:solidFill>
                          <a:latin typeface="Monaco"/>
                        </a:rPr>
                        <a:t>void</a:t>
                      </a:r>
                      <a:r>
                        <a:rPr lang="de-DE" sz="1000" b="0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 </a:t>
                      </a:r>
                      <a:r>
                        <a:rPr lang="de-DE" sz="1000" b="0" u="none" dirty="0" err="1" smtClean="0">
                          <a:solidFill>
                            <a:srgbClr val="000000"/>
                          </a:solidFill>
                          <a:latin typeface="Monaco"/>
                        </a:rPr>
                        <a:t>ViewProfile</a:t>
                      </a:r>
                      <a:r>
                        <a:rPr lang="de-DE" sz="1000" b="0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(</a:t>
                      </a:r>
                      <a:r>
                        <a:rPr lang="de-DE" sz="1000" b="0" u="none" dirty="0" err="1" smtClean="0">
                          <a:solidFill>
                            <a:srgbClr val="000000"/>
                          </a:solidFill>
                          <a:latin typeface="Monaco"/>
                        </a:rPr>
                        <a:t>HttpRequest</a:t>
                      </a:r>
                      <a:r>
                        <a:rPr lang="de-DE" sz="1000" b="0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* </a:t>
                      </a:r>
                      <a:r>
                        <a:rPr lang="de-DE" sz="1000" b="0" u="none" dirty="0" err="1" smtClean="0">
                          <a:solidFill>
                            <a:srgbClr val="000000"/>
                          </a:solidFill>
                          <a:latin typeface="Monaco"/>
                        </a:rPr>
                        <a:t>request</a:t>
                      </a:r>
                      <a:r>
                        <a:rPr lang="de-DE" sz="1000" b="0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);</a:t>
                      </a:r>
                    </a:p>
                    <a:p>
                      <a:pPr algn="l"/>
                      <a:r>
                        <a:rPr lang="de-DE" sz="1000" b="0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    </a:t>
                      </a:r>
                      <a:r>
                        <a:rPr lang="de-DE" sz="1000" b="0" u="none" dirty="0" err="1" smtClean="0">
                          <a:solidFill>
                            <a:srgbClr val="7F0055"/>
                          </a:solidFill>
                          <a:latin typeface="Monaco"/>
                        </a:rPr>
                        <a:t>void</a:t>
                      </a:r>
                      <a:r>
                        <a:rPr lang="de-DE" sz="1000" b="0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 </a:t>
                      </a:r>
                      <a:r>
                        <a:rPr lang="de-DE" sz="1000" b="0" u="none" dirty="0" err="1" smtClean="0">
                          <a:solidFill>
                            <a:srgbClr val="000000"/>
                          </a:solidFill>
                          <a:latin typeface="Monaco"/>
                        </a:rPr>
                        <a:t>SaveProfile</a:t>
                      </a:r>
                      <a:r>
                        <a:rPr lang="de-DE" sz="1000" b="0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(</a:t>
                      </a:r>
                      <a:r>
                        <a:rPr lang="de-DE" sz="1000" b="0" u="none" dirty="0" err="1" smtClean="0">
                          <a:solidFill>
                            <a:srgbClr val="000000"/>
                          </a:solidFill>
                          <a:latin typeface="Monaco"/>
                        </a:rPr>
                        <a:t>HttpRequest</a:t>
                      </a:r>
                      <a:r>
                        <a:rPr lang="de-DE" sz="1000" b="0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* </a:t>
                      </a:r>
                      <a:r>
                        <a:rPr lang="de-DE" sz="1000" b="0" u="none" dirty="0" err="1" smtClean="0">
                          <a:solidFill>
                            <a:srgbClr val="000000"/>
                          </a:solidFill>
                          <a:latin typeface="Monaco"/>
                        </a:rPr>
                        <a:t>request</a:t>
                      </a:r>
                      <a:r>
                        <a:rPr lang="de-DE" sz="1000" b="0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);</a:t>
                      </a:r>
                    </a:p>
                    <a:p>
                      <a:pPr algn="l"/>
                      <a:r>
                        <a:rPr lang="de-DE" sz="1000" b="0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    </a:t>
                      </a:r>
                      <a:r>
                        <a:rPr lang="de-DE" sz="1000" b="0" u="none" dirty="0" err="1" smtClean="0">
                          <a:solidFill>
                            <a:srgbClr val="7F0055"/>
                          </a:solidFill>
                          <a:latin typeface="Monaco"/>
                        </a:rPr>
                        <a:t>void</a:t>
                      </a:r>
                      <a:r>
                        <a:rPr lang="de-DE" sz="1000" b="0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 </a:t>
                      </a:r>
                      <a:r>
                        <a:rPr lang="de-DE" sz="1000" b="0" u="none" dirty="0" err="1" smtClean="0">
                          <a:solidFill>
                            <a:srgbClr val="000000"/>
                          </a:solidFill>
                          <a:latin typeface="Monaco"/>
                        </a:rPr>
                        <a:t>FindFriends</a:t>
                      </a:r>
                      <a:r>
                        <a:rPr lang="de-DE" sz="1000" b="0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(</a:t>
                      </a:r>
                      <a:r>
                        <a:rPr lang="de-DE" sz="1000" b="0" u="none" dirty="0" err="1" smtClean="0">
                          <a:solidFill>
                            <a:srgbClr val="000000"/>
                          </a:solidFill>
                          <a:latin typeface="Monaco"/>
                        </a:rPr>
                        <a:t>HttpRequest</a:t>
                      </a:r>
                      <a:r>
                        <a:rPr lang="de-DE" sz="1000" b="0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* </a:t>
                      </a:r>
                      <a:r>
                        <a:rPr lang="de-DE" sz="1000" b="0" u="none" dirty="0" err="1" smtClean="0">
                          <a:solidFill>
                            <a:srgbClr val="000000"/>
                          </a:solidFill>
                          <a:latin typeface="Monaco"/>
                        </a:rPr>
                        <a:t>request</a:t>
                      </a:r>
                      <a:r>
                        <a:rPr lang="de-DE" sz="1000" b="0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);</a:t>
                      </a:r>
                    </a:p>
                    <a:p>
                      <a:pPr algn="l"/>
                      <a:r>
                        <a:rPr lang="de-DE" sz="1000" b="0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    </a:t>
                      </a:r>
                    </a:p>
                    <a:p>
                      <a:pPr algn="l"/>
                      <a:r>
                        <a:rPr lang="de-DE" sz="1000" b="0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    </a:t>
                      </a:r>
                      <a:r>
                        <a:rPr lang="de-DE" sz="1000" b="0" u="none" dirty="0" smtClean="0">
                          <a:solidFill>
                            <a:srgbClr val="3F7F5F"/>
                          </a:solidFill>
                          <a:latin typeface="Monaco"/>
                        </a:rPr>
                        <a:t>// Request/</a:t>
                      </a:r>
                      <a:r>
                        <a:rPr lang="de-DE" sz="1000" b="0" u="none" dirty="0" err="1" smtClean="0">
                          <a:solidFill>
                            <a:srgbClr val="3F7F5F"/>
                          </a:solidFill>
                          <a:latin typeface="Monaco"/>
                        </a:rPr>
                        <a:t>Reply</a:t>
                      </a:r>
                      <a:r>
                        <a:rPr lang="de-DE" sz="1000" b="0" u="none" dirty="0" smtClean="0">
                          <a:solidFill>
                            <a:srgbClr val="3F7F5F"/>
                          </a:solidFill>
                          <a:latin typeface="Monaco"/>
                        </a:rPr>
                        <a:t> Utilities</a:t>
                      </a:r>
                    </a:p>
                    <a:p>
                      <a:pPr algn="l"/>
                      <a:r>
                        <a:rPr lang="de-DE" sz="1000" b="0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    </a:t>
                      </a:r>
                      <a:r>
                        <a:rPr lang="de-DE" sz="1000" b="0" u="none" dirty="0" err="1" smtClean="0">
                          <a:solidFill>
                            <a:srgbClr val="000000"/>
                          </a:solidFill>
                          <a:latin typeface="Monaco"/>
                        </a:rPr>
                        <a:t>string</a:t>
                      </a:r>
                      <a:r>
                        <a:rPr lang="de-DE" sz="1000" b="0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 </a:t>
                      </a:r>
                      <a:r>
                        <a:rPr lang="de-DE" sz="1000" b="0" u="none" dirty="0" err="1" smtClean="0">
                          <a:solidFill>
                            <a:srgbClr val="000000"/>
                          </a:solidFill>
                          <a:highlight>
                            <a:srgbClr val="D4D4D4"/>
                          </a:highlight>
                          <a:latin typeface="Monaco"/>
                        </a:rPr>
                        <a:t>ExtractQueryParam</a:t>
                      </a:r>
                      <a:r>
                        <a:rPr lang="de-DE" sz="1000" b="0" u="none" dirty="0" smtClean="0">
                          <a:solidFill>
                            <a:srgbClr val="000000"/>
                          </a:solidFill>
                          <a:highlight>
                            <a:srgbClr val="D4D4D4"/>
                          </a:highlight>
                          <a:latin typeface="Monaco"/>
                        </a:rPr>
                        <a:t>(</a:t>
                      </a:r>
                      <a:r>
                        <a:rPr lang="de-DE" sz="1000" b="0" u="none" dirty="0" err="1" smtClean="0">
                          <a:solidFill>
                            <a:srgbClr val="000000"/>
                          </a:solidFill>
                          <a:highlight>
                            <a:srgbClr val="D4D4D4"/>
                          </a:highlight>
                          <a:latin typeface="Monaco"/>
                        </a:rPr>
                        <a:t>HttpRequest</a:t>
                      </a:r>
                      <a:r>
                        <a:rPr lang="de-DE" sz="1000" b="0" u="none" dirty="0" smtClean="0">
                          <a:solidFill>
                            <a:srgbClr val="000000"/>
                          </a:solidFill>
                          <a:highlight>
                            <a:srgbClr val="D4D4D4"/>
                          </a:highlight>
                          <a:latin typeface="Monaco"/>
                        </a:rPr>
                        <a:t>* </a:t>
                      </a:r>
                      <a:r>
                        <a:rPr lang="de-DE" sz="1000" b="0" u="none" dirty="0" err="1" smtClean="0">
                          <a:solidFill>
                            <a:srgbClr val="000000"/>
                          </a:solidFill>
                          <a:highlight>
                            <a:srgbClr val="D4D4D4"/>
                          </a:highlight>
                          <a:latin typeface="Monaco"/>
                        </a:rPr>
                        <a:t>request</a:t>
                      </a:r>
                      <a:r>
                        <a:rPr lang="de-DE" sz="1000" b="0" u="none" dirty="0" smtClean="0">
                          <a:solidFill>
                            <a:srgbClr val="000000"/>
                          </a:solidFill>
                          <a:highlight>
                            <a:srgbClr val="D4D4D4"/>
                          </a:highlight>
                          <a:latin typeface="Monaco"/>
                        </a:rPr>
                        <a:t>, </a:t>
                      </a:r>
                      <a:r>
                        <a:rPr lang="de-DE" sz="1000" b="0" u="none" dirty="0" err="1" smtClean="0">
                          <a:solidFill>
                            <a:srgbClr val="000000"/>
                          </a:solidFill>
                          <a:highlight>
                            <a:srgbClr val="D4D4D4"/>
                          </a:highlight>
                          <a:latin typeface="Monaco"/>
                        </a:rPr>
                        <a:t>string</a:t>
                      </a:r>
                      <a:r>
                        <a:rPr lang="de-DE" sz="1000" b="0" u="none" dirty="0" smtClean="0">
                          <a:solidFill>
                            <a:srgbClr val="000000"/>
                          </a:solidFill>
                          <a:highlight>
                            <a:srgbClr val="D4D4D4"/>
                          </a:highlight>
                          <a:latin typeface="Monaco"/>
                        </a:rPr>
                        <a:t> </a:t>
                      </a:r>
                      <a:r>
                        <a:rPr lang="de-DE" sz="1000" b="0" u="none" dirty="0" err="1" smtClean="0">
                          <a:solidFill>
                            <a:srgbClr val="000000"/>
                          </a:solidFill>
                          <a:highlight>
                            <a:srgbClr val="D4D4D4"/>
                          </a:highlight>
                          <a:latin typeface="Monaco"/>
                        </a:rPr>
                        <a:t>param</a:t>
                      </a:r>
                      <a:r>
                        <a:rPr lang="de-DE" sz="1000" b="0" u="none" dirty="0" smtClean="0">
                          <a:solidFill>
                            <a:srgbClr val="000000"/>
                          </a:solidFill>
                          <a:highlight>
                            <a:srgbClr val="D4D4D4"/>
                          </a:highlight>
                          <a:latin typeface="Monaco"/>
                        </a:rPr>
                        <a:t>);</a:t>
                      </a:r>
                    </a:p>
                    <a:p>
                      <a:pPr algn="l"/>
                      <a:r>
                        <a:rPr lang="de-DE" sz="1000" b="0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    </a:t>
                      </a:r>
                      <a:r>
                        <a:rPr lang="de-DE" sz="1000" b="0" u="none" dirty="0" err="1" smtClean="0">
                          <a:solidFill>
                            <a:srgbClr val="7F0055"/>
                          </a:solidFill>
                          <a:latin typeface="Monaco"/>
                        </a:rPr>
                        <a:t>void</a:t>
                      </a:r>
                      <a:r>
                        <a:rPr lang="de-DE" sz="1000" b="0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 </a:t>
                      </a:r>
                      <a:r>
                        <a:rPr lang="de-DE" sz="1000" b="0" u="none" dirty="0" err="1" smtClean="0">
                          <a:solidFill>
                            <a:srgbClr val="000000"/>
                          </a:solidFill>
                          <a:latin typeface="Monaco"/>
                        </a:rPr>
                        <a:t>ReplyOK</a:t>
                      </a:r>
                      <a:r>
                        <a:rPr lang="de-DE" sz="1000" b="0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(</a:t>
                      </a:r>
                      <a:r>
                        <a:rPr lang="de-DE" sz="1000" b="0" u="none" dirty="0" err="1" smtClean="0">
                          <a:solidFill>
                            <a:srgbClr val="000000"/>
                          </a:solidFill>
                          <a:latin typeface="Monaco"/>
                        </a:rPr>
                        <a:t>HttpRequest</a:t>
                      </a:r>
                      <a:r>
                        <a:rPr lang="de-DE" sz="1000" b="0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* </a:t>
                      </a:r>
                      <a:r>
                        <a:rPr lang="de-DE" sz="1000" b="0" u="none" dirty="0" err="1" smtClean="0">
                          <a:solidFill>
                            <a:srgbClr val="000000"/>
                          </a:solidFill>
                          <a:latin typeface="Monaco"/>
                        </a:rPr>
                        <a:t>request</a:t>
                      </a:r>
                      <a:r>
                        <a:rPr lang="de-DE" sz="1000" b="0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, </a:t>
                      </a:r>
                      <a:r>
                        <a:rPr lang="de-DE" sz="1000" b="0" u="none" dirty="0" err="1" smtClean="0">
                          <a:solidFill>
                            <a:srgbClr val="000000"/>
                          </a:solidFill>
                          <a:latin typeface="Monaco"/>
                        </a:rPr>
                        <a:t>string</a:t>
                      </a:r>
                      <a:r>
                        <a:rPr lang="de-DE" sz="1000" b="0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 </a:t>
                      </a:r>
                      <a:r>
                        <a:rPr lang="de-DE" sz="1000" b="0" u="none" dirty="0" err="1" smtClean="0">
                          <a:solidFill>
                            <a:srgbClr val="000000"/>
                          </a:solidFill>
                          <a:latin typeface="Monaco"/>
                        </a:rPr>
                        <a:t>html</a:t>
                      </a:r>
                      <a:r>
                        <a:rPr lang="de-DE" sz="1000" b="0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);</a:t>
                      </a:r>
                    </a:p>
                    <a:p>
                      <a:pPr algn="l"/>
                      <a:r>
                        <a:rPr lang="de-DE" sz="1000" b="0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    </a:t>
                      </a:r>
                      <a:r>
                        <a:rPr lang="de-DE" sz="1000" b="0" u="none" dirty="0" err="1" smtClean="0">
                          <a:solidFill>
                            <a:srgbClr val="7F0055"/>
                          </a:solidFill>
                          <a:latin typeface="Monaco"/>
                        </a:rPr>
                        <a:t>void</a:t>
                      </a:r>
                      <a:r>
                        <a:rPr lang="de-DE" sz="1000" b="0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 </a:t>
                      </a:r>
                      <a:r>
                        <a:rPr lang="de-DE" sz="1000" b="0" u="none" dirty="0" err="1" smtClean="0">
                          <a:solidFill>
                            <a:srgbClr val="000000"/>
                          </a:solidFill>
                          <a:latin typeface="Monaco"/>
                        </a:rPr>
                        <a:t>ReplyNotFound</a:t>
                      </a:r>
                      <a:r>
                        <a:rPr lang="de-DE" sz="1000" b="0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(</a:t>
                      </a:r>
                      <a:r>
                        <a:rPr lang="de-DE" sz="1000" b="0" u="none" dirty="0" err="1" smtClean="0">
                          <a:solidFill>
                            <a:srgbClr val="000000"/>
                          </a:solidFill>
                          <a:latin typeface="Monaco"/>
                        </a:rPr>
                        <a:t>HttpRequest</a:t>
                      </a:r>
                      <a:r>
                        <a:rPr lang="de-DE" sz="1000" b="0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* </a:t>
                      </a:r>
                      <a:r>
                        <a:rPr lang="de-DE" sz="1000" b="0" u="none" dirty="0" err="1" smtClean="0">
                          <a:solidFill>
                            <a:srgbClr val="000000"/>
                          </a:solidFill>
                          <a:latin typeface="Monaco"/>
                        </a:rPr>
                        <a:t>request</a:t>
                      </a:r>
                      <a:r>
                        <a:rPr lang="de-DE" sz="1000" b="0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, </a:t>
                      </a:r>
                      <a:r>
                        <a:rPr lang="de-DE" sz="1000" b="0" u="none" dirty="0" err="1" smtClean="0">
                          <a:solidFill>
                            <a:srgbClr val="000000"/>
                          </a:solidFill>
                          <a:latin typeface="Monaco"/>
                        </a:rPr>
                        <a:t>string</a:t>
                      </a:r>
                      <a:r>
                        <a:rPr lang="de-DE" sz="1000" b="0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 </a:t>
                      </a:r>
                      <a:r>
                        <a:rPr lang="de-DE" sz="1000" b="0" u="none" dirty="0" err="1" smtClean="0">
                          <a:solidFill>
                            <a:srgbClr val="000000"/>
                          </a:solidFill>
                          <a:latin typeface="Monaco"/>
                        </a:rPr>
                        <a:t>error</a:t>
                      </a:r>
                      <a:r>
                        <a:rPr lang="de-DE" sz="1000" b="0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);</a:t>
                      </a:r>
                    </a:p>
                    <a:p>
                      <a:pPr algn="l"/>
                      <a:endParaRPr lang="de-DE" sz="1000" b="0" u="none" dirty="0" smtClean="0">
                        <a:latin typeface="Monaco"/>
                      </a:endParaRPr>
                    </a:p>
                    <a:p>
                      <a:pPr algn="l"/>
                      <a:r>
                        <a:rPr lang="de-DE" sz="1000" b="0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    </a:t>
                      </a:r>
                      <a:r>
                        <a:rPr lang="de-DE" sz="1000" b="0" u="none" dirty="0" smtClean="0">
                          <a:solidFill>
                            <a:srgbClr val="3F7F5F"/>
                          </a:solidFill>
                          <a:latin typeface="Monaco"/>
                        </a:rPr>
                        <a:t>// Database Helpers</a:t>
                      </a:r>
                    </a:p>
                    <a:p>
                      <a:pPr algn="l"/>
                      <a:r>
                        <a:rPr lang="de-DE" sz="1000" b="0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    </a:t>
                      </a:r>
                      <a:r>
                        <a:rPr lang="de-DE" sz="1000" b="0" u="none" dirty="0" err="1" smtClean="0">
                          <a:solidFill>
                            <a:srgbClr val="7F0055"/>
                          </a:solidFill>
                          <a:latin typeface="Monaco"/>
                        </a:rPr>
                        <a:t>void</a:t>
                      </a:r>
                      <a:r>
                        <a:rPr lang="de-DE" sz="1000" b="0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 </a:t>
                      </a:r>
                      <a:r>
                        <a:rPr lang="de-DE" sz="1000" b="0" u="none" dirty="0" err="1" smtClean="0">
                          <a:solidFill>
                            <a:srgbClr val="000000"/>
                          </a:solidFill>
                          <a:latin typeface="Monaco"/>
                        </a:rPr>
                        <a:t>OpenDatabase</a:t>
                      </a:r>
                      <a:r>
                        <a:rPr lang="de-DE" sz="1000" b="0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(</a:t>
                      </a:r>
                      <a:r>
                        <a:rPr lang="de-DE" sz="1000" b="0" u="none" dirty="0" err="1" smtClean="0">
                          <a:solidFill>
                            <a:srgbClr val="000000"/>
                          </a:solidFill>
                          <a:latin typeface="Monaco"/>
                        </a:rPr>
                        <a:t>string</a:t>
                      </a:r>
                      <a:r>
                        <a:rPr lang="de-DE" sz="1000" b="0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 </a:t>
                      </a:r>
                      <a:r>
                        <a:rPr lang="de-DE" sz="1000" b="0" u="none" dirty="0" err="1" smtClean="0">
                          <a:solidFill>
                            <a:srgbClr val="000000"/>
                          </a:solidFill>
                          <a:latin typeface="Monaco"/>
                        </a:rPr>
                        <a:t>location</a:t>
                      </a:r>
                      <a:r>
                        <a:rPr lang="de-DE" sz="1000" b="0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, </a:t>
                      </a:r>
                      <a:r>
                        <a:rPr lang="de-DE" sz="1000" b="0" u="none" dirty="0" err="1" smtClean="0">
                          <a:solidFill>
                            <a:srgbClr val="000000"/>
                          </a:solidFill>
                          <a:latin typeface="Monaco"/>
                        </a:rPr>
                        <a:t>string</a:t>
                      </a:r>
                      <a:r>
                        <a:rPr lang="de-DE" sz="1000" b="0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 </a:t>
                      </a:r>
                      <a:r>
                        <a:rPr lang="de-DE" sz="1000" b="0" u="none" dirty="0" err="1" smtClean="0">
                          <a:solidFill>
                            <a:srgbClr val="000000"/>
                          </a:solidFill>
                          <a:latin typeface="Monaco"/>
                        </a:rPr>
                        <a:t>user</a:t>
                      </a:r>
                      <a:r>
                        <a:rPr lang="de-DE" sz="1000" b="0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);</a:t>
                      </a:r>
                    </a:p>
                    <a:p>
                      <a:pPr algn="l"/>
                      <a:r>
                        <a:rPr lang="de-DE" sz="1000" b="0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    </a:t>
                      </a:r>
                      <a:r>
                        <a:rPr lang="de-DE" sz="1000" b="0" u="none" dirty="0" err="1" smtClean="0">
                          <a:solidFill>
                            <a:srgbClr val="7F0055"/>
                          </a:solidFill>
                          <a:latin typeface="Monaco"/>
                        </a:rPr>
                        <a:t>void</a:t>
                      </a:r>
                      <a:r>
                        <a:rPr lang="de-DE" sz="1000" b="0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 </a:t>
                      </a:r>
                      <a:r>
                        <a:rPr lang="de-DE" sz="1000" b="0" u="none" dirty="0" err="1" smtClean="0">
                          <a:solidFill>
                            <a:srgbClr val="000000"/>
                          </a:solidFill>
                          <a:latin typeface="Monaco"/>
                        </a:rPr>
                        <a:t>CloseDatabase</a:t>
                      </a:r>
                      <a:r>
                        <a:rPr lang="de-DE" sz="1000" b="0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(</a:t>
                      </a:r>
                      <a:r>
                        <a:rPr lang="de-DE" sz="1000" b="0" u="none" dirty="0" err="1" smtClean="0">
                          <a:solidFill>
                            <a:srgbClr val="000000"/>
                          </a:solidFill>
                          <a:latin typeface="Monaco"/>
                        </a:rPr>
                        <a:t>string</a:t>
                      </a:r>
                      <a:r>
                        <a:rPr lang="de-DE" sz="1000" b="0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 </a:t>
                      </a:r>
                      <a:r>
                        <a:rPr lang="de-DE" sz="1000" b="0" u="none" dirty="0" err="1" smtClean="0">
                          <a:solidFill>
                            <a:srgbClr val="000000"/>
                          </a:solidFill>
                          <a:latin typeface="Monaco"/>
                        </a:rPr>
                        <a:t>location</a:t>
                      </a:r>
                      <a:r>
                        <a:rPr lang="de-DE" sz="1000" b="0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);</a:t>
                      </a:r>
                    </a:p>
                    <a:p>
                      <a:pPr algn="l"/>
                      <a:r>
                        <a:rPr lang="de-DE" sz="1000" b="0" u="none" dirty="0" smtClean="0">
                          <a:solidFill>
                            <a:srgbClr val="000000"/>
                          </a:solidFill>
                          <a:latin typeface="Monaco"/>
                        </a:rPr>
                        <a:t>};        </a:t>
                      </a:r>
                    </a:p>
                    <a:p>
                      <a:pPr algn="l"/>
                      <a:endParaRPr lang="hu-HU" sz="1000" b="0" u="none" dirty="0" smtClean="0">
                        <a:solidFill>
                          <a:srgbClr val="000000"/>
                        </a:solidFill>
                        <a:latin typeface="Monaco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319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696</TotalTime>
  <Words>1193</Words>
  <Application>Microsoft Macintosh PowerPoint</Application>
  <PresentationFormat>와이드스크린</PresentationFormat>
  <Paragraphs>219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돋움체</vt:lpstr>
      <vt:lpstr>맑은 고딕</vt:lpstr>
      <vt:lpstr>Calibri</vt:lpstr>
      <vt:lpstr>Century Gothic</vt:lpstr>
      <vt:lpstr>HY중고딕</vt:lpstr>
      <vt:lpstr>Monaco</vt:lpstr>
      <vt:lpstr>Wingdings</vt:lpstr>
      <vt:lpstr>Wingdings 3</vt:lpstr>
      <vt:lpstr>Arial</vt:lpstr>
      <vt:lpstr>줄기</vt:lpstr>
      <vt:lpstr>읽기 좋은 코드가 좋은 코드다 The Art of Readable Code  쉬어가는 강의 C++로 만들어보는 Web API - #8</vt:lpstr>
      <vt:lpstr>순서</vt:lpstr>
      <vt:lpstr>1. 깨진 유리창 이론 (Broken Windows Theory)</vt:lpstr>
      <vt:lpstr>2. 코드는 이해가 쉬워야 한다</vt:lpstr>
      <vt:lpstr>3. 이름에 정보 담기</vt:lpstr>
      <vt:lpstr>4. 오해할 수 없는 이름들</vt:lpstr>
      <vt:lpstr>5. 미학(Aesthetics) - #1</vt:lpstr>
      <vt:lpstr>5. 미학(Aesthetics) - #2</vt:lpstr>
      <vt:lpstr>5. 미학(Aesthetics) - #3</vt:lpstr>
      <vt:lpstr>5. 미학(Aesthetics) - #4</vt:lpstr>
      <vt:lpstr>5. 미학(Aesthetics) - #5</vt:lpstr>
      <vt:lpstr>6. 변수의 가독성</vt:lpstr>
      <vt:lpstr>7. 읽기 좋은 코드 만들기</vt:lpstr>
    </vt:vector>
  </TitlesOfParts>
  <Company>MMC Tech.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Art of Readable Code</dc:title>
  <dc:creator>김 만수</dc:creator>
  <cp:lastModifiedBy>Microsoft Office User</cp:lastModifiedBy>
  <cp:revision>36</cp:revision>
  <dcterms:created xsi:type="dcterms:W3CDTF">2013-07-29T02:01:15Z</dcterms:created>
  <dcterms:modified xsi:type="dcterms:W3CDTF">2016-01-24T06:46:02Z</dcterms:modified>
</cp:coreProperties>
</file>