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92" r:id="rId1"/>
  </p:sldMasterIdLst>
  <p:notesMasterIdLst>
    <p:notesMasterId r:id="rId15"/>
  </p:notesMasterIdLst>
  <p:sldIdLst>
    <p:sldId id="256" r:id="rId2"/>
    <p:sldId id="257" r:id="rId3"/>
    <p:sldId id="261" r:id="rId4"/>
    <p:sldId id="259" r:id="rId5"/>
    <p:sldId id="263" r:id="rId6"/>
    <p:sldId id="269" r:id="rId7"/>
    <p:sldId id="271" r:id="rId8"/>
    <p:sldId id="272" r:id="rId9"/>
    <p:sldId id="273" r:id="rId10"/>
    <p:sldId id="268" r:id="rId11"/>
    <p:sldId id="274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9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A97FD-4B57-764D-93A0-D680EC949FEA}" type="datetimeFigureOut">
              <a:rPr kumimoji="1" lang="ko-KR" altLang="en-US" smtClean="0"/>
              <a:t>2015. 10. 25.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5734-BADE-F24A-A0CD-1DA15B63E1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9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95734-BADE-F24A-A0CD-1DA15B63E15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893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95734-BADE-F24A-A0CD-1DA15B63E15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74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95734-BADE-F24A-A0CD-1DA15B63E15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236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6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4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6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89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7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4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7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07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9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4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10/25/15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2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9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  <p:sldLayoutId id="2147484794" r:id="rId2"/>
    <p:sldLayoutId id="2147484795" r:id="rId3"/>
    <p:sldLayoutId id="2147484796" r:id="rId4"/>
    <p:sldLayoutId id="2147484797" r:id="rId5"/>
    <p:sldLayoutId id="2147484798" r:id="rId6"/>
    <p:sldLayoutId id="2147484799" r:id="rId7"/>
    <p:sldLayoutId id="2147484800" r:id="rId8"/>
    <p:sldLayoutId id="2147484801" r:id="rId9"/>
    <p:sldLayoutId id="2147484802" r:id="rId10"/>
    <p:sldLayoutId id="2147484803" r:id="rId11"/>
    <p:sldLayoutId id="2147484804" r:id="rId12"/>
    <p:sldLayoutId id="2147484805" r:id="rId13"/>
    <p:sldLayoutId id="2147484806" r:id="rId14"/>
    <p:sldLayoutId id="2147484807" r:id="rId15"/>
    <p:sldLayoutId id="2147484808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-paradigm.com/features/" TargetMode="External"/><Relationship Id="rId4" Type="http://schemas.openxmlformats.org/officeDocument/2006/relationships/hyperlink" Target="http://www.visual-paradigm.com/download/community.j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sual-paradigm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folderview?id=0B4U68_kgJNwJUnFtem5uZnpMU00&amp;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armz.tistory.com/903" TargetMode="External"/><Relationship Id="rId4" Type="http://schemas.openxmlformats.org/officeDocument/2006/relationships/hyperlink" Target="http://www.jiniya.net/wp/archives/11769" TargetMode="External"/><Relationship Id="rId5" Type="http://schemas.openxmlformats.org/officeDocument/2006/relationships/hyperlink" Target="http://egloos.zum.com/sweeper/v/282643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/users/history/version_1_59_0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47_0/libs/smart_ptr/scoped_array.htm" TargetMode="External"/><Relationship Id="rId4" Type="http://schemas.openxmlformats.org/officeDocument/2006/relationships/hyperlink" Target="http://www.boost.org/doc/libs/1_47_0/libs/smart_ptr/shared_ptr.htm" TargetMode="External"/><Relationship Id="rId5" Type="http://schemas.openxmlformats.org/officeDocument/2006/relationships/hyperlink" Target="http://www.boost.org/doc/libs/1_47_0/libs/smart_ptr/shared_array.htm" TargetMode="External"/><Relationship Id="rId6" Type="http://schemas.openxmlformats.org/officeDocument/2006/relationships/hyperlink" Target="http://www.boost.org/doc/libs/1_47_0/libs/smart_ptr/weak_ptr.htm" TargetMode="External"/><Relationship Id="rId7" Type="http://schemas.openxmlformats.org/officeDocument/2006/relationships/hyperlink" Target="http://www.boost.org/doc/libs/1_47_0/libs/smart_ptr/intrusive_pt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/doc/libs/1_47_0/libs/smart_ptr/scoped_ptr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Web API - </a:t>
            </a:r>
            <a:r>
              <a:rPr lang="en-US" altLang="ko-KR" dirty="0" smtClean="0"/>
              <a:t>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Open</a:t>
            </a:r>
            <a:r>
              <a:rPr lang="ko-KR" altLang="en-US" dirty="0" smtClean="0"/>
              <a:t> </a:t>
            </a:r>
            <a:r>
              <a:rPr lang="en-US" dirty="0" smtClean="0"/>
              <a:t>Source </a:t>
            </a:r>
            <a:r>
              <a:rPr lang="ko-KR" altLang="en-US" dirty="0" smtClean="0"/>
              <a:t>스터디 모임</a:t>
            </a:r>
            <a:endParaRPr lang="en-US" altLang="ko-KR" dirty="0" smtClean="0"/>
          </a:p>
          <a:p>
            <a:r>
              <a:rPr lang="ko-KR" altLang="en-US" dirty="0" smtClean="0"/>
              <a:t>김만수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Web API Component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(1/3)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0872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Visual Paradigm v12.2</a:t>
            </a:r>
          </a:p>
          <a:p>
            <a:pPr lvl="1"/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http://www.visual-paradigm.com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/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UML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기반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Design Tool</a:t>
            </a:r>
          </a:p>
          <a:p>
            <a:pPr lvl="2"/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http://www.visual-paradigm.com/features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/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Download : </a:t>
            </a:r>
            <a:r>
              <a:rPr lang="en-US" altLang="ko-KR" dirty="0"/>
              <a:t>Visual Paradigm Community </a:t>
            </a:r>
            <a:r>
              <a:rPr lang="en-US" altLang="ko-KR" dirty="0" smtClean="0"/>
              <a:t>Edition v12.2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2"/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  <a:hlinkClick r:id="rId4"/>
              </a:rPr>
              <a:t>http://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  <a:hlinkClick r:id="rId4"/>
              </a:rPr>
              <a:t>www.visual-paradigm.com/download/community.jsp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7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Web API Component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(2/3)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3" y="2604304"/>
            <a:ext cx="11836369" cy="4039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Component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(3/3)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3" y="2228850"/>
            <a:ext cx="7581900" cy="445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실습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 1.59</a:t>
            </a:r>
            <a:r>
              <a:rPr lang="ko-KR" altLang="en-US" dirty="0" smtClean="0"/>
              <a:t> 및 </a:t>
            </a:r>
            <a:r>
              <a:rPr lang="en-US" altLang="ko-KR" dirty="0"/>
              <a:t>Visual Paradigm Community Edition v12.2 </a:t>
            </a:r>
            <a:r>
              <a:rPr lang="ko-KR" altLang="en-US" dirty="0" smtClean="0"/>
              <a:t>설치</a:t>
            </a:r>
            <a:endParaRPr lang="en-US" dirty="0" smtClean="0"/>
          </a:p>
          <a:p>
            <a:r>
              <a:rPr lang="en-US" altLang="ko-KR" dirty="0" smtClean="0"/>
              <a:t>Boost </a:t>
            </a:r>
            <a:r>
              <a:rPr lang="ko-KR" altLang="en-US" dirty="0" smtClean="0"/>
              <a:t>중요 </a:t>
            </a:r>
            <a:r>
              <a:rPr lang="en-US" altLang="ko-KR" dirty="0" smtClean="0"/>
              <a:t>template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drive.google.com/folderview?id=0B4U68_kgJNwJUnFtem5uZnpMU00&amp;usp=sharing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스터디 소개</a:t>
            </a:r>
          </a:p>
          <a:p>
            <a:pPr lvl="1"/>
            <a:r>
              <a:rPr lang="ko-KR" altLang="en-US" dirty="0" smtClean="0"/>
              <a:t>목표</a:t>
            </a:r>
          </a:p>
          <a:p>
            <a:pPr lvl="1"/>
            <a:r>
              <a:rPr lang="ko-KR" altLang="en-US" dirty="0" smtClean="0"/>
              <a:t>일정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 강의</a:t>
            </a:r>
            <a:endParaRPr lang="en-US" dirty="0" smtClean="0"/>
          </a:p>
          <a:p>
            <a:pPr lvl="1"/>
            <a:r>
              <a:rPr lang="en-US" dirty="0" smtClean="0"/>
              <a:t>Web Server</a:t>
            </a:r>
            <a:r>
              <a:rPr lang="ko-KR" altLang="en-US" dirty="0"/>
              <a:t> </a:t>
            </a:r>
            <a:r>
              <a:rPr lang="ko-KR" altLang="en-US" dirty="0" smtClean="0"/>
              <a:t>구조</a:t>
            </a:r>
          </a:p>
          <a:p>
            <a:pPr lvl="1"/>
            <a:r>
              <a:rPr lang="en-US" dirty="0" smtClean="0"/>
              <a:t>Mongoose Web Server </a:t>
            </a:r>
            <a:r>
              <a:rPr lang="ko-KR" altLang="en-US" dirty="0" smtClean="0"/>
              <a:t>소개</a:t>
            </a:r>
          </a:p>
          <a:p>
            <a:pPr lvl="1"/>
            <a:r>
              <a:rPr lang="ko-KR" altLang="en-US" dirty="0" smtClean="0"/>
              <a:t>실습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err="1" smtClean="0"/>
              <a:t>bootst</a:t>
            </a:r>
            <a:r>
              <a:rPr lang="en-US" altLang="ko-KR" dirty="0" smtClean="0"/>
              <a:t> C++ Library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smtClean="0"/>
              <a:t>Win32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를 지원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err="1" smtClean="0"/>
              <a:t>RESTful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구현</a:t>
            </a:r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smtClean="0"/>
              <a:t>Web API</a:t>
            </a:r>
            <a:r>
              <a:rPr lang="ko-KR" altLang="en-US" dirty="0" smtClean="0"/>
              <a:t>기반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Device Manager</a:t>
            </a:r>
            <a:endParaRPr lang="ko-KR" altLang="en-US" dirty="0" smtClean="0"/>
          </a:p>
          <a:p>
            <a:pPr marL="800088" lvl="1" indent="-342900">
              <a:buFont typeface="+mj-lt"/>
              <a:buAutoNum type="arabicPeriod"/>
            </a:pPr>
            <a:r>
              <a:rPr lang="en-US" altLang="ko-KR" dirty="0" smtClean="0"/>
              <a:t>PC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Example App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800088" lvl="1" indent="-342900">
              <a:buFont typeface="+mj-lt"/>
              <a:buAutoNum type="arabicPeriod"/>
            </a:pP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</a:t>
            </a:r>
            <a:r>
              <a:rPr lang="ko-KR" altLang="en-US" dirty="0" smtClean="0"/>
              <a:t>로 만들어보는 </a:t>
            </a:r>
            <a:r>
              <a:rPr lang="en-US" altLang="ko-KR" dirty="0" smtClean="0"/>
              <a:t>Web API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일정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738"/>
              </p:ext>
            </p:extLst>
          </p:nvPr>
        </p:nvGraphicFramePr>
        <p:xfrm>
          <a:off x="2656688" y="2909891"/>
          <a:ext cx="440501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53"/>
                <a:gridCol w="3736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10/11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스터디 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구조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Mongoose Server </a:t>
                      </a:r>
                      <a:r>
                        <a:rPr lang="ko-KR" altLang="en-US" sz="140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10/25</a:t>
                      </a:r>
                      <a:endParaRPr lang="en-US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Boost</a:t>
                      </a:r>
                      <a:r>
                        <a:rPr lang="en-US" sz="1400" baseline="0" dirty="0" smtClean="0"/>
                        <a:t> C++ </a:t>
                      </a:r>
                      <a:r>
                        <a:rPr lang="en-US" sz="1400" baseline="0" dirty="0" smtClean="0"/>
                        <a:t>Library </a:t>
                      </a:r>
                      <a:r>
                        <a:rPr lang="ko-KR" altLang="en-US" sz="1400" baseline="0" dirty="0" smtClean="0"/>
                        <a:t>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Component Diagram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aseline="0" dirty="0" smtClean="0"/>
                        <a:t>Core API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ko-KR" altLang="en-US" sz="14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11/08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Core API </a:t>
                      </a:r>
                      <a:r>
                        <a:rPr lang="ko-KR" altLang="en-US" sz="1400" dirty="0" smtClean="0"/>
                        <a:t>구현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Common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Web Server 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리뷰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Common Web</a:t>
                      </a:r>
                      <a:r>
                        <a:rPr lang="en-US" altLang="ko-KR" sz="1400" baseline="0" dirty="0" smtClean="0"/>
                        <a:t> Server </a:t>
                      </a:r>
                      <a:r>
                        <a:rPr lang="ko-KR" altLang="en-US" sz="1400" baseline="0" dirty="0" smtClean="0"/>
                        <a:t>구현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baseline="0" dirty="0" smtClean="0"/>
                        <a:t>Mongoose Server </a:t>
                      </a:r>
                      <a:r>
                        <a:rPr lang="ko-KR" altLang="en-US" sz="1400" baseline="0" dirty="0" smtClean="0"/>
                        <a:t>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190"/>
              </p:ext>
            </p:extLst>
          </p:nvPr>
        </p:nvGraphicFramePr>
        <p:xfrm>
          <a:off x="7245286" y="2909891"/>
          <a:ext cx="4405015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53"/>
                <a:gridCol w="3736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날짜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내용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11/15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err="1" smtClean="0"/>
                        <a:t>RESTFul</a:t>
                      </a:r>
                      <a:r>
                        <a:rPr lang="en-US" altLang="ko-KR" sz="1400" dirty="0" smtClean="0"/>
                        <a:t> API </a:t>
                      </a:r>
                      <a:r>
                        <a:rPr lang="ko-KR" altLang="en-US" sz="1400" dirty="0" smtClean="0"/>
                        <a:t>소개</a:t>
                      </a:r>
                      <a:endParaRPr lang="en-US" altLang="ko-KR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Xml </a:t>
                      </a:r>
                      <a:r>
                        <a:rPr lang="ko-KR" altLang="en-US" sz="1400" dirty="0" smtClean="0"/>
                        <a:t>및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Json</a:t>
                      </a:r>
                      <a:r>
                        <a:rPr lang="en-US" altLang="ko-KR" sz="1400" dirty="0" smtClean="0"/>
                        <a:t> Parser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소개 및 포팅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Chatting</a:t>
                      </a:r>
                      <a:r>
                        <a:rPr lang="en-US" altLang="ko-KR" sz="1400" baseline="0" dirty="0" smtClean="0"/>
                        <a:t> Web API</a:t>
                      </a:r>
                      <a:r>
                        <a:rPr lang="ko-KR" altLang="en-US" sz="1400" baseline="0" dirty="0" smtClean="0"/>
                        <a:t> 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aseline="0" dirty="0" smtClean="0"/>
                        <a:t>실습</a:t>
                      </a:r>
                      <a:endParaRPr lang="en-US" altLang="ko-KR" sz="1400" baseline="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11/22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 smtClean="0"/>
                        <a:t>Chatting Web API </a:t>
                      </a:r>
                      <a:r>
                        <a:rPr lang="ko-KR" altLang="en-US" sz="1400" dirty="0" smtClean="0"/>
                        <a:t>구현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/>
                        <a:t>Client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및 연동 시험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11/29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IoT</a:t>
                      </a:r>
                      <a:r>
                        <a:rPr lang="en-US" sz="1400" dirty="0" smtClean="0"/>
                        <a:t> Device Manager </a:t>
                      </a:r>
                      <a:r>
                        <a:rPr lang="ko-KR" altLang="en-US" sz="1400" dirty="0" smtClean="0"/>
                        <a:t>설계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동작 시나리오 소개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IoT</a:t>
                      </a:r>
                      <a:r>
                        <a:rPr lang="en-US" sz="1400" baseline="0" dirty="0" smtClean="0"/>
                        <a:t> Device Manager </a:t>
                      </a:r>
                      <a:r>
                        <a:rPr lang="ko-KR" altLang="en-US" sz="1400" baseline="0" dirty="0" smtClean="0"/>
                        <a:t>구현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12/06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샘플 </a:t>
                      </a:r>
                      <a:r>
                        <a:rPr lang="en-US" altLang="ko-KR" sz="1400" dirty="0" smtClean="0"/>
                        <a:t>Device</a:t>
                      </a:r>
                      <a:r>
                        <a:rPr lang="ko-KR" altLang="en-US" sz="1400" dirty="0" smtClean="0"/>
                        <a:t> 설계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및 구현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 smtClean="0"/>
                        <a:t>IoT</a:t>
                      </a:r>
                      <a:r>
                        <a:rPr lang="en-US" sz="1400" dirty="0" smtClean="0"/>
                        <a:t> Device Manager </a:t>
                      </a:r>
                      <a:r>
                        <a:rPr lang="ko-KR" altLang="en-US" sz="1400" dirty="0" smtClean="0"/>
                        <a:t>연동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 smtClean="0"/>
                        <a:t>실습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boost C++ Library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>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" y="2133599"/>
            <a:ext cx="6623049" cy="4608723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Multi Platform(OS, CPU, SDK)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지원의 필요성</a:t>
            </a:r>
          </a:p>
          <a:p>
            <a:pPr lvl="1"/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PC(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특히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Windows)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환경을 벗어나면 다양한 개발 환경이 존재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2"/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ARM, MIPS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등 </a:t>
            </a:r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SoC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에 맞는 </a:t>
            </a:r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Toolchain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등이 제공</a:t>
            </a:r>
          </a:p>
          <a:p>
            <a:pPr lvl="2"/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Linux 2.6, Linux 3.x,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eCos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VxWorks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OS X, iOS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등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2"/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최근에는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Linux OS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로 통합되는 추세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제품의 경쟁력 확보를 위해서는 신속하고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높은 품질의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SW</a:t>
            </a:r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개발이 필요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따라서 이식성이 높은 소스 코드 확보 및 사용이 절실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Boost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C++ Library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가 대안인가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template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기반의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C++ Libraries</a:t>
            </a:r>
          </a:p>
          <a:p>
            <a:pPr lvl="1"/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C++ 11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이전의 컴파일러라면 보다 강력한 기능들을 사용할 수 있음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2"/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shared_ptr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 vector, </a:t>
            </a:r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for_each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등등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다양한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Library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들을 제공하고 있고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필요한 것을 선택해서 사용 필요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하지만 여전히 복잡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37374" y="2133599"/>
            <a:ext cx="5254626" cy="460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Download : v1.59</a:t>
            </a:r>
          </a:p>
          <a:p>
            <a:pPr lvl="1"/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http://</a:t>
            </a:r>
            <a:r>
              <a:rPr lang="en-US" altLang="ko-KR" sz="1200" dirty="0" smtClean="0">
                <a:latin typeface="Nanum Gothic" charset="-127"/>
                <a:ea typeface="Nanum Gothic" charset="-127"/>
                <a:cs typeface="Nanum Gothic" charset="-127"/>
                <a:hlinkClick r:id="rId2"/>
              </a:rPr>
              <a:t>www.boost.org/users/history/version_1_59_0.html</a:t>
            </a:r>
            <a:r>
              <a:rPr lang="en-US" altLang="ko-KR" sz="1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</a:p>
          <a:p>
            <a:r>
              <a:rPr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설치방법</a:t>
            </a:r>
          </a:p>
          <a:p>
            <a:pPr lvl="1"/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http://</a:t>
            </a:r>
            <a:r>
              <a:rPr lang="en-US" altLang="ko-KR" sz="1200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warmz.tistory.com/903</a:t>
            </a:r>
            <a:r>
              <a:rPr lang="ko-KR" altLang="en-US" sz="1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</a:p>
          <a:p>
            <a:r>
              <a:rPr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참고 사이트</a:t>
            </a:r>
            <a:endParaRPr lang="en-US" altLang="ko-KR" sz="14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sz="1200" dirty="0" smtClean="0">
                <a:latin typeface="Nanum Gothic" charset="-127"/>
                <a:ea typeface="Nanum Gothic" charset="-127"/>
                <a:cs typeface="Nanum Gothic" charset="-127"/>
                <a:hlinkClick r:id="rId4"/>
              </a:rPr>
              <a:t>http://theboostcpplibraries.com/</a:t>
            </a:r>
          </a:p>
          <a:p>
            <a:pPr lvl="1"/>
            <a:r>
              <a:rPr lang="en-US" altLang="ko-KR" sz="1200" dirty="0" smtClean="0">
                <a:latin typeface="Nanum Gothic" charset="-127"/>
                <a:ea typeface="Nanum Gothic" charset="-127"/>
                <a:cs typeface="Nanum Gothic" charset="-127"/>
                <a:hlinkClick r:id="rId4"/>
              </a:rPr>
              <a:t>http://www.jiniya.net/wp/archives/11769</a:t>
            </a:r>
            <a:endParaRPr lang="en-US" altLang="ko-KR" sz="12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sz="1200" dirty="0" smtClean="0">
                <a:latin typeface="Nanum Gothic" charset="-127"/>
                <a:ea typeface="Nanum Gothic" charset="-127"/>
                <a:cs typeface="Nanum Gothic" charset="-127"/>
                <a:hlinkClick r:id="rId5"/>
              </a:rPr>
              <a:t>http://egloos.zum.com/sweeper/v/2826435</a:t>
            </a:r>
            <a:r>
              <a:rPr lang="en-US" altLang="ko-KR" sz="1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ko-KR" altLang="en-US" sz="12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6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 강</a:t>
            </a:r>
            <a:br>
              <a:rPr lang="ko-KR" altLang="en-US" dirty="0"/>
            </a:br>
            <a:r>
              <a:rPr lang="en-US" altLang="ko-KR" dirty="0"/>
              <a:t>boost C++ Library</a:t>
            </a:r>
            <a:r>
              <a:rPr lang="ko-KR" altLang="en-US" dirty="0"/>
              <a:t> 소개</a:t>
            </a:r>
            <a:r>
              <a:rPr lang="en-US" altLang="ko-KR" dirty="0" smtClean="0"/>
              <a:t>(2/5) – </a:t>
            </a:r>
            <a:r>
              <a:rPr lang="en-US" altLang="ko-KR" dirty="0" err="1" smtClean="0"/>
              <a:t>shared_ptr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71600" y="1905000"/>
            <a:ext cx="8456613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005032"/>
                </a:solidFill>
                <a:latin typeface="NanumGothicCoding" charset="0"/>
              </a:rPr>
              <a:t>AAA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// RAII 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방식으로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... AAA 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객체 생성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NanumGothicCoding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::</a:t>
            </a:r>
            <a:r>
              <a:rPr lang="en-US" altLang="ko-KR" sz="1200" u="sng" dirty="0" err="1">
                <a:solidFill>
                  <a:srgbClr val="000000"/>
                </a:solidFill>
                <a:latin typeface="NanumGothicCoding" charset="0"/>
              </a:rPr>
              <a:t>auto_ptr</a:t>
            </a:r>
            <a:r>
              <a:rPr lang="en-US" altLang="ko-KR" sz="1200" u="sng" dirty="0">
                <a:solidFill>
                  <a:srgbClr val="000000"/>
                </a:solidFill>
                <a:latin typeface="NanumGothicCoding" charset="0"/>
              </a:rPr>
              <a:t>&lt;</a:t>
            </a:r>
            <a:r>
              <a:rPr lang="en-US" altLang="ko-KR" sz="1200" u="sng" dirty="0">
                <a:solidFill>
                  <a:srgbClr val="005032"/>
                </a:solidFill>
                <a:latin typeface="NanumGothicCoding" charset="0"/>
              </a:rPr>
              <a:t>AAA</a:t>
            </a:r>
            <a:r>
              <a:rPr lang="en-US" altLang="ko-KR" sz="1200" u="sng" dirty="0">
                <a:solidFill>
                  <a:srgbClr val="000000"/>
                </a:solidFill>
                <a:latin typeface="NanumGothicCoding" charset="0"/>
              </a:rPr>
              <a:t>&gt; </a:t>
            </a:r>
            <a:r>
              <a:rPr lang="en-US" altLang="ko-KR" sz="1200" u="sng" dirty="0" err="1">
                <a:solidFill>
                  <a:srgbClr val="000000"/>
                </a:solidFill>
                <a:latin typeface="NanumGothicCoding" charset="0"/>
              </a:rPr>
              <a:t>AAAObject</a:t>
            </a:r>
            <a:r>
              <a:rPr lang="en-US" altLang="ko-KR" sz="1200" u="sng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en-US" altLang="ko-KR" sz="1200" b="1" u="sng" dirty="0">
                <a:solidFill>
                  <a:srgbClr val="7F0055"/>
                </a:solidFill>
                <a:latin typeface="NanumGothicCoding" charset="0"/>
              </a:rPr>
              <a:t>new</a:t>
            </a:r>
            <a:r>
              <a:rPr lang="en-US" altLang="ko-KR" sz="1200" b="1" u="sng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u="sng" dirty="0">
                <a:solidFill>
                  <a:srgbClr val="005032"/>
                </a:solidFill>
                <a:latin typeface="NanumGothicCoding" charset="0"/>
              </a:rPr>
              <a:t>AAA</a:t>
            </a:r>
            <a:r>
              <a:rPr lang="en-US" altLang="ko-KR" sz="1200" b="1" u="sng" dirty="0">
                <a:solidFill>
                  <a:srgbClr val="000000"/>
                </a:solidFill>
                <a:latin typeface="NanumGothicCoding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복사가 되는 순간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, </a:t>
            </a:r>
            <a:r>
              <a:rPr lang="en-US" altLang="ko-KR" sz="1200" dirty="0" err="1">
                <a:solidFill>
                  <a:srgbClr val="3F7F5F"/>
                </a:solidFill>
                <a:latin typeface="NanumGothicCoding" charset="0"/>
              </a:rPr>
              <a:t>AAAObject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는 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NULL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이 되고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, 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이제 </a:t>
            </a:r>
            <a:r>
              <a:rPr lang="en-US" altLang="ko-KR" sz="1200" dirty="0" err="1">
                <a:solidFill>
                  <a:srgbClr val="3F7F5F"/>
                </a:solidFill>
                <a:latin typeface="NanumGothicCoding" charset="0"/>
              </a:rPr>
              <a:t>BBBObject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 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만이 객체를 가리킨다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.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NanumGothicCoding" charset="0"/>
              </a:rPr>
              <a:t>std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::</a:t>
            </a:r>
            <a:r>
              <a:rPr lang="en-US" altLang="ko-KR" sz="1200" u="sng" dirty="0" err="1">
                <a:solidFill>
                  <a:srgbClr val="000000"/>
                </a:solidFill>
                <a:latin typeface="NanumGothicCoding" charset="0"/>
              </a:rPr>
              <a:t>auto_ptr</a:t>
            </a:r>
            <a:r>
              <a:rPr lang="en-US" altLang="ko-KR" sz="1200" u="sng" dirty="0">
                <a:solidFill>
                  <a:srgbClr val="000000"/>
                </a:solidFill>
                <a:latin typeface="NanumGothicCoding" charset="0"/>
              </a:rPr>
              <a:t>&lt;</a:t>
            </a:r>
            <a:r>
              <a:rPr lang="en-US" altLang="ko-KR" sz="1200" u="sng" dirty="0">
                <a:solidFill>
                  <a:srgbClr val="005032"/>
                </a:solidFill>
                <a:latin typeface="NanumGothicCoding" charset="0"/>
              </a:rPr>
              <a:t>AAA</a:t>
            </a:r>
            <a:r>
              <a:rPr lang="en-US" altLang="ko-KR" sz="1200" u="sng" dirty="0">
                <a:solidFill>
                  <a:srgbClr val="000000"/>
                </a:solidFill>
                <a:latin typeface="NanumGothicCoding" charset="0"/>
              </a:rPr>
              <a:t>&gt; </a:t>
            </a:r>
            <a:r>
              <a:rPr lang="en-US" altLang="ko-KR" sz="1200" u="sng" dirty="0" err="1">
                <a:solidFill>
                  <a:srgbClr val="000000"/>
                </a:solidFill>
                <a:latin typeface="NanumGothicCoding" charset="0"/>
              </a:rPr>
              <a:t>BBBObject</a:t>
            </a:r>
            <a:r>
              <a:rPr lang="en-US" altLang="ko-KR" sz="1200" u="sng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en-US" altLang="ko-KR" sz="1200" u="sng" dirty="0" err="1">
                <a:solidFill>
                  <a:srgbClr val="000000"/>
                </a:solidFill>
                <a:latin typeface="NanumGothicCoding" charset="0"/>
              </a:rPr>
              <a:t>AAAObject</a:t>
            </a:r>
            <a:r>
              <a:rPr lang="en-US" altLang="ko-KR" sz="1200" u="sng" dirty="0">
                <a:solidFill>
                  <a:srgbClr val="000000"/>
                </a:solidFill>
                <a:latin typeface="NanumGothicCoding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역시 대입이 되는 순간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, BBB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는 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NULL, 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이제 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AAA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가 객체를 가리킴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.</a:t>
            </a:r>
          </a:p>
          <a:p>
            <a:r>
              <a:rPr lang="en-US" altLang="ko-KR" sz="1200" u="sng" dirty="0" err="1">
                <a:solidFill>
                  <a:srgbClr val="000000"/>
                </a:solidFill>
                <a:latin typeface="NanumGothicCoding" charset="0"/>
              </a:rPr>
              <a:t>AAAObject</a:t>
            </a:r>
            <a:r>
              <a:rPr lang="en-US" altLang="ko-KR" sz="1200" u="sng" dirty="0">
                <a:solidFill>
                  <a:srgbClr val="000000"/>
                </a:solidFill>
                <a:latin typeface="NanumGothicCoding" charset="0"/>
              </a:rPr>
              <a:t> = </a:t>
            </a:r>
            <a:r>
              <a:rPr lang="en-US" altLang="ko-KR" sz="1200" u="sng" dirty="0" err="1">
                <a:solidFill>
                  <a:srgbClr val="000000"/>
                </a:solidFill>
                <a:latin typeface="NanumGothicCoding" charset="0"/>
              </a:rPr>
              <a:t>BBBObject</a:t>
            </a:r>
            <a:r>
              <a:rPr lang="en-US" altLang="ko-KR" sz="1200" u="sng" dirty="0">
                <a:solidFill>
                  <a:srgbClr val="000000"/>
                </a:solidFill>
                <a:latin typeface="NanumGothicCoding" charset="0"/>
              </a:rPr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9263" y="4089826"/>
            <a:ext cx="6096000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ko-KR" altLang="en-US" sz="1400"/>
              <a:t>참조 카운팅 방식을 사용하는 스마트 포인터, boost::shared_ptr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3377"/>
              </p:ext>
            </p:extLst>
          </p:nvPr>
        </p:nvGraphicFramePr>
        <p:xfrm>
          <a:off x="304801" y="4643438"/>
          <a:ext cx="5038725" cy="2196224"/>
        </p:xfrm>
        <a:graphic>
          <a:graphicData uri="http://schemas.openxmlformats.org/drawingml/2006/table">
            <a:tbl>
              <a:tblPr/>
              <a:tblGrid>
                <a:gridCol w="1252537"/>
                <a:gridCol w="3786188"/>
              </a:tblGrid>
              <a:tr h="280206">
                <a:tc>
                  <a:txBody>
                    <a:bodyPr/>
                    <a:lstStyle/>
                    <a:p>
                      <a:r>
                        <a:rPr lang="en-US" sz="1100" b="1">
                          <a:hlinkClick r:id="rId2"/>
                        </a:rPr>
                        <a:t>scoped_ptr</a:t>
                      </a:r>
                      <a:endParaRPr lang="en-US" sz="1100"/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Simple sole ownership of single objects. </a:t>
                      </a:r>
                      <a:r>
                        <a:rPr lang="en-US" sz="1100" dirty="0" err="1"/>
                        <a:t>Noncopyable</a:t>
                      </a:r>
                      <a:r>
                        <a:rPr lang="en-US" sz="1100" dirty="0"/>
                        <a:t>.</a:t>
                      </a:r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0669">
                <a:tc>
                  <a:txBody>
                    <a:bodyPr/>
                    <a:lstStyle/>
                    <a:p>
                      <a:r>
                        <a:rPr lang="en-US" sz="1100" b="1">
                          <a:hlinkClick r:id="rId3"/>
                        </a:rPr>
                        <a:t>scoped_array</a:t>
                      </a:r>
                      <a:endParaRPr lang="en-US" sz="1100"/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Simple sole ownership of arrays. Noncopyable.</a:t>
                      </a:r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206">
                <a:tc>
                  <a:txBody>
                    <a:bodyPr/>
                    <a:lstStyle/>
                    <a:p>
                      <a:r>
                        <a:rPr lang="en-US" sz="1100" b="1">
                          <a:hlinkClick r:id="rId4"/>
                        </a:rPr>
                        <a:t>shared_ptr</a:t>
                      </a:r>
                      <a:endParaRPr lang="en-US" sz="1100"/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 ownership shared among multiple pointers.</a:t>
                      </a:r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206">
                <a:tc>
                  <a:txBody>
                    <a:bodyPr/>
                    <a:lstStyle/>
                    <a:p>
                      <a:r>
                        <a:rPr lang="en-US" sz="1100" b="1">
                          <a:hlinkClick r:id="rId5"/>
                        </a:rPr>
                        <a:t>shared_array</a:t>
                      </a:r>
                      <a:endParaRPr lang="en-US" sz="1100"/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Array ownership shared among multiple pointers.</a:t>
                      </a:r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0206">
                <a:tc>
                  <a:txBody>
                    <a:bodyPr/>
                    <a:lstStyle/>
                    <a:p>
                      <a:r>
                        <a:rPr lang="en-US" sz="1100" b="1">
                          <a:hlinkClick r:id="rId6"/>
                        </a:rPr>
                        <a:t>weak_ptr</a:t>
                      </a:r>
                      <a:endParaRPr lang="en-US" sz="1100"/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Non-owning observers of an object owned by </a:t>
                      </a:r>
                      <a:r>
                        <a:rPr lang="en-US" sz="1100" b="1" dirty="0" err="1"/>
                        <a:t>shared_ptr</a:t>
                      </a:r>
                      <a:r>
                        <a:rPr lang="en-US" sz="1100" dirty="0"/>
                        <a:t>.</a:t>
                      </a:r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0669">
                <a:tc>
                  <a:txBody>
                    <a:bodyPr/>
                    <a:lstStyle/>
                    <a:p>
                      <a:r>
                        <a:rPr lang="en-US" sz="1100" b="1">
                          <a:hlinkClick r:id="rId7"/>
                        </a:rPr>
                        <a:t>intrusive_ptr</a:t>
                      </a:r>
                      <a:endParaRPr lang="en-US" sz="1100"/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Shared ownership of objects with an embedded reference count.</a:t>
                      </a:r>
                    </a:p>
                  </a:txBody>
                  <a:tcPr marL="39494" marR="39494" marT="39494" marB="394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519739" y="4531338"/>
            <a:ext cx="667226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005032"/>
                </a:solidFill>
                <a:latin typeface="NanumGothicCoding" charset="0"/>
              </a:rPr>
              <a:t>Car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{...};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최초 생성시 초기 참조 카운트는 당연히 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'1'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NanumGothicCoding" charset="0"/>
              </a:rPr>
              <a:t>boost::</a:t>
            </a:r>
            <a:r>
              <a:rPr lang="en-US" altLang="ko-KR" sz="1200" dirty="0" err="1">
                <a:solidFill>
                  <a:srgbClr val="000000"/>
                </a:solidFill>
                <a:latin typeface="NanumGothicCoding" charset="0"/>
              </a:rPr>
              <a:t>shared_ptr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&lt;</a:t>
            </a:r>
            <a:r>
              <a:rPr lang="en-US" altLang="ko-KR" sz="1200" dirty="0">
                <a:solidFill>
                  <a:srgbClr val="005032"/>
                </a:solidFill>
                <a:latin typeface="NanumGothicCoding" charset="0"/>
              </a:rPr>
              <a:t>Car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&gt; Car1( </a:t>
            </a:r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005032"/>
                </a:solidFill>
                <a:latin typeface="NanumGothicCoding" charset="0"/>
              </a:rPr>
              <a:t>Car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() </a:t>
            </a:r>
            <a:r>
              <a:rPr lang="en-US" altLang="ko-KR" sz="1200" b="1" dirty="0" smtClean="0">
                <a:solidFill>
                  <a:srgbClr val="000000"/>
                </a:solidFill>
                <a:latin typeface="NanumGothicCoding" charset="0"/>
              </a:rPr>
              <a:t>);</a:t>
            </a:r>
            <a:endParaRPr lang="ko-KR" altLang="en-US" sz="1200" b="1" dirty="0" smtClean="0">
              <a:solidFill>
                <a:srgbClr val="000000"/>
              </a:solidFill>
              <a:latin typeface="NanumGothicCoding" charset="0"/>
            </a:endParaRPr>
          </a:p>
          <a:p>
            <a:endParaRPr lang="en-US" altLang="ko-KR" sz="1200" b="1" dirty="0">
              <a:solidFill>
                <a:srgbClr val="000000"/>
              </a:solidFill>
              <a:latin typeface="NanumGothicCoding" charset="0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최초 생성시 초기 참조 카운트는 당연히 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'1'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NanumGothicCoding" charset="0"/>
              </a:rPr>
              <a:t>boost::</a:t>
            </a:r>
            <a:r>
              <a:rPr lang="en-US" altLang="ko-KR" sz="1200" dirty="0" err="1">
                <a:solidFill>
                  <a:srgbClr val="000000"/>
                </a:solidFill>
                <a:latin typeface="NanumGothicCoding" charset="0"/>
              </a:rPr>
              <a:t>shared_ptr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&lt;</a:t>
            </a:r>
            <a:r>
              <a:rPr lang="en-US" altLang="ko-KR" sz="1200" dirty="0">
                <a:solidFill>
                  <a:srgbClr val="005032"/>
                </a:solidFill>
                <a:latin typeface="NanumGothicCoding" charset="0"/>
              </a:rPr>
              <a:t>Car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&gt; Car2( </a:t>
            </a:r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005032"/>
                </a:solidFill>
                <a:latin typeface="NanumGothicCoding" charset="0"/>
              </a:rPr>
              <a:t>Car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() 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// Car1 </a:t>
            </a:r>
            <a:r>
              <a:rPr lang="en-US" altLang="ko-KR" sz="1200" dirty="0" err="1">
                <a:solidFill>
                  <a:srgbClr val="3F7F5F"/>
                </a:solidFill>
                <a:latin typeface="NanumGothicCoding" charset="0"/>
              </a:rPr>
              <a:t>shared_ptr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은 이제 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Car2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의 객체를 참조한다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.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// Car1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이 참조하던 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Car* 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는 더 이상 참조자가 존재하지 않아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, delete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가 호출된다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.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대신 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Car2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가 참조하던 객체를 이제 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Car1 </a:t>
            </a:r>
            <a:r>
              <a:rPr lang="en-US" altLang="ko-KR" sz="1200" dirty="0" err="1">
                <a:solidFill>
                  <a:srgbClr val="3F7F5F"/>
                </a:solidFill>
                <a:latin typeface="NanumGothicCoding" charset="0"/>
              </a:rPr>
              <a:t>shared_ptr</a:t>
            </a:r>
            <a:r>
              <a:rPr lang="ko-KR" altLang="en-US" sz="1200" dirty="0">
                <a:solidFill>
                  <a:srgbClr val="3F7F5F"/>
                </a:solidFill>
                <a:latin typeface="NanumGothicCoding" charset="0"/>
              </a:rPr>
              <a:t>도 참조하므로 참조 카운트는 </a:t>
            </a:r>
            <a:r>
              <a:rPr lang="en-US" altLang="ko-KR" sz="1200" dirty="0">
                <a:solidFill>
                  <a:srgbClr val="3F7F5F"/>
                </a:solidFill>
                <a:latin typeface="NanumGothicCoding" charset="0"/>
              </a:rPr>
              <a:t>'2'</a:t>
            </a:r>
          </a:p>
          <a:p>
            <a:r>
              <a:rPr lang="is-IS" altLang="ko-KR" sz="1200" dirty="0">
                <a:solidFill>
                  <a:srgbClr val="000000"/>
                </a:solidFill>
                <a:latin typeface="NanumGothicCoding" charset="0"/>
              </a:rPr>
              <a:t>Car1 = Car2;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128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 강</a:t>
            </a:r>
            <a:br>
              <a:rPr lang="ko-KR" altLang="en-US" dirty="0"/>
            </a:br>
            <a:r>
              <a:rPr lang="en-US" altLang="ko-KR" dirty="0"/>
              <a:t>boost C++ Library</a:t>
            </a:r>
            <a:r>
              <a:rPr lang="ko-KR" altLang="en-US" dirty="0"/>
              <a:t> 소개</a:t>
            </a:r>
            <a:r>
              <a:rPr lang="en-US" altLang="ko-KR" dirty="0" smtClean="0"/>
              <a:t>(3/5) – bind</a:t>
            </a:r>
            <a:endParaRPr kumimoji="1" lang="ko-KR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0872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bind</a:t>
            </a:r>
          </a:p>
          <a:p>
            <a:pPr lvl="1"/>
            <a:r>
              <a:rPr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shared_ptr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다음으로 강력한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template</a:t>
            </a:r>
          </a:p>
          <a:p>
            <a:pPr lvl="1"/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유연하게 설계된 클래스가 얼마나 효율적으로 기존 시스템과 마찰 없이 잘 결합될 수 있는지를 단적으로 보여주는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클래스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ko-KR" altLang="en-US" dirty="0">
                <a:latin typeface="Nanum Gothic" charset="-127"/>
                <a:ea typeface="Nanum Gothic" charset="-127"/>
                <a:cs typeface="Nanum Gothic" charset="-127"/>
              </a:rPr>
              <a:t>함수 호출 객체를 만들어주는 역할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기본 예제</a:t>
            </a: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213" y="4365010"/>
            <a:ext cx="5653087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"boost/</a:t>
            </a:r>
            <a:r>
              <a:rPr lang="en-US" altLang="ko-KR" sz="1200" b="1" dirty="0" err="1">
                <a:solidFill>
                  <a:srgbClr val="2A00FF"/>
                </a:solidFill>
                <a:latin typeface="NanumGothicCoding" charset="0"/>
              </a:rPr>
              <a:t>bind.hpp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200" b="1" dirty="0" err="1">
                <a:solidFill>
                  <a:srgbClr val="000000"/>
                </a:solidFill>
                <a:latin typeface="NanumGothicCoding" charset="0"/>
              </a:rPr>
              <a:t>fn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a, </a:t>
            </a:r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b, </a:t>
            </a:r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c, </a:t>
            </a:r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d, </a:t>
            </a:r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200" b="1" dirty="0" err="1">
                <a:solidFill>
                  <a:srgbClr val="000000"/>
                </a:solidFill>
                <a:latin typeface="NanumGothicCoding" charset="0"/>
              </a:rPr>
              <a:t>e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)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{  </a:t>
            </a:r>
          </a:p>
          <a:p>
            <a:r>
              <a:rPr lang="ro-RO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ro-RO" altLang="ko-KR" sz="1200" dirty="0" err="1">
                <a:solidFill>
                  <a:srgbClr val="000000"/>
                </a:solidFill>
                <a:latin typeface="NanumGothicCoding" charset="0"/>
              </a:rPr>
              <a:t>printf</a:t>
            </a:r>
            <a:r>
              <a:rPr lang="ro-RO" altLang="ko-KR" sz="12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ro-RO" altLang="ko-KR" sz="1200" dirty="0">
                <a:solidFill>
                  <a:srgbClr val="2A00FF"/>
                </a:solidFill>
                <a:latin typeface="NanumGothicCoding" charset="0"/>
              </a:rPr>
              <a:t>"a = %d, b = %d, c = %d, d = %d, e = %d\n"</a:t>
            </a:r>
            <a:r>
              <a:rPr lang="ro-RO" altLang="ko-KR" sz="1200" dirty="0">
                <a:solidFill>
                  <a:srgbClr val="000000"/>
                </a:solidFill>
                <a:latin typeface="NanumGothicCoding" charset="0"/>
              </a:rPr>
              <a:t>, a, b, c, d , e);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a + b + c + d + e;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}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200" b="1" dirty="0" err="1">
                <a:solidFill>
                  <a:srgbClr val="000000"/>
                </a:solidFill>
                <a:latin typeface="NanumGothicCoding" charset="0"/>
              </a:rPr>
              <a:t>main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()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{  </a:t>
            </a:r>
          </a:p>
          <a:p>
            <a:r>
              <a:rPr lang="it-IT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it-IT" altLang="ko-KR" sz="1200" dirty="0" err="1">
                <a:solidFill>
                  <a:srgbClr val="000000"/>
                </a:solidFill>
                <a:latin typeface="NanumGothicCoding" charset="0"/>
              </a:rPr>
              <a:t>printf</a:t>
            </a:r>
            <a:r>
              <a:rPr lang="it-IT" altLang="ko-KR" sz="12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it-IT" altLang="ko-KR" sz="1200" dirty="0">
                <a:solidFill>
                  <a:srgbClr val="2A00FF"/>
                </a:solidFill>
                <a:latin typeface="NanumGothicCoding" charset="0"/>
              </a:rPr>
              <a:t>"%d\</a:t>
            </a:r>
            <a:r>
              <a:rPr lang="it-IT" altLang="ko-KR" sz="1200" dirty="0" err="1">
                <a:solidFill>
                  <a:srgbClr val="2A00FF"/>
                </a:solidFill>
                <a:latin typeface="NanumGothicCoding" charset="0"/>
              </a:rPr>
              <a:t>n</a:t>
            </a:r>
            <a:r>
              <a:rPr lang="it-IT" altLang="ko-KR" sz="1200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it-IT" altLang="ko-KR" sz="1200" dirty="0">
                <a:solidFill>
                  <a:srgbClr val="000000"/>
                </a:solidFill>
                <a:latin typeface="NanumGothicCoding" charset="0"/>
              </a:rPr>
              <a:t>, </a:t>
            </a:r>
            <a:r>
              <a:rPr lang="it-IT" altLang="ko-KR" sz="1200" dirty="0" err="1">
                <a:solidFill>
                  <a:srgbClr val="000000"/>
                </a:solidFill>
                <a:latin typeface="NanumGothicCoding" charset="0"/>
              </a:rPr>
              <a:t>boost</a:t>
            </a:r>
            <a:r>
              <a:rPr lang="it-IT" altLang="ko-KR" sz="1200" dirty="0">
                <a:solidFill>
                  <a:srgbClr val="000000"/>
                </a:solidFill>
                <a:latin typeface="NanumGothicCoding" charset="0"/>
              </a:rPr>
              <a:t>::</a:t>
            </a:r>
            <a:r>
              <a:rPr lang="it-IT" altLang="ko-KR" sz="1200" dirty="0" err="1">
                <a:solidFill>
                  <a:srgbClr val="000000"/>
                </a:solidFill>
                <a:latin typeface="NanumGothicCoding" charset="0"/>
              </a:rPr>
              <a:t>bind</a:t>
            </a:r>
            <a:r>
              <a:rPr lang="it-IT" altLang="ko-KR" sz="12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it-IT" altLang="ko-KR" sz="1200" dirty="0" err="1">
                <a:solidFill>
                  <a:srgbClr val="000000"/>
                </a:solidFill>
                <a:latin typeface="NanumGothicCoding" charset="0"/>
              </a:rPr>
              <a:t>fn</a:t>
            </a:r>
            <a:r>
              <a:rPr lang="it-IT" altLang="ko-KR" sz="1200" dirty="0">
                <a:solidFill>
                  <a:srgbClr val="000000"/>
                </a:solidFill>
                <a:latin typeface="NanumGothicCoding" charset="0"/>
              </a:rPr>
              <a:t>, 1, 2, 3, 4, 5)());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0;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} 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285706" y="4222135"/>
            <a:ext cx="521890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main()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{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NanumGothicCoding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NanumGothicCoding" charset="0"/>
              </a:rPr>
              <a:t>"%d\n"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, boost::bind(</a:t>
            </a:r>
            <a:r>
              <a:rPr lang="en-US" altLang="ko-KR" sz="1200" dirty="0" err="1">
                <a:solidFill>
                  <a:srgbClr val="000000"/>
                </a:solidFill>
                <a:latin typeface="NanumGothicCoding" charset="0"/>
              </a:rPr>
              <a:t>fn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, 1, 2, </a:t>
            </a:r>
            <a:r>
              <a:rPr lang="en-US" altLang="ko-KR" sz="1200" dirty="0">
                <a:solidFill>
                  <a:srgbClr val="FF0000"/>
                </a:solidFill>
                <a:latin typeface="NanumGothicCoding" charset="0"/>
              </a:rPr>
              <a:t>_1,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4, 5)(</a:t>
            </a:r>
            <a:r>
              <a:rPr lang="en-US" altLang="ko-KR" sz="1200" dirty="0">
                <a:solidFill>
                  <a:srgbClr val="FF0000"/>
                </a:solidFill>
                <a:latin typeface="NanumGothicCoding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));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0;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} 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285706" y="5784498"/>
            <a:ext cx="521890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main()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{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NanumGothicCoding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NanumGothicCoding" charset="0"/>
              </a:rPr>
              <a:t>"%d\n"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, boost::bind(</a:t>
            </a:r>
            <a:r>
              <a:rPr lang="en-US" altLang="ko-KR" sz="1200" dirty="0" err="1">
                <a:solidFill>
                  <a:srgbClr val="000000"/>
                </a:solidFill>
                <a:latin typeface="NanumGothicCoding" charset="0"/>
              </a:rPr>
              <a:t>fn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, 1, </a:t>
            </a:r>
            <a:r>
              <a:rPr lang="en-US" altLang="ko-KR" sz="1200" dirty="0">
                <a:solidFill>
                  <a:srgbClr val="FF0000"/>
                </a:solidFill>
                <a:latin typeface="NanumGothicCoding" charset="0"/>
              </a:rPr>
              <a:t>_2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NanumGothicCoding" charset="0"/>
              </a:rPr>
              <a:t>_1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, 4, 5)(</a:t>
            </a:r>
            <a:r>
              <a:rPr lang="en-US" altLang="ko-KR" sz="1200" dirty="0">
                <a:solidFill>
                  <a:srgbClr val="FF0000"/>
                </a:solidFill>
                <a:latin typeface="NanumGothicCoding" charset="0"/>
              </a:rPr>
              <a:t>10, 11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));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0;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} 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929812" y="4106457"/>
            <a:ext cx="1800225" cy="258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ko-KR" sz="1400"/>
              <a:t>fn(1, 2, 10, 4, </a:t>
            </a:r>
            <a:r>
              <a:rPr kumimoji="1" lang="is-IS" altLang="ko-KR" sz="1400"/>
              <a:t>5</a:t>
            </a:r>
            <a:r>
              <a:rPr kumimoji="1" lang="is-IS" altLang="ko-KR" sz="1400" smtClean="0"/>
              <a:t>)</a:t>
            </a:r>
            <a:endParaRPr kumimoji="1" lang="is-IS" altLang="ko-KR" sz="14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929812" y="5590252"/>
            <a:ext cx="1800225" cy="258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ko-KR" sz="1400" dirty="0"/>
              <a:t>fn(1, </a:t>
            </a:r>
            <a:r>
              <a:rPr kumimoji="1" lang="is-IS" altLang="ko-KR" sz="1400" dirty="0" smtClean="0"/>
              <a:t>11, </a:t>
            </a:r>
            <a:r>
              <a:rPr kumimoji="1" lang="is-IS" altLang="ko-KR" sz="1400" dirty="0"/>
              <a:t>10, 4, 5</a:t>
            </a:r>
            <a:r>
              <a:rPr kumimoji="1" lang="is-IS" altLang="ko-KR" sz="1400" dirty="0" smtClean="0"/>
              <a:t>)</a:t>
            </a:r>
            <a:endParaRPr kumimoji="1" lang="is-I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5481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 강</a:t>
            </a:r>
            <a:br>
              <a:rPr lang="ko-KR" altLang="en-US" dirty="0"/>
            </a:br>
            <a:r>
              <a:rPr lang="en-US" altLang="ko-KR" dirty="0"/>
              <a:t>boost C++ Library</a:t>
            </a:r>
            <a:r>
              <a:rPr lang="ko-KR" altLang="en-US" dirty="0"/>
              <a:t> 소개</a:t>
            </a:r>
            <a:r>
              <a:rPr lang="en-US" altLang="ko-KR" dirty="0" smtClean="0"/>
              <a:t>(4/5) – bind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3569" y="1810464"/>
            <a:ext cx="4110037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ko-KR" sz="1400" b="1" dirty="0" err="1" smtClean="0">
                <a:solidFill>
                  <a:srgbClr val="7F0055"/>
                </a:solidFill>
                <a:latin typeface="NanumGothicCoding" charset="0"/>
              </a:rPr>
              <a:t>class</a:t>
            </a:r>
            <a:r>
              <a:rPr lang="de-DE" altLang="ko-KR" sz="1400" b="1" dirty="0" smtClean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>
                <a:solidFill>
                  <a:srgbClr val="005032"/>
                </a:solidFill>
                <a:latin typeface="NanumGothicCoding" charset="0"/>
              </a:rPr>
              <a:t>Man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{  </a:t>
            </a:r>
          </a:p>
          <a:p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public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: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400" dirty="0" err="1">
                <a:solidFill>
                  <a:srgbClr val="000000"/>
                </a:solidFill>
                <a:latin typeface="NanumGothicCoding" charset="0"/>
              </a:rPr>
              <a:t>std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::</a:t>
            </a:r>
            <a:r>
              <a:rPr lang="de-DE" altLang="ko-KR" sz="1400" dirty="0" err="1">
                <a:solidFill>
                  <a:srgbClr val="000000"/>
                </a:solidFill>
                <a:latin typeface="NanumGothicCoding" charset="0"/>
              </a:rPr>
              <a:t>string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dirty="0" err="1">
                <a:solidFill>
                  <a:srgbClr val="0000C0"/>
                </a:solidFill>
                <a:latin typeface="NanumGothicCoding" charset="0"/>
              </a:rPr>
              <a:t>name</a:t>
            </a:r>
            <a:r>
              <a:rPr lang="de-DE" altLang="ko-KR" sz="1400" dirty="0">
                <a:solidFill>
                  <a:srgbClr val="0000C0"/>
                </a:solidFill>
                <a:latin typeface="NanumGothicCoding" charset="0"/>
              </a:rPr>
              <a:t>_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Man(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const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char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*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name</a:t>
            </a:r>
            <a:r>
              <a:rPr lang="de-DE" altLang="ko-KR" sz="1400" b="1" dirty="0" smtClean="0">
                <a:solidFill>
                  <a:srgbClr val="000000"/>
                </a:solidFill>
                <a:latin typeface="NanumGothicCoding" charset="0"/>
              </a:rPr>
              <a:t>) </a:t>
            </a:r>
            <a:r>
              <a:rPr lang="de-DE" altLang="ko-KR" sz="1400" dirty="0" smtClean="0">
                <a:solidFill>
                  <a:srgbClr val="000000"/>
                </a:solidFill>
                <a:latin typeface="NanumGothicCoding" charset="0"/>
              </a:rPr>
              <a:t>{  </a:t>
            </a:r>
            <a:endParaRPr lang="de-DE" altLang="ko-KR" sz="1400" dirty="0">
              <a:solidFill>
                <a:srgbClr val="000000"/>
              </a:solidFill>
              <a:latin typeface="NanumGothicCoding" charset="0"/>
            </a:endParaRP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    </a:t>
            </a:r>
            <a:r>
              <a:rPr lang="de-DE" altLang="ko-KR" sz="1400" dirty="0" err="1">
                <a:solidFill>
                  <a:srgbClr val="0000C0"/>
                </a:solidFill>
                <a:latin typeface="NanumGothicCoding" charset="0"/>
              </a:rPr>
              <a:t>name</a:t>
            </a:r>
            <a:r>
              <a:rPr lang="de-DE" altLang="ko-KR" sz="1400" dirty="0">
                <a:solidFill>
                  <a:srgbClr val="0000C0"/>
                </a:solidFill>
                <a:latin typeface="NanumGothicCoding" charset="0"/>
              </a:rPr>
              <a:t>_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= </a:t>
            </a:r>
            <a:r>
              <a:rPr lang="de-DE" altLang="ko-KR" sz="1400" dirty="0" err="1">
                <a:solidFill>
                  <a:srgbClr val="000000"/>
                </a:solidFill>
                <a:latin typeface="NanumGothicCoding" charset="0"/>
              </a:rPr>
              <a:t>name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;  </a:t>
            </a:r>
          </a:p>
          <a:p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        </a:t>
            </a:r>
            <a:r>
              <a:rPr lang="ro-RO" altLang="ko-KR" sz="1400" dirty="0" err="1">
                <a:solidFill>
                  <a:srgbClr val="000000"/>
                </a:solidFill>
                <a:latin typeface="NanumGothicCoding" charset="0"/>
              </a:rPr>
              <a:t>printf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ro-RO" altLang="ko-KR" sz="1400" dirty="0">
                <a:solidFill>
                  <a:srgbClr val="2A00FF"/>
                </a:solidFill>
                <a:latin typeface="NanumGothicCoding" charset="0"/>
              </a:rPr>
              <a:t>"%s </a:t>
            </a:r>
            <a:r>
              <a:rPr lang="ro-RO" altLang="ko-KR" sz="1400" dirty="0" err="1">
                <a:solidFill>
                  <a:srgbClr val="2A00FF"/>
                </a:solidFill>
                <a:latin typeface="NanumGothicCoding" charset="0"/>
              </a:rPr>
              <a:t>ctor</a:t>
            </a:r>
            <a:r>
              <a:rPr lang="ro-RO" altLang="ko-KR" sz="1400" dirty="0">
                <a:solidFill>
                  <a:srgbClr val="2A00FF"/>
                </a:solidFill>
                <a:latin typeface="NanumGothicCoding" charset="0"/>
              </a:rPr>
              <a:t>\n"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, </a:t>
            </a:r>
            <a:r>
              <a:rPr lang="ro-RO" altLang="ko-KR" sz="1400" dirty="0" err="1">
                <a:solidFill>
                  <a:srgbClr val="0000C0"/>
                </a:solidFill>
                <a:latin typeface="NanumGothicCoding" charset="0"/>
              </a:rPr>
              <a:t>name</a:t>
            </a:r>
            <a:r>
              <a:rPr lang="ro-RO" altLang="ko-KR" sz="1400" dirty="0">
                <a:solidFill>
                  <a:srgbClr val="0000C0"/>
                </a:solidFill>
                <a:latin typeface="NanumGothicCoding" charset="0"/>
              </a:rPr>
              <a:t>_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.</a:t>
            </a:r>
            <a:r>
              <a:rPr lang="ro-RO" altLang="ko-KR" sz="1400" dirty="0" err="1">
                <a:solidFill>
                  <a:srgbClr val="000000"/>
                </a:solidFill>
                <a:latin typeface="NanumGothicCoding" charset="0"/>
              </a:rPr>
              <a:t>c_str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());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}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Man(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const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>
                <a:solidFill>
                  <a:srgbClr val="005032"/>
                </a:solidFill>
                <a:latin typeface="NanumGothicCoding" charset="0"/>
              </a:rPr>
              <a:t>Man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&amp;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r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) </a:t>
            </a:r>
            <a:r>
              <a:rPr lang="de-DE" altLang="ko-KR" sz="1400" dirty="0" smtClean="0">
                <a:solidFill>
                  <a:srgbClr val="000000"/>
                </a:solidFill>
                <a:latin typeface="NanumGothicCoding" charset="0"/>
              </a:rPr>
              <a:t>{  </a:t>
            </a:r>
            <a:endParaRPr lang="de-DE" altLang="ko-KR" sz="1400" dirty="0">
              <a:solidFill>
                <a:srgbClr val="000000"/>
              </a:solidFill>
              <a:latin typeface="NanumGothicCoding" charset="0"/>
            </a:endParaRPr>
          </a:p>
          <a:p>
            <a:r>
              <a:rPr lang="pl-PL" altLang="ko-KR" sz="1400" dirty="0">
                <a:solidFill>
                  <a:srgbClr val="000000"/>
                </a:solidFill>
                <a:latin typeface="NanumGothicCoding" charset="0"/>
              </a:rPr>
              <a:t>        </a:t>
            </a:r>
            <a:r>
              <a:rPr lang="pl-PL" altLang="ko-KR" sz="1400" dirty="0" err="1">
                <a:solidFill>
                  <a:srgbClr val="0000C0"/>
                </a:solidFill>
                <a:latin typeface="NanumGothicCoding" charset="0"/>
              </a:rPr>
              <a:t>name</a:t>
            </a:r>
            <a:r>
              <a:rPr lang="pl-PL" altLang="ko-KR" sz="1400" dirty="0">
                <a:solidFill>
                  <a:srgbClr val="0000C0"/>
                </a:solidFill>
                <a:latin typeface="NanumGothicCoding" charset="0"/>
              </a:rPr>
              <a:t>_</a:t>
            </a:r>
            <a:r>
              <a:rPr lang="pl-PL" altLang="ko-KR" sz="1400" dirty="0">
                <a:solidFill>
                  <a:srgbClr val="000000"/>
                </a:solidFill>
                <a:latin typeface="NanumGothicCoding" charset="0"/>
              </a:rPr>
              <a:t> = </a:t>
            </a:r>
            <a:r>
              <a:rPr lang="pl-PL" altLang="ko-KR" sz="1400" dirty="0" err="1">
                <a:solidFill>
                  <a:srgbClr val="000000"/>
                </a:solidFill>
                <a:latin typeface="NanumGothicCoding" charset="0"/>
              </a:rPr>
              <a:t>r.</a:t>
            </a:r>
            <a:r>
              <a:rPr lang="pl-PL" altLang="ko-KR" sz="1400" dirty="0" err="1">
                <a:solidFill>
                  <a:srgbClr val="0000C0"/>
                </a:solidFill>
                <a:latin typeface="NanumGothicCoding" charset="0"/>
              </a:rPr>
              <a:t>name</a:t>
            </a:r>
            <a:r>
              <a:rPr lang="pl-PL" altLang="ko-KR" sz="1400" dirty="0">
                <a:solidFill>
                  <a:srgbClr val="0000C0"/>
                </a:solidFill>
                <a:latin typeface="NanumGothicCoding" charset="0"/>
              </a:rPr>
              <a:t>_</a:t>
            </a:r>
            <a:r>
              <a:rPr lang="pl-PL" altLang="ko-KR" sz="1400" dirty="0">
                <a:solidFill>
                  <a:srgbClr val="000000"/>
                </a:solidFill>
                <a:latin typeface="NanumGothicCoding" charset="0"/>
              </a:rPr>
              <a:t>;  </a:t>
            </a:r>
          </a:p>
          <a:p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        </a:t>
            </a:r>
            <a:r>
              <a:rPr lang="ro-RO" altLang="ko-KR" sz="1400" dirty="0" err="1">
                <a:solidFill>
                  <a:srgbClr val="000000"/>
                </a:solidFill>
                <a:latin typeface="NanumGothicCoding" charset="0"/>
              </a:rPr>
              <a:t>printf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ro-RO" altLang="ko-KR" sz="1400" dirty="0">
                <a:solidFill>
                  <a:srgbClr val="2A00FF"/>
                </a:solidFill>
                <a:latin typeface="NanumGothicCoding" charset="0"/>
              </a:rPr>
              <a:t>"%s </a:t>
            </a:r>
            <a:r>
              <a:rPr lang="ro-RO" altLang="ko-KR" sz="1400" dirty="0" err="1">
                <a:solidFill>
                  <a:srgbClr val="2A00FF"/>
                </a:solidFill>
                <a:latin typeface="NanumGothicCoding" charset="0"/>
              </a:rPr>
              <a:t>cctor</a:t>
            </a:r>
            <a:r>
              <a:rPr lang="ro-RO" altLang="ko-KR" sz="1400" dirty="0">
                <a:solidFill>
                  <a:srgbClr val="2A00FF"/>
                </a:solidFill>
                <a:latin typeface="NanumGothicCoding" charset="0"/>
              </a:rPr>
              <a:t>\n"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, </a:t>
            </a:r>
            <a:r>
              <a:rPr lang="ro-RO" altLang="ko-KR" sz="1400" dirty="0" err="1">
                <a:solidFill>
                  <a:srgbClr val="0000C0"/>
                </a:solidFill>
                <a:latin typeface="NanumGothicCoding" charset="0"/>
              </a:rPr>
              <a:t>name</a:t>
            </a:r>
            <a:r>
              <a:rPr lang="ro-RO" altLang="ko-KR" sz="1400" dirty="0">
                <a:solidFill>
                  <a:srgbClr val="0000C0"/>
                </a:solidFill>
                <a:latin typeface="NanumGothicCoding" charset="0"/>
              </a:rPr>
              <a:t>_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.</a:t>
            </a:r>
            <a:r>
              <a:rPr lang="ro-RO" altLang="ko-KR" sz="1400" dirty="0" err="1">
                <a:solidFill>
                  <a:srgbClr val="000000"/>
                </a:solidFill>
                <a:latin typeface="NanumGothicCoding" charset="0"/>
              </a:rPr>
              <a:t>c_str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());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}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~Man() </a:t>
            </a:r>
            <a:r>
              <a:rPr lang="de-DE" altLang="ko-KR" sz="1400" dirty="0" smtClean="0">
                <a:solidFill>
                  <a:srgbClr val="000000"/>
                </a:solidFill>
                <a:latin typeface="NanumGothicCoding" charset="0"/>
              </a:rPr>
              <a:t>{  </a:t>
            </a:r>
            <a:endParaRPr lang="de-DE" altLang="ko-KR" sz="1400" dirty="0">
              <a:solidFill>
                <a:srgbClr val="000000"/>
              </a:solidFill>
              <a:latin typeface="NanumGothicCoding" charset="0"/>
            </a:endParaRPr>
          </a:p>
          <a:p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        </a:t>
            </a:r>
            <a:r>
              <a:rPr lang="ro-RO" altLang="ko-KR" sz="1400" dirty="0" err="1">
                <a:solidFill>
                  <a:srgbClr val="000000"/>
                </a:solidFill>
                <a:latin typeface="NanumGothicCoding" charset="0"/>
              </a:rPr>
              <a:t>printf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ro-RO" altLang="ko-KR" sz="1400" dirty="0">
                <a:solidFill>
                  <a:srgbClr val="2A00FF"/>
                </a:solidFill>
                <a:latin typeface="NanumGothicCoding" charset="0"/>
              </a:rPr>
              <a:t>"%s </a:t>
            </a:r>
            <a:r>
              <a:rPr lang="ro-RO" altLang="ko-KR" sz="1400" dirty="0" err="1">
                <a:solidFill>
                  <a:srgbClr val="2A00FF"/>
                </a:solidFill>
                <a:latin typeface="NanumGothicCoding" charset="0"/>
              </a:rPr>
              <a:t>dtor</a:t>
            </a:r>
            <a:r>
              <a:rPr lang="ro-RO" altLang="ko-KR" sz="1400" dirty="0">
                <a:solidFill>
                  <a:srgbClr val="2A00FF"/>
                </a:solidFill>
                <a:latin typeface="NanumGothicCoding" charset="0"/>
              </a:rPr>
              <a:t>\n"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, </a:t>
            </a:r>
            <a:r>
              <a:rPr lang="ro-RO" altLang="ko-KR" sz="1400" dirty="0" err="1">
                <a:solidFill>
                  <a:srgbClr val="0000C0"/>
                </a:solidFill>
                <a:latin typeface="NanumGothicCoding" charset="0"/>
              </a:rPr>
              <a:t>name</a:t>
            </a:r>
            <a:r>
              <a:rPr lang="ro-RO" altLang="ko-KR" sz="1400" dirty="0">
                <a:solidFill>
                  <a:srgbClr val="0000C0"/>
                </a:solidFill>
                <a:latin typeface="NanumGothicCoding" charset="0"/>
              </a:rPr>
              <a:t>_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.</a:t>
            </a:r>
            <a:r>
              <a:rPr lang="ro-RO" altLang="ko-KR" sz="1400" dirty="0" err="1">
                <a:solidFill>
                  <a:srgbClr val="000000"/>
                </a:solidFill>
                <a:latin typeface="NanumGothicCoding" charset="0"/>
              </a:rPr>
              <a:t>c_str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());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}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void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Say(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const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char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*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msg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)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{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NanumGothicCoding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NanumGothicCoding" charset="0"/>
              </a:rPr>
              <a:t>"%s: %s\n"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, </a:t>
            </a:r>
            <a:r>
              <a:rPr lang="en-US" altLang="ko-KR" sz="1400" dirty="0">
                <a:solidFill>
                  <a:srgbClr val="0000C0"/>
                </a:solidFill>
                <a:latin typeface="NanumGothicCoding" charset="0"/>
              </a:rPr>
              <a:t>name_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NanumGothicCoding" charset="0"/>
              </a:rPr>
              <a:t>c_str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NanumGothicCoding" charset="0"/>
              </a:rPr>
              <a:t>msg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);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}  </a:t>
            </a:r>
          </a:p>
          <a:p>
            <a:r>
              <a:rPr lang="bg-BG" altLang="ko-KR" sz="1400" dirty="0">
                <a:solidFill>
                  <a:srgbClr val="000000"/>
                </a:solidFill>
                <a:latin typeface="NanumGothicCoding" charset="0"/>
              </a:rPr>
              <a:t>};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86531" y="1829514"/>
            <a:ext cx="532447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200" b="1" dirty="0" err="1">
                <a:solidFill>
                  <a:srgbClr val="2A00FF"/>
                </a:solidFill>
                <a:latin typeface="NanumGothicCoding" charset="0"/>
              </a:rPr>
              <a:t>stdio.h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"boost/</a:t>
            </a:r>
            <a:r>
              <a:rPr lang="en-US" altLang="ko-KR" sz="1200" b="1" dirty="0" err="1">
                <a:solidFill>
                  <a:srgbClr val="2A00FF"/>
                </a:solidFill>
                <a:latin typeface="NanumGothicCoding" charset="0"/>
              </a:rPr>
              <a:t>bind.hpp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</a:p>
          <a:p>
            <a:endParaRPr lang="en-US" altLang="ko-KR" sz="1200" b="1" dirty="0" smtClean="0">
              <a:solidFill>
                <a:srgbClr val="7F0055"/>
              </a:solidFill>
              <a:latin typeface="NanumGothicCoding" charset="0"/>
            </a:endParaRPr>
          </a:p>
          <a:p>
            <a:r>
              <a:rPr lang="en-US" altLang="ko-KR" sz="1200" b="1" dirty="0" err="1" smtClean="0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main()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{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200" dirty="0">
                <a:solidFill>
                  <a:srgbClr val="005032"/>
                </a:solidFill>
                <a:latin typeface="NanumGothicCoding" charset="0"/>
              </a:rPr>
              <a:t>Man</a:t>
            </a:r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200" dirty="0" err="1">
                <a:solidFill>
                  <a:srgbClr val="000000"/>
                </a:solidFill>
                <a:latin typeface="NanumGothicCoding" charset="0"/>
              </a:rPr>
              <a:t>bob</a:t>
            </a:r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de-DE" altLang="ko-KR" sz="1200" dirty="0">
                <a:solidFill>
                  <a:srgbClr val="2A00FF"/>
                </a:solidFill>
                <a:latin typeface="NanumGothicCoding" charset="0"/>
              </a:rPr>
              <a:t>"Bob"</a:t>
            </a:r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);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   boost::bind(&amp;</a:t>
            </a:r>
            <a:r>
              <a:rPr lang="en-US" altLang="ko-KR" sz="1200" dirty="0">
                <a:solidFill>
                  <a:srgbClr val="005032"/>
                </a:solidFill>
                <a:latin typeface="NanumGothicCoding" charset="0"/>
              </a:rPr>
              <a:t>Man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::Say, bob, </a:t>
            </a:r>
            <a:r>
              <a:rPr lang="en-US" altLang="ko-KR" sz="1200" dirty="0">
                <a:solidFill>
                  <a:srgbClr val="2A00FF"/>
                </a:solidFill>
                <a:latin typeface="NanumGothicCoding" charset="0"/>
              </a:rPr>
              <a:t>"Hello"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)();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   boost::bind(&amp;</a:t>
            </a:r>
            <a:r>
              <a:rPr lang="en-US" altLang="ko-KR" sz="1200" dirty="0">
                <a:solidFill>
                  <a:srgbClr val="005032"/>
                </a:solidFill>
                <a:latin typeface="NanumGothicCoding" charset="0"/>
              </a:rPr>
              <a:t>Man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::Say, </a:t>
            </a:r>
            <a:r>
              <a:rPr lang="en-US" altLang="ko-KR" sz="1200" dirty="0">
                <a:solidFill>
                  <a:srgbClr val="FF0000"/>
                </a:solidFill>
                <a:latin typeface="NanumGothicCoding" charset="0"/>
              </a:rPr>
              <a:t>_1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NanumGothicCoding" charset="0"/>
              </a:rPr>
              <a:t>"Hello"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)(</a:t>
            </a:r>
            <a:r>
              <a:rPr lang="en-US" altLang="ko-KR" sz="1200" dirty="0">
                <a:solidFill>
                  <a:srgbClr val="FF0000"/>
                </a:solidFill>
                <a:latin typeface="NanumGothicCoding" charset="0"/>
              </a:rPr>
              <a:t>bob</a:t>
            </a:r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);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0;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} 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386531" y="3995678"/>
            <a:ext cx="532447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200" b="1" dirty="0" err="1">
                <a:solidFill>
                  <a:srgbClr val="2A00FF"/>
                </a:solidFill>
                <a:latin typeface="NanumGothicCoding" charset="0"/>
              </a:rPr>
              <a:t>stdio.h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200" b="1" dirty="0" smtClean="0">
                <a:solidFill>
                  <a:srgbClr val="2A00FF"/>
                </a:solidFill>
                <a:latin typeface="NanumGothicCoding" charset="0"/>
              </a:rPr>
              <a:t>boost/</a:t>
            </a:r>
            <a:r>
              <a:rPr lang="en-US" altLang="ko-KR" sz="1200" b="1" dirty="0" err="1" smtClean="0">
                <a:solidFill>
                  <a:srgbClr val="2A00FF"/>
                </a:solidFill>
                <a:latin typeface="NanumGothicCoding" charset="0"/>
              </a:rPr>
              <a:t>bind.hpp</a:t>
            </a:r>
            <a:r>
              <a:rPr lang="en-US" altLang="ko-KR" sz="1200" b="1" dirty="0" smtClean="0">
                <a:solidFill>
                  <a:srgbClr val="2A00FF"/>
                </a:solidFill>
                <a:latin typeface="NanumGothicCoding" charset="0"/>
              </a:rPr>
              <a:t>”</a:t>
            </a:r>
            <a:r>
              <a:rPr lang="en-US" altLang="ko-KR" sz="1200" b="1" dirty="0" smtClean="0">
                <a:solidFill>
                  <a:srgbClr val="000000"/>
                </a:solidFill>
                <a:latin typeface="NanumGothicCoding" charset="0"/>
              </a:rPr>
              <a:t> </a:t>
            </a:r>
            <a:endParaRPr lang="en-US" altLang="ko-KR" sz="1200" b="1" dirty="0" smtClean="0">
              <a:solidFill>
                <a:srgbClr val="7F0055"/>
              </a:solidFill>
              <a:latin typeface="NanumGothicCoding" charset="0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NanumGothicCoding" charset="0"/>
              </a:rPr>
              <a:t>#</a:t>
            </a:r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include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"boost/</a:t>
            </a:r>
            <a:r>
              <a:rPr lang="en-US" altLang="ko-KR" sz="1200" b="1" dirty="0" err="1">
                <a:solidFill>
                  <a:srgbClr val="2A00FF"/>
                </a:solidFill>
                <a:latin typeface="NanumGothicCoding" charset="0"/>
              </a:rPr>
              <a:t>shared_ptr.hpp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NanumGothicCoding" charset="0"/>
              </a:rPr>
              <a:t>#</a:t>
            </a:r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include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"boost/</a:t>
            </a:r>
            <a:r>
              <a:rPr lang="en-US" altLang="ko-KR" sz="1200" b="1" dirty="0" err="1">
                <a:solidFill>
                  <a:srgbClr val="2A00FF"/>
                </a:solidFill>
                <a:latin typeface="NanumGothicCoding" charset="0"/>
              </a:rPr>
              <a:t>function.hpp</a:t>
            </a:r>
            <a:r>
              <a:rPr lang="en-US" altLang="ko-KR" sz="12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using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namespace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200" b="1" dirty="0" err="1">
                <a:solidFill>
                  <a:srgbClr val="000000"/>
                </a:solidFill>
                <a:latin typeface="NanumGothicCoding" charset="0"/>
              </a:rPr>
              <a:t>boost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;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200" b="1" dirty="0" err="1">
                <a:solidFill>
                  <a:srgbClr val="000000"/>
                </a:solidFill>
                <a:latin typeface="NanumGothicCoding" charset="0"/>
              </a:rPr>
              <a:t>main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()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{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200" dirty="0" err="1">
                <a:solidFill>
                  <a:srgbClr val="000000"/>
                </a:solidFill>
                <a:latin typeface="NanumGothicCoding" charset="0"/>
              </a:rPr>
              <a:t>shared_ptr</a:t>
            </a:r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&lt;Man&gt; </a:t>
            </a:r>
            <a:r>
              <a:rPr lang="de-DE" altLang="ko-KR" sz="1200" dirty="0" err="1">
                <a:solidFill>
                  <a:srgbClr val="000000"/>
                </a:solidFill>
                <a:latin typeface="NanumGothicCoding" charset="0"/>
              </a:rPr>
              <a:t>bob</a:t>
            </a:r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new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Man(</a:t>
            </a:r>
            <a:r>
              <a:rPr lang="de-DE" altLang="ko-KR" sz="1200" b="1" dirty="0">
                <a:solidFill>
                  <a:srgbClr val="2A00FF"/>
                </a:solidFill>
                <a:latin typeface="NanumGothicCoding" charset="0"/>
              </a:rPr>
              <a:t>"Bob"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));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200" dirty="0" err="1">
                <a:solidFill>
                  <a:srgbClr val="000000"/>
                </a:solidFill>
                <a:latin typeface="NanumGothicCoding" charset="0"/>
              </a:rPr>
              <a:t>function</a:t>
            </a:r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&lt; </a:t>
            </a:r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void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(</a:t>
            </a:r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const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200" b="1" dirty="0" err="1">
                <a:solidFill>
                  <a:srgbClr val="7F0055"/>
                </a:solidFill>
                <a:latin typeface="NanumGothicCoding" charset="0"/>
              </a:rPr>
              <a:t>char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*) &gt; </a:t>
            </a:r>
            <a:r>
              <a:rPr lang="de-DE" altLang="ko-KR" sz="1200" b="1" dirty="0" err="1">
                <a:solidFill>
                  <a:srgbClr val="000000"/>
                </a:solidFill>
                <a:latin typeface="NanumGothicCoding" charset="0"/>
              </a:rPr>
              <a:t>fn</a:t>
            </a:r>
            <a:r>
              <a:rPr lang="de-DE" altLang="ko-KR" sz="1200" b="1" dirty="0">
                <a:solidFill>
                  <a:srgbClr val="000000"/>
                </a:solidFill>
                <a:latin typeface="NanumGothicCoding" charset="0"/>
              </a:rPr>
              <a:t> = </a:t>
            </a:r>
            <a:r>
              <a:rPr lang="de-DE" altLang="ko-KR" sz="1200" b="1" dirty="0">
                <a:solidFill>
                  <a:srgbClr val="000000"/>
                </a:solidFill>
                <a:highlight>
                  <a:srgbClr val="D4D4D4"/>
                </a:highlight>
                <a:latin typeface="NanumGothicCoding" charset="0"/>
              </a:rPr>
              <a:t>bind(&amp;Man::Say, </a:t>
            </a:r>
            <a:r>
              <a:rPr lang="de-DE" altLang="ko-KR" sz="1200" b="1" dirty="0" err="1">
                <a:solidFill>
                  <a:srgbClr val="000000"/>
                </a:solidFill>
                <a:highlight>
                  <a:srgbClr val="D4D4D4"/>
                </a:highlight>
                <a:latin typeface="NanumGothicCoding" charset="0"/>
              </a:rPr>
              <a:t>bob</a:t>
            </a:r>
            <a:r>
              <a:rPr lang="de-DE" altLang="ko-KR" sz="1200" b="1" dirty="0">
                <a:solidFill>
                  <a:srgbClr val="000000"/>
                </a:solidFill>
                <a:highlight>
                  <a:srgbClr val="D4D4D4"/>
                </a:highlight>
                <a:latin typeface="NanumGothicCoding" charset="0"/>
              </a:rPr>
              <a:t>, _1);  </a:t>
            </a:r>
          </a:p>
          <a:p>
            <a:r>
              <a:rPr lang="hu-HU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hu-HU" altLang="ko-KR" sz="1200" dirty="0" err="1">
                <a:solidFill>
                  <a:srgbClr val="000000"/>
                </a:solidFill>
                <a:latin typeface="NanumGothicCoding" charset="0"/>
              </a:rPr>
              <a:t>bob.reset</a:t>
            </a:r>
            <a:r>
              <a:rPr lang="hu-HU" altLang="ko-KR" sz="1200" dirty="0">
                <a:solidFill>
                  <a:srgbClr val="000000"/>
                </a:solidFill>
                <a:latin typeface="NanumGothicCoding" charset="0"/>
              </a:rPr>
              <a:t>();  </a:t>
            </a:r>
          </a:p>
          <a:p>
            <a:r>
              <a:rPr lang="it-IT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it-IT" altLang="ko-KR" sz="1200" dirty="0" err="1">
                <a:solidFill>
                  <a:srgbClr val="000000"/>
                </a:solidFill>
                <a:latin typeface="NanumGothicCoding" charset="0"/>
              </a:rPr>
              <a:t>fn</a:t>
            </a:r>
            <a:r>
              <a:rPr lang="it-IT" altLang="ko-KR" sz="12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it-IT" altLang="ko-KR" sz="1200" dirty="0">
                <a:solidFill>
                  <a:srgbClr val="2A00FF"/>
                </a:solidFill>
                <a:latin typeface="NanumGothicCoding" charset="0"/>
              </a:rPr>
              <a:t>"Hello"</a:t>
            </a:r>
            <a:r>
              <a:rPr lang="it-IT" altLang="ko-KR" sz="1200" dirty="0">
                <a:solidFill>
                  <a:srgbClr val="000000"/>
                </a:solidFill>
                <a:latin typeface="NanumGothicCoding" charset="0"/>
              </a:rPr>
              <a:t>);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NanumGothicCoding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NanumGothicCoding" charset="0"/>
              </a:rPr>
              <a:t> 0;  </a:t>
            </a:r>
          </a:p>
          <a:p>
            <a:r>
              <a:rPr lang="de-DE" altLang="ko-KR" sz="1200" dirty="0">
                <a:solidFill>
                  <a:srgbClr val="000000"/>
                </a:solidFill>
                <a:latin typeface="NanumGothicCoding" charset="0"/>
              </a:rPr>
              <a:t>} 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020968" y="3874606"/>
            <a:ext cx="2966245" cy="506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B</a:t>
            </a:r>
            <a:r>
              <a:rPr kumimoji="1" lang="is-IS" altLang="ko-KR" sz="1400" dirty="0" smtClean="0"/>
              <a:t>ind</a:t>
            </a:r>
            <a:r>
              <a:rPr kumimoji="1" lang="ko-KR" altLang="en-US" sz="1400" dirty="0" smtClean="0"/>
              <a:t>는 </a:t>
            </a:r>
            <a:r>
              <a:rPr kumimoji="1" lang="en-US" altLang="ko-KR" sz="1400" dirty="0" smtClean="0"/>
              <a:t>bob</a:t>
            </a:r>
            <a:r>
              <a:rPr kumimoji="1" lang="ko-KR" altLang="en-US" sz="1400" dirty="0"/>
              <a:t> </a:t>
            </a:r>
            <a:r>
              <a:rPr kumimoji="1" lang="ko-KR" altLang="en-US" sz="1400" dirty="0" smtClean="0"/>
              <a:t>객체의 </a:t>
            </a:r>
            <a:r>
              <a:rPr kumimoji="1" lang="en-US" altLang="ko-KR" sz="1400" dirty="0" smtClean="0"/>
              <a:t>reference count</a:t>
            </a:r>
            <a:r>
              <a:rPr kumimoji="1" lang="ko-KR" altLang="en-US" sz="1400" dirty="0" smtClean="0"/>
              <a:t>을 이미 증가</a:t>
            </a:r>
            <a:endParaRPr kumimoji="1" lang="is-I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3298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 강</a:t>
            </a:r>
            <a:br>
              <a:rPr lang="ko-KR" altLang="en-US" dirty="0"/>
            </a:br>
            <a:r>
              <a:rPr lang="en-US" altLang="ko-KR" dirty="0"/>
              <a:t>boost C++ Library</a:t>
            </a:r>
            <a:r>
              <a:rPr lang="ko-KR" altLang="en-US" dirty="0"/>
              <a:t> 소개</a:t>
            </a:r>
            <a:r>
              <a:rPr lang="en-US" altLang="ko-KR" dirty="0" smtClean="0"/>
              <a:t>(5/5) – bind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9295" y="1810464"/>
            <a:ext cx="4767262" cy="504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NanumGothicCoding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400" b="1" dirty="0" err="1">
                <a:solidFill>
                  <a:srgbClr val="2A00FF"/>
                </a:solidFill>
                <a:latin typeface="NanumGothicCoding" charset="0"/>
              </a:rPr>
              <a:t>stdio.h</a:t>
            </a:r>
            <a:r>
              <a:rPr lang="en-US" altLang="ko-KR" sz="14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NanumGothicCoding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NanumGothicCoding" charset="0"/>
              </a:rPr>
              <a:t>"vector"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using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namespace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std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main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()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{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400" dirty="0" err="1">
                <a:solidFill>
                  <a:srgbClr val="000000"/>
                </a:solidFill>
                <a:latin typeface="NanumGothicCoding" charset="0"/>
              </a:rPr>
              <a:t>vector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&lt;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&gt; 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ints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anumGothicCoding" charset="0"/>
              </a:rPr>
              <a:t>ints.push_back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(1);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anumGothicCoding" charset="0"/>
              </a:rPr>
              <a:t>ints.push_back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(2);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anumGothicCoding" charset="0"/>
              </a:rPr>
              <a:t>ints.push_back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(3);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anumGothicCoding" charset="0"/>
              </a:rPr>
              <a:t>ints.push_back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(4);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400" dirty="0" err="1">
                <a:solidFill>
                  <a:srgbClr val="000000"/>
                </a:solidFill>
                <a:latin typeface="NanumGothicCoding" charset="0"/>
              </a:rPr>
              <a:t>vector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&lt;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&gt;::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iterator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it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= 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ints.begin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();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400" dirty="0" err="1">
                <a:solidFill>
                  <a:srgbClr val="000000"/>
                </a:solidFill>
                <a:latin typeface="NanumGothicCoding" charset="0"/>
              </a:rPr>
              <a:t>vector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&lt;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&gt;::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iterator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end = 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ints.end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();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NanumGothicCoding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(it != end)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{  </a:t>
            </a:r>
          </a:p>
          <a:p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        </a:t>
            </a:r>
            <a:r>
              <a:rPr lang="ro-RO" altLang="ko-KR" sz="1400" dirty="0" err="1">
                <a:solidFill>
                  <a:srgbClr val="000000"/>
                </a:solidFill>
                <a:latin typeface="NanumGothicCoding" charset="0"/>
              </a:rPr>
              <a:t>printf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ro-RO" altLang="ko-KR" sz="1400" dirty="0">
                <a:solidFill>
                  <a:srgbClr val="2A00FF"/>
                </a:solidFill>
                <a:latin typeface="NanumGothicCoding" charset="0"/>
              </a:rPr>
              <a:t>"%d\n"</a:t>
            </a:r>
            <a:r>
              <a:rPr lang="ro-RO" altLang="ko-KR" sz="1400" dirty="0">
                <a:solidFill>
                  <a:srgbClr val="000000"/>
                </a:solidFill>
                <a:latin typeface="NanumGothicCoding" charset="0"/>
              </a:rPr>
              <a:t>, *it);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    ++</a:t>
            </a:r>
            <a:r>
              <a:rPr lang="de-DE" altLang="ko-KR" sz="1400" dirty="0" err="1">
                <a:solidFill>
                  <a:srgbClr val="000000"/>
                </a:solidFill>
                <a:latin typeface="NanumGothicCoding" charset="0"/>
              </a:rPr>
              <a:t>it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}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NanumGothicCoding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0;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}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376862" y="1810464"/>
            <a:ext cx="6815138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NanumGothicCoding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400" b="1" dirty="0" err="1">
                <a:solidFill>
                  <a:srgbClr val="2A00FF"/>
                </a:solidFill>
                <a:latin typeface="NanumGothicCoding" charset="0"/>
              </a:rPr>
              <a:t>stdio.h</a:t>
            </a:r>
            <a:r>
              <a:rPr lang="en-US" altLang="ko-KR" sz="14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NanumGothicCoding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NanumGothicCoding" charset="0"/>
              </a:rPr>
              <a:t>"vector"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NanumGothicCoding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NanumGothicCoding" charset="0"/>
              </a:rPr>
              <a:t>"algorithm"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NanumGothicCoding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NanumGothicCoding" charset="0"/>
              </a:rPr>
              <a:t>"boost/</a:t>
            </a:r>
            <a:r>
              <a:rPr lang="en-US" altLang="ko-KR" sz="1400" b="1" dirty="0" err="1">
                <a:solidFill>
                  <a:srgbClr val="2A00FF"/>
                </a:solidFill>
                <a:latin typeface="NanumGothicCoding" charset="0"/>
              </a:rPr>
              <a:t>bind.hpp</a:t>
            </a:r>
            <a:r>
              <a:rPr lang="en-US" altLang="ko-KR" sz="14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using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namespace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std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;  </a:t>
            </a:r>
          </a:p>
          <a:p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using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namespace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boost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 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main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()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{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400" dirty="0" err="1">
                <a:solidFill>
                  <a:srgbClr val="000000"/>
                </a:solidFill>
                <a:latin typeface="NanumGothicCoding" charset="0"/>
              </a:rPr>
              <a:t>vector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&lt;</a:t>
            </a:r>
            <a:r>
              <a:rPr lang="de-DE" altLang="ko-KR" sz="1400" b="1" dirty="0" err="1">
                <a:solidFill>
                  <a:srgbClr val="7F0055"/>
                </a:solidFill>
                <a:latin typeface="NanumGothicCoding" charset="0"/>
              </a:rPr>
              <a:t>int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&gt; 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ints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anumGothicCoding" charset="0"/>
              </a:rPr>
              <a:t>ints.push_back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(1);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anumGothicCoding" charset="0"/>
              </a:rPr>
              <a:t>ints.push_back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(2);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anumGothicCoding" charset="0"/>
              </a:rPr>
              <a:t>ints.push_back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(3);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anumGothicCoding" charset="0"/>
              </a:rPr>
              <a:t>ints.push_back</a:t>
            </a:r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(4);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de-DE" altLang="ko-KR" sz="1400" dirty="0" err="1">
                <a:solidFill>
                  <a:srgbClr val="FF0000"/>
                </a:solidFill>
                <a:latin typeface="NanumGothicCoding" charset="0"/>
              </a:rPr>
              <a:t>for_each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de-DE" altLang="ko-KR" sz="1400" dirty="0" err="1">
                <a:solidFill>
                  <a:srgbClr val="000000"/>
                </a:solidFill>
                <a:latin typeface="NanumGothicCoding" charset="0"/>
              </a:rPr>
              <a:t>ints.begin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(), </a:t>
            </a:r>
            <a:r>
              <a:rPr lang="de-DE" altLang="ko-KR" sz="1400" dirty="0" err="1">
                <a:solidFill>
                  <a:srgbClr val="000000"/>
                </a:solidFill>
                <a:latin typeface="NanumGothicCoding" charset="0"/>
              </a:rPr>
              <a:t>ints.end</a:t>
            </a:r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(), </a:t>
            </a:r>
            <a:r>
              <a:rPr lang="de-DE" altLang="ko-KR" sz="1400" dirty="0">
                <a:solidFill>
                  <a:srgbClr val="FF0000"/>
                </a:solidFill>
                <a:latin typeface="NanumGothicCoding" charset="0"/>
              </a:rPr>
              <a:t>bind&lt;</a:t>
            </a:r>
            <a:r>
              <a:rPr lang="de-DE" altLang="ko-KR" sz="1400" b="1" dirty="0" err="1">
                <a:solidFill>
                  <a:srgbClr val="FF0000"/>
                </a:solidFill>
                <a:latin typeface="NanumGothicCoding" charset="0"/>
              </a:rPr>
              <a:t>int</a:t>
            </a:r>
            <a:r>
              <a:rPr lang="de-DE" altLang="ko-KR" sz="1400" b="1" dirty="0">
                <a:solidFill>
                  <a:srgbClr val="FF0000"/>
                </a:solidFill>
                <a:latin typeface="NanumGothicCoding" charset="0"/>
              </a:rPr>
              <a:t>&gt;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(</a:t>
            </a:r>
            <a:r>
              <a:rPr lang="de-DE" altLang="ko-KR" sz="1400" b="1" dirty="0" err="1">
                <a:solidFill>
                  <a:srgbClr val="000000"/>
                </a:solidFill>
                <a:latin typeface="NanumGothicCoding" charset="0"/>
              </a:rPr>
              <a:t>printf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, </a:t>
            </a:r>
            <a:r>
              <a:rPr lang="de-DE" altLang="ko-KR" sz="1400" b="1" dirty="0">
                <a:solidFill>
                  <a:srgbClr val="2A00FF"/>
                </a:solidFill>
                <a:latin typeface="NanumGothicCoding" charset="0"/>
              </a:rPr>
              <a:t>"%d\</a:t>
            </a:r>
            <a:r>
              <a:rPr lang="de-DE" altLang="ko-KR" sz="1400" b="1" dirty="0" err="1">
                <a:solidFill>
                  <a:srgbClr val="2A00FF"/>
                </a:solidFill>
                <a:latin typeface="NanumGothicCoding" charset="0"/>
              </a:rPr>
              <a:t>n</a:t>
            </a:r>
            <a:r>
              <a:rPr lang="de-DE" altLang="ko-KR" sz="1400" b="1" dirty="0">
                <a:solidFill>
                  <a:srgbClr val="2A00FF"/>
                </a:solidFill>
                <a:latin typeface="NanumGothicCoding" charset="0"/>
              </a:rPr>
              <a:t>"</a:t>
            </a:r>
            <a:r>
              <a:rPr lang="de-DE" altLang="ko-KR" sz="1400" b="1" dirty="0">
                <a:solidFill>
                  <a:srgbClr val="000000"/>
                </a:solidFill>
                <a:latin typeface="NanumGothicCoding" charset="0"/>
              </a:rPr>
              <a:t>, _1));  </a:t>
            </a:r>
          </a:p>
          <a:p>
            <a:r>
              <a:rPr lang="de-DE" altLang="ko-KR" sz="1400" dirty="0">
                <a:solidFill>
                  <a:srgbClr val="000000"/>
                </a:solidFill>
                <a:latin typeface="NanumGothicCoding" charset="0"/>
              </a:rPr>
              <a:t>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NanumGothicCoding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NanumGothicCoding" charset="0"/>
              </a:rPr>
              <a:t> 0;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GothicCoding" charset="0"/>
              </a:rPr>
              <a:t>}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76862" y="6211669"/>
            <a:ext cx="6638926" cy="506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코드가 </a:t>
            </a:r>
            <a:r>
              <a:rPr kumimoji="1" lang="ko-KR" altLang="en-US" sz="1400"/>
              <a:t>짧다는 </a:t>
            </a:r>
            <a:r>
              <a:rPr kumimoji="1" lang="ko-KR" altLang="en-US" sz="1400" smtClean="0"/>
              <a:t>것</a:t>
            </a:r>
            <a:r>
              <a:rPr kumimoji="1" lang="ko-KR" altLang="en-US" sz="1400" smtClean="0"/>
              <a:t>은</a:t>
            </a:r>
            <a:r>
              <a:rPr kumimoji="1" lang="ko-KR" altLang="en-US" sz="1400" smtClean="0"/>
              <a:t> </a:t>
            </a:r>
            <a:r>
              <a:rPr kumimoji="1" lang="ko-KR" altLang="en-US" sz="1400" dirty="0"/>
              <a:t>실수할 가능성은 줄어들고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가독성은 좋아진다는 것을 의미</a:t>
            </a:r>
            <a:endParaRPr kumimoji="1" lang="is-I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103219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</TotalTime>
  <Words>1224</Words>
  <Application>Microsoft Macintosh PowerPoint</Application>
  <PresentationFormat>와이드스크린</PresentationFormat>
  <Paragraphs>260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Century Gothic</vt:lpstr>
      <vt:lpstr>HY중고딕</vt:lpstr>
      <vt:lpstr>Nanum Gothic</vt:lpstr>
      <vt:lpstr>NanumGothicCoding</vt:lpstr>
      <vt:lpstr>Wingdings 3</vt:lpstr>
      <vt:lpstr>Arial</vt:lpstr>
      <vt:lpstr>Wisp</vt:lpstr>
      <vt:lpstr>C++로 만들어보는 Web API - #2</vt:lpstr>
      <vt:lpstr>순서</vt:lpstr>
      <vt:lpstr>C++로 만들어보는 Web API 소개(1/2)</vt:lpstr>
      <vt:lpstr>C++로 만들어보는 Web API 소개 - 일정</vt:lpstr>
      <vt:lpstr>제 2 강 boost C++ Library 소개(1/5)</vt:lpstr>
      <vt:lpstr>제 2 강 boost C++ Library 소개(2/5) – shared_ptr</vt:lpstr>
      <vt:lpstr>제 2 강 boost C++ Library 소개(3/5) – bind</vt:lpstr>
      <vt:lpstr>제 2 강 boost C++ Library 소개(4/5) – bind</vt:lpstr>
      <vt:lpstr>제 2 강 boost C++ Library 소개(5/5) – bind</vt:lpstr>
      <vt:lpstr>제 2 강 Web API Component 설계(1/3)</vt:lpstr>
      <vt:lpstr>제 2 강 Web API Component 설계(2/3)</vt:lpstr>
      <vt:lpstr>제 2 강 Component 설계(3/3)</vt:lpstr>
      <vt:lpstr>제 2 강 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C++로 만들어보는 Web API - #1</dc:title>
  <dc:creator>김만수</dc:creator>
  <cp:lastModifiedBy>Microsoft Office User</cp:lastModifiedBy>
  <cp:revision>104</cp:revision>
  <dcterms:created xsi:type="dcterms:W3CDTF">2015-10-10T23:38:05Z</dcterms:created>
  <dcterms:modified xsi:type="dcterms:W3CDTF">2015-10-25T03:19:20Z</dcterms:modified>
</cp:coreProperties>
</file>