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20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E4184-7A64-4ED3-9EAA-78BEDADB7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2A815D-B0FC-4D6D-92F9-9A9154B4A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302BB2-0D8E-474E-849E-6CCC85B6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230E-049A-4F26-ABF3-3FF3399A6F6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EB71D-4EED-4C89-8E6F-4BEB1211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A2248-DFF2-47FB-B715-D0FA095E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1DF8-9FAB-45B3-A69D-D1DE78825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11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EA4BC-27BC-4AFE-97BF-57118982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CBFDFF-C93C-4524-8F2E-2516BEA3C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85025-4718-4163-BE6C-84FDE415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230E-049A-4F26-ABF3-3FF3399A6F6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B172F-E459-446E-A5B6-43608672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1B883-432D-428E-976D-D5DEEC60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1DF8-9FAB-45B3-A69D-D1DE78825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03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279AF5-6B01-4259-8195-BF0A2DEE4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E1B638-D911-4825-8C48-E717E4F12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C4991D-74C8-47C8-A9AE-581BF6BA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230E-049A-4F26-ABF3-3FF3399A6F6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AACCE-0A78-4B68-AA79-EF10CC56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31393-151C-4BA1-AD12-07D2F42D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1DF8-9FAB-45B3-A69D-D1DE78825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62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6F9C3-C133-4746-AF85-7CF93D4A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69709-B42B-4F31-81DC-693E490C3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FCBFB-B4A8-4E96-BF29-F6642EF5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230E-049A-4F26-ABF3-3FF3399A6F6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E0E68-67CE-4D92-8B66-8C67A316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769DA-7FD1-4A44-90BF-59DF5956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1DF8-9FAB-45B3-A69D-D1DE78825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87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DD22A-6138-4594-96C2-310E4E33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763074-325D-4B1B-BE7D-7CFD0F66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F07FD-FD8D-4CA2-A801-9FD303BD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230E-049A-4F26-ABF3-3FF3399A6F6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FD8EE-409F-453C-BB0B-F53B8A23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979CC-C6BE-445F-A87B-3FEAA01F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1DF8-9FAB-45B3-A69D-D1DE78825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14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D2757-2D59-4482-A75E-7289D084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00DAE-20D3-467F-B362-E1EE36C28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84E072-83CE-4866-A389-0ECC74F18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F17326-162C-40C6-AD1F-2BC90206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230E-049A-4F26-ABF3-3FF3399A6F6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40786-6F7E-4E6F-BC25-82FD0E18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CA651E-7F3D-44F9-9145-9F58A065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1DF8-9FAB-45B3-A69D-D1DE78825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001FC-2288-4249-A2EE-86164B4E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E77DB5-08FB-40A8-8F3E-C22D78B8A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A7DEBD-25FD-4F9A-A945-F9C9630A4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415CAC-261D-4AB9-B6D9-B6571C2F4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691220-61F7-42C3-96D4-1D28BFBC0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F80718-E674-44A1-BBCB-8C151664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230E-049A-4F26-ABF3-3FF3399A6F6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28EEF1-5259-4326-80C1-DF739351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4E7DCB-74DC-440F-A62E-BB5E0F48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1DF8-9FAB-45B3-A69D-D1DE78825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17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CA949-2D4D-4503-B16F-ACA3447B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9EEE53-2035-4104-9251-4AAD9BD0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230E-049A-4F26-ABF3-3FF3399A6F6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A3E6C8-0D5D-470D-AC94-D19C4A67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C7A898-8CE1-4ED8-846B-43F56B6C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1DF8-9FAB-45B3-A69D-D1DE78825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7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7B8CC-460E-4247-9435-9C53CC05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230E-049A-4F26-ABF3-3FF3399A6F6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0EA9EF-4BFF-4A32-83B9-4AC58256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5DB0DC-DD45-4FC4-968E-0C4BA9B4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1DF8-9FAB-45B3-A69D-D1DE78825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51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E02FF-9635-494C-B3A6-4003E22E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CE8C3-5457-466E-A131-894BC3536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F7713D-7A36-4F27-B988-07B889ED0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2C567-0EFE-432E-BC02-C2EE03E6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230E-049A-4F26-ABF3-3FF3399A6F6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2D6351-F69E-4F51-8EA0-2EDB7DD5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A2A946-2A45-4CBE-9364-D5D9CA50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1DF8-9FAB-45B3-A69D-D1DE78825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95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AB37D-16B5-49D4-8441-93A60E64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7ACE4B-4406-4E27-8604-108AEA905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98814-0910-4134-BE44-5684F6BAD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0CAC97-7D09-41CD-AF7C-1C2795EC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230E-049A-4F26-ABF3-3FF3399A6F6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CF28B1-5D18-455E-942B-FD027774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702EEF-9C2A-4431-80BF-BFB1AF83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1DF8-9FAB-45B3-A69D-D1DE78825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11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8E974E-DDA8-4464-82A9-86198814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67B22-698E-4E38-A57B-35BD7E9B8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28C76-2E24-4ED8-AB85-C76898803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230E-049A-4F26-ABF3-3FF3399A6F6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3B829-873B-4936-833C-76936CFD2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FD078-F32B-47E2-ABD0-658A66C8E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F1DF8-9FAB-45B3-A69D-D1DE78825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90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4DC010-CF97-401E-817E-69986E7DBD53}"/>
              </a:ext>
            </a:extLst>
          </p:cNvPr>
          <p:cNvSpPr/>
          <p:nvPr/>
        </p:nvSpPr>
        <p:spPr>
          <a:xfrm flipV="1">
            <a:off x="0" y="0"/>
            <a:ext cx="12192000" cy="4216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48705C-48C0-4595-B9A0-6908FDA761D0}"/>
              </a:ext>
            </a:extLst>
          </p:cNvPr>
          <p:cNvSpPr/>
          <p:nvPr/>
        </p:nvSpPr>
        <p:spPr>
          <a:xfrm>
            <a:off x="243840" y="0"/>
            <a:ext cx="2612571" cy="421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ctr"/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로고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CEEE906-7EFA-41E2-9085-2FE7594A8EA2}"/>
              </a:ext>
            </a:extLst>
          </p:cNvPr>
          <p:cNvCxnSpPr>
            <a:cxnSpLocks/>
          </p:cNvCxnSpPr>
          <p:nvPr/>
        </p:nvCxnSpPr>
        <p:spPr>
          <a:xfrm>
            <a:off x="0" y="6413865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C024E6-059A-4306-9456-76B70BED8372}"/>
              </a:ext>
            </a:extLst>
          </p:cNvPr>
          <p:cNvCxnSpPr>
            <a:cxnSpLocks/>
          </p:cNvCxnSpPr>
          <p:nvPr/>
        </p:nvCxnSpPr>
        <p:spPr>
          <a:xfrm>
            <a:off x="0" y="417331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4412B9-36B3-49D7-92D0-908744AD3720}"/>
              </a:ext>
            </a:extLst>
          </p:cNvPr>
          <p:cNvSpPr/>
          <p:nvPr/>
        </p:nvSpPr>
        <p:spPr>
          <a:xfrm>
            <a:off x="10649955" y="0"/>
            <a:ext cx="1298205" cy="421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일반기업회계기준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26EA02-B689-42C9-91FC-1F631FDDF985}"/>
              </a:ext>
            </a:extLst>
          </p:cNvPr>
          <p:cNvSpPr/>
          <p:nvPr/>
        </p:nvSpPr>
        <p:spPr>
          <a:xfrm>
            <a:off x="9687884" y="0"/>
            <a:ext cx="830837" cy="421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K-IFRS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9F0782A-4177-408C-8773-708F85E9AD8F}"/>
              </a:ext>
            </a:extLst>
          </p:cNvPr>
          <p:cNvSpPr/>
          <p:nvPr/>
        </p:nvSpPr>
        <p:spPr>
          <a:xfrm>
            <a:off x="3807335" y="2424348"/>
            <a:ext cx="4577330" cy="3047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가장 빠른 회계 검색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969E7C5-3770-4DCE-920A-70E1AD86333C}"/>
              </a:ext>
            </a:extLst>
          </p:cNvPr>
          <p:cNvGrpSpPr/>
          <p:nvPr/>
        </p:nvGrpSpPr>
        <p:grpSpPr>
          <a:xfrm>
            <a:off x="2980955" y="3844838"/>
            <a:ext cx="6105801" cy="373485"/>
            <a:chOff x="2111969" y="715189"/>
            <a:chExt cx="5178895" cy="373485"/>
          </a:xfrm>
        </p:grpSpPr>
        <p:sp>
          <p:nvSpPr>
            <p:cNvPr id="16" name="모서리가 둥근 직사각형 17">
              <a:extLst>
                <a:ext uri="{FF2B5EF4-FFF2-40B4-BE49-F238E27FC236}">
                  <a16:creationId xmlns:a16="http://schemas.microsoft.com/office/drawing/2014/main" id="{37BAC91D-B925-406F-BB84-9714E9815376}"/>
                </a:ext>
              </a:extLst>
            </p:cNvPr>
            <p:cNvSpPr/>
            <p:nvPr/>
          </p:nvSpPr>
          <p:spPr>
            <a:xfrm>
              <a:off x="2111969" y="715189"/>
              <a:ext cx="5178895" cy="3734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검색</a:t>
              </a:r>
            </a:p>
          </p:txBody>
        </p:sp>
        <p:sp>
          <p:nvSpPr>
            <p:cNvPr id="17" name="Search">
              <a:extLst>
                <a:ext uri="{FF2B5EF4-FFF2-40B4-BE49-F238E27FC236}">
                  <a16:creationId xmlns:a16="http://schemas.microsoft.com/office/drawing/2014/main" id="{0680C208-0328-45A4-BE5F-8AE98726D34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39036" y="820793"/>
              <a:ext cx="142756" cy="145999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F4B2CCB-804F-4271-A478-BF6000B767EF}"/>
              </a:ext>
            </a:extLst>
          </p:cNvPr>
          <p:cNvGrpSpPr/>
          <p:nvPr/>
        </p:nvGrpSpPr>
        <p:grpSpPr>
          <a:xfrm>
            <a:off x="2980956" y="3247229"/>
            <a:ext cx="6105800" cy="343479"/>
            <a:chOff x="3132311" y="3807313"/>
            <a:chExt cx="6105800" cy="34347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E2DD4B1-7B3A-476E-81F4-7DC9AC205859}"/>
                </a:ext>
              </a:extLst>
            </p:cNvPr>
            <p:cNvGrpSpPr/>
            <p:nvPr/>
          </p:nvGrpSpPr>
          <p:grpSpPr>
            <a:xfrm>
              <a:off x="6219825" y="3807313"/>
              <a:ext cx="1474529" cy="343479"/>
              <a:chOff x="3503035" y="3825201"/>
              <a:chExt cx="1474529" cy="343479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2D6A66B-BB68-445A-84DF-2F79693EAEF1}"/>
                  </a:ext>
                </a:extLst>
              </p:cNvPr>
              <p:cNvSpPr/>
              <p:nvPr/>
            </p:nvSpPr>
            <p:spPr>
              <a:xfrm>
                <a:off x="3503035" y="3825201"/>
                <a:ext cx="1474529" cy="343479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180975" algn="ctr"/>
                <a:r>
                  <a:rPr lang="ko-KR" altLang="en-US" sz="900" dirty="0">
                    <a:solidFill>
                      <a:schemeClr val="tx1"/>
                    </a:solidFill>
                  </a:rPr>
                  <a:t>일반기업회계기준</a:t>
                </a: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3197351F-2232-4885-B51F-2674A1ACCDF0}"/>
                  </a:ext>
                </a:extLst>
              </p:cNvPr>
              <p:cNvSpPr/>
              <p:nvPr/>
            </p:nvSpPr>
            <p:spPr>
              <a:xfrm>
                <a:off x="3621408" y="3897016"/>
                <a:ext cx="201251" cy="2012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36DD348-4D15-449C-8D3A-F06948CBB9E6}"/>
                </a:ext>
              </a:extLst>
            </p:cNvPr>
            <p:cNvGrpSpPr/>
            <p:nvPr/>
          </p:nvGrpSpPr>
          <p:grpSpPr>
            <a:xfrm>
              <a:off x="3132311" y="3807313"/>
              <a:ext cx="1474529" cy="343479"/>
              <a:chOff x="3503035" y="3825201"/>
              <a:chExt cx="1474529" cy="343479"/>
            </a:xfrm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FB33E3C7-B27F-430D-9D20-EE5CD6F1D5BA}"/>
                  </a:ext>
                </a:extLst>
              </p:cNvPr>
              <p:cNvSpPr/>
              <p:nvPr/>
            </p:nvSpPr>
            <p:spPr>
              <a:xfrm>
                <a:off x="3503035" y="3825201"/>
                <a:ext cx="1474529" cy="3434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180975" algn="ctr"/>
                <a:r>
                  <a:rPr lang="en-US" altLang="ko-KR" sz="900" dirty="0"/>
                  <a:t>K-IFRS</a:t>
                </a:r>
                <a:endParaRPr lang="ko-KR" altLang="en-US" sz="900" dirty="0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D5F1393A-269E-42B8-AE58-950D6385B3C4}"/>
                  </a:ext>
                </a:extLst>
              </p:cNvPr>
              <p:cNvSpPr/>
              <p:nvPr/>
            </p:nvSpPr>
            <p:spPr>
              <a:xfrm>
                <a:off x="3621408" y="3897016"/>
                <a:ext cx="201251" cy="201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8F8ADED6-85D8-4C9B-9EBB-D879B8485584}"/>
                  </a:ext>
                </a:extLst>
              </p:cNvPr>
              <p:cNvSpPr/>
              <p:nvPr/>
            </p:nvSpPr>
            <p:spPr>
              <a:xfrm>
                <a:off x="3671473" y="3948978"/>
                <a:ext cx="103274" cy="10327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CBEAE51-61CD-4BD2-9D4A-CB06A2072E96}"/>
                </a:ext>
              </a:extLst>
            </p:cNvPr>
            <p:cNvGrpSpPr/>
            <p:nvPr/>
          </p:nvGrpSpPr>
          <p:grpSpPr>
            <a:xfrm>
              <a:off x="4676068" y="3807313"/>
              <a:ext cx="1474529" cy="343479"/>
              <a:chOff x="3503035" y="3825201"/>
              <a:chExt cx="1474529" cy="343479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38B22128-F5E1-4DC4-BD00-6C4044F10A16}"/>
                  </a:ext>
                </a:extLst>
              </p:cNvPr>
              <p:cNvSpPr/>
              <p:nvPr/>
            </p:nvSpPr>
            <p:spPr>
              <a:xfrm>
                <a:off x="3503035" y="3825201"/>
                <a:ext cx="1474529" cy="343479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180975" algn="ctr"/>
                <a:r>
                  <a:rPr lang="en-US" altLang="ko-KR" sz="900" dirty="0">
                    <a:solidFill>
                      <a:schemeClr val="tx1"/>
                    </a:solidFill>
                  </a:rPr>
                  <a:t>K-IFRS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질의회신</a:t>
                </a: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50E6C763-952B-48EB-B50A-AA2F704B9F09}"/>
                  </a:ext>
                </a:extLst>
              </p:cNvPr>
              <p:cNvSpPr/>
              <p:nvPr/>
            </p:nvSpPr>
            <p:spPr>
              <a:xfrm>
                <a:off x="3621408" y="3897016"/>
                <a:ext cx="201251" cy="20125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FC81702-6611-4CCC-9405-0626E39D5DC7}"/>
                </a:ext>
              </a:extLst>
            </p:cNvPr>
            <p:cNvGrpSpPr/>
            <p:nvPr/>
          </p:nvGrpSpPr>
          <p:grpSpPr>
            <a:xfrm>
              <a:off x="7763582" y="3807313"/>
              <a:ext cx="1474529" cy="343479"/>
              <a:chOff x="3503035" y="3825201"/>
              <a:chExt cx="1474529" cy="343479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B5D138CC-89AD-4DEA-8861-DC6093228388}"/>
                  </a:ext>
                </a:extLst>
              </p:cNvPr>
              <p:cNvSpPr/>
              <p:nvPr/>
            </p:nvSpPr>
            <p:spPr>
              <a:xfrm>
                <a:off x="3503035" y="3825201"/>
                <a:ext cx="1474529" cy="343479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180975" algn="r"/>
                <a:r>
                  <a:rPr lang="ko-KR" altLang="en-US" sz="900" dirty="0">
                    <a:solidFill>
                      <a:schemeClr val="tx1"/>
                    </a:solidFill>
                  </a:rPr>
                  <a:t>일반기업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질의회신</a:t>
                </a: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839811AB-C4E7-4F94-9635-42331EFE89E3}"/>
                  </a:ext>
                </a:extLst>
              </p:cNvPr>
              <p:cNvSpPr/>
              <p:nvPr/>
            </p:nvSpPr>
            <p:spPr>
              <a:xfrm>
                <a:off x="3621408" y="3897016"/>
                <a:ext cx="201251" cy="2012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1A94B00-2CD7-4015-9DC4-669F9087F61A}"/>
              </a:ext>
            </a:extLst>
          </p:cNvPr>
          <p:cNvSpPr/>
          <p:nvPr/>
        </p:nvSpPr>
        <p:spPr>
          <a:xfrm>
            <a:off x="9319114" y="57527"/>
            <a:ext cx="1199606" cy="30227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K-IFRS  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3701F4-924A-4140-8AFE-914FB6D4DD39}"/>
              </a:ext>
            </a:extLst>
          </p:cNvPr>
          <p:cNvSpPr txBox="1"/>
          <p:nvPr/>
        </p:nvSpPr>
        <p:spPr>
          <a:xfrm>
            <a:off x="9319114" y="359805"/>
            <a:ext cx="1199606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기준서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질의회신</a:t>
            </a:r>
          </a:p>
        </p:txBody>
      </p:sp>
    </p:spTree>
    <p:extLst>
      <p:ext uri="{BB962C8B-B14F-4D97-AF65-F5344CB8AC3E}">
        <p14:creationId xmlns:p14="http://schemas.microsoft.com/office/powerpoint/2010/main" val="357179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DF8736-4146-4416-A80D-580582C023AF}"/>
              </a:ext>
            </a:extLst>
          </p:cNvPr>
          <p:cNvSpPr/>
          <p:nvPr/>
        </p:nvSpPr>
        <p:spPr>
          <a:xfrm>
            <a:off x="0" y="421683"/>
            <a:ext cx="12192000" cy="4441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48705C-48C0-4595-B9A0-6908FDA761D0}"/>
              </a:ext>
            </a:extLst>
          </p:cNvPr>
          <p:cNvSpPr/>
          <p:nvPr/>
        </p:nvSpPr>
        <p:spPr>
          <a:xfrm>
            <a:off x="243840" y="0"/>
            <a:ext cx="2612571" cy="421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C5BEE5B3-BAD3-43F6-9640-01EDA1617927}"/>
              </a:ext>
            </a:extLst>
          </p:cNvPr>
          <p:cNvSpPr/>
          <p:nvPr/>
        </p:nvSpPr>
        <p:spPr>
          <a:xfrm>
            <a:off x="561817" y="421683"/>
            <a:ext cx="670332" cy="444135"/>
          </a:xfrm>
          <a:prstGeom prst="round2Same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/>
              <a:t>K-IFRS</a:t>
            </a:r>
            <a:endParaRPr lang="ko-KR" altLang="en-US" sz="9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E227C-EF33-4124-B722-8D7313FD71A8}"/>
              </a:ext>
            </a:extLst>
          </p:cNvPr>
          <p:cNvSpPr/>
          <p:nvPr/>
        </p:nvSpPr>
        <p:spPr>
          <a:xfrm>
            <a:off x="940528" y="1713406"/>
            <a:ext cx="3420000" cy="4655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/>
              <a:t>제1001호 재무제표 표시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제1002호 재고자산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제1007호 현금흐름표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제1008호 회계정책, 회계추정의 변경 및 오류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제1010호 </a:t>
            </a:r>
            <a:r>
              <a:rPr lang="ko-KR" altLang="en-US" sz="900" dirty="0" err="1"/>
              <a:t>보고기간후사건</a:t>
            </a:r>
            <a:endParaRPr lang="ko-KR" altLang="en-US" sz="900" dirty="0"/>
          </a:p>
          <a:p>
            <a:pPr>
              <a:spcAft>
                <a:spcPts val="300"/>
              </a:spcAft>
            </a:pPr>
            <a:r>
              <a:rPr lang="ko-KR" altLang="en-US" sz="900" dirty="0"/>
              <a:t>제1012호 법인세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제1016호 유형자산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제1019호 종업원급여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제1020호 정부보조금의 회계처리와 정부지원의 공시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제1021호 환율변동효과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제1023호 차입원가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제1024호 특수관계자공시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제1026호 퇴직급여제도에 의한 회계처리와 보고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제1027호 별도재무제표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FF0000"/>
                </a:solidFill>
              </a:rPr>
              <a:t>제1028호 관계기업과 공동기업에 대한 투자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제1029호 초인플레이션 경제에서의 재무보고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제1032호 금융상품: 표시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제1033호 주당이익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제1034호 중간재무보고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제1036호 자산손상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제1037호 충당부채, 우발부채, 우발자산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제1038호 무형자산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제1039호 금융상품: </a:t>
            </a:r>
            <a:r>
              <a:rPr lang="ko-KR" altLang="en-US" sz="900" dirty="0" err="1"/>
              <a:t>인식과측정</a:t>
            </a:r>
            <a:endParaRPr lang="ko-KR" altLang="en-US" sz="900" dirty="0"/>
          </a:p>
          <a:p>
            <a:pPr>
              <a:spcAft>
                <a:spcPts val="300"/>
              </a:spcAft>
            </a:pPr>
            <a:r>
              <a:rPr lang="ko-KR" altLang="en-US" sz="900" dirty="0"/>
              <a:t>제1039호 금융상품: </a:t>
            </a:r>
            <a:r>
              <a:rPr lang="ko-KR" altLang="en-US" sz="900" dirty="0" err="1"/>
              <a:t>인식과측정</a:t>
            </a:r>
            <a:r>
              <a:rPr lang="ko-KR" altLang="en-US" sz="900" dirty="0"/>
              <a:t>(제1109호 적용 면제 기업)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제1040호 투자부동산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제1041호 농림어업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6016BD-4D09-4F92-BAE2-9F41EC5380DD}"/>
              </a:ext>
            </a:extLst>
          </p:cNvPr>
          <p:cNvSpPr/>
          <p:nvPr/>
        </p:nvSpPr>
        <p:spPr>
          <a:xfrm>
            <a:off x="4386001" y="1713406"/>
            <a:ext cx="3420000" cy="2885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/>
              <a:t>제1101호 한국채택국제회계기준의 최초채택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제1102호 주식기준보상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제1103호 사업결합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제1104호 보험계약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FF0000"/>
                </a:solidFill>
              </a:rPr>
              <a:t>제1105호 </a:t>
            </a:r>
            <a:r>
              <a:rPr lang="ko-KR" altLang="en-US" sz="900" dirty="0" err="1">
                <a:solidFill>
                  <a:srgbClr val="FF0000"/>
                </a:solidFill>
              </a:rPr>
              <a:t>매각예정비유동자산과</a:t>
            </a:r>
            <a:r>
              <a:rPr lang="ko-KR" altLang="en-US" sz="900" dirty="0">
                <a:solidFill>
                  <a:srgbClr val="FF0000"/>
                </a:solidFill>
              </a:rPr>
              <a:t> 중단영업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제1106호 광물자원의 탐사와 평가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제1107호 금융상품: 공시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제1108호 영업부문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FF0000"/>
                </a:solidFill>
              </a:rPr>
              <a:t>제1109호 금융상품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FF0000"/>
                </a:solidFill>
              </a:rPr>
              <a:t>제1110호 연결재무제표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FF0000"/>
                </a:solidFill>
              </a:rPr>
              <a:t>제1111호 공동약정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FF0000"/>
                </a:solidFill>
              </a:rPr>
              <a:t>제1112호 타 기업에 대한 지분의 공시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FF0000"/>
                </a:solidFill>
              </a:rPr>
              <a:t>제1113호 공정가치 측정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FF0000"/>
                </a:solidFill>
              </a:rPr>
              <a:t>제1114호 </a:t>
            </a:r>
            <a:r>
              <a:rPr lang="ko-KR" altLang="en-US" sz="900" dirty="0" err="1">
                <a:solidFill>
                  <a:srgbClr val="FF0000"/>
                </a:solidFill>
              </a:rPr>
              <a:t>규제이연계정</a:t>
            </a:r>
            <a:endParaRPr lang="ko-KR" altLang="en-US" sz="900" dirty="0">
              <a:solidFill>
                <a:srgbClr val="FF0000"/>
              </a:solidFill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FF0000"/>
                </a:solidFill>
              </a:rPr>
              <a:t>제1115호 고객과의 계약에서 생기는 수익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FF0000"/>
                </a:solidFill>
              </a:rPr>
              <a:t>제1116호 리스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79DBFDF-3C5D-43F3-A630-00C31FEF1C6E}"/>
              </a:ext>
            </a:extLst>
          </p:cNvPr>
          <p:cNvSpPr/>
          <p:nvPr/>
        </p:nvSpPr>
        <p:spPr>
          <a:xfrm>
            <a:off x="7831474" y="1722115"/>
            <a:ext cx="342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/>
              <a:t>제2101호 사후처리 및 복구관련 충당부채의 변경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제2102호 조합원 지분과 유사 지분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제2105호 사후처리, 복구 및 환경정화를 위한 기금의 지분에 대한 권리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제2106호 특정 시장에 참여함에 따라 발생하는 부채: </a:t>
            </a:r>
            <a:r>
              <a:rPr lang="ko-KR" altLang="en-US" sz="900" dirty="0" err="1"/>
              <a:t>폐전기·전자제품</a:t>
            </a:r>
            <a:endParaRPr lang="ko-KR" altLang="en-US" sz="900" dirty="0"/>
          </a:p>
          <a:p>
            <a:pPr>
              <a:spcAft>
                <a:spcPts val="300"/>
              </a:spcAft>
            </a:pPr>
            <a:r>
              <a:rPr lang="ko-KR" altLang="en-US" sz="900" dirty="0"/>
              <a:t>제2107호 기업회계기준서 제1029호 ‘초인플레이션 경제에서의 </a:t>
            </a:r>
            <a:r>
              <a:rPr lang="ko-KR" altLang="en-US" sz="900" dirty="0" err="1"/>
              <a:t>재무보고’에서의</a:t>
            </a:r>
            <a:r>
              <a:rPr lang="ko-KR" altLang="en-US" sz="900" dirty="0"/>
              <a:t> 재작성 방법의 적용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제2110호 중간재무보고와 손상</a:t>
            </a:r>
          </a:p>
          <a:p>
            <a:pPr>
              <a:spcAft>
                <a:spcPts val="300"/>
              </a:spcAft>
            </a:pPr>
            <a:r>
              <a:rPr lang="ko-KR" altLang="en-US" sz="900" dirty="0"/>
              <a:t>제2112호 민간투자사업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FF0000"/>
                </a:solidFill>
              </a:rPr>
              <a:t>제2114호 기업회계기준서 제1019호: 확정급여자산한도, 최소적립요건 및 그 상호작용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FF0000"/>
                </a:solidFill>
              </a:rPr>
              <a:t>제2116호 </a:t>
            </a:r>
            <a:r>
              <a:rPr lang="ko-KR" altLang="en-US" sz="900" dirty="0" err="1">
                <a:solidFill>
                  <a:srgbClr val="FF0000"/>
                </a:solidFill>
              </a:rPr>
              <a:t>해외사업장순투자의</a:t>
            </a:r>
            <a:r>
              <a:rPr lang="ko-KR" altLang="en-US" sz="900" dirty="0">
                <a:solidFill>
                  <a:srgbClr val="FF0000"/>
                </a:solidFill>
              </a:rPr>
              <a:t> 위험회피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FF0000"/>
                </a:solidFill>
              </a:rPr>
              <a:t>제2117호 소유주에 대한 비현금자산의 분배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FF0000"/>
                </a:solidFill>
              </a:rPr>
              <a:t>제2119호 지분상품에 의한 금융부채의 소멸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FF0000"/>
                </a:solidFill>
              </a:rPr>
              <a:t>제2120호 노천광산 생산단계의 박토원가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FF0000"/>
                </a:solidFill>
              </a:rPr>
              <a:t>제2121호 부담금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FF0000"/>
                </a:solidFill>
              </a:rPr>
              <a:t>제2122호 외화 거래와 </a:t>
            </a:r>
            <a:r>
              <a:rPr lang="ko-KR" altLang="en-US" sz="900" dirty="0" err="1">
                <a:solidFill>
                  <a:srgbClr val="FF0000"/>
                </a:solidFill>
              </a:rPr>
              <a:t>선지급·선수취</a:t>
            </a:r>
            <a:r>
              <a:rPr lang="ko-KR" altLang="en-US" sz="900" dirty="0">
                <a:solidFill>
                  <a:srgbClr val="FF0000"/>
                </a:solidFill>
              </a:rPr>
              <a:t> 대가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FF0000"/>
                </a:solidFill>
              </a:rPr>
              <a:t>제2123호 법인세 처리의 불확실성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FF0000"/>
                </a:solidFill>
              </a:rPr>
              <a:t>제2010호 정부지원: 영업활동과 특정한 관련이 없는 경우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FF0000"/>
                </a:solidFill>
              </a:rPr>
              <a:t>제2025호 법인세: 기업이나 주주의 납세지위 변동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FF0000"/>
                </a:solidFill>
              </a:rPr>
              <a:t>제2029호 민간투자사업: 공시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FF0000"/>
                </a:solidFill>
              </a:rPr>
              <a:t>제2032호 무형자산: 웹 사이트 원가</a:t>
            </a:r>
            <a:endParaRPr lang="ko-KR" altLang="en-US" sz="9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8779DC2-2660-434E-A66F-ED9C0341746E}"/>
              </a:ext>
            </a:extLst>
          </p:cNvPr>
          <p:cNvSpPr/>
          <p:nvPr/>
        </p:nvSpPr>
        <p:spPr>
          <a:xfrm>
            <a:off x="8821783" y="491355"/>
            <a:ext cx="3126377" cy="3047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69875"/>
            <a:r>
              <a:rPr lang="ko-KR" altLang="en-US" sz="900" dirty="0">
                <a:solidFill>
                  <a:schemeClr val="tx1"/>
                </a:solidFill>
              </a:rPr>
              <a:t>수익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2A440449-FBC9-4117-923C-4FBE133A9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327" y="519929"/>
            <a:ext cx="285750" cy="27622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95D455-67FC-49B1-8D6B-D594CB9E20D1}"/>
              </a:ext>
            </a:extLst>
          </p:cNvPr>
          <p:cNvSpPr/>
          <p:nvPr/>
        </p:nvSpPr>
        <p:spPr>
          <a:xfrm>
            <a:off x="10649955" y="0"/>
            <a:ext cx="1298205" cy="421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일반기업회계기준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F00FF9-506F-4A10-9B7A-10D441CE67A6}"/>
              </a:ext>
            </a:extLst>
          </p:cNvPr>
          <p:cNvSpPr/>
          <p:nvPr/>
        </p:nvSpPr>
        <p:spPr>
          <a:xfrm>
            <a:off x="9800492" y="0"/>
            <a:ext cx="605623" cy="421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K-IFRS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01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DF8736-4146-4416-A80D-580582C023AF}"/>
              </a:ext>
            </a:extLst>
          </p:cNvPr>
          <p:cNvSpPr/>
          <p:nvPr/>
        </p:nvSpPr>
        <p:spPr>
          <a:xfrm>
            <a:off x="0" y="421683"/>
            <a:ext cx="12192000" cy="4441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C82A6FE-391F-4748-B717-0E12CF952DB4}"/>
              </a:ext>
            </a:extLst>
          </p:cNvPr>
          <p:cNvSpPr/>
          <p:nvPr/>
        </p:nvSpPr>
        <p:spPr>
          <a:xfrm>
            <a:off x="8821783" y="491355"/>
            <a:ext cx="3126377" cy="3047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69875"/>
            <a:r>
              <a:rPr lang="ko-KR" altLang="en-US" sz="900" dirty="0">
                <a:solidFill>
                  <a:schemeClr val="tx1"/>
                </a:solidFill>
              </a:rPr>
              <a:t>수익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48705C-48C0-4595-B9A0-6908FDA761D0}"/>
              </a:ext>
            </a:extLst>
          </p:cNvPr>
          <p:cNvSpPr/>
          <p:nvPr/>
        </p:nvSpPr>
        <p:spPr>
          <a:xfrm>
            <a:off x="243840" y="0"/>
            <a:ext cx="2612571" cy="421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C5BEE5B3-BAD3-43F6-9640-01EDA1617927}"/>
              </a:ext>
            </a:extLst>
          </p:cNvPr>
          <p:cNvSpPr/>
          <p:nvPr/>
        </p:nvSpPr>
        <p:spPr>
          <a:xfrm>
            <a:off x="561817" y="421683"/>
            <a:ext cx="670332" cy="444135"/>
          </a:xfrm>
          <a:prstGeom prst="round2Same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/>
              <a:t>K-IFRS</a:t>
            </a:r>
            <a:endParaRPr lang="ko-KR" altLang="en-US" sz="900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B783C77-51D7-4FBD-AC77-F0E533F02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327" y="519929"/>
            <a:ext cx="285750" cy="27622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2B7675-F0B9-4177-B79D-D4829419B9C8}"/>
              </a:ext>
            </a:extLst>
          </p:cNvPr>
          <p:cNvSpPr/>
          <p:nvPr/>
        </p:nvSpPr>
        <p:spPr>
          <a:xfrm>
            <a:off x="1" y="865819"/>
            <a:ext cx="3509554" cy="400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252000" rIns="252000" bIns="252000"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제</a:t>
            </a:r>
            <a:r>
              <a:rPr lang="en-US" altLang="ko-KR" sz="900" dirty="0">
                <a:solidFill>
                  <a:schemeClr val="tx1"/>
                </a:solidFill>
              </a:rPr>
              <a:t>7</a:t>
            </a:r>
            <a:r>
              <a:rPr lang="ko-KR" altLang="en-US" sz="900" dirty="0">
                <a:solidFill>
                  <a:schemeClr val="tx1"/>
                </a:solidFill>
              </a:rPr>
              <a:t>장 재고자산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23BC85-9F1F-4643-B3D2-0BD183CD85A7}"/>
              </a:ext>
            </a:extLst>
          </p:cNvPr>
          <p:cNvSpPr/>
          <p:nvPr/>
        </p:nvSpPr>
        <p:spPr>
          <a:xfrm>
            <a:off x="0" y="1266414"/>
            <a:ext cx="4347801" cy="5591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252000" rIns="252000" bIns="288000" rtlCol="0" anchor="t"/>
          <a:lstStyle/>
          <a:p>
            <a:pPr>
              <a:spcAft>
                <a:spcPts val="600"/>
              </a:spcAft>
            </a:pPr>
            <a:r>
              <a:rPr lang="ko-KR" altLang="en-US" sz="900" dirty="0">
                <a:solidFill>
                  <a:schemeClr val="tx1"/>
                </a:solidFill>
              </a:rPr>
              <a:t>목적 </a:t>
            </a:r>
            <a:r>
              <a:rPr lang="en-US" altLang="ko-KR" sz="900" dirty="0">
                <a:solidFill>
                  <a:schemeClr val="tx1"/>
                </a:solidFill>
              </a:rPr>
              <a:t>(7.1)</a:t>
            </a:r>
          </a:p>
          <a:p>
            <a:pPr>
              <a:spcAft>
                <a:spcPts val="600"/>
              </a:spcAft>
            </a:pPr>
            <a:r>
              <a:rPr lang="ko-KR" altLang="en-US" sz="900" dirty="0">
                <a:solidFill>
                  <a:schemeClr val="tx1"/>
                </a:solidFill>
              </a:rPr>
              <a:t>적용범위 </a:t>
            </a:r>
            <a:r>
              <a:rPr lang="en-US" altLang="ko-KR" sz="900" dirty="0">
                <a:solidFill>
                  <a:schemeClr val="tx1"/>
                </a:solidFill>
              </a:rPr>
              <a:t>(7.2)</a:t>
            </a:r>
          </a:p>
          <a:p>
            <a:pPr>
              <a:spcAft>
                <a:spcPts val="600"/>
              </a:spcAft>
            </a:pPr>
            <a:r>
              <a:rPr lang="ko-KR" altLang="en-US" sz="900" dirty="0">
                <a:solidFill>
                  <a:srgbClr val="FF0000"/>
                </a:solidFill>
              </a:rPr>
              <a:t>재고자산의 정의 </a:t>
            </a:r>
            <a:r>
              <a:rPr lang="en-US" altLang="ko-KR" sz="900" dirty="0">
                <a:solidFill>
                  <a:srgbClr val="FF0000"/>
                </a:solidFill>
              </a:rPr>
              <a:t>(7.3)</a:t>
            </a:r>
          </a:p>
          <a:p>
            <a:pPr>
              <a:spcAft>
                <a:spcPts val="600"/>
              </a:spcAft>
            </a:pPr>
            <a:r>
              <a:rPr lang="ko-KR" altLang="en-US" sz="900" dirty="0">
                <a:solidFill>
                  <a:srgbClr val="FF0000"/>
                </a:solidFill>
              </a:rPr>
              <a:t>재고자산의 장부금액 결정 </a:t>
            </a:r>
            <a:r>
              <a:rPr lang="en-US" altLang="ko-KR" sz="900" dirty="0">
                <a:solidFill>
                  <a:srgbClr val="FF0000"/>
                </a:solidFill>
              </a:rPr>
              <a:t>(7.4)</a:t>
            </a:r>
          </a:p>
          <a:p>
            <a:pPr>
              <a:spcAft>
                <a:spcPts val="600"/>
              </a:spcAft>
            </a:pPr>
            <a:r>
              <a:rPr lang="ko-KR" altLang="en-US" sz="900" dirty="0">
                <a:solidFill>
                  <a:schemeClr val="tx1"/>
                </a:solidFill>
              </a:rPr>
              <a:t>취득원가의 측정 </a:t>
            </a:r>
            <a:r>
              <a:rPr lang="en-US" altLang="ko-KR" sz="900" dirty="0">
                <a:solidFill>
                  <a:schemeClr val="tx1"/>
                </a:solidFill>
              </a:rPr>
              <a:t>(7.5∼7.11)</a:t>
            </a:r>
          </a:p>
          <a:p>
            <a:pPr indent="87313">
              <a:spcAft>
                <a:spcPts val="600"/>
              </a:spcAft>
            </a:pPr>
            <a:r>
              <a:rPr lang="ko-KR" altLang="en-US" sz="900" dirty="0" err="1">
                <a:solidFill>
                  <a:schemeClr val="tx1"/>
                </a:solidFill>
              </a:rPr>
              <a:t>ㆍ매입원가</a:t>
            </a:r>
            <a:endParaRPr lang="ko-KR" altLang="en-US" sz="900" dirty="0">
              <a:solidFill>
                <a:schemeClr val="tx1"/>
              </a:solidFill>
            </a:endParaRPr>
          </a:p>
          <a:p>
            <a:pPr indent="87313">
              <a:spcAft>
                <a:spcPts val="600"/>
              </a:spcAft>
            </a:pPr>
            <a:r>
              <a:rPr lang="ko-KR" altLang="en-US" sz="900" dirty="0" err="1">
                <a:solidFill>
                  <a:schemeClr val="tx1"/>
                </a:solidFill>
              </a:rPr>
              <a:t>ㆍ제조원가</a:t>
            </a:r>
            <a:endParaRPr lang="ko-KR" altLang="en-US" sz="9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ko-KR" altLang="en-US" sz="900" dirty="0">
                <a:solidFill>
                  <a:srgbClr val="FF0000"/>
                </a:solidFill>
              </a:rPr>
              <a:t>재고자산의 원가결정방법 </a:t>
            </a:r>
            <a:r>
              <a:rPr lang="en-US" altLang="ko-KR" sz="900" dirty="0">
                <a:solidFill>
                  <a:srgbClr val="FF0000"/>
                </a:solidFill>
              </a:rPr>
              <a:t>(7.12∼7.15)</a:t>
            </a:r>
          </a:p>
          <a:p>
            <a:pPr indent="87313">
              <a:spcAft>
                <a:spcPts val="600"/>
              </a:spcAft>
            </a:pPr>
            <a:r>
              <a:rPr lang="ko-KR" altLang="en-US" sz="900" dirty="0" err="1">
                <a:solidFill>
                  <a:schemeClr val="tx1"/>
                </a:solidFill>
              </a:rPr>
              <a:t>ㆍ표준원가와</a:t>
            </a:r>
            <a:r>
              <a:rPr lang="ko-KR" altLang="en-US" sz="900" dirty="0">
                <a:solidFill>
                  <a:schemeClr val="tx1"/>
                </a:solidFill>
              </a:rPr>
              <a:t> 소매재고법에 의한 원가 결정</a:t>
            </a:r>
          </a:p>
          <a:p>
            <a:pPr>
              <a:spcAft>
                <a:spcPts val="600"/>
              </a:spcAft>
            </a:pPr>
            <a:r>
              <a:rPr lang="ko-KR" altLang="en-US" sz="900" dirty="0">
                <a:solidFill>
                  <a:schemeClr val="tx1"/>
                </a:solidFill>
              </a:rPr>
              <a:t>저가법의 적용 </a:t>
            </a:r>
            <a:r>
              <a:rPr lang="en-US" altLang="ko-KR" sz="900" dirty="0">
                <a:solidFill>
                  <a:schemeClr val="tx1"/>
                </a:solidFill>
              </a:rPr>
              <a:t>(7.16∼7.19)</a:t>
            </a:r>
          </a:p>
          <a:p>
            <a:pPr>
              <a:spcAft>
                <a:spcPts val="600"/>
              </a:spcAft>
            </a:pPr>
            <a:r>
              <a:rPr lang="ko-KR" altLang="en-US" sz="900" dirty="0">
                <a:solidFill>
                  <a:schemeClr val="tx1"/>
                </a:solidFill>
              </a:rPr>
              <a:t>비용의 인식 </a:t>
            </a:r>
            <a:r>
              <a:rPr lang="en-US" altLang="ko-KR" sz="900" dirty="0">
                <a:solidFill>
                  <a:schemeClr val="tx1"/>
                </a:solidFill>
              </a:rPr>
              <a:t>(7.20)</a:t>
            </a:r>
          </a:p>
          <a:p>
            <a:pPr>
              <a:spcAft>
                <a:spcPts val="600"/>
              </a:spcAft>
            </a:pPr>
            <a:r>
              <a:rPr lang="ko-KR" altLang="en-US" sz="900" dirty="0">
                <a:solidFill>
                  <a:schemeClr val="tx1"/>
                </a:solidFill>
              </a:rPr>
              <a:t>분류와 공시 </a:t>
            </a:r>
            <a:r>
              <a:rPr lang="en-US" altLang="ko-KR" sz="900" dirty="0">
                <a:solidFill>
                  <a:schemeClr val="tx1"/>
                </a:solidFill>
              </a:rPr>
              <a:t>(7.21∼7.24)</a:t>
            </a:r>
          </a:p>
          <a:p>
            <a:pPr>
              <a:spcAft>
                <a:spcPts val="600"/>
              </a:spcAft>
            </a:pPr>
            <a:r>
              <a:rPr lang="ko-KR" altLang="en-US" sz="900" dirty="0">
                <a:solidFill>
                  <a:schemeClr val="tx1"/>
                </a:solidFill>
              </a:rPr>
              <a:t>제</a:t>
            </a:r>
            <a:r>
              <a:rPr lang="en-US" altLang="ko-KR" sz="900" dirty="0">
                <a:solidFill>
                  <a:schemeClr val="tx1"/>
                </a:solidFill>
              </a:rPr>
              <a:t>7</a:t>
            </a:r>
            <a:r>
              <a:rPr lang="ko-KR" altLang="en-US" sz="900" dirty="0">
                <a:solidFill>
                  <a:schemeClr val="tx1"/>
                </a:solidFill>
              </a:rPr>
              <a:t>장 </a:t>
            </a:r>
            <a:r>
              <a:rPr lang="en-US" altLang="ko-KR" sz="900" dirty="0">
                <a:solidFill>
                  <a:schemeClr val="tx1"/>
                </a:solidFill>
              </a:rPr>
              <a:t>"</a:t>
            </a:r>
            <a:r>
              <a:rPr lang="ko-KR" altLang="en-US" sz="900" dirty="0">
                <a:solidFill>
                  <a:schemeClr val="tx1"/>
                </a:solidFill>
              </a:rPr>
              <a:t>재고자산</a:t>
            </a:r>
            <a:r>
              <a:rPr lang="en-US" altLang="ko-KR" sz="900" dirty="0">
                <a:solidFill>
                  <a:schemeClr val="tx1"/>
                </a:solidFill>
              </a:rPr>
              <a:t>" </a:t>
            </a:r>
            <a:r>
              <a:rPr lang="ko-KR" altLang="en-US" sz="900" dirty="0">
                <a:solidFill>
                  <a:schemeClr val="tx1"/>
                </a:solidFill>
              </a:rPr>
              <a:t>실무지침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8D5832FE-F3D9-4FFB-8E96-DD8DAFCEC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473716"/>
              </p:ext>
            </p:extLst>
          </p:nvPr>
        </p:nvGraphicFramePr>
        <p:xfrm>
          <a:off x="4806122" y="1010193"/>
          <a:ext cx="7142038" cy="562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914">
                  <a:extLst>
                    <a:ext uri="{9D8B030D-6E8A-4147-A177-3AD203B41FA5}">
                      <a16:colId xmlns:a16="http://schemas.microsoft.com/office/drawing/2014/main" val="2555497230"/>
                    </a:ext>
                  </a:extLst>
                </a:gridCol>
                <a:gridCol w="6392124">
                  <a:extLst>
                    <a:ext uri="{9D8B030D-6E8A-4147-A177-3AD203B41FA5}">
                      <a16:colId xmlns:a16="http://schemas.microsoft.com/office/drawing/2014/main" val="388775332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목적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382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7.1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 장의 목적은 재고자산의 회계처리와 공시에 필요한 사항을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수익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정하는 데 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재고자산 회계에 있어서 가장 중요한 과제는 보고기간말 현재 재고자산의 장부금액을 적절하게 결정하는 것이다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8304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적용범위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542790"/>
                  </a:ext>
                </a:extLst>
              </a:tr>
              <a:tr h="2524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7.2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 장은 다음을 제외한 모든 재고자산의 회계처리에 적용된다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⑴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건설형 공사계약에서 발생하는 진행중인 건설공사</a:t>
                      </a:r>
                    </a:p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⑵ 금융상품</a:t>
                      </a:r>
                    </a:p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⑶ 농림어업활동과 관련된 생물자산과 수확시점의 농림어업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수확물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⑷ 온실가스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배출권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59564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재고자산의 정의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736044"/>
                  </a:ext>
                </a:extLst>
              </a:tr>
              <a:tr h="137714"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7.3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'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재고자산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'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은 정상적인 영업과정에서 판매를 위하여 보유하거나 생산과정에 있는 자산 및 생산 또는 서비스 제공과정에 투입될 원재료나 소모품의 형태로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수익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존재하는 자산을 말한다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2711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재고자산의 장부금액 결정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437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7.4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재고자산은 취득원가를 장부금액으로 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다만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accent1"/>
                          </a:solidFill>
                        </a:rPr>
                        <a:t>문단 </a:t>
                      </a:r>
                      <a:r>
                        <a:rPr lang="en-US" altLang="ko-KR" sz="900" dirty="0">
                          <a:solidFill>
                            <a:schemeClr val="accent1"/>
                          </a:solidFill>
                        </a:rPr>
                        <a:t>7.10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시가가 취득원가보다 낮은 경우에는 시가를 장부금액으로 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이하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'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저가법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'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이라 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32243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취득원가의 측정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901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7.5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재고자산의 취득원가는 매입원가 또는 제조원가를 말한다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재고자산의 취득원가에는 취득에 직접적으로 관련되어 있으며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정상적으로 발생되는 기타원가를 포함한다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23613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매입원가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	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798914"/>
                  </a:ext>
                </a:extLst>
              </a:tr>
              <a:tr h="137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7.6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재고자산의 매입원가는 매입금액에 매입운임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하역료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및 보험료 등 취득과정에서 정상적으로 발생한 부대원가를 가산한 금액이다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매입과 관련된 할인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에누리 및 기타 유사한 항목은 매입원가에서 차감한다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성격이 상이한 재고자산을 일괄하여 구입한 경우에는 총매입원가를 각 재고자산의 공정가치 비율에 따라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수익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배분하여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개별 재고자산의 매입원가를 </a:t>
                      </a:r>
                      <a:r>
                        <a:rPr lang="ko-KR" altLang="en-US" sz="900" dirty="0">
                          <a:solidFill>
                            <a:schemeClr val="accent1"/>
                          </a:solidFill>
                        </a:rPr>
                        <a:t>문단 </a:t>
                      </a:r>
                      <a:r>
                        <a:rPr lang="en-US" altLang="ko-KR" sz="900" dirty="0">
                          <a:solidFill>
                            <a:schemeClr val="accent1"/>
                          </a:solidFill>
                        </a:rPr>
                        <a:t>7.3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결정한다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91414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제조원가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618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7.7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제품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반제품 및 재공품 등 재고자산의 제조원가는 보고기간말까지 제조과정에서 발생한 직접재료원가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직접노무원가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제조와 관련된 변동 및 고정 제조간접원가의 체계적인 배부액을 포함한다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909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7.8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고정제조간접원가는 생산설비의 정상조업도에 기초하여 제품에 배부하며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실제 생산수준이 정상조업도와 유사한 경우에는 실제조업도를 사용할 수 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단위당 고정제조간접원가 배부액은 비정상적으로 낮은 조업도나 유휴설비로 인하여 증가하여서는 아니된다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285301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id="{BA7FFACD-5D36-43C8-906B-E42764B959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28" r="12750"/>
          <a:stretch/>
        </p:blipFill>
        <p:spPr>
          <a:xfrm>
            <a:off x="12078788" y="865818"/>
            <a:ext cx="113211" cy="287655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784E6490-0BF7-4DDF-B554-8D44BD8BED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28" r="12750"/>
          <a:stretch/>
        </p:blipFill>
        <p:spPr>
          <a:xfrm>
            <a:off x="12078788" y="3978387"/>
            <a:ext cx="113211" cy="287655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BC257310-55B8-4192-9C4B-8F5E33DA8E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27" t="67036" r="12750" b="6841"/>
          <a:stretch/>
        </p:blipFill>
        <p:spPr>
          <a:xfrm>
            <a:off x="12078788" y="2522894"/>
            <a:ext cx="113212" cy="3503421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41014482-EB0F-4F3A-BB23-335D6544CA1B}"/>
              </a:ext>
            </a:extLst>
          </p:cNvPr>
          <p:cNvSpPr/>
          <p:nvPr/>
        </p:nvSpPr>
        <p:spPr>
          <a:xfrm>
            <a:off x="10649955" y="0"/>
            <a:ext cx="1298205" cy="421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일반기업회계기준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B1C27E-647A-4DE4-BA49-F6CA64160BA7}"/>
              </a:ext>
            </a:extLst>
          </p:cNvPr>
          <p:cNvSpPr/>
          <p:nvPr/>
        </p:nvSpPr>
        <p:spPr>
          <a:xfrm>
            <a:off x="9800492" y="0"/>
            <a:ext cx="605623" cy="421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K-IFRS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84A949A-842A-48C9-BA97-2278CDCFF5C9}"/>
              </a:ext>
            </a:extLst>
          </p:cNvPr>
          <p:cNvCxnSpPr>
            <a:cxnSpLocks/>
          </p:cNvCxnSpPr>
          <p:nvPr/>
        </p:nvCxnSpPr>
        <p:spPr>
          <a:xfrm>
            <a:off x="4591647" y="865818"/>
            <a:ext cx="0" cy="59921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EDE94AE-5AA8-4E70-B9E2-6D4BEC1C6013}"/>
              </a:ext>
            </a:extLst>
          </p:cNvPr>
          <p:cNvGrpSpPr/>
          <p:nvPr/>
        </p:nvGrpSpPr>
        <p:grpSpPr>
          <a:xfrm>
            <a:off x="4478435" y="1268999"/>
            <a:ext cx="113212" cy="5585938"/>
            <a:chOff x="4478435" y="1268999"/>
            <a:chExt cx="113212" cy="5585938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09A364A-84F1-4F86-8F1C-2EB9F3E2A5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228" r="12750"/>
            <a:stretch/>
          </p:blipFill>
          <p:spPr>
            <a:xfrm>
              <a:off x="4478435" y="1268999"/>
              <a:ext cx="113211" cy="2876550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AA03EC4A-E36D-4D0F-AE59-65EE41A643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228" r="12750"/>
            <a:stretch/>
          </p:blipFill>
          <p:spPr>
            <a:xfrm>
              <a:off x="4478435" y="3978387"/>
              <a:ext cx="113211" cy="2876550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7D3A45D9-6D40-4796-870F-649699F56A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227" t="67036" r="12750" b="6841"/>
            <a:stretch/>
          </p:blipFill>
          <p:spPr>
            <a:xfrm>
              <a:off x="4478435" y="2583857"/>
              <a:ext cx="113212" cy="3503421"/>
            </a:xfrm>
            <a:prstGeom prst="rect">
              <a:avLst/>
            </a:prstGeom>
          </p:spPr>
        </p:pic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61E7319-4CA6-41F0-A061-CDBEAF08D456}"/>
              </a:ext>
            </a:extLst>
          </p:cNvPr>
          <p:cNvCxnSpPr>
            <a:cxnSpLocks/>
          </p:cNvCxnSpPr>
          <p:nvPr/>
        </p:nvCxnSpPr>
        <p:spPr>
          <a:xfrm>
            <a:off x="0" y="1266415"/>
            <a:ext cx="45971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그림 59">
            <a:extLst>
              <a:ext uri="{FF2B5EF4-FFF2-40B4-BE49-F238E27FC236}">
                <a16:creationId xmlns:a16="http://schemas.microsoft.com/office/drawing/2014/main" id="{FDBD7FCB-CD33-427D-8C45-89995B1A3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472" y="983374"/>
            <a:ext cx="227699" cy="188665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0736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DF8736-4146-4416-A80D-580582C023AF}"/>
              </a:ext>
            </a:extLst>
          </p:cNvPr>
          <p:cNvSpPr/>
          <p:nvPr/>
        </p:nvSpPr>
        <p:spPr>
          <a:xfrm>
            <a:off x="0" y="421683"/>
            <a:ext cx="12192000" cy="4441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C82A6FE-391F-4748-B717-0E12CF952DB4}"/>
              </a:ext>
            </a:extLst>
          </p:cNvPr>
          <p:cNvSpPr/>
          <p:nvPr/>
        </p:nvSpPr>
        <p:spPr>
          <a:xfrm>
            <a:off x="8821783" y="491355"/>
            <a:ext cx="3126377" cy="3047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69875"/>
            <a:r>
              <a:rPr lang="ko-KR" altLang="en-US" sz="900" dirty="0">
                <a:solidFill>
                  <a:schemeClr val="tx1"/>
                </a:solidFill>
              </a:rPr>
              <a:t>수익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48705C-48C0-4595-B9A0-6908FDA761D0}"/>
              </a:ext>
            </a:extLst>
          </p:cNvPr>
          <p:cNvSpPr/>
          <p:nvPr/>
        </p:nvSpPr>
        <p:spPr>
          <a:xfrm>
            <a:off x="243840" y="0"/>
            <a:ext cx="2612571" cy="421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C5BEE5B3-BAD3-43F6-9640-01EDA1617927}"/>
              </a:ext>
            </a:extLst>
          </p:cNvPr>
          <p:cNvSpPr/>
          <p:nvPr/>
        </p:nvSpPr>
        <p:spPr>
          <a:xfrm>
            <a:off x="561816" y="421683"/>
            <a:ext cx="1994951" cy="444135"/>
          </a:xfrm>
          <a:prstGeom prst="round2Same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>
                <a:solidFill>
                  <a:schemeClr val="bg1"/>
                </a:solidFill>
              </a:rPr>
              <a:t>K-IFRS </a:t>
            </a:r>
            <a:r>
              <a:rPr lang="ko-KR" altLang="en-US" sz="900" b="1" dirty="0">
                <a:solidFill>
                  <a:schemeClr val="bg1"/>
                </a:solidFill>
              </a:rPr>
              <a:t>질의회신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B783C77-51D7-4FBD-AC77-F0E533F02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327" y="519929"/>
            <a:ext cx="285750" cy="27622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2B7675-F0B9-4177-B79D-D4829419B9C8}"/>
              </a:ext>
            </a:extLst>
          </p:cNvPr>
          <p:cNvSpPr/>
          <p:nvPr/>
        </p:nvSpPr>
        <p:spPr>
          <a:xfrm>
            <a:off x="1" y="865819"/>
            <a:ext cx="3509554" cy="400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252000" rIns="252000" bIns="252000"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전체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한국회계기준원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금융감독원 등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23BC85-9F1F-4643-B3D2-0BD183CD85A7}"/>
              </a:ext>
            </a:extLst>
          </p:cNvPr>
          <p:cNvSpPr/>
          <p:nvPr/>
        </p:nvSpPr>
        <p:spPr>
          <a:xfrm>
            <a:off x="1" y="1266414"/>
            <a:ext cx="3509554" cy="5591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252000" rIns="252000" bIns="288000" rtlCol="0" anchor="t"/>
          <a:lstStyle/>
          <a:p>
            <a:pPr>
              <a:spcAft>
                <a:spcPts val="600"/>
              </a:spcAft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1DC40CA-CDE5-409C-A3A7-6B5504B00CE5}"/>
              </a:ext>
            </a:extLst>
          </p:cNvPr>
          <p:cNvCxnSpPr>
            <a:cxnSpLocks/>
          </p:cNvCxnSpPr>
          <p:nvPr/>
        </p:nvCxnSpPr>
        <p:spPr>
          <a:xfrm>
            <a:off x="4591647" y="865818"/>
            <a:ext cx="0" cy="59921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6E7201F-BDD6-42B5-A3E5-D8892808CDE3}"/>
              </a:ext>
            </a:extLst>
          </p:cNvPr>
          <p:cNvGrpSpPr/>
          <p:nvPr/>
        </p:nvGrpSpPr>
        <p:grpSpPr>
          <a:xfrm>
            <a:off x="4478435" y="1268999"/>
            <a:ext cx="113212" cy="5585938"/>
            <a:chOff x="4478435" y="1268999"/>
            <a:chExt cx="113212" cy="5585938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1C12131A-5C5E-4E16-B163-7D6ACE3968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228" r="12750"/>
            <a:stretch/>
          </p:blipFill>
          <p:spPr>
            <a:xfrm>
              <a:off x="4478435" y="1268999"/>
              <a:ext cx="113211" cy="2876550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01F0AD9-AE3C-4E5D-8EA6-68380E5013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228" r="12750"/>
            <a:stretch/>
          </p:blipFill>
          <p:spPr>
            <a:xfrm>
              <a:off x="4478435" y="3978387"/>
              <a:ext cx="113211" cy="2876550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FECB9B96-AE54-4E4D-9281-7F1FAE704C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227" t="67036" r="12750" b="6841"/>
            <a:stretch/>
          </p:blipFill>
          <p:spPr>
            <a:xfrm>
              <a:off x="4478435" y="2583857"/>
              <a:ext cx="113212" cy="3503421"/>
            </a:xfrm>
            <a:prstGeom prst="rect">
              <a:avLst/>
            </a:prstGeom>
          </p:spPr>
        </p:pic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BA7FFACD-5D36-43C8-906B-E42764B959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28" r="12750"/>
          <a:stretch/>
        </p:blipFill>
        <p:spPr>
          <a:xfrm>
            <a:off x="12078788" y="865818"/>
            <a:ext cx="113211" cy="287655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784E6490-0BF7-4DDF-B554-8D44BD8BED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28" r="12750"/>
          <a:stretch/>
        </p:blipFill>
        <p:spPr>
          <a:xfrm>
            <a:off x="12078788" y="3978387"/>
            <a:ext cx="113211" cy="287655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BC257310-55B8-4192-9C4B-8F5E33DA8E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27" t="67036" r="12750" b="6841"/>
          <a:stretch/>
        </p:blipFill>
        <p:spPr>
          <a:xfrm>
            <a:off x="12078788" y="2522894"/>
            <a:ext cx="113212" cy="350342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65740F7-1018-43B5-B5C5-DE730E3B4448}"/>
              </a:ext>
            </a:extLst>
          </p:cNvPr>
          <p:cNvSpPr/>
          <p:nvPr/>
        </p:nvSpPr>
        <p:spPr>
          <a:xfrm>
            <a:off x="4840983" y="1150620"/>
            <a:ext cx="6985256" cy="550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900" b="1" dirty="0"/>
              <a:t>2020-I-KQA003 </a:t>
            </a:r>
            <a:r>
              <a:rPr lang="ko-KR" altLang="en-US" sz="900" b="1" dirty="0"/>
              <a:t>지급청구권의 집행 가능성 </a:t>
            </a:r>
            <a:endParaRPr lang="en-US" altLang="ko-KR" sz="900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altLang="ko-KR" sz="9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900" b="1" dirty="0"/>
              <a:t>질의회신 </a:t>
            </a:r>
            <a:r>
              <a:rPr lang="ko-KR" altLang="en-US" sz="900" b="1" dirty="0" err="1"/>
              <a:t>Reference</a:t>
            </a:r>
            <a:endParaRPr lang="ko-KR" altLang="en-US" sz="900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900" dirty="0"/>
              <a:t>2020-I-KQA003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900" b="1" dirty="0"/>
              <a:t>관련 회계기준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900" dirty="0">
                <a:solidFill>
                  <a:srgbClr val="7030A0"/>
                </a:solidFill>
              </a:rPr>
              <a:t>기업회계기준서 제1115호</a:t>
            </a:r>
            <a:r>
              <a:rPr lang="ko-KR" altLang="en-US" sz="900" dirty="0"/>
              <a:t> </a:t>
            </a:r>
            <a:r>
              <a:rPr lang="ko-KR" altLang="en-US" sz="900" dirty="0">
                <a:solidFill>
                  <a:schemeClr val="accent1"/>
                </a:solidFill>
              </a:rPr>
              <a:t>문단 10, 35, 37, B12, BC32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900" b="1" dirty="0" err="1"/>
              <a:t>색인어</a:t>
            </a:r>
            <a:endParaRPr lang="ko-KR" altLang="en-US" sz="900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900" dirty="0">
                <a:highlight>
                  <a:srgbClr val="FFFF00"/>
                </a:highlight>
              </a:rPr>
              <a:t>수익</a:t>
            </a:r>
            <a:r>
              <a:rPr lang="ko-KR" altLang="en-US" sz="900" dirty="0"/>
              <a:t>, 지급청구권, 집행 가능성, 도급계약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ko-KR" altLang="en-US" sz="9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900" b="1" dirty="0"/>
              <a:t>배경 및 질의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900" dirty="0"/>
              <a:t>1 </a:t>
            </a:r>
            <a:r>
              <a:rPr lang="ko-KR" altLang="en-US" sz="900" dirty="0"/>
              <a:t>회사는 고객의 주문제작 요구에 따라 기계장치를 제작하여 판매하고 있다</a:t>
            </a:r>
            <a:r>
              <a:rPr lang="en-US" altLang="ko-KR" sz="900" dirty="0"/>
              <a:t>. </a:t>
            </a:r>
            <a:r>
              <a:rPr lang="ko-KR" altLang="en-US" sz="900" dirty="0"/>
              <a:t>회사는 해당 계약의 기계장치는 특정 주문자의 수요를 충족시키기 위하여 제작되므로 회사에 대체용도가 없다고 판단하였다</a:t>
            </a:r>
            <a:r>
              <a:rPr lang="en-US" altLang="ko-KR" sz="900" dirty="0"/>
              <a:t>.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900" dirty="0"/>
              <a:t>2 </a:t>
            </a:r>
            <a:r>
              <a:rPr lang="ko-KR" altLang="en-US" sz="900" dirty="0"/>
              <a:t>회사와 고객의 계약에 따르면</a:t>
            </a:r>
            <a:r>
              <a:rPr lang="en-US" altLang="ko-KR" sz="900" dirty="0"/>
              <a:t>, </a:t>
            </a:r>
            <a:r>
              <a:rPr lang="ko-KR" altLang="en-US" sz="900" dirty="0"/>
              <a:t>각 당사자는 자신의 귀책사유로 인하여 계약이 해지되는 경우에 발생한 손해를 배상해야 한다</a:t>
            </a:r>
            <a:r>
              <a:rPr lang="en-US" altLang="ko-KR" sz="900" dirty="0"/>
              <a:t>.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900" dirty="0"/>
              <a:t>3 </a:t>
            </a:r>
            <a:r>
              <a:rPr lang="ko-KR" altLang="en-US" sz="900" dirty="0"/>
              <a:t>회사는 법률전문가의 의견 등을 고려하여 회사의 귀책사유 없이 계약이 중간에 종료되는 경우에 그때까지 수행을 완료한 부분에 대해 지급청구권이 있다고 판단하였다</a:t>
            </a:r>
            <a:r>
              <a:rPr lang="en-US" altLang="ko-KR" sz="900" dirty="0"/>
              <a:t>.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900" dirty="0"/>
              <a:t>4 </a:t>
            </a:r>
            <a:r>
              <a:rPr lang="ko-KR" altLang="en-US" sz="900" dirty="0"/>
              <a:t>하지만 회사는 회사가 약속한 대로 </a:t>
            </a:r>
            <a:r>
              <a:rPr lang="ko-KR" altLang="en-US" sz="900" dirty="0">
                <a:highlight>
                  <a:srgbClr val="FFFF00"/>
                </a:highlight>
              </a:rPr>
              <a:t>수익</a:t>
            </a:r>
            <a:r>
              <a:rPr lang="ko-KR" altLang="en-US" sz="900" dirty="0"/>
              <a:t>하지 못하는 것 이외의 사유로 고객이 계약을 종료하는 경우에 법적으로 집행 가능한 지급청구권이 있다 할지라도</a:t>
            </a:r>
            <a:r>
              <a:rPr lang="en-US" altLang="ko-KR" sz="900" dirty="0"/>
              <a:t>, </a:t>
            </a:r>
            <a:r>
              <a:rPr lang="ko-KR" altLang="en-US" sz="900" dirty="0"/>
              <a:t>안정적인 고객관계 확보</a:t>
            </a:r>
            <a:r>
              <a:rPr lang="en-US" altLang="ko-KR" sz="900" dirty="0"/>
              <a:t>, </a:t>
            </a:r>
            <a:r>
              <a:rPr lang="ko-KR" altLang="en-US" sz="900" dirty="0"/>
              <a:t>향후 발생할 기회비용 등을 위해 지금까지 지급청구권을 행사한 적이 없고</a:t>
            </a:r>
            <a:r>
              <a:rPr lang="en-US" altLang="ko-KR" sz="900" dirty="0"/>
              <a:t>, </a:t>
            </a:r>
            <a:r>
              <a:rPr lang="ko-KR" altLang="en-US" sz="900" dirty="0"/>
              <a:t>향후에도 행사할 의도는 없다</a:t>
            </a:r>
            <a:r>
              <a:rPr lang="en-US" altLang="ko-KR" sz="900" dirty="0"/>
              <a:t>.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900" b="1" dirty="0"/>
              <a:t>5 </a:t>
            </a:r>
            <a:r>
              <a:rPr lang="ko-KR" altLang="en-US" sz="900" b="1" dirty="0"/>
              <a:t>회사는 이 계약의 지급청구권을 기업회계기준서 제</a:t>
            </a:r>
            <a:r>
              <a:rPr lang="en-US" altLang="ko-KR" sz="900" b="1" dirty="0"/>
              <a:t>1115</a:t>
            </a:r>
            <a:r>
              <a:rPr lang="ko-KR" altLang="en-US" sz="900" b="1" dirty="0"/>
              <a:t>호 ‘고객과의 계약에서 생기는 수익’ 문단 </a:t>
            </a:r>
            <a:r>
              <a:rPr lang="en-US" altLang="ko-KR" sz="900" b="1" dirty="0"/>
              <a:t>35⑶</a:t>
            </a:r>
            <a:r>
              <a:rPr lang="ko-KR" altLang="en-US" sz="900" b="1" dirty="0"/>
              <a:t>에 따른 ‘집행 가능한 </a:t>
            </a:r>
            <a:r>
              <a:rPr lang="ko-KR" altLang="en-US" sz="900" b="1" dirty="0" err="1"/>
              <a:t>지급청구권’으로</a:t>
            </a:r>
            <a:r>
              <a:rPr lang="ko-KR" altLang="en-US" sz="900" b="1" dirty="0"/>
              <a:t> 볼 수 있는가</a:t>
            </a:r>
            <a:r>
              <a:rPr lang="en-US" altLang="ko-KR" sz="900" b="1" dirty="0"/>
              <a:t>?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FA85078-B723-41EF-931E-CA5BE0C96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33007"/>
              </p:ext>
            </p:extLst>
          </p:nvPr>
        </p:nvGraphicFramePr>
        <p:xfrm>
          <a:off x="243839" y="1366081"/>
          <a:ext cx="4122685" cy="5212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5360">
                  <a:extLst>
                    <a:ext uri="{9D8B030D-6E8A-4147-A177-3AD203B41FA5}">
                      <a16:colId xmlns:a16="http://schemas.microsoft.com/office/drawing/2014/main" val="4235585161"/>
                    </a:ext>
                  </a:extLst>
                </a:gridCol>
                <a:gridCol w="927325">
                  <a:extLst>
                    <a:ext uri="{9D8B030D-6E8A-4147-A177-3AD203B41FA5}">
                      <a16:colId xmlns:a16="http://schemas.microsoft.com/office/drawing/2014/main" val="605910785"/>
                    </a:ext>
                  </a:extLst>
                </a:gridCol>
              </a:tblGrid>
              <a:tr h="263529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900" u="none" strike="noStrike" dirty="0">
                          <a:effectLst/>
                        </a:rPr>
                        <a:t>2020-I-KQA004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우리사주조합대여금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2020-03-23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081564"/>
                  </a:ext>
                </a:extLst>
              </a:tr>
              <a:tr h="263529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900" u="none" strike="noStrike" dirty="0">
                          <a:effectLst/>
                        </a:rPr>
                        <a:t>2020-I-KQA003 </a:t>
                      </a:r>
                      <a:r>
                        <a:rPr lang="ko-KR" altLang="en-US" sz="900" u="none" strike="noStrike" dirty="0">
                          <a:effectLst/>
                        </a:rPr>
                        <a:t>지급청구권의 </a:t>
                      </a:r>
                      <a:r>
                        <a:rPr lang="ko-KR" alt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수익</a:t>
                      </a:r>
                      <a:r>
                        <a:rPr lang="ko-KR" altLang="en-US" sz="900" u="none" strike="noStrike" dirty="0">
                          <a:effectLst/>
                        </a:rPr>
                        <a:t> 가능성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2020-03-16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88729"/>
                  </a:ext>
                </a:extLst>
              </a:tr>
              <a:tr h="263529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900" u="none" strike="noStrike">
                          <a:effectLst/>
                        </a:rPr>
                        <a:t>2020-I-KQA002 </a:t>
                      </a:r>
                      <a:r>
                        <a:rPr lang="ko-KR" altLang="en-US" sz="900" u="none" strike="noStrike">
                          <a:effectLst/>
                        </a:rPr>
                        <a:t>토지사용권이 리스기준서 적용대상인지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>
                          <a:effectLst/>
                        </a:rPr>
                        <a:t>2020-02-25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618164"/>
                  </a:ext>
                </a:extLst>
              </a:tr>
              <a:tr h="263529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900" u="none" strike="noStrike" dirty="0">
                          <a:effectLst/>
                        </a:rPr>
                        <a:t>2019-I-KQA017 </a:t>
                      </a:r>
                      <a:r>
                        <a:rPr lang="ko-KR" altLang="en-US" sz="900" u="none" strike="noStrike" dirty="0">
                          <a:effectLst/>
                        </a:rPr>
                        <a:t>한국채택국제회계기준에서 가상통화 분류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2019-12-10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135895"/>
                  </a:ext>
                </a:extLst>
              </a:tr>
              <a:tr h="263529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900" u="none" strike="noStrike" dirty="0">
                          <a:effectLst/>
                        </a:rPr>
                        <a:t>2019-I-KQA012 </a:t>
                      </a:r>
                      <a:r>
                        <a:rPr lang="ko-KR" alt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수익</a:t>
                      </a:r>
                      <a:r>
                        <a:rPr lang="ko-KR" altLang="en-US" sz="900" u="none" strike="noStrike" dirty="0">
                          <a:effectLst/>
                        </a:rPr>
                        <a:t>각자산과 관련된 정부보조금의 손익인식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2019-04-09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327874"/>
                  </a:ext>
                </a:extLst>
              </a:tr>
              <a:tr h="515397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900" u="none" strike="noStrike" dirty="0">
                          <a:effectLst/>
                        </a:rPr>
                        <a:t>2019-I-KQA011 </a:t>
                      </a:r>
                      <a:r>
                        <a:rPr lang="ko-KR" altLang="en-US" sz="900" u="none" strike="noStrike" dirty="0">
                          <a:effectLst/>
                        </a:rPr>
                        <a:t>화재에 따른 재고자산 소실 등의 영업외비용 해당 여부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2019-04-08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758032"/>
                  </a:ext>
                </a:extLst>
              </a:tr>
              <a:tr h="515397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900" u="none" strike="noStrike" dirty="0">
                          <a:effectLst/>
                        </a:rPr>
                        <a:t>2019-I-KQA009 </a:t>
                      </a:r>
                      <a:r>
                        <a:rPr lang="ko-KR" altLang="en-US" sz="900" u="none" strike="noStrike" dirty="0">
                          <a:effectLst/>
                        </a:rPr>
                        <a:t>외화 계약자산의 적용환율 결정과 화폐성자산 여부 판단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2019-03-26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368877"/>
                  </a:ext>
                </a:extLst>
              </a:tr>
              <a:tr h="515397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900" u="none" strike="noStrike" dirty="0">
                          <a:effectLst/>
                        </a:rPr>
                        <a:t>2019-I-KQA007 </a:t>
                      </a:r>
                      <a:r>
                        <a:rPr lang="ko-KR" altLang="en-US" sz="900" u="none" strike="noStrike" dirty="0">
                          <a:effectLst/>
                        </a:rPr>
                        <a:t>기한의 이익 상실조항이 포함된 전환사채의 최초 측정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2019-03-22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230020"/>
                  </a:ext>
                </a:extLst>
              </a:tr>
              <a:tr h="263529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900" u="none" strike="noStrike" dirty="0">
                          <a:effectLst/>
                        </a:rPr>
                        <a:t>2019-I-KQA006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이연법인세</a:t>
                      </a:r>
                      <a:r>
                        <a:rPr lang="ko-KR" altLang="en-US" sz="900" u="none" strike="noStrike" dirty="0">
                          <a:effectLst/>
                        </a:rPr>
                        <a:t> 최초 인식 예외적용 여부 질의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2019-03-18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41226"/>
                  </a:ext>
                </a:extLst>
              </a:tr>
              <a:tr h="263529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900" u="none" strike="noStrike" dirty="0">
                          <a:effectLst/>
                        </a:rPr>
                        <a:t>2020-I-KQA004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우리사주조합대여금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2020-03-23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729723"/>
                  </a:ext>
                </a:extLst>
              </a:tr>
              <a:tr h="263529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900" u="none" strike="noStrike" dirty="0">
                          <a:effectLst/>
                        </a:rPr>
                        <a:t>2020-I-KQA003 </a:t>
                      </a:r>
                      <a:r>
                        <a:rPr lang="ko-KR" altLang="en-US" sz="900" u="none" strike="noStrike" dirty="0">
                          <a:effectLst/>
                        </a:rPr>
                        <a:t>지급청구권의 집행 가능성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2020-03-16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745794"/>
                  </a:ext>
                </a:extLst>
              </a:tr>
              <a:tr h="263529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900" u="none" strike="noStrike" dirty="0">
                          <a:effectLst/>
                        </a:rPr>
                        <a:t>2019-I-KQA017 </a:t>
                      </a:r>
                      <a:r>
                        <a:rPr lang="ko-KR" altLang="en-US" sz="900" u="none" strike="noStrike" dirty="0">
                          <a:effectLst/>
                        </a:rPr>
                        <a:t>한국채택국제회계기준에서 </a:t>
                      </a:r>
                      <a:r>
                        <a:rPr lang="ko-KR" alt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수익</a:t>
                      </a:r>
                      <a:r>
                        <a:rPr lang="ko-KR" altLang="en-US" sz="900" u="none" strike="noStrike" dirty="0">
                          <a:effectLst/>
                        </a:rPr>
                        <a:t>통화 분류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2019-12-10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821637"/>
                  </a:ext>
                </a:extLst>
              </a:tr>
              <a:tr h="263529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900" u="none" strike="noStrike" dirty="0">
                          <a:effectLst/>
                        </a:rPr>
                        <a:t>2019-I-KQA012 </a:t>
                      </a:r>
                      <a:r>
                        <a:rPr lang="ko-KR" altLang="en-US" sz="900" u="none" strike="noStrike" dirty="0">
                          <a:effectLst/>
                        </a:rPr>
                        <a:t>비상각자산과 관련된 정부보조금의 손익인식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2019-04-09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397498"/>
                  </a:ext>
                </a:extLst>
              </a:tr>
              <a:tr h="515397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900" u="none" strike="noStrike" dirty="0">
                          <a:effectLst/>
                        </a:rPr>
                        <a:t>2019-I-KQA011 </a:t>
                      </a:r>
                      <a:r>
                        <a:rPr lang="ko-KR" altLang="en-US" sz="900" u="none" strike="noStrike" dirty="0">
                          <a:effectLst/>
                        </a:rPr>
                        <a:t>화재에 따른 재고자산 소실 등의 영업외비용 해당 여부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2019-04-08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66601"/>
                  </a:ext>
                </a:extLst>
              </a:tr>
              <a:tr h="515397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900" u="none" strike="noStrike" dirty="0">
                          <a:effectLst/>
                        </a:rPr>
                        <a:t>2019-I-KQA009 </a:t>
                      </a:r>
                      <a:r>
                        <a:rPr lang="ko-KR" altLang="en-US" sz="900" u="none" strike="noStrike" dirty="0">
                          <a:effectLst/>
                        </a:rPr>
                        <a:t>외화 계약자산의 적용환율 결정과 화폐성자산 여부 판단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2019-03-26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135872"/>
                  </a:ext>
                </a:extLst>
              </a:tr>
            </a:tbl>
          </a:graphicData>
        </a:graphic>
      </p:graphicFrame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4EC36A8-923A-4A62-BC82-5949177B102B}"/>
              </a:ext>
            </a:extLst>
          </p:cNvPr>
          <p:cNvCxnSpPr>
            <a:cxnSpLocks/>
          </p:cNvCxnSpPr>
          <p:nvPr/>
        </p:nvCxnSpPr>
        <p:spPr>
          <a:xfrm>
            <a:off x="0" y="1266415"/>
            <a:ext cx="45971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25CA58-09A0-42C0-BAEF-17B4DBFDDCA1}"/>
              </a:ext>
            </a:extLst>
          </p:cNvPr>
          <p:cNvSpPr/>
          <p:nvPr/>
        </p:nvSpPr>
        <p:spPr>
          <a:xfrm>
            <a:off x="10649955" y="0"/>
            <a:ext cx="1298205" cy="421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일반기업회계기준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BDE653-D259-4260-9384-D25FA0059267}"/>
              </a:ext>
            </a:extLst>
          </p:cNvPr>
          <p:cNvSpPr/>
          <p:nvPr/>
        </p:nvSpPr>
        <p:spPr>
          <a:xfrm>
            <a:off x="9800492" y="0"/>
            <a:ext cx="605623" cy="421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K-IFRS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B63AC66E-57D3-482F-B3BD-D9B23B5A8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472" y="983374"/>
            <a:ext cx="227699" cy="188665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8597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1000</Words>
  <Application>Microsoft Office PowerPoint</Application>
  <PresentationFormat>와이드스크린</PresentationFormat>
  <Paragraphs>176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재희</dc:creator>
  <cp:lastModifiedBy>Admin</cp:lastModifiedBy>
  <cp:revision>14</cp:revision>
  <dcterms:created xsi:type="dcterms:W3CDTF">2020-05-29T17:22:37Z</dcterms:created>
  <dcterms:modified xsi:type="dcterms:W3CDTF">2020-06-02T16:31:42Z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C:\Users\Administrator\Desktop\회전문설계.pptx</vt:lpwstr>
  </property>
</Properties>
</file>