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24387175" cy="13716000"/>
  <p:notesSz cx="13716000" cy="24387175"/>
  <p:embeddedFontLst>
    <p:embeddedFont>
      <p:font typeface="Calibri" panose="020F0502020204030204" pitchFamily="34" charset="0"/>
      <p:regular r:id="rId29"/>
      <p:bold r:id="rId30"/>
      <p:italic r:id="rId31"/>
      <p:boldItalic r:id="rId32"/>
    </p:embeddedFont>
    <p:embeddedFont>
      <p:font typeface="Qanelas" panose="00000500000000000000" pitchFamily="2" charset="-52"/>
      <p:regular r:id="rId33"/>
    </p:embeddedFont>
    <p:embeddedFont>
      <p:font typeface="Qanelas Bold" panose="00000800000000000000" pitchFamily="2" charset="-52"/>
      <p:bold r:id="rId34"/>
    </p:embeddedFont>
    <p:embeddedFont>
      <p:font typeface="Qanelas SemiBold" panose="00000700000000000000" pitchFamily="2" charset="-52"/>
      <p:bold r:id="rId35"/>
    </p:embeddedFont>
    <p:embeddedFont>
      <p:font typeface="Qanelas-Bold" panose="00000800000000000000" pitchFamily="2" charset="-52"/>
      <p:bold r:id="rId36"/>
    </p:embeddedFont>
    <p:embeddedFont>
      <p:font typeface="Qanelas-Regular" panose="00000500000000000000" pitchFamily="2" charset="-52"/>
      <p:regular r:id="rId37"/>
    </p:embeddedFont>
    <p:embeddedFont>
      <p:font typeface="Qanelas-SemiBold" panose="00000700000000000000" pitchFamily="2" charset="-52"/>
      <p:bold r:id="rId38"/>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3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906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6.png"/><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6.png"/><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6.png"/><Relationship Id="rId10" Type="http://schemas.openxmlformats.org/officeDocument/2006/relationships/image" Target="../media/image36.png"/><Relationship Id="rId4" Type="http://schemas.openxmlformats.org/officeDocument/2006/relationships/image" Target="../media/image24.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image" Target="../media/image36.png"/><Relationship Id="rId4" Type="http://schemas.openxmlformats.org/officeDocument/2006/relationships/image" Target="../media/image24.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24.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24.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6299987" y="11696700"/>
            <a:ext cx="3670759" cy="1244600"/>
          </a:xfrm>
          <a:prstGeom prst="roundRect">
            <a:avLst>
              <a:gd name="adj" fmla="val 50694"/>
            </a:avLst>
          </a:prstGeom>
          <a:noFill/>
          <a:ln w="25400">
            <a:solidFill>
              <a:srgbClr val="000000"/>
            </a:solidFill>
            <a:prstDash val="solid"/>
          </a:ln>
        </p:spPr>
      </p:sp>
      <p:sp>
        <p:nvSpPr>
          <p:cNvPr id="3" name="Text 1"/>
          <p:cNvSpPr/>
          <p:nvPr/>
        </p:nvSpPr>
        <p:spPr>
          <a:xfrm>
            <a:off x="6808051" y="12077700"/>
            <a:ext cx="2790115" cy="618067"/>
          </a:xfrm>
          <a:prstGeom prst="rect">
            <a:avLst/>
          </a:prstGeom>
          <a:noFill/>
          <a:ln/>
        </p:spPr>
        <p:txBody>
          <a:bodyPr wrap="square" lIns="0" tIns="0" rIns="0" bIns="0" rtlCol="0" anchor="t"/>
          <a:lstStyle/>
          <a:p>
            <a:pPr algn="l"/>
            <a:r>
              <a:rPr lang="en-US" sz="3200" dirty="0">
                <a:solidFill>
                  <a:srgbClr val="000000">
                    <a:alpha val="100000"/>
                  </a:srgbClr>
                </a:solidFill>
                <a:latin typeface="Qanelas" panose="00000500000000000000" pitchFamily="2" charset="-52"/>
                <a:ea typeface="Qanelas-Regular" pitchFamily="34" charset="-122"/>
                <a:cs typeface="Qanelas-Regular" pitchFamily="34" charset="-120"/>
              </a:rPr>
              <a:t>Шиковец Егор</a:t>
            </a:r>
            <a:endParaRPr lang="en-US" sz="3200" dirty="0">
              <a:latin typeface="Qanelas" panose="00000500000000000000" pitchFamily="2" charset="-52"/>
            </a:endParaRPr>
          </a:p>
        </p:txBody>
      </p:sp>
      <p:sp>
        <p:nvSpPr>
          <p:cNvPr id="4" name="Shape 2"/>
          <p:cNvSpPr/>
          <p:nvPr/>
        </p:nvSpPr>
        <p:spPr>
          <a:xfrm>
            <a:off x="1892537" y="11696700"/>
            <a:ext cx="4115314" cy="1244600"/>
          </a:xfrm>
          <a:prstGeom prst="roundRect">
            <a:avLst>
              <a:gd name="adj" fmla="val 50694"/>
            </a:avLst>
          </a:prstGeom>
          <a:noFill/>
          <a:ln w="25400">
            <a:solidFill>
              <a:srgbClr val="000000"/>
            </a:solidFill>
            <a:prstDash val="solid"/>
          </a:ln>
        </p:spPr>
      </p:sp>
      <p:sp>
        <p:nvSpPr>
          <p:cNvPr id="5" name="Text 3"/>
          <p:cNvSpPr/>
          <p:nvPr/>
        </p:nvSpPr>
        <p:spPr>
          <a:xfrm>
            <a:off x="2400600" y="12077700"/>
            <a:ext cx="3234671" cy="618067"/>
          </a:xfrm>
          <a:prstGeom prst="rect">
            <a:avLst/>
          </a:prstGeom>
          <a:noFill/>
          <a:ln/>
        </p:spPr>
        <p:txBody>
          <a:bodyPr wrap="square" lIns="0" tIns="0" rIns="0" bIns="0" rtlCol="0" anchor="t"/>
          <a:lstStyle/>
          <a:p>
            <a:pPr algn="l"/>
            <a:r>
              <a:rPr lang="en-US" sz="3200" dirty="0">
                <a:solidFill>
                  <a:srgbClr val="000000">
                    <a:alpha val="100000"/>
                  </a:srgbClr>
                </a:solidFill>
                <a:latin typeface="Qanelas" panose="00000500000000000000" pitchFamily="2" charset="-52"/>
                <a:ea typeface="Qanelas-Regular" pitchFamily="34" charset="-122"/>
                <a:cs typeface="Qanelas-Regular" pitchFamily="34" charset="-120"/>
              </a:rPr>
              <a:t>Демчишина Анна</a:t>
            </a:r>
            <a:endParaRPr lang="en-US" sz="3200" dirty="0">
              <a:latin typeface="Qanelas" panose="00000500000000000000" pitchFamily="2" charset="-52"/>
            </a:endParaRPr>
          </a:p>
        </p:txBody>
      </p:sp>
      <p:sp>
        <p:nvSpPr>
          <p:cNvPr id="6" name="Text 4"/>
          <p:cNvSpPr/>
          <p:nvPr/>
        </p:nvSpPr>
        <p:spPr>
          <a:xfrm>
            <a:off x="1892537" y="4127500"/>
            <a:ext cx="9792924" cy="1536700"/>
          </a:xfrm>
          <a:prstGeom prst="rect">
            <a:avLst/>
          </a:prstGeom>
          <a:noFill/>
          <a:ln/>
        </p:spPr>
        <p:txBody>
          <a:bodyPr wrap="square" lIns="0" tIns="0" rIns="0" bIns="0" rtlCol="0" anchor="t"/>
          <a:lstStyle/>
          <a:p>
            <a:pPr algn="l"/>
            <a:r>
              <a:rPr lang="en-US" sz="7800" dirty="0">
                <a:solidFill>
                  <a:srgbClr val="000000">
                    <a:alpha val="100000"/>
                  </a:srgbClr>
                </a:solidFill>
                <a:latin typeface="Qanelas SemiBold" panose="00000700000000000000" pitchFamily="2" charset="-52"/>
                <a:ea typeface="Qanelas-SemiBold" pitchFamily="34" charset="-122"/>
                <a:cs typeface="Qanelas-SemiBold" pitchFamily="34" charset="-120"/>
              </a:rPr>
              <a:t>Его величество граф</a:t>
            </a:r>
            <a:endParaRPr lang="en-US" sz="7800" dirty="0">
              <a:latin typeface="Qanelas SemiBold" panose="00000700000000000000" pitchFamily="2" charset="-52"/>
            </a:endParaRPr>
          </a:p>
        </p:txBody>
      </p:sp>
      <p:sp>
        <p:nvSpPr>
          <p:cNvPr id="7" name="Shape 5"/>
          <p:cNvSpPr/>
          <p:nvPr/>
        </p:nvSpPr>
        <p:spPr>
          <a:xfrm>
            <a:off x="1892537" y="5867400"/>
            <a:ext cx="8764095" cy="1371600"/>
          </a:xfrm>
          <a:prstGeom prst="roundRect">
            <a:avLst>
              <a:gd name="adj" fmla="val 46000"/>
            </a:avLst>
          </a:prstGeom>
          <a:noFill/>
          <a:ln w="25400">
            <a:solidFill>
              <a:srgbClr val="000000"/>
            </a:solidFill>
            <a:prstDash val="solid"/>
          </a:ln>
        </p:spPr>
      </p:sp>
      <p:sp>
        <p:nvSpPr>
          <p:cNvPr id="8" name="Text 6"/>
          <p:cNvSpPr/>
          <p:nvPr/>
        </p:nvSpPr>
        <p:spPr>
          <a:xfrm>
            <a:off x="2400600" y="6248400"/>
            <a:ext cx="7917323"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Обход графа в глубину и ширину</a:t>
            </a:r>
            <a:endParaRPr lang="en-US" sz="4000" dirty="0">
              <a:latin typeface="Qanelas" panose="00000500000000000000" pitchFamily="2" charset="-52"/>
            </a:endParaRPr>
          </a:p>
        </p:txBody>
      </p:sp>
      <p:sp>
        <p:nvSpPr>
          <p:cNvPr id="9" name="Shape 7"/>
          <p:cNvSpPr/>
          <p:nvPr/>
        </p:nvSpPr>
        <p:spPr>
          <a:xfrm>
            <a:off x="1892537" y="7620000"/>
            <a:ext cx="8764095" cy="1981200"/>
          </a:xfrm>
          <a:prstGeom prst="roundRect">
            <a:avLst>
              <a:gd name="adj" fmla="val 31846"/>
            </a:avLst>
          </a:prstGeom>
          <a:noFill/>
          <a:ln w="25400">
            <a:solidFill>
              <a:srgbClr val="000000"/>
            </a:solidFill>
            <a:prstDash val="solid"/>
          </a:ln>
        </p:spPr>
      </p:sp>
      <p:sp>
        <p:nvSpPr>
          <p:cNvPr id="10" name="Text 8"/>
          <p:cNvSpPr/>
          <p:nvPr/>
        </p:nvSpPr>
        <p:spPr>
          <a:xfrm>
            <a:off x="2400600" y="8001000"/>
            <a:ext cx="7917323" cy="13885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Связность в ориентированных и неориентированных графах</a:t>
            </a:r>
            <a:endParaRPr lang="en-US" sz="4000" dirty="0">
              <a:latin typeface="Qanelas" panose="00000500000000000000" pitchFamily="2" charset="-52"/>
            </a:endParaRPr>
          </a:p>
        </p:txBody>
      </p:sp>
      <p:sp>
        <p:nvSpPr>
          <p:cNvPr id="11" name="Shape 9"/>
          <p:cNvSpPr/>
          <p:nvPr/>
        </p:nvSpPr>
        <p:spPr>
          <a:xfrm>
            <a:off x="12384048" y="2882900"/>
            <a:ext cx="10110464" cy="7941883"/>
          </a:xfrm>
          <a:prstGeom prst="roundRect">
            <a:avLst>
              <a:gd name="adj" fmla="val 7944"/>
            </a:avLst>
          </a:prstGeom>
          <a:solidFill>
            <a:srgbClr val="FFBDBD">
              <a:alpha val="100000"/>
            </a:srgbClr>
          </a:solidFill>
          <a:ln w="25400">
            <a:solidFill>
              <a:srgbClr val="000000"/>
            </a:solidFill>
            <a:prstDash val="solid"/>
          </a:ln>
        </p:spPr>
      </p:sp>
      <p:pic>
        <p:nvPicPr>
          <p:cNvPr id="12" name="Image 0" descr="preencoded.png"/>
          <p:cNvPicPr>
            <a:picLocks noChangeAspect="1"/>
          </p:cNvPicPr>
          <p:nvPr/>
        </p:nvPicPr>
        <p:blipFill>
          <a:blip r:embed="rId3"/>
          <a:stretch>
            <a:fillRect/>
          </a:stretch>
        </p:blipFill>
        <p:spPr>
          <a:xfrm>
            <a:off x="14063847" y="4486121"/>
            <a:ext cx="25403" cy="4720596"/>
          </a:xfrm>
          <a:prstGeom prst="rect">
            <a:avLst/>
          </a:prstGeom>
        </p:spPr>
      </p:pic>
      <p:pic>
        <p:nvPicPr>
          <p:cNvPr id="13" name="Image 1" descr="preencoded.png"/>
          <p:cNvPicPr>
            <a:picLocks noChangeAspect="1"/>
          </p:cNvPicPr>
          <p:nvPr/>
        </p:nvPicPr>
        <p:blipFill>
          <a:blip r:embed="rId4"/>
          <a:stretch>
            <a:fillRect/>
          </a:stretch>
        </p:blipFill>
        <p:spPr>
          <a:xfrm>
            <a:off x="14165628" y="4473421"/>
            <a:ext cx="6636383" cy="25400"/>
          </a:xfrm>
          <a:prstGeom prst="rect">
            <a:avLst/>
          </a:prstGeom>
        </p:spPr>
      </p:pic>
      <p:pic>
        <p:nvPicPr>
          <p:cNvPr id="14" name="Image 2" descr="preencoded.png"/>
          <p:cNvPicPr>
            <a:picLocks noChangeAspect="1"/>
          </p:cNvPicPr>
          <p:nvPr/>
        </p:nvPicPr>
        <p:blipFill>
          <a:blip r:embed="rId5"/>
          <a:stretch>
            <a:fillRect/>
          </a:stretch>
        </p:blipFill>
        <p:spPr>
          <a:xfrm>
            <a:off x="14320436" y="6940897"/>
            <a:ext cx="2387708" cy="2155157"/>
          </a:xfrm>
          <a:prstGeom prst="rect">
            <a:avLst/>
          </a:prstGeom>
        </p:spPr>
      </p:pic>
      <p:pic>
        <p:nvPicPr>
          <p:cNvPr id="15" name="Image 3" descr="preencoded.png"/>
          <p:cNvPicPr>
            <a:picLocks noChangeAspect="1"/>
          </p:cNvPicPr>
          <p:nvPr/>
        </p:nvPicPr>
        <p:blipFill>
          <a:blip r:embed="rId6"/>
          <a:stretch>
            <a:fillRect/>
          </a:stretch>
        </p:blipFill>
        <p:spPr>
          <a:xfrm>
            <a:off x="14260571" y="4581053"/>
            <a:ext cx="2274630" cy="2274346"/>
          </a:xfrm>
          <a:prstGeom prst="rect">
            <a:avLst/>
          </a:prstGeom>
        </p:spPr>
      </p:pic>
      <p:sp>
        <p:nvSpPr>
          <p:cNvPr id="16" name="Shape 10"/>
          <p:cNvSpPr/>
          <p:nvPr/>
        </p:nvSpPr>
        <p:spPr>
          <a:xfrm>
            <a:off x="13349070" y="3743889"/>
            <a:ext cx="1484650" cy="1484464"/>
          </a:xfrm>
          <a:prstGeom prst="roundRect">
            <a:avLst>
              <a:gd name="adj" fmla="val 85621"/>
            </a:avLst>
          </a:prstGeom>
          <a:solidFill>
            <a:srgbClr val="FFE0E0">
              <a:alpha val="100000"/>
            </a:srgbClr>
          </a:solidFill>
          <a:ln w="25400">
            <a:solidFill>
              <a:srgbClr val="000000"/>
            </a:solidFill>
            <a:prstDash val="solid"/>
          </a:ln>
        </p:spPr>
      </p:sp>
      <p:sp>
        <p:nvSpPr>
          <p:cNvPr id="17" name="Text 11"/>
          <p:cNvSpPr/>
          <p:nvPr/>
        </p:nvSpPr>
        <p:spPr>
          <a:xfrm>
            <a:off x="13894520" y="4124171"/>
            <a:ext cx="596975"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0</a:t>
            </a:r>
            <a:endParaRPr lang="en-US" sz="4800" dirty="0">
              <a:latin typeface="Qanelas" panose="00000500000000000000" pitchFamily="2" charset="-52"/>
            </a:endParaRPr>
          </a:p>
        </p:txBody>
      </p:sp>
      <p:sp>
        <p:nvSpPr>
          <p:cNvPr id="18" name="Shape 12"/>
          <p:cNvSpPr/>
          <p:nvPr/>
        </p:nvSpPr>
        <p:spPr>
          <a:xfrm>
            <a:off x="20059686" y="3743889"/>
            <a:ext cx="1484650" cy="1484464"/>
          </a:xfrm>
          <a:prstGeom prst="roundRect">
            <a:avLst>
              <a:gd name="adj" fmla="val 85621"/>
            </a:avLst>
          </a:prstGeom>
          <a:solidFill>
            <a:srgbClr val="FFE0E0">
              <a:alpha val="100000"/>
            </a:srgbClr>
          </a:solidFill>
          <a:ln w="25400">
            <a:solidFill>
              <a:srgbClr val="000000"/>
            </a:solidFill>
            <a:prstDash val="solid"/>
          </a:ln>
        </p:spPr>
      </p:sp>
      <p:sp>
        <p:nvSpPr>
          <p:cNvPr id="19" name="Text 13"/>
          <p:cNvSpPr/>
          <p:nvPr/>
        </p:nvSpPr>
        <p:spPr>
          <a:xfrm>
            <a:off x="20636890" y="4124171"/>
            <a:ext cx="533467"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3</a:t>
            </a:r>
            <a:endParaRPr lang="en-US" sz="4800" dirty="0">
              <a:latin typeface="Qanelas" panose="00000500000000000000" pitchFamily="2" charset="-52"/>
            </a:endParaRPr>
          </a:p>
        </p:txBody>
      </p:sp>
      <p:sp>
        <p:nvSpPr>
          <p:cNvPr id="20" name="Shape 14"/>
          <p:cNvSpPr/>
          <p:nvPr/>
        </p:nvSpPr>
        <p:spPr>
          <a:xfrm>
            <a:off x="13349070" y="8464485"/>
            <a:ext cx="1484650" cy="1484464"/>
          </a:xfrm>
          <a:prstGeom prst="roundRect">
            <a:avLst>
              <a:gd name="adj" fmla="val 85621"/>
            </a:avLst>
          </a:prstGeom>
          <a:solidFill>
            <a:srgbClr val="FFE0E0">
              <a:alpha val="100000"/>
            </a:srgbClr>
          </a:solidFill>
          <a:ln w="25400">
            <a:solidFill>
              <a:srgbClr val="000000"/>
            </a:solidFill>
            <a:prstDash val="solid"/>
          </a:ln>
        </p:spPr>
      </p:sp>
      <p:sp>
        <p:nvSpPr>
          <p:cNvPr id="21" name="Text 15"/>
          <p:cNvSpPr/>
          <p:nvPr/>
        </p:nvSpPr>
        <p:spPr>
          <a:xfrm>
            <a:off x="13983431" y="8844767"/>
            <a:ext cx="419152"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1</a:t>
            </a:r>
            <a:endParaRPr lang="en-US" sz="4800" dirty="0">
              <a:latin typeface="Qanelas" panose="00000500000000000000" pitchFamily="2" charset="-52"/>
            </a:endParaRPr>
          </a:p>
        </p:txBody>
      </p:sp>
      <p:sp>
        <p:nvSpPr>
          <p:cNvPr id="22" name="Shape 16"/>
          <p:cNvSpPr/>
          <p:nvPr/>
        </p:nvSpPr>
        <p:spPr>
          <a:xfrm>
            <a:off x="16006593" y="6104187"/>
            <a:ext cx="1484650" cy="1484464"/>
          </a:xfrm>
          <a:prstGeom prst="roundRect">
            <a:avLst>
              <a:gd name="adj" fmla="val 85621"/>
            </a:avLst>
          </a:prstGeom>
          <a:solidFill>
            <a:srgbClr val="FFE0E0">
              <a:alpha val="100000"/>
            </a:srgbClr>
          </a:solidFill>
          <a:ln w="25400">
            <a:solidFill>
              <a:srgbClr val="000000"/>
            </a:solidFill>
            <a:prstDash val="solid"/>
          </a:ln>
        </p:spPr>
      </p:sp>
      <p:sp>
        <p:nvSpPr>
          <p:cNvPr id="23" name="Text 17"/>
          <p:cNvSpPr/>
          <p:nvPr/>
        </p:nvSpPr>
        <p:spPr>
          <a:xfrm>
            <a:off x="16583797" y="6484469"/>
            <a:ext cx="533467"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2</a:t>
            </a:r>
            <a:endParaRPr lang="en-US" sz="4800" dirty="0">
              <a:latin typeface="Qanelas" panose="00000500000000000000" pitchFamily="2" charset="-5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466630" y="4824028"/>
            <a:ext cx="2624283" cy="2044030"/>
          </a:xfrm>
          <a:prstGeom prst="rect">
            <a:avLst/>
          </a:prstGeom>
        </p:spPr>
      </p:pic>
      <p:pic>
        <p:nvPicPr>
          <p:cNvPr id="3" name="Image 1" descr="preencoded.png"/>
          <p:cNvPicPr>
            <a:picLocks noChangeAspect="1"/>
          </p:cNvPicPr>
          <p:nvPr/>
        </p:nvPicPr>
        <p:blipFill>
          <a:blip r:embed="rId4"/>
          <a:stretch>
            <a:fillRect/>
          </a:stretch>
        </p:blipFill>
        <p:spPr>
          <a:xfrm>
            <a:off x="8810227" y="3091495"/>
            <a:ext cx="3065761" cy="1276412"/>
          </a:xfrm>
          <a:prstGeom prst="rect">
            <a:avLst/>
          </a:prstGeom>
        </p:spPr>
      </p:pic>
      <p:pic>
        <p:nvPicPr>
          <p:cNvPr id="4" name="Image 2" descr="preencoded.png"/>
          <p:cNvPicPr>
            <a:picLocks noChangeAspect="1"/>
          </p:cNvPicPr>
          <p:nvPr/>
        </p:nvPicPr>
        <p:blipFill>
          <a:blip r:embed="rId5"/>
          <a:stretch>
            <a:fillRect/>
          </a:stretch>
        </p:blipFill>
        <p:spPr>
          <a:xfrm>
            <a:off x="8810468" y="8131274"/>
            <a:ext cx="3154430" cy="1240532"/>
          </a:xfrm>
          <a:prstGeom prst="rect">
            <a:avLst/>
          </a:prstGeom>
        </p:spPr>
      </p:pic>
      <p:pic>
        <p:nvPicPr>
          <p:cNvPr id="5" name="Image 3" descr="preencoded.png"/>
          <p:cNvPicPr>
            <a:picLocks noChangeAspect="1"/>
          </p:cNvPicPr>
          <p:nvPr/>
        </p:nvPicPr>
        <p:blipFill>
          <a:blip r:embed="rId6"/>
          <a:stretch>
            <a:fillRect/>
          </a:stretch>
        </p:blipFill>
        <p:spPr>
          <a:xfrm>
            <a:off x="12809063" y="7392206"/>
            <a:ext cx="5366911" cy="3464297"/>
          </a:xfrm>
          <a:prstGeom prst="rect">
            <a:avLst/>
          </a:prstGeom>
        </p:spPr>
      </p:pic>
      <p:pic>
        <p:nvPicPr>
          <p:cNvPr id="6" name="Image 4" descr="preencoded.png"/>
          <p:cNvPicPr>
            <a:picLocks noChangeAspect="1"/>
          </p:cNvPicPr>
          <p:nvPr/>
        </p:nvPicPr>
        <p:blipFill>
          <a:blip r:embed="rId7"/>
          <a:stretch>
            <a:fillRect/>
          </a:stretch>
        </p:blipFill>
        <p:spPr>
          <a:xfrm>
            <a:off x="8810553" y="9347969"/>
            <a:ext cx="3154345" cy="1215901"/>
          </a:xfrm>
          <a:prstGeom prst="rect">
            <a:avLst/>
          </a:prstGeom>
        </p:spPr>
      </p:pic>
      <p:pic>
        <p:nvPicPr>
          <p:cNvPr id="7" name="Image 5" descr="preencoded.png"/>
          <p:cNvPicPr>
            <a:picLocks noChangeAspect="1"/>
          </p:cNvPicPr>
          <p:nvPr/>
        </p:nvPicPr>
        <p:blipFill>
          <a:blip r:embed="rId8"/>
          <a:stretch>
            <a:fillRect/>
          </a:stretch>
        </p:blipFill>
        <p:spPr>
          <a:xfrm>
            <a:off x="12722368" y="8763000"/>
            <a:ext cx="187068" cy="2082800"/>
          </a:xfrm>
          <a:prstGeom prst="rect">
            <a:avLst/>
          </a:prstGeom>
        </p:spPr>
      </p:pic>
      <p:pic>
        <p:nvPicPr>
          <p:cNvPr id="8" name="Image 6" descr="preencoded.png"/>
          <p:cNvPicPr>
            <a:picLocks noChangeAspect="1"/>
          </p:cNvPicPr>
          <p:nvPr/>
        </p:nvPicPr>
        <p:blipFill>
          <a:blip r:embed="rId9"/>
          <a:stretch>
            <a:fillRect/>
          </a:stretch>
        </p:blipFill>
        <p:spPr>
          <a:xfrm>
            <a:off x="5466692" y="6847892"/>
            <a:ext cx="2624221" cy="2019387"/>
          </a:xfrm>
          <a:prstGeom prst="rect">
            <a:avLst/>
          </a:prstGeom>
        </p:spPr>
      </p:pic>
      <p:pic>
        <p:nvPicPr>
          <p:cNvPr id="9" name="Image 7" descr="preencoded.png"/>
          <p:cNvPicPr>
            <a:picLocks noChangeAspect="1"/>
          </p:cNvPicPr>
          <p:nvPr/>
        </p:nvPicPr>
        <p:blipFill>
          <a:blip r:embed="rId10"/>
          <a:stretch>
            <a:fillRect/>
          </a:stretch>
        </p:blipFill>
        <p:spPr>
          <a:xfrm>
            <a:off x="8803987" y="3606800"/>
            <a:ext cx="3468469" cy="5759599"/>
          </a:xfrm>
          <a:prstGeom prst="rect">
            <a:avLst/>
          </a:prstGeom>
        </p:spPr>
      </p:pic>
      <p:sp>
        <p:nvSpPr>
          <p:cNvPr id="10" name="Shape 0"/>
          <p:cNvSpPr/>
          <p:nvPr/>
        </p:nvSpPr>
        <p:spPr>
          <a:xfrm>
            <a:off x="4737692" y="6121400"/>
            <a:ext cx="1484650" cy="1484464"/>
          </a:xfrm>
          <a:prstGeom prst="roundRect">
            <a:avLst>
              <a:gd name="adj" fmla="val 85621"/>
            </a:avLst>
          </a:prstGeom>
          <a:solidFill>
            <a:srgbClr val="EF9292">
              <a:alpha val="100000"/>
            </a:srgbClr>
          </a:solidFill>
          <a:ln w="25400">
            <a:solidFill>
              <a:srgbClr val="000000"/>
            </a:solidFill>
            <a:prstDash val="solid"/>
          </a:ln>
        </p:spPr>
      </p:sp>
      <p:sp>
        <p:nvSpPr>
          <p:cNvPr id="11" name="Text 1"/>
          <p:cNvSpPr/>
          <p:nvPr/>
        </p:nvSpPr>
        <p:spPr>
          <a:xfrm>
            <a:off x="5308546" y="6501681"/>
            <a:ext cx="546168"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S</a:t>
            </a:r>
            <a:endParaRPr lang="en-US" sz="4800" dirty="0">
              <a:latin typeface="Qanelas" panose="00000500000000000000" pitchFamily="2" charset="-52"/>
            </a:endParaRPr>
          </a:p>
        </p:txBody>
      </p:sp>
      <p:sp>
        <p:nvSpPr>
          <p:cNvPr id="12" name="Shape 2"/>
          <p:cNvSpPr/>
          <p:nvPr/>
        </p:nvSpPr>
        <p:spPr>
          <a:xfrm>
            <a:off x="8078210" y="36195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3" name="Shape 3"/>
          <p:cNvSpPr/>
          <p:nvPr/>
        </p:nvSpPr>
        <p:spPr>
          <a:xfrm>
            <a:off x="12079210" y="21336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4" name="Shape 4"/>
          <p:cNvSpPr/>
          <p:nvPr/>
        </p:nvSpPr>
        <p:spPr>
          <a:xfrm>
            <a:off x="12079210" y="71374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5" name="Shape 5"/>
          <p:cNvSpPr/>
          <p:nvPr/>
        </p:nvSpPr>
        <p:spPr>
          <a:xfrm>
            <a:off x="12079210" y="101092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6" name="Shape 6"/>
          <p:cNvSpPr/>
          <p:nvPr/>
        </p:nvSpPr>
        <p:spPr>
          <a:xfrm>
            <a:off x="8078210" y="86233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7" name="Shape 7"/>
          <p:cNvSpPr/>
          <p:nvPr/>
        </p:nvSpPr>
        <p:spPr>
          <a:xfrm>
            <a:off x="18163270" y="6121400"/>
            <a:ext cx="1484650" cy="1484464"/>
          </a:xfrm>
          <a:prstGeom prst="roundRect">
            <a:avLst>
              <a:gd name="adj" fmla="val 85621"/>
            </a:avLst>
          </a:prstGeom>
          <a:solidFill>
            <a:srgbClr val="E3E3E3">
              <a:alpha val="100000"/>
            </a:srgbClr>
          </a:solidFill>
          <a:ln w="25400">
            <a:solidFill>
              <a:srgbClr val="000000"/>
            </a:solidFill>
            <a:prstDash val="solid"/>
          </a:ln>
        </p:spPr>
      </p:sp>
      <p:sp>
        <p:nvSpPr>
          <p:cNvPr id="18" name="Text 8"/>
          <p:cNvSpPr/>
          <p:nvPr/>
        </p:nvSpPr>
        <p:spPr>
          <a:xfrm>
            <a:off x="18753176" y="6501681"/>
            <a:ext cx="508063"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T</a:t>
            </a:r>
            <a:endParaRPr lang="en-US" sz="4800" dirty="0">
              <a:latin typeface="Qanelas" panose="00000500000000000000" pitchFamily="2" charset="-5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466630" y="4824028"/>
            <a:ext cx="2624283" cy="2044030"/>
          </a:xfrm>
          <a:prstGeom prst="rect">
            <a:avLst/>
          </a:prstGeom>
        </p:spPr>
      </p:pic>
      <p:pic>
        <p:nvPicPr>
          <p:cNvPr id="3" name="Image 1" descr="preencoded.png"/>
          <p:cNvPicPr>
            <a:picLocks noChangeAspect="1"/>
          </p:cNvPicPr>
          <p:nvPr/>
        </p:nvPicPr>
        <p:blipFill>
          <a:blip r:embed="rId4"/>
          <a:stretch>
            <a:fillRect/>
          </a:stretch>
        </p:blipFill>
        <p:spPr>
          <a:xfrm>
            <a:off x="8810227" y="3091495"/>
            <a:ext cx="3065761" cy="1276412"/>
          </a:xfrm>
          <a:prstGeom prst="rect">
            <a:avLst/>
          </a:prstGeom>
        </p:spPr>
      </p:pic>
      <p:pic>
        <p:nvPicPr>
          <p:cNvPr id="4" name="Image 2" descr="preencoded.png"/>
          <p:cNvPicPr>
            <a:picLocks noChangeAspect="1"/>
          </p:cNvPicPr>
          <p:nvPr/>
        </p:nvPicPr>
        <p:blipFill>
          <a:blip r:embed="rId5"/>
          <a:stretch>
            <a:fillRect/>
          </a:stretch>
        </p:blipFill>
        <p:spPr>
          <a:xfrm>
            <a:off x="8810468" y="8131274"/>
            <a:ext cx="3154430" cy="1240532"/>
          </a:xfrm>
          <a:prstGeom prst="rect">
            <a:avLst/>
          </a:prstGeom>
        </p:spPr>
      </p:pic>
      <p:pic>
        <p:nvPicPr>
          <p:cNvPr id="5" name="Image 3" descr="preencoded.png"/>
          <p:cNvPicPr>
            <a:picLocks noChangeAspect="1"/>
          </p:cNvPicPr>
          <p:nvPr/>
        </p:nvPicPr>
        <p:blipFill>
          <a:blip r:embed="rId6"/>
          <a:stretch>
            <a:fillRect/>
          </a:stretch>
        </p:blipFill>
        <p:spPr>
          <a:xfrm>
            <a:off x="12809063" y="7392206"/>
            <a:ext cx="5366911" cy="3464297"/>
          </a:xfrm>
          <a:prstGeom prst="rect">
            <a:avLst/>
          </a:prstGeom>
        </p:spPr>
      </p:pic>
      <p:pic>
        <p:nvPicPr>
          <p:cNvPr id="6" name="Image 4" descr="preencoded.png"/>
          <p:cNvPicPr>
            <a:picLocks noChangeAspect="1"/>
          </p:cNvPicPr>
          <p:nvPr/>
        </p:nvPicPr>
        <p:blipFill>
          <a:blip r:embed="rId7"/>
          <a:stretch>
            <a:fillRect/>
          </a:stretch>
        </p:blipFill>
        <p:spPr>
          <a:xfrm>
            <a:off x="8810553" y="9347969"/>
            <a:ext cx="3154345" cy="1215901"/>
          </a:xfrm>
          <a:prstGeom prst="rect">
            <a:avLst/>
          </a:prstGeom>
        </p:spPr>
      </p:pic>
      <p:pic>
        <p:nvPicPr>
          <p:cNvPr id="7" name="Image 5" descr="preencoded.png"/>
          <p:cNvPicPr>
            <a:picLocks noChangeAspect="1"/>
          </p:cNvPicPr>
          <p:nvPr/>
        </p:nvPicPr>
        <p:blipFill>
          <a:blip r:embed="rId8"/>
          <a:stretch>
            <a:fillRect/>
          </a:stretch>
        </p:blipFill>
        <p:spPr>
          <a:xfrm>
            <a:off x="12722368" y="8763000"/>
            <a:ext cx="187068" cy="2082800"/>
          </a:xfrm>
          <a:prstGeom prst="rect">
            <a:avLst/>
          </a:prstGeom>
        </p:spPr>
      </p:pic>
      <p:pic>
        <p:nvPicPr>
          <p:cNvPr id="8" name="Image 6" descr="preencoded.png"/>
          <p:cNvPicPr>
            <a:picLocks noChangeAspect="1"/>
          </p:cNvPicPr>
          <p:nvPr/>
        </p:nvPicPr>
        <p:blipFill>
          <a:blip r:embed="rId9"/>
          <a:stretch>
            <a:fillRect/>
          </a:stretch>
        </p:blipFill>
        <p:spPr>
          <a:xfrm>
            <a:off x="5466692" y="6847892"/>
            <a:ext cx="2624221" cy="2019387"/>
          </a:xfrm>
          <a:prstGeom prst="rect">
            <a:avLst/>
          </a:prstGeom>
        </p:spPr>
      </p:pic>
      <p:pic>
        <p:nvPicPr>
          <p:cNvPr id="9" name="Image 7" descr="preencoded.png"/>
          <p:cNvPicPr>
            <a:picLocks noChangeAspect="1"/>
          </p:cNvPicPr>
          <p:nvPr/>
        </p:nvPicPr>
        <p:blipFill>
          <a:blip r:embed="rId10"/>
          <a:stretch>
            <a:fillRect/>
          </a:stretch>
        </p:blipFill>
        <p:spPr>
          <a:xfrm>
            <a:off x="8803987" y="3606800"/>
            <a:ext cx="3468469" cy="5759599"/>
          </a:xfrm>
          <a:prstGeom prst="rect">
            <a:avLst/>
          </a:prstGeom>
        </p:spPr>
      </p:pic>
      <p:sp>
        <p:nvSpPr>
          <p:cNvPr id="10" name="Shape 0"/>
          <p:cNvSpPr/>
          <p:nvPr/>
        </p:nvSpPr>
        <p:spPr>
          <a:xfrm>
            <a:off x="4737692" y="6121400"/>
            <a:ext cx="1484650" cy="1484464"/>
          </a:xfrm>
          <a:prstGeom prst="roundRect">
            <a:avLst>
              <a:gd name="adj" fmla="val 85621"/>
            </a:avLst>
          </a:prstGeom>
          <a:solidFill>
            <a:srgbClr val="EF9292">
              <a:alpha val="100000"/>
            </a:srgbClr>
          </a:solidFill>
          <a:ln w="25400">
            <a:solidFill>
              <a:srgbClr val="000000"/>
            </a:solidFill>
            <a:prstDash val="solid"/>
          </a:ln>
        </p:spPr>
      </p:sp>
      <p:sp>
        <p:nvSpPr>
          <p:cNvPr id="11" name="Text 1"/>
          <p:cNvSpPr/>
          <p:nvPr/>
        </p:nvSpPr>
        <p:spPr>
          <a:xfrm>
            <a:off x="5308546" y="6501681"/>
            <a:ext cx="546168"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S</a:t>
            </a:r>
            <a:endParaRPr lang="en-US" sz="4800" dirty="0">
              <a:latin typeface="Qanelas" panose="00000500000000000000" pitchFamily="2" charset="-52"/>
            </a:endParaRPr>
          </a:p>
        </p:txBody>
      </p:sp>
      <p:sp>
        <p:nvSpPr>
          <p:cNvPr id="12" name="Shape 2"/>
          <p:cNvSpPr/>
          <p:nvPr/>
        </p:nvSpPr>
        <p:spPr>
          <a:xfrm>
            <a:off x="8078210" y="36195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3" name="Shape 3"/>
          <p:cNvSpPr/>
          <p:nvPr/>
        </p:nvSpPr>
        <p:spPr>
          <a:xfrm>
            <a:off x="12079210" y="21336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4" name="Shape 4"/>
          <p:cNvSpPr/>
          <p:nvPr/>
        </p:nvSpPr>
        <p:spPr>
          <a:xfrm>
            <a:off x="12079210" y="71374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5" name="Shape 5"/>
          <p:cNvSpPr/>
          <p:nvPr/>
        </p:nvSpPr>
        <p:spPr>
          <a:xfrm>
            <a:off x="12079210" y="101092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6" name="Shape 6"/>
          <p:cNvSpPr/>
          <p:nvPr/>
        </p:nvSpPr>
        <p:spPr>
          <a:xfrm>
            <a:off x="8078210" y="86233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7" name="Shape 7"/>
          <p:cNvSpPr/>
          <p:nvPr/>
        </p:nvSpPr>
        <p:spPr>
          <a:xfrm>
            <a:off x="18163270" y="6121400"/>
            <a:ext cx="1484650" cy="1484464"/>
          </a:xfrm>
          <a:prstGeom prst="roundRect">
            <a:avLst>
              <a:gd name="adj" fmla="val 85621"/>
            </a:avLst>
          </a:prstGeom>
          <a:solidFill>
            <a:srgbClr val="E3E3E3">
              <a:alpha val="100000"/>
            </a:srgbClr>
          </a:solidFill>
          <a:ln w="25400">
            <a:solidFill>
              <a:srgbClr val="000000"/>
            </a:solidFill>
            <a:prstDash val="solid"/>
          </a:ln>
        </p:spPr>
      </p:sp>
      <p:sp>
        <p:nvSpPr>
          <p:cNvPr id="18" name="Text 8"/>
          <p:cNvSpPr/>
          <p:nvPr/>
        </p:nvSpPr>
        <p:spPr>
          <a:xfrm>
            <a:off x="18753176" y="6501681"/>
            <a:ext cx="508063"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T</a:t>
            </a:r>
            <a:endParaRPr lang="en-US" sz="4800" dirty="0">
              <a:latin typeface="Qanelas" panose="00000500000000000000" pitchFamily="2" charset="-5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466630" y="4824028"/>
            <a:ext cx="2624283" cy="2044030"/>
          </a:xfrm>
          <a:prstGeom prst="rect">
            <a:avLst/>
          </a:prstGeom>
        </p:spPr>
      </p:pic>
      <p:pic>
        <p:nvPicPr>
          <p:cNvPr id="3" name="Image 1" descr="preencoded.png"/>
          <p:cNvPicPr>
            <a:picLocks noChangeAspect="1"/>
          </p:cNvPicPr>
          <p:nvPr/>
        </p:nvPicPr>
        <p:blipFill>
          <a:blip r:embed="rId4"/>
          <a:stretch>
            <a:fillRect/>
          </a:stretch>
        </p:blipFill>
        <p:spPr>
          <a:xfrm>
            <a:off x="8810227" y="3091495"/>
            <a:ext cx="3065761" cy="1276412"/>
          </a:xfrm>
          <a:prstGeom prst="rect">
            <a:avLst/>
          </a:prstGeom>
        </p:spPr>
      </p:pic>
      <p:pic>
        <p:nvPicPr>
          <p:cNvPr id="4" name="Image 2" descr="preencoded.png"/>
          <p:cNvPicPr>
            <a:picLocks noChangeAspect="1"/>
          </p:cNvPicPr>
          <p:nvPr/>
        </p:nvPicPr>
        <p:blipFill>
          <a:blip r:embed="rId5"/>
          <a:stretch>
            <a:fillRect/>
          </a:stretch>
        </p:blipFill>
        <p:spPr>
          <a:xfrm>
            <a:off x="8810468" y="8131274"/>
            <a:ext cx="3154430" cy="1240532"/>
          </a:xfrm>
          <a:prstGeom prst="rect">
            <a:avLst/>
          </a:prstGeom>
        </p:spPr>
      </p:pic>
      <p:pic>
        <p:nvPicPr>
          <p:cNvPr id="5" name="Image 3" descr="preencoded.png"/>
          <p:cNvPicPr>
            <a:picLocks noChangeAspect="1"/>
          </p:cNvPicPr>
          <p:nvPr/>
        </p:nvPicPr>
        <p:blipFill>
          <a:blip r:embed="rId6"/>
          <a:stretch>
            <a:fillRect/>
          </a:stretch>
        </p:blipFill>
        <p:spPr>
          <a:xfrm>
            <a:off x="12809063" y="7392206"/>
            <a:ext cx="5366911" cy="3464297"/>
          </a:xfrm>
          <a:prstGeom prst="rect">
            <a:avLst/>
          </a:prstGeom>
        </p:spPr>
      </p:pic>
      <p:pic>
        <p:nvPicPr>
          <p:cNvPr id="6" name="Image 4" descr="preencoded.png"/>
          <p:cNvPicPr>
            <a:picLocks noChangeAspect="1"/>
          </p:cNvPicPr>
          <p:nvPr/>
        </p:nvPicPr>
        <p:blipFill>
          <a:blip r:embed="rId7"/>
          <a:stretch>
            <a:fillRect/>
          </a:stretch>
        </p:blipFill>
        <p:spPr>
          <a:xfrm>
            <a:off x="8810553" y="9347969"/>
            <a:ext cx="3154345" cy="1215901"/>
          </a:xfrm>
          <a:prstGeom prst="rect">
            <a:avLst/>
          </a:prstGeom>
        </p:spPr>
      </p:pic>
      <p:pic>
        <p:nvPicPr>
          <p:cNvPr id="7" name="Image 5" descr="preencoded.png"/>
          <p:cNvPicPr>
            <a:picLocks noChangeAspect="1"/>
          </p:cNvPicPr>
          <p:nvPr/>
        </p:nvPicPr>
        <p:blipFill>
          <a:blip r:embed="rId8"/>
          <a:stretch>
            <a:fillRect/>
          </a:stretch>
        </p:blipFill>
        <p:spPr>
          <a:xfrm>
            <a:off x="12722368" y="8763000"/>
            <a:ext cx="187068" cy="2082800"/>
          </a:xfrm>
          <a:prstGeom prst="rect">
            <a:avLst/>
          </a:prstGeom>
        </p:spPr>
      </p:pic>
      <p:pic>
        <p:nvPicPr>
          <p:cNvPr id="8" name="Image 6" descr="preencoded.png"/>
          <p:cNvPicPr>
            <a:picLocks noChangeAspect="1"/>
          </p:cNvPicPr>
          <p:nvPr/>
        </p:nvPicPr>
        <p:blipFill>
          <a:blip r:embed="rId9"/>
          <a:stretch>
            <a:fillRect/>
          </a:stretch>
        </p:blipFill>
        <p:spPr>
          <a:xfrm>
            <a:off x="5466692" y="6847892"/>
            <a:ext cx="2624221" cy="2019387"/>
          </a:xfrm>
          <a:prstGeom prst="rect">
            <a:avLst/>
          </a:prstGeom>
        </p:spPr>
      </p:pic>
      <p:pic>
        <p:nvPicPr>
          <p:cNvPr id="9" name="Image 7" descr="preencoded.png"/>
          <p:cNvPicPr>
            <a:picLocks noChangeAspect="1"/>
          </p:cNvPicPr>
          <p:nvPr/>
        </p:nvPicPr>
        <p:blipFill>
          <a:blip r:embed="rId10"/>
          <a:stretch>
            <a:fillRect/>
          </a:stretch>
        </p:blipFill>
        <p:spPr>
          <a:xfrm>
            <a:off x="8803987" y="3606800"/>
            <a:ext cx="3468469" cy="5759599"/>
          </a:xfrm>
          <a:prstGeom prst="rect">
            <a:avLst/>
          </a:prstGeom>
        </p:spPr>
      </p:pic>
      <p:sp>
        <p:nvSpPr>
          <p:cNvPr id="10" name="Shape 0"/>
          <p:cNvSpPr/>
          <p:nvPr/>
        </p:nvSpPr>
        <p:spPr>
          <a:xfrm>
            <a:off x="4737692" y="6121400"/>
            <a:ext cx="1484650" cy="1484464"/>
          </a:xfrm>
          <a:prstGeom prst="roundRect">
            <a:avLst>
              <a:gd name="adj" fmla="val 85621"/>
            </a:avLst>
          </a:prstGeom>
          <a:solidFill>
            <a:srgbClr val="EF9292">
              <a:alpha val="100000"/>
            </a:srgbClr>
          </a:solidFill>
          <a:ln w="25400">
            <a:solidFill>
              <a:srgbClr val="000000"/>
            </a:solidFill>
            <a:prstDash val="solid"/>
          </a:ln>
        </p:spPr>
      </p:sp>
      <p:sp>
        <p:nvSpPr>
          <p:cNvPr id="11" name="Text 1"/>
          <p:cNvSpPr/>
          <p:nvPr/>
        </p:nvSpPr>
        <p:spPr>
          <a:xfrm>
            <a:off x="5308546" y="6501681"/>
            <a:ext cx="546168"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S</a:t>
            </a:r>
            <a:endParaRPr lang="en-US" sz="4800" dirty="0">
              <a:latin typeface="Qanelas" panose="00000500000000000000" pitchFamily="2" charset="-52"/>
            </a:endParaRPr>
          </a:p>
        </p:txBody>
      </p:sp>
      <p:sp>
        <p:nvSpPr>
          <p:cNvPr id="12" name="Shape 2"/>
          <p:cNvSpPr/>
          <p:nvPr/>
        </p:nvSpPr>
        <p:spPr>
          <a:xfrm>
            <a:off x="8078210" y="36195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3" name="Shape 3"/>
          <p:cNvSpPr/>
          <p:nvPr/>
        </p:nvSpPr>
        <p:spPr>
          <a:xfrm>
            <a:off x="12079210" y="21336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4" name="Shape 4"/>
          <p:cNvSpPr/>
          <p:nvPr/>
        </p:nvSpPr>
        <p:spPr>
          <a:xfrm>
            <a:off x="12079210" y="71374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5" name="Shape 5"/>
          <p:cNvSpPr/>
          <p:nvPr/>
        </p:nvSpPr>
        <p:spPr>
          <a:xfrm>
            <a:off x="12079210" y="101092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6" name="Shape 6"/>
          <p:cNvSpPr/>
          <p:nvPr/>
        </p:nvSpPr>
        <p:spPr>
          <a:xfrm>
            <a:off x="8078210" y="86233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7" name="Shape 7"/>
          <p:cNvSpPr/>
          <p:nvPr/>
        </p:nvSpPr>
        <p:spPr>
          <a:xfrm>
            <a:off x="18163270" y="6121400"/>
            <a:ext cx="1484650" cy="1484464"/>
          </a:xfrm>
          <a:prstGeom prst="roundRect">
            <a:avLst>
              <a:gd name="adj" fmla="val 85621"/>
            </a:avLst>
          </a:prstGeom>
          <a:solidFill>
            <a:srgbClr val="EF9292">
              <a:alpha val="100000"/>
            </a:srgbClr>
          </a:solidFill>
          <a:ln w="25400">
            <a:solidFill>
              <a:srgbClr val="000000"/>
            </a:solidFill>
            <a:prstDash val="solid"/>
          </a:ln>
        </p:spPr>
      </p:sp>
      <p:sp>
        <p:nvSpPr>
          <p:cNvPr id="18" name="Text 8"/>
          <p:cNvSpPr/>
          <p:nvPr/>
        </p:nvSpPr>
        <p:spPr>
          <a:xfrm>
            <a:off x="18753176" y="6501681"/>
            <a:ext cx="508063"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T</a:t>
            </a:r>
            <a:endParaRPr lang="en-US" sz="4800" dirty="0">
              <a:latin typeface="Qanelas" panose="00000500000000000000" pitchFamily="2" charset="-5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2311689" y="876300"/>
            <a:ext cx="10453407" cy="11976100"/>
          </a:xfrm>
          <a:prstGeom prst="roundRect">
            <a:avLst>
              <a:gd name="adj" fmla="val 6036"/>
            </a:avLst>
          </a:prstGeom>
          <a:solidFill>
            <a:srgbClr val="FFFFFF">
              <a:alpha val="100000"/>
            </a:srgbClr>
          </a:solidFill>
          <a:ln w="25400">
            <a:solidFill>
              <a:srgbClr val="000000"/>
            </a:solidFill>
            <a:prstDash val="solid"/>
          </a:ln>
        </p:spPr>
      </p:sp>
      <p:sp>
        <p:nvSpPr>
          <p:cNvPr id="3" name="Text 1"/>
          <p:cNvSpPr/>
          <p:nvPr/>
        </p:nvSpPr>
        <p:spPr>
          <a:xfrm>
            <a:off x="3327816" y="1638300"/>
            <a:ext cx="8692120" cy="12742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Как работает DFS?</a:t>
            </a:r>
            <a:endParaRPr lang="en-US" sz="6400" dirty="0">
              <a:latin typeface="Qanelas Bold" panose="00000800000000000000" pitchFamily="2" charset="-52"/>
            </a:endParaRPr>
          </a:p>
        </p:txBody>
      </p:sp>
      <p:pic>
        <p:nvPicPr>
          <p:cNvPr id="4" name="Image 0" descr="preencoded.png"/>
          <p:cNvPicPr>
            <a:picLocks noChangeAspect="1"/>
          </p:cNvPicPr>
          <p:nvPr/>
        </p:nvPicPr>
        <p:blipFill>
          <a:blip r:embed="rId3"/>
          <a:stretch>
            <a:fillRect/>
          </a:stretch>
        </p:blipFill>
        <p:spPr>
          <a:xfrm>
            <a:off x="3327816" y="2997200"/>
            <a:ext cx="8421153" cy="25400"/>
          </a:xfrm>
          <a:prstGeom prst="rect">
            <a:avLst/>
          </a:prstGeom>
        </p:spPr>
      </p:pic>
      <p:sp>
        <p:nvSpPr>
          <p:cNvPr id="5" name="Text 2"/>
          <p:cNvSpPr/>
          <p:nvPr/>
        </p:nvSpPr>
        <p:spPr>
          <a:xfrm>
            <a:off x="3327816" y="3403600"/>
            <a:ext cx="8590507" cy="56557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Двигаемся по определенному пути до конца. Если конец пути — это искомая вершина, мы закончили. Если нет, возвращаемся назад и двигаемся по другому пути до тех пор, пока не исследуем все варианты. Мы следуем этому алгоритму применительно к каждой посещенной вершине. </a:t>
            </a:r>
            <a:endParaRPr lang="en-US" sz="4000" dirty="0">
              <a:latin typeface="Qanelas" panose="00000500000000000000" pitchFamily="2" charset="-52"/>
            </a:endParaRPr>
          </a:p>
        </p:txBody>
      </p:sp>
      <p:sp>
        <p:nvSpPr>
          <p:cNvPr id="6" name="Shape 3"/>
          <p:cNvSpPr/>
          <p:nvPr/>
        </p:nvSpPr>
        <p:spPr>
          <a:xfrm>
            <a:off x="13019127" y="876300"/>
            <a:ext cx="9056232" cy="11976100"/>
          </a:xfrm>
          <a:prstGeom prst="roundRect">
            <a:avLst>
              <a:gd name="adj" fmla="val 6967"/>
            </a:avLst>
          </a:prstGeom>
          <a:solidFill>
            <a:srgbClr val="1C1C1C">
              <a:alpha val="100000"/>
            </a:srgbClr>
          </a:solidFill>
          <a:ln/>
        </p:spPr>
      </p:sp>
      <p:sp>
        <p:nvSpPr>
          <p:cNvPr id="7" name="Text 4"/>
          <p:cNvSpPr/>
          <p:nvPr/>
        </p:nvSpPr>
        <p:spPr>
          <a:xfrm>
            <a:off x="14035254" y="1638300"/>
            <a:ext cx="7294945" cy="1274233"/>
          </a:xfrm>
          <a:prstGeom prst="rect">
            <a:avLst/>
          </a:prstGeom>
          <a:noFill/>
          <a:ln/>
        </p:spPr>
        <p:txBody>
          <a:bodyPr wrap="square" lIns="0" tIns="0" rIns="0" bIns="0" rtlCol="0" anchor="t"/>
          <a:lstStyle/>
          <a:p>
            <a:pPr algn="l"/>
            <a:r>
              <a:rPr lang="en-US" sz="6400" dirty="0">
                <a:solidFill>
                  <a:srgbClr val="FFFFFF">
                    <a:alpha val="100000"/>
                  </a:srgbClr>
                </a:solidFill>
                <a:latin typeface="Qanelas Bold" panose="00000800000000000000" pitchFamily="2" charset="-52"/>
                <a:ea typeface="Qanelas-Bold" pitchFamily="34" charset="-122"/>
                <a:cs typeface="Qanelas-Bold" pitchFamily="34" charset="-120"/>
              </a:rPr>
              <a:t>Реализация С++</a:t>
            </a:r>
            <a:endParaRPr lang="en-US" sz="6400" dirty="0">
              <a:latin typeface="Qanelas Bold" panose="00000800000000000000" pitchFamily="2" charset="-52"/>
            </a:endParaRPr>
          </a:p>
        </p:txBody>
      </p:sp>
      <p:pic>
        <p:nvPicPr>
          <p:cNvPr id="8" name="Image 1" descr="preencoded.png"/>
          <p:cNvPicPr>
            <a:picLocks noChangeAspect="1"/>
          </p:cNvPicPr>
          <p:nvPr/>
        </p:nvPicPr>
        <p:blipFill>
          <a:blip r:embed="rId4"/>
          <a:stretch>
            <a:fillRect/>
          </a:stretch>
        </p:blipFill>
        <p:spPr>
          <a:xfrm>
            <a:off x="14035254" y="2997200"/>
            <a:ext cx="7023978" cy="25400"/>
          </a:xfrm>
          <a:prstGeom prst="rect">
            <a:avLst/>
          </a:prstGeom>
        </p:spPr>
      </p:pic>
      <p:sp>
        <p:nvSpPr>
          <p:cNvPr id="9" name="Text 5"/>
          <p:cNvSpPr/>
          <p:nvPr/>
        </p:nvSpPr>
        <p:spPr>
          <a:xfrm>
            <a:off x="14035254" y="3403600"/>
            <a:ext cx="7159461" cy="8822267"/>
          </a:xfrm>
          <a:prstGeom prst="rect">
            <a:avLst/>
          </a:prstGeom>
          <a:noFill/>
          <a:ln/>
        </p:spPr>
        <p:txBody>
          <a:bodyPr wrap="square" lIns="0" tIns="0" rIns="0" bIns="0" rtlCol="0" anchor="t"/>
          <a:lstStyle/>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void dfs (int v)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if (flag == 1) return;</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else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used[v] = 1;</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path.push_back(v);</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for (int i = 0; i &lt; graph[v].size(); i++)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int to = graph[v][i];</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if (used[to] == 1)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path.push_back(to);</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flag = 1;</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return;</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else { dfs(to);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if (flag == 1) return;</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used[v] = 2; path.pop_back();</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a:t>
            </a:r>
            <a:endParaRPr lang="en-US" sz="3200" dirty="0">
              <a:latin typeface="Qanelas" panose="00000500000000000000" pitchFamily="2" charset="-5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997149" y="10922000"/>
            <a:ext cx="5448981" cy="1244600"/>
          </a:xfrm>
          <a:prstGeom prst="roundRect">
            <a:avLst>
              <a:gd name="adj" fmla="val 50694"/>
            </a:avLst>
          </a:prstGeom>
          <a:solidFill>
            <a:srgbClr val="000000">
              <a:alpha val="100000"/>
            </a:srgbClr>
          </a:solidFill>
          <a:ln/>
        </p:spPr>
      </p:sp>
      <p:sp>
        <p:nvSpPr>
          <p:cNvPr id="3" name="Text 1"/>
          <p:cNvSpPr/>
          <p:nvPr/>
        </p:nvSpPr>
        <p:spPr>
          <a:xfrm>
            <a:off x="14505213" y="11303000"/>
            <a:ext cx="4568338" cy="618067"/>
          </a:xfrm>
          <a:prstGeom prst="rect">
            <a:avLst/>
          </a:prstGeom>
          <a:noFill/>
          <a:ln/>
        </p:spPr>
        <p:txBody>
          <a:bodyPr wrap="square" lIns="0" tIns="0" rIns="0" bIns="0" rtlCol="0" anchor="t"/>
          <a:lstStyle/>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Go wide, bird’s eye-view</a:t>
            </a:r>
            <a:endParaRPr lang="en-US" sz="3200" dirty="0">
              <a:latin typeface="Qanelas" panose="00000500000000000000" pitchFamily="2" charset="-52"/>
            </a:endParaRPr>
          </a:p>
        </p:txBody>
      </p:sp>
      <p:sp>
        <p:nvSpPr>
          <p:cNvPr id="4" name="Shape 2"/>
          <p:cNvSpPr/>
          <p:nvPr/>
        </p:nvSpPr>
        <p:spPr>
          <a:xfrm>
            <a:off x="13997149" y="1562100"/>
            <a:ext cx="7862283" cy="9105900"/>
          </a:xfrm>
          <a:prstGeom prst="roundRect">
            <a:avLst>
              <a:gd name="adj" fmla="val 8025"/>
            </a:avLst>
          </a:prstGeom>
          <a:solidFill>
            <a:srgbClr val="FFBDBD">
              <a:alpha val="100000"/>
            </a:srgbClr>
          </a:solidFill>
          <a:ln w="25400">
            <a:solidFill>
              <a:srgbClr val="000000"/>
            </a:solidFill>
            <a:prstDash val="solid"/>
          </a:ln>
        </p:spPr>
      </p:sp>
      <p:pic>
        <p:nvPicPr>
          <p:cNvPr id="5" name="Image 0" descr="preencoded.png"/>
          <p:cNvPicPr>
            <a:picLocks noChangeAspect="1"/>
          </p:cNvPicPr>
          <p:nvPr/>
        </p:nvPicPr>
        <p:blipFill>
          <a:blip r:embed="rId3"/>
          <a:stretch>
            <a:fillRect/>
          </a:stretch>
        </p:blipFill>
        <p:spPr>
          <a:xfrm>
            <a:off x="15519032" y="4623383"/>
            <a:ext cx="3132764" cy="1227671"/>
          </a:xfrm>
          <a:prstGeom prst="rect">
            <a:avLst/>
          </a:prstGeom>
        </p:spPr>
      </p:pic>
      <p:pic>
        <p:nvPicPr>
          <p:cNvPr id="6" name="Image 1" descr="preencoded.png"/>
          <p:cNvPicPr>
            <a:picLocks noChangeAspect="1"/>
          </p:cNvPicPr>
          <p:nvPr/>
        </p:nvPicPr>
        <p:blipFill>
          <a:blip r:embed="rId4"/>
          <a:stretch>
            <a:fillRect/>
          </a:stretch>
        </p:blipFill>
        <p:spPr>
          <a:xfrm>
            <a:off x="15240314" y="4164719"/>
            <a:ext cx="5161466" cy="3983360"/>
          </a:xfrm>
          <a:prstGeom prst="rect">
            <a:avLst/>
          </a:prstGeom>
        </p:spPr>
      </p:pic>
      <p:pic>
        <p:nvPicPr>
          <p:cNvPr id="7" name="Image 2" descr="preencoded.png"/>
          <p:cNvPicPr>
            <a:picLocks noChangeAspect="1"/>
          </p:cNvPicPr>
          <p:nvPr/>
        </p:nvPicPr>
        <p:blipFill>
          <a:blip r:embed="rId5"/>
          <a:stretch>
            <a:fillRect/>
          </a:stretch>
        </p:blipFill>
        <p:spPr>
          <a:xfrm>
            <a:off x="18838846" y="5370860"/>
            <a:ext cx="1422486" cy="2449649"/>
          </a:xfrm>
          <a:prstGeom prst="rect">
            <a:avLst/>
          </a:prstGeom>
        </p:spPr>
      </p:pic>
      <p:pic>
        <p:nvPicPr>
          <p:cNvPr id="8" name="Image 3" descr="preencoded.png"/>
          <p:cNvPicPr>
            <a:picLocks noChangeAspect="1"/>
          </p:cNvPicPr>
          <p:nvPr/>
        </p:nvPicPr>
        <p:blipFill>
          <a:blip r:embed="rId6"/>
          <a:stretch>
            <a:fillRect/>
          </a:stretch>
        </p:blipFill>
        <p:spPr>
          <a:xfrm>
            <a:off x="20034567" y="4089400"/>
            <a:ext cx="574674" cy="550280"/>
          </a:xfrm>
          <a:prstGeom prst="rect">
            <a:avLst/>
          </a:prstGeom>
        </p:spPr>
      </p:pic>
      <p:sp>
        <p:nvSpPr>
          <p:cNvPr id="9" name="Shape 3"/>
          <p:cNvSpPr/>
          <p:nvPr/>
        </p:nvSpPr>
        <p:spPr>
          <a:xfrm rot="19888558">
            <a:off x="19785753" y="4636081"/>
            <a:ext cx="102596" cy="184650"/>
          </a:xfrm>
          <a:prstGeom prst="ellipse">
            <a:avLst/>
          </a:prstGeom>
          <a:solidFill>
            <a:srgbClr val="000000">
              <a:alpha val="100000"/>
            </a:srgbClr>
          </a:solidFill>
          <a:ln/>
        </p:spPr>
      </p:sp>
      <p:sp>
        <p:nvSpPr>
          <p:cNvPr id="10" name="Shape 4"/>
          <p:cNvSpPr/>
          <p:nvPr/>
        </p:nvSpPr>
        <p:spPr>
          <a:xfrm rot="19888558">
            <a:off x="19762063" y="4362138"/>
            <a:ext cx="102596" cy="184650"/>
          </a:xfrm>
          <a:prstGeom prst="ellipse">
            <a:avLst/>
          </a:prstGeom>
          <a:solidFill>
            <a:srgbClr val="000000">
              <a:alpha val="100000"/>
            </a:srgbClr>
          </a:solidFill>
          <a:ln/>
        </p:spPr>
      </p:sp>
      <p:sp>
        <p:nvSpPr>
          <p:cNvPr id="11" name="Shape 5"/>
          <p:cNvSpPr/>
          <p:nvPr/>
        </p:nvSpPr>
        <p:spPr>
          <a:xfrm>
            <a:off x="2514914" y="1562100"/>
            <a:ext cx="10453407" cy="9169400"/>
          </a:xfrm>
          <a:prstGeom prst="roundRect">
            <a:avLst>
              <a:gd name="adj" fmla="val 6881"/>
            </a:avLst>
          </a:prstGeom>
          <a:solidFill>
            <a:srgbClr val="FFFFFF">
              <a:alpha val="100000"/>
            </a:srgbClr>
          </a:solidFill>
          <a:ln w="25400">
            <a:solidFill>
              <a:srgbClr val="000000"/>
            </a:solidFill>
            <a:prstDash val="solid"/>
          </a:ln>
        </p:spPr>
      </p:sp>
      <p:sp>
        <p:nvSpPr>
          <p:cNvPr id="12" name="Text 6"/>
          <p:cNvSpPr/>
          <p:nvPr/>
        </p:nvSpPr>
        <p:spPr>
          <a:xfrm>
            <a:off x="3531041" y="2324100"/>
            <a:ext cx="8692120" cy="22775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Breadth-First Search (Поиск в ширину)</a:t>
            </a:r>
            <a:endParaRPr lang="en-US" sz="6400" dirty="0">
              <a:latin typeface="Qanelas Bold" panose="00000800000000000000" pitchFamily="2" charset="-52"/>
            </a:endParaRPr>
          </a:p>
        </p:txBody>
      </p:sp>
      <p:pic>
        <p:nvPicPr>
          <p:cNvPr id="13" name="Image 4" descr="preencoded.png"/>
          <p:cNvPicPr>
            <a:picLocks noChangeAspect="1"/>
          </p:cNvPicPr>
          <p:nvPr/>
        </p:nvPicPr>
        <p:blipFill>
          <a:blip r:embed="rId7"/>
          <a:stretch>
            <a:fillRect/>
          </a:stretch>
        </p:blipFill>
        <p:spPr>
          <a:xfrm>
            <a:off x="3531041" y="4686300"/>
            <a:ext cx="8421153" cy="25400"/>
          </a:xfrm>
          <a:prstGeom prst="rect">
            <a:avLst/>
          </a:prstGeom>
        </p:spPr>
      </p:pic>
      <p:sp>
        <p:nvSpPr>
          <p:cNvPr id="14" name="Text 7"/>
          <p:cNvSpPr/>
          <p:nvPr/>
        </p:nvSpPr>
        <p:spPr>
          <a:xfrm>
            <a:off x="3531041" y="5092700"/>
            <a:ext cx="8590507" cy="50461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BFS следует концепции «расширяйся, поднимаясь на высоту птичьего полета» («go wide, bird’s eye-view»). Вместо того, чтобы двигаться по определенному пути до конца, BFS предполагает движение вперед по одному соседу за раз.</a:t>
            </a:r>
            <a:endParaRPr lang="en-US" sz="4000" dirty="0">
              <a:latin typeface="Qanelas" panose="00000500000000000000" pitchFamily="2" charset="-5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466630" y="4824028"/>
            <a:ext cx="2624283" cy="2044043"/>
          </a:xfrm>
          <a:prstGeom prst="rect">
            <a:avLst/>
          </a:prstGeom>
        </p:spPr>
      </p:pic>
      <p:pic>
        <p:nvPicPr>
          <p:cNvPr id="3" name="Image 1" descr="preencoded.png"/>
          <p:cNvPicPr>
            <a:picLocks noChangeAspect="1"/>
          </p:cNvPicPr>
          <p:nvPr/>
        </p:nvPicPr>
        <p:blipFill>
          <a:blip r:embed="rId4"/>
          <a:stretch>
            <a:fillRect/>
          </a:stretch>
        </p:blipFill>
        <p:spPr>
          <a:xfrm>
            <a:off x="8810227" y="3091495"/>
            <a:ext cx="3065761" cy="1276412"/>
          </a:xfrm>
          <a:prstGeom prst="rect">
            <a:avLst/>
          </a:prstGeom>
        </p:spPr>
      </p:pic>
      <p:pic>
        <p:nvPicPr>
          <p:cNvPr id="4" name="Image 2" descr="preencoded.png"/>
          <p:cNvPicPr>
            <a:picLocks noChangeAspect="1"/>
          </p:cNvPicPr>
          <p:nvPr/>
        </p:nvPicPr>
        <p:blipFill>
          <a:blip r:embed="rId5"/>
          <a:stretch>
            <a:fillRect/>
          </a:stretch>
        </p:blipFill>
        <p:spPr>
          <a:xfrm>
            <a:off x="8810468" y="8131274"/>
            <a:ext cx="3154430" cy="1240532"/>
          </a:xfrm>
          <a:prstGeom prst="rect">
            <a:avLst/>
          </a:prstGeom>
        </p:spPr>
      </p:pic>
      <p:pic>
        <p:nvPicPr>
          <p:cNvPr id="5" name="Image 3" descr="preencoded.png"/>
          <p:cNvPicPr>
            <a:picLocks noChangeAspect="1"/>
          </p:cNvPicPr>
          <p:nvPr/>
        </p:nvPicPr>
        <p:blipFill>
          <a:blip r:embed="rId6"/>
          <a:stretch>
            <a:fillRect/>
          </a:stretch>
        </p:blipFill>
        <p:spPr>
          <a:xfrm>
            <a:off x="12809063" y="7392219"/>
            <a:ext cx="5366911" cy="3464272"/>
          </a:xfrm>
          <a:prstGeom prst="rect">
            <a:avLst/>
          </a:prstGeom>
        </p:spPr>
      </p:pic>
      <p:pic>
        <p:nvPicPr>
          <p:cNvPr id="6" name="Image 4" descr="preencoded.png"/>
          <p:cNvPicPr>
            <a:picLocks noChangeAspect="1"/>
          </p:cNvPicPr>
          <p:nvPr/>
        </p:nvPicPr>
        <p:blipFill>
          <a:blip r:embed="rId7"/>
          <a:stretch>
            <a:fillRect/>
          </a:stretch>
        </p:blipFill>
        <p:spPr>
          <a:xfrm>
            <a:off x="8810553" y="9347969"/>
            <a:ext cx="3154345" cy="1215901"/>
          </a:xfrm>
          <a:prstGeom prst="rect">
            <a:avLst/>
          </a:prstGeom>
        </p:spPr>
      </p:pic>
      <p:pic>
        <p:nvPicPr>
          <p:cNvPr id="7" name="Image 5" descr="preencoded.png"/>
          <p:cNvPicPr>
            <a:picLocks noChangeAspect="1"/>
          </p:cNvPicPr>
          <p:nvPr/>
        </p:nvPicPr>
        <p:blipFill>
          <a:blip r:embed="rId8"/>
          <a:stretch>
            <a:fillRect/>
          </a:stretch>
        </p:blipFill>
        <p:spPr>
          <a:xfrm>
            <a:off x="12722368" y="8763000"/>
            <a:ext cx="187068" cy="2082800"/>
          </a:xfrm>
          <a:prstGeom prst="rect">
            <a:avLst/>
          </a:prstGeom>
        </p:spPr>
      </p:pic>
      <p:pic>
        <p:nvPicPr>
          <p:cNvPr id="8" name="Image 6" descr="preencoded.png"/>
          <p:cNvPicPr>
            <a:picLocks noChangeAspect="1"/>
          </p:cNvPicPr>
          <p:nvPr/>
        </p:nvPicPr>
        <p:blipFill>
          <a:blip r:embed="rId9"/>
          <a:stretch>
            <a:fillRect/>
          </a:stretch>
        </p:blipFill>
        <p:spPr>
          <a:xfrm>
            <a:off x="5466692" y="6847904"/>
            <a:ext cx="2624221" cy="2019374"/>
          </a:xfrm>
          <a:prstGeom prst="rect">
            <a:avLst/>
          </a:prstGeom>
        </p:spPr>
      </p:pic>
      <p:pic>
        <p:nvPicPr>
          <p:cNvPr id="9" name="Image 7" descr="preencoded.png"/>
          <p:cNvPicPr>
            <a:picLocks noChangeAspect="1"/>
          </p:cNvPicPr>
          <p:nvPr/>
        </p:nvPicPr>
        <p:blipFill>
          <a:blip r:embed="rId10"/>
          <a:stretch>
            <a:fillRect/>
          </a:stretch>
        </p:blipFill>
        <p:spPr>
          <a:xfrm>
            <a:off x="8803987" y="3606800"/>
            <a:ext cx="3468469" cy="5759599"/>
          </a:xfrm>
          <a:prstGeom prst="rect">
            <a:avLst/>
          </a:prstGeom>
        </p:spPr>
      </p:pic>
      <p:sp>
        <p:nvSpPr>
          <p:cNvPr id="10" name="Shape 0"/>
          <p:cNvSpPr/>
          <p:nvPr/>
        </p:nvSpPr>
        <p:spPr>
          <a:xfrm>
            <a:off x="4737692" y="6121400"/>
            <a:ext cx="1484650" cy="1484464"/>
          </a:xfrm>
          <a:prstGeom prst="roundRect">
            <a:avLst>
              <a:gd name="adj" fmla="val 85621"/>
            </a:avLst>
          </a:prstGeom>
          <a:solidFill>
            <a:srgbClr val="EF9292">
              <a:alpha val="100000"/>
            </a:srgbClr>
          </a:solidFill>
          <a:ln w="25400">
            <a:solidFill>
              <a:srgbClr val="000000"/>
            </a:solidFill>
            <a:prstDash val="solid"/>
          </a:ln>
        </p:spPr>
      </p:sp>
      <p:sp>
        <p:nvSpPr>
          <p:cNvPr id="11" name="Text 1"/>
          <p:cNvSpPr/>
          <p:nvPr/>
        </p:nvSpPr>
        <p:spPr>
          <a:xfrm>
            <a:off x="5308546" y="6501681"/>
            <a:ext cx="546168"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S</a:t>
            </a:r>
            <a:endParaRPr lang="en-US" sz="4800" dirty="0">
              <a:latin typeface="Qanelas" panose="00000500000000000000" pitchFamily="2" charset="-52"/>
            </a:endParaRPr>
          </a:p>
        </p:txBody>
      </p:sp>
      <p:sp>
        <p:nvSpPr>
          <p:cNvPr id="12" name="Shape 2"/>
          <p:cNvSpPr/>
          <p:nvPr/>
        </p:nvSpPr>
        <p:spPr>
          <a:xfrm>
            <a:off x="8078210" y="36195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3" name="Shape 3"/>
          <p:cNvSpPr/>
          <p:nvPr/>
        </p:nvSpPr>
        <p:spPr>
          <a:xfrm>
            <a:off x="12079210" y="21336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4" name="Shape 4"/>
          <p:cNvSpPr/>
          <p:nvPr/>
        </p:nvSpPr>
        <p:spPr>
          <a:xfrm>
            <a:off x="12079210" y="71374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5" name="Shape 5"/>
          <p:cNvSpPr/>
          <p:nvPr/>
        </p:nvSpPr>
        <p:spPr>
          <a:xfrm>
            <a:off x="12079210" y="101092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6" name="Shape 6"/>
          <p:cNvSpPr/>
          <p:nvPr/>
        </p:nvSpPr>
        <p:spPr>
          <a:xfrm>
            <a:off x="8078210" y="86233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7" name="Shape 7"/>
          <p:cNvSpPr/>
          <p:nvPr/>
        </p:nvSpPr>
        <p:spPr>
          <a:xfrm>
            <a:off x="18163270" y="6121400"/>
            <a:ext cx="1484650" cy="1484464"/>
          </a:xfrm>
          <a:prstGeom prst="roundRect">
            <a:avLst>
              <a:gd name="adj" fmla="val 85621"/>
            </a:avLst>
          </a:prstGeom>
          <a:solidFill>
            <a:srgbClr val="E3E3E3">
              <a:alpha val="100000"/>
            </a:srgbClr>
          </a:solidFill>
          <a:ln w="25400">
            <a:solidFill>
              <a:srgbClr val="000000"/>
            </a:solidFill>
            <a:prstDash val="solid"/>
          </a:ln>
        </p:spPr>
      </p:sp>
      <p:sp>
        <p:nvSpPr>
          <p:cNvPr id="18" name="Text 8"/>
          <p:cNvSpPr/>
          <p:nvPr/>
        </p:nvSpPr>
        <p:spPr>
          <a:xfrm>
            <a:off x="18753176" y="6501681"/>
            <a:ext cx="508063"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T</a:t>
            </a:r>
            <a:endParaRPr lang="en-US" sz="4800" dirty="0">
              <a:latin typeface="Qanelas" panose="00000500000000000000" pitchFamily="2" charset="-5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466630" y="4824016"/>
            <a:ext cx="2624283" cy="2044055"/>
          </a:xfrm>
          <a:prstGeom prst="rect">
            <a:avLst/>
          </a:prstGeom>
        </p:spPr>
      </p:pic>
      <p:pic>
        <p:nvPicPr>
          <p:cNvPr id="3" name="Image 1" descr="preencoded.png"/>
          <p:cNvPicPr>
            <a:picLocks noChangeAspect="1"/>
          </p:cNvPicPr>
          <p:nvPr/>
        </p:nvPicPr>
        <p:blipFill>
          <a:blip r:embed="rId4"/>
          <a:stretch>
            <a:fillRect/>
          </a:stretch>
        </p:blipFill>
        <p:spPr>
          <a:xfrm>
            <a:off x="8810227" y="3091483"/>
            <a:ext cx="3065761" cy="1276424"/>
          </a:xfrm>
          <a:prstGeom prst="rect">
            <a:avLst/>
          </a:prstGeom>
        </p:spPr>
      </p:pic>
      <p:pic>
        <p:nvPicPr>
          <p:cNvPr id="4" name="Image 2" descr="preencoded.png"/>
          <p:cNvPicPr>
            <a:picLocks noChangeAspect="1"/>
          </p:cNvPicPr>
          <p:nvPr/>
        </p:nvPicPr>
        <p:blipFill>
          <a:blip r:embed="rId5"/>
          <a:stretch>
            <a:fillRect/>
          </a:stretch>
        </p:blipFill>
        <p:spPr>
          <a:xfrm>
            <a:off x="8810468" y="8131274"/>
            <a:ext cx="3154430" cy="1240532"/>
          </a:xfrm>
          <a:prstGeom prst="rect">
            <a:avLst/>
          </a:prstGeom>
        </p:spPr>
      </p:pic>
      <p:pic>
        <p:nvPicPr>
          <p:cNvPr id="5" name="Image 3" descr="preencoded.png"/>
          <p:cNvPicPr>
            <a:picLocks noChangeAspect="1"/>
          </p:cNvPicPr>
          <p:nvPr/>
        </p:nvPicPr>
        <p:blipFill>
          <a:blip r:embed="rId6"/>
          <a:stretch>
            <a:fillRect/>
          </a:stretch>
        </p:blipFill>
        <p:spPr>
          <a:xfrm>
            <a:off x="12809063" y="7392219"/>
            <a:ext cx="5366911" cy="3464272"/>
          </a:xfrm>
          <a:prstGeom prst="rect">
            <a:avLst/>
          </a:prstGeom>
        </p:spPr>
      </p:pic>
      <p:pic>
        <p:nvPicPr>
          <p:cNvPr id="6" name="Image 4" descr="preencoded.png"/>
          <p:cNvPicPr>
            <a:picLocks noChangeAspect="1"/>
          </p:cNvPicPr>
          <p:nvPr/>
        </p:nvPicPr>
        <p:blipFill>
          <a:blip r:embed="rId7"/>
          <a:stretch>
            <a:fillRect/>
          </a:stretch>
        </p:blipFill>
        <p:spPr>
          <a:xfrm>
            <a:off x="8810553" y="9347969"/>
            <a:ext cx="3154345" cy="1215901"/>
          </a:xfrm>
          <a:prstGeom prst="rect">
            <a:avLst/>
          </a:prstGeom>
        </p:spPr>
      </p:pic>
      <p:pic>
        <p:nvPicPr>
          <p:cNvPr id="7" name="Image 5" descr="preencoded.png"/>
          <p:cNvPicPr>
            <a:picLocks noChangeAspect="1"/>
          </p:cNvPicPr>
          <p:nvPr/>
        </p:nvPicPr>
        <p:blipFill>
          <a:blip r:embed="rId8"/>
          <a:stretch>
            <a:fillRect/>
          </a:stretch>
        </p:blipFill>
        <p:spPr>
          <a:xfrm>
            <a:off x="12722368" y="8763000"/>
            <a:ext cx="187068" cy="2082800"/>
          </a:xfrm>
          <a:prstGeom prst="rect">
            <a:avLst/>
          </a:prstGeom>
        </p:spPr>
      </p:pic>
      <p:pic>
        <p:nvPicPr>
          <p:cNvPr id="8" name="Image 6" descr="preencoded.png"/>
          <p:cNvPicPr>
            <a:picLocks noChangeAspect="1"/>
          </p:cNvPicPr>
          <p:nvPr/>
        </p:nvPicPr>
        <p:blipFill>
          <a:blip r:embed="rId9"/>
          <a:stretch>
            <a:fillRect/>
          </a:stretch>
        </p:blipFill>
        <p:spPr>
          <a:xfrm>
            <a:off x="5466692" y="6847904"/>
            <a:ext cx="2624221" cy="2019374"/>
          </a:xfrm>
          <a:prstGeom prst="rect">
            <a:avLst/>
          </a:prstGeom>
        </p:spPr>
      </p:pic>
      <p:pic>
        <p:nvPicPr>
          <p:cNvPr id="9" name="Image 7" descr="preencoded.png"/>
          <p:cNvPicPr>
            <a:picLocks noChangeAspect="1"/>
          </p:cNvPicPr>
          <p:nvPr/>
        </p:nvPicPr>
        <p:blipFill>
          <a:blip r:embed="rId10"/>
          <a:stretch>
            <a:fillRect/>
          </a:stretch>
        </p:blipFill>
        <p:spPr>
          <a:xfrm>
            <a:off x="8803987" y="3606800"/>
            <a:ext cx="3468469" cy="5759599"/>
          </a:xfrm>
          <a:prstGeom prst="rect">
            <a:avLst/>
          </a:prstGeom>
        </p:spPr>
      </p:pic>
      <p:sp>
        <p:nvSpPr>
          <p:cNvPr id="10" name="Shape 0"/>
          <p:cNvSpPr/>
          <p:nvPr/>
        </p:nvSpPr>
        <p:spPr>
          <a:xfrm>
            <a:off x="4737692" y="6121400"/>
            <a:ext cx="1484650" cy="1484464"/>
          </a:xfrm>
          <a:prstGeom prst="roundRect">
            <a:avLst>
              <a:gd name="adj" fmla="val 85621"/>
            </a:avLst>
          </a:prstGeom>
          <a:solidFill>
            <a:srgbClr val="EF9292">
              <a:alpha val="100000"/>
            </a:srgbClr>
          </a:solidFill>
          <a:ln w="25400">
            <a:solidFill>
              <a:srgbClr val="000000"/>
            </a:solidFill>
            <a:prstDash val="solid"/>
          </a:ln>
        </p:spPr>
      </p:sp>
      <p:sp>
        <p:nvSpPr>
          <p:cNvPr id="11" name="Text 1"/>
          <p:cNvSpPr/>
          <p:nvPr/>
        </p:nvSpPr>
        <p:spPr>
          <a:xfrm>
            <a:off x="5308546" y="6501681"/>
            <a:ext cx="546168"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S</a:t>
            </a:r>
            <a:endParaRPr lang="en-US" sz="4800" dirty="0">
              <a:latin typeface="Qanelas" panose="00000500000000000000" pitchFamily="2" charset="-52"/>
            </a:endParaRPr>
          </a:p>
        </p:txBody>
      </p:sp>
      <p:sp>
        <p:nvSpPr>
          <p:cNvPr id="12" name="Shape 2"/>
          <p:cNvSpPr/>
          <p:nvPr/>
        </p:nvSpPr>
        <p:spPr>
          <a:xfrm>
            <a:off x="8078210" y="36195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3" name="Shape 3"/>
          <p:cNvSpPr/>
          <p:nvPr/>
        </p:nvSpPr>
        <p:spPr>
          <a:xfrm>
            <a:off x="12079210" y="21336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4" name="Shape 4"/>
          <p:cNvSpPr/>
          <p:nvPr/>
        </p:nvSpPr>
        <p:spPr>
          <a:xfrm>
            <a:off x="12079210" y="71374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5" name="Shape 5"/>
          <p:cNvSpPr/>
          <p:nvPr/>
        </p:nvSpPr>
        <p:spPr>
          <a:xfrm>
            <a:off x="12079210" y="101092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6" name="Shape 6"/>
          <p:cNvSpPr/>
          <p:nvPr/>
        </p:nvSpPr>
        <p:spPr>
          <a:xfrm>
            <a:off x="8078210" y="86233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7" name="Shape 7"/>
          <p:cNvSpPr/>
          <p:nvPr/>
        </p:nvSpPr>
        <p:spPr>
          <a:xfrm>
            <a:off x="18163270" y="6121400"/>
            <a:ext cx="1484650" cy="1484464"/>
          </a:xfrm>
          <a:prstGeom prst="roundRect">
            <a:avLst>
              <a:gd name="adj" fmla="val 85621"/>
            </a:avLst>
          </a:prstGeom>
          <a:solidFill>
            <a:srgbClr val="E3E3E3">
              <a:alpha val="100000"/>
            </a:srgbClr>
          </a:solidFill>
          <a:ln w="25400">
            <a:solidFill>
              <a:srgbClr val="000000"/>
            </a:solidFill>
            <a:prstDash val="solid"/>
          </a:ln>
        </p:spPr>
      </p:sp>
      <p:sp>
        <p:nvSpPr>
          <p:cNvPr id="18" name="Text 8"/>
          <p:cNvSpPr/>
          <p:nvPr/>
        </p:nvSpPr>
        <p:spPr>
          <a:xfrm>
            <a:off x="18753176" y="6501681"/>
            <a:ext cx="508063"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T</a:t>
            </a:r>
            <a:endParaRPr lang="en-US" sz="4800" dirty="0">
              <a:latin typeface="Qanelas" panose="00000500000000000000" pitchFamily="2" charset="-5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466630" y="4824016"/>
            <a:ext cx="2624283" cy="2044055"/>
          </a:xfrm>
          <a:prstGeom prst="rect">
            <a:avLst/>
          </a:prstGeom>
        </p:spPr>
      </p:pic>
      <p:pic>
        <p:nvPicPr>
          <p:cNvPr id="3" name="Image 1" descr="preencoded.png"/>
          <p:cNvPicPr>
            <a:picLocks noChangeAspect="1"/>
          </p:cNvPicPr>
          <p:nvPr/>
        </p:nvPicPr>
        <p:blipFill>
          <a:blip r:embed="rId4"/>
          <a:stretch>
            <a:fillRect/>
          </a:stretch>
        </p:blipFill>
        <p:spPr>
          <a:xfrm>
            <a:off x="8810227" y="3091483"/>
            <a:ext cx="3065761" cy="1276424"/>
          </a:xfrm>
          <a:prstGeom prst="rect">
            <a:avLst/>
          </a:prstGeom>
        </p:spPr>
      </p:pic>
      <p:pic>
        <p:nvPicPr>
          <p:cNvPr id="4" name="Image 2" descr="preencoded.png"/>
          <p:cNvPicPr>
            <a:picLocks noChangeAspect="1"/>
          </p:cNvPicPr>
          <p:nvPr/>
        </p:nvPicPr>
        <p:blipFill>
          <a:blip r:embed="rId5"/>
          <a:stretch>
            <a:fillRect/>
          </a:stretch>
        </p:blipFill>
        <p:spPr>
          <a:xfrm>
            <a:off x="8810468" y="8131274"/>
            <a:ext cx="3154430" cy="1240532"/>
          </a:xfrm>
          <a:prstGeom prst="rect">
            <a:avLst/>
          </a:prstGeom>
        </p:spPr>
      </p:pic>
      <p:pic>
        <p:nvPicPr>
          <p:cNvPr id="5" name="Image 3" descr="preencoded.png"/>
          <p:cNvPicPr>
            <a:picLocks noChangeAspect="1"/>
          </p:cNvPicPr>
          <p:nvPr/>
        </p:nvPicPr>
        <p:blipFill>
          <a:blip r:embed="rId6"/>
          <a:stretch>
            <a:fillRect/>
          </a:stretch>
        </p:blipFill>
        <p:spPr>
          <a:xfrm>
            <a:off x="12809063" y="7392219"/>
            <a:ext cx="5366911" cy="3464272"/>
          </a:xfrm>
          <a:prstGeom prst="rect">
            <a:avLst/>
          </a:prstGeom>
        </p:spPr>
      </p:pic>
      <p:pic>
        <p:nvPicPr>
          <p:cNvPr id="6" name="Image 4" descr="preencoded.png"/>
          <p:cNvPicPr>
            <a:picLocks noChangeAspect="1"/>
          </p:cNvPicPr>
          <p:nvPr/>
        </p:nvPicPr>
        <p:blipFill>
          <a:blip r:embed="rId7"/>
          <a:stretch>
            <a:fillRect/>
          </a:stretch>
        </p:blipFill>
        <p:spPr>
          <a:xfrm>
            <a:off x="8810553" y="9347969"/>
            <a:ext cx="3154345" cy="1215901"/>
          </a:xfrm>
          <a:prstGeom prst="rect">
            <a:avLst/>
          </a:prstGeom>
        </p:spPr>
      </p:pic>
      <p:pic>
        <p:nvPicPr>
          <p:cNvPr id="7" name="Image 5" descr="preencoded.png"/>
          <p:cNvPicPr>
            <a:picLocks noChangeAspect="1"/>
          </p:cNvPicPr>
          <p:nvPr/>
        </p:nvPicPr>
        <p:blipFill>
          <a:blip r:embed="rId8"/>
          <a:stretch>
            <a:fillRect/>
          </a:stretch>
        </p:blipFill>
        <p:spPr>
          <a:xfrm>
            <a:off x="12722368" y="8763000"/>
            <a:ext cx="187068" cy="2082800"/>
          </a:xfrm>
          <a:prstGeom prst="rect">
            <a:avLst/>
          </a:prstGeom>
        </p:spPr>
      </p:pic>
      <p:pic>
        <p:nvPicPr>
          <p:cNvPr id="8" name="Image 6" descr="preencoded.png"/>
          <p:cNvPicPr>
            <a:picLocks noChangeAspect="1"/>
          </p:cNvPicPr>
          <p:nvPr/>
        </p:nvPicPr>
        <p:blipFill>
          <a:blip r:embed="rId9"/>
          <a:stretch>
            <a:fillRect/>
          </a:stretch>
        </p:blipFill>
        <p:spPr>
          <a:xfrm>
            <a:off x="5466692" y="6847904"/>
            <a:ext cx="2624221" cy="2019374"/>
          </a:xfrm>
          <a:prstGeom prst="rect">
            <a:avLst/>
          </a:prstGeom>
        </p:spPr>
      </p:pic>
      <p:pic>
        <p:nvPicPr>
          <p:cNvPr id="9" name="Image 7" descr="preencoded.png"/>
          <p:cNvPicPr>
            <a:picLocks noChangeAspect="1"/>
          </p:cNvPicPr>
          <p:nvPr/>
        </p:nvPicPr>
        <p:blipFill>
          <a:blip r:embed="rId10"/>
          <a:stretch>
            <a:fillRect/>
          </a:stretch>
        </p:blipFill>
        <p:spPr>
          <a:xfrm>
            <a:off x="8803987" y="3606800"/>
            <a:ext cx="3468469" cy="5759599"/>
          </a:xfrm>
          <a:prstGeom prst="rect">
            <a:avLst/>
          </a:prstGeom>
        </p:spPr>
      </p:pic>
      <p:sp>
        <p:nvSpPr>
          <p:cNvPr id="10" name="Shape 0"/>
          <p:cNvSpPr/>
          <p:nvPr/>
        </p:nvSpPr>
        <p:spPr>
          <a:xfrm>
            <a:off x="4737692" y="6121400"/>
            <a:ext cx="1484650" cy="1484464"/>
          </a:xfrm>
          <a:prstGeom prst="roundRect">
            <a:avLst>
              <a:gd name="adj" fmla="val 85621"/>
            </a:avLst>
          </a:prstGeom>
          <a:solidFill>
            <a:srgbClr val="EF9292">
              <a:alpha val="100000"/>
            </a:srgbClr>
          </a:solidFill>
          <a:ln w="25400">
            <a:solidFill>
              <a:srgbClr val="000000"/>
            </a:solidFill>
            <a:prstDash val="solid"/>
          </a:ln>
        </p:spPr>
      </p:sp>
      <p:sp>
        <p:nvSpPr>
          <p:cNvPr id="11" name="Text 1"/>
          <p:cNvSpPr/>
          <p:nvPr/>
        </p:nvSpPr>
        <p:spPr>
          <a:xfrm>
            <a:off x="5308546" y="6501681"/>
            <a:ext cx="546168"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S</a:t>
            </a:r>
            <a:endParaRPr lang="en-US" sz="4800" dirty="0">
              <a:latin typeface="Qanelas" panose="00000500000000000000" pitchFamily="2" charset="-52"/>
            </a:endParaRPr>
          </a:p>
        </p:txBody>
      </p:sp>
      <p:sp>
        <p:nvSpPr>
          <p:cNvPr id="12" name="Shape 2"/>
          <p:cNvSpPr/>
          <p:nvPr/>
        </p:nvSpPr>
        <p:spPr>
          <a:xfrm>
            <a:off x="8078210" y="36195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3" name="Shape 3"/>
          <p:cNvSpPr/>
          <p:nvPr/>
        </p:nvSpPr>
        <p:spPr>
          <a:xfrm>
            <a:off x="12079210" y="21336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4" name="Shape 4"/>
          <p:cNvSpPr/>
          <p:nvPr/>
        </p:nvSpPr>
        <p:spPr>
          <a:xfrm>
            <a:off x="12079210" y="71374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5" name="Shape 5"/>
          <p:cNvSpPr/>
          <p:nvPr/>
        </p:nvSpPr>
        <p:spPr>
          <a:xfrm>
            <a:off x="12079210" y="101092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6" name="Shape 6"/>
          <p:cNvSpPr/>
          <p:nvPr/>
        </p:nvSpPr>
        <p:spPr>
          <a:xfrm>
            <a:off x="8078210" y="86233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7" name="Shape 7"/>
          <p:cNvSpPr/>
          <p:nvPr/>
        </p:nvSpPr>
        <p:spPr>
          <a:xfrm>
            <a:off x="18163270" y="6121400"/>
            <a:ext cx="1484650" cy="1484464"/>
          </a:xfrm>
          <a:prstGeom prst="roundRect">
            <a:avLst>
              <a:gd name="adj" fmla="val 85621"/>
            </a:avLst>
          </a:prstGeom>
          <a:solidFill>
            <a:srgbClr val="E3E3E3">
              <a:alpha val="100000"/>
            </a:srgbClr>
          </a:solidFill>
          <a:ln w="25400">
            <a:solidFill>
              <a:srgbClr val="000000"/>
            </a:solidFill>
            <a:prstDash val="solid"/>
          </a:ln>
        </p:spPr>
      </p:sp>
      <p:sp>
        <p:nvSpPr>
          <p:cNvPr id="18" name="Text 8"/>
          <p:cNvSpPr/>
          <p:nvPr/>
        </p:nvSpPr>
        <p:spPr>
          <a:xfrm>
            <a:off x="18753176" y="6501681"/>
            <a:ext cx="508063"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T</a:t>
            </a:r>
            <a:endParaRPr lang="en-US" sz="4800" dirty="0">
              <a:latin typeface="Qanelas" panose="00000500000000000000" pitchFamily="2" charset="-5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466630" y="4824016"/>
            <a:ext cx="2624283" cy="2044055"/>
          </a:xfrm>
          <a:prstGeom prst="rect">
            <a:avLst/>
          </a:prstGeom>
        </p:spPr>
      </p:pic>
      <p:pic>
        <p:nvPicPr>
          <p:cNvPr id="3" name="Image 1" descr="preencoded.png"/>
          <p:cNvPicPr>
            <a:picLocks noChangeAspect="1"/>
          </p:cNvPicPr>
          <p:nvPr/>
        </p:nvPicPr>
        <p:blipFill>
          <a:blip r:embed="rId4"/>
          <a:stretch>
            <a:fillRect/>
          </a:stretch>
        </p:blipFill>
        <p:spPr>
          <a:xfrm>
            <a:off x="8810227" y="3091483"/>
            <a:ext cx="3065761" cy="1276424"/>
          </a:xfrm>
          <a:prstGeom prst="rect">
            <a:avLst/>
          </a:prstGeom>
        </p:spPr>
      </p:pic>
      <p:pic>
        <p:nvPicPr>
          <p:cNvPr id="4" name="Image 2" descr="preencoded.png"/>
          <p:cNvPicPr>
            <a:picLocks noChangeAspect="1"/>
          </p:cNvPicPr>
          <p:nvPr/>
        </p:nvPicPr>
        <p:blipFill>
          <a:blip r:embed="rId5"/>
          <a:stretch>
            <a:fillRect/>
          </a:stretch>
        </p:blipFill>
        <p:spPr>
          <a:xfrm>
            <a:off x="8810468" y="8131274"/>
            <a:ext cx="3154430" cy="1240532"/>
          </a:xfrm>
          <a:prstGeom prst="rect">
            <a:avLst/>
          </a:prstGeom>
        </p:spPr>
      </p:pic>
      <p:pic>
        <p:nvPicPr>
          <p:cNvPr id="5" name="Image 3" descr="preencoded.png"/>
          <p:cNvPicPr>
            <a:picLocks noChangeAspect="1"/>
          </p:cNvPicPr>
          <p:nvPr/>
        </p:nvPicPr>
        <p:blipFill>
          <a:blip r:embed="rId6"/>
          <a:stretch>
            <a:fillRect/>
          </a:stretch>
        </p:blipFill>
        <p:spPr>
          <a:xfrm>
            <a:off x="12809063" y="7392219"/>
            <a:ext cx="5366911" cy="3464272"/>
          </a:xfrm>
          <a:prstGeom prst="rect">
            <a:avLst/>
          </a:prstGeom>
        </p:spPr>
      </p:pic>
      <p:pic>
        <p:nvPicPr>
          <p:cNvPr id="6" name="Image 4" descr="preencoded.png"/>
          <p:cNvPicPr>
            <a:picLocks noChangeAspect="1"/>
          </p:cNvPicPr>
          <p:nvPr/>
        </p:nvPicPr>
        <p:blipFill>
          <a:blip r:embed="rId7"/>
          <a:stretch>
            <a:fillRect/>
          </a:stretch>
        </p:blipFill>
        <p:spPr>
          <a:xfrm>
            <a:off x="8810553" y="9347969"/>
            <a:ext cx="3154345" cy="1215901"/>
          </a:xfrm>
          <a:prstGeom prst="rect">
            <a:avLst/>
          </a:prstGeom>
        </p:spPr>
      </p:pic>
      <p:pic>
        <p:nvPicPr>
          <p:cNvPr id="7" name="Image 5" descr="preencoded.png"/>
          <p:cNvPicPr>
            <a:picLocks noChangeAspect="1"/>
          </p:cNvPicPr>
          <p:nvPr/>
        </p:nvPicPr>
        <p:blipFill>
          <a:blip r:embed="rId8"/>
          <a:stretch>
            <a:fillRect/>
          </a:stretch>
        </p:blipFill>
        <p:spPr>
          <a:xfrm>
            <a:off x="12722368" y="8763000"/>
            <a:ext cx="187068" cy="2082800"/>
          </a:xfrm>
          <a:prstGeom prst="rect">
            <a:avLst/>
          </a:prstGeom>
        </p:spPr>
      </p:pic>
      <p:pic>
        <p:nvPicPr>
          <p:cNvPr id="8" name="Image 6" descr="preencoded.png"/>
          <p:cNvPicPr>
            <a:picLocks noChangeAspect="1"/>
          </p:cNvPicPr>
          <p:nvPr/>
        </p:nvPicPr>
        <p:blipFill>
          <a:blip r:embed="rId9"/>
          <a:stretch>
            <a:fillRect/>
          </a:stretch>
        </p:blipFill>
        <p:spPr>
          <a:xfrm>
            <a:off x="5466692" y="6847904"/>
            <a:ext cx="2624221" cy="2019374"/>
          </a:xfrm>
          <a:prstGeom prst="rect">
            <a:avLst/>
          </a:prstGeom>
        </p:spPr>
      </p:pic>
      <p:pic>
        <p:nvPicPr>
          <p:cNvPr id="9" name="Image 7" descr="preencoded.png"/>
          <p:cNvPicPr>
            <a:picLocks noChangeAspect="1"/>
          </p:cNvPicPr>
          <p:nvPr/>
        </p:nvPicPr>
        <p:blipFill>
          <a:blip r:embed="rId10"/>
          <a:stretch>
            <a:fillRect/>
          </a:stretch>
        </p:blipFill>
        <p:spPr>
          <a:xfrm>
            <a:off x="8803987" y="3606800"/>
            <a:ext cx="3468469" cy="5759599"/>
          </a:xfrm>
          <a:prstGeom prst="rect">
            <a:avLst/>
          </a:prstGeom>
        </p:spPr>
      </p:pic>
      <p:sp>
        <p:nvSpPr>
          <p:cNvPr id="10" name="Shape 0"/>
          <p:cNvSpPr/>
          <p:nvPr/>
        </p:nvSpPr>
        <p:spPr>
          <a:xfrm>
            <a:off x="4737692" y="6121400"/>
            <a:ext cx="1484650" cy="1484464"/>
          </a:xfrm>
          <a:prstGeom prst="roundRect">
            <a:avLst>
              <a:gd name="adj" fmla="val 85621"/>
            </a:avLst>
          </a:prstGeom>
          <a:solidFill>
            <a:srgbClr val="EF9292">
              <a:alpha val="100000"/>
            </a:srgbClr>
          </a:solidFill>
          <a:ln w="25400">
            <a:solidFill>
              <a:srgbClr val="000000"/>
            </a:solidFill>
            <a:prstDash val="solid"/>
          </a:ln>
        </p:spPr>
      </p:sp>
      <p:sp>
        <p:nvSpPr>
          <p:cNvPr id="11" name="Text 1"/>
          <p:cNvSpPr/>
          <p:nvPr/>
        </p:nvSpPr>
        <p:spPr>
          <a:xfrm>
            <a:off x="5308546" y="6501681"/>
            <a:ext cx="546168"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S</a:t>
            </a:r>
            <a:endParaRPr lang="en-US" sz="4800" dirty="0">
              <a:latin typeface="Qanelas" panose="00000500000000000000" pitchFamily="2" charset="-52"/>
            </a:endParaRPr>
          </a:p>
        </p:txBody>
      </p:sp>
      <p:sp>
        <p:nvSpPr>
          <p:cNvPr id="12" name="Shape 2"/>
          <p:cNvSpPr/>
          <p:nvPr/>
        </p:nvSpPr>
        <p:spPr>
          <a:xfrm>
            <a:off x="8078210" y="36195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3" name="Shape 3"/>
          <p:cNvSpPr/>
          <p:nvPr/>
        </p:nvSpPr>
        <p:spPr>
          <a:xfrm>
            <a:off x="12079210" y="21336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4" name="Shape 4"/>
          <p:cNvSpPr/>
          <p:nvPr/>
        </p:nvSpPr>
        <p:spPr>
          <a:xfrm>
            <a:off x="12079210" y="71374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5" name="Shape 5"/>
          <p:cNvSpPr/>
          <p:nvPr/>
        </p:nvSpPr>
        <p:spPr>
          <a:xfrm>
            <a:off x="12079210" y="101092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6" name="Shape 6"/>
          <p:cNvSpPr/>
          <p:nvPr/>
        </p:nvSpPr>
        <p:spPr>
          <a:xfrm>
            <a:off x="8078210" y="86233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7" name="Shape 7"/>
          <p:cNvSpPr/>
          <p:nvPr/>
        </p:nvSpPr>
        <p:spPr>
          <a:xfrm>
            <a:off x="18163270" y="6121400"/>
            <a:ext cx="1484650" cy="1484464"/>
          </a:xfrm>
          <a:prstGeom prst="roundRect">
            <a:avLst>
              <a:gd name="adj" fmla="val 85621"/>
            </a:avLst>
          </a:prstGeom>
          <a:solidFill>
            <a:srgbClr val="EF9292">
              <a:alpha val="100000"/>
            </a:srgbClr>
          </a:solidFill>
          <a:ln w="25400">
            <a:solidFill>
              <a:srgbClr val="000000"/>
            </a:solidFill>
            <a:prstDash val="solid"/>
          </a:ln>
        </p:spPr>
      </p:sp>
      <p:sp>
        <p:nvSpPr>
          <p:cNvPr id="18" name="Text 8"/>
          <p:cNvSpPr/>
          <p:nvPr/>
        </p:nvSpPr>
        <p:spPr>
          <a:xfrm>
            <a:off x="18753176" y="6501681"/>
            <a:ext cx="508063"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T</a:t>
            </a:r>
            <a:endParaRPr lang="en-US" sz="4800" dirty="0">
              <a:latin typeface="Qanelas" panose="00000500000000000000" pitchFamily="2" charset="-5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676610" y="635000"/>
            <a:ext cx="10453407" cy="12458700"/>
          </a:xfrm>
          <a:prstGeom prst="roundRect">
            <a:avLst>
              <a:gd name="adj" fmla="val 6036"/>
            </a:avLst>
          </a:prstGeom>
          <a:solidFill>
            <a:srgbClr val="FFFFFF">
              <a:alpha val="100000"/>
            </a:srgbClr>
          </a:solidFill>
          <a:ln w="25400">
            <a:solidFill>
              <a:srgbClr val="000000"/>
            </a:solidFill>
            <a:prstDash val="solid"/>
          </a:ln>
        </p:spPr>
      </p:sp>
      <p:sp>
        <p:nvSpPr>
          <p:cNvPr id="3" name="Text 1"/>
          <p:cNvSpPr/>
          <p:nvPr/>
        </p:nvSpPr>
        <p:spPr>
          <a:xfrm>
            <a:off x="2692737" y="1397000"/>
            <a:ext cx="8692120" cy="32808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Как узнать каких соседей посетить первыми?</a:t>
            </a:r>
            <a:endParaRPr lang="en-US" sz="6400" dirty="0">
              <a:latin typeface="Qanelas Bold" panose="00000800000000000000" pitchFamily="2" charset="-52"/>
            </a:endParaRPr>
          </a:p>
        </p:txBody>
      </p:sp>
      <p:pic>
        <p:nvPicPr>
          <p:cNvPr id="4" name="Image 0" descr="preencoded.png"/>
          <p:cNvPicPr>
            <a:picLocks noChangeAspect="1"/>
          </p:cNvPicPr>
          <p:nvPr/>
        </p:nvPicPr>
        <p:blipFill>
          <a:blip r:embed="rId3"/>
          <a:stretch>
            <a:fillRect/>
          </a:stretch>
        </p:blipFill>
        <p:spPr>
          <a:xfrm>
            <a:off x="2692737" y="4762500"/>
            <a:ext cx="8421153" cy="25400"/>
          </a:xfrm>
          <a:prstGeom prst="rect">
            <a:avLst/>
          </a:prstGeom>
        </p:spPr>
      </p:pic>
      <p:sp>
        <p:nvSpPr>
          <p:cNvPr id="5" name="Text 2"/>
          <p:cNvSpPr/>
          <p:nvPr/>
        </p:nvSpPr>
        <p:spPr>
          <a:xfrm>
            <a:off x="2692737" y="5168900"/>
            <a:ext cx="8590507" cy="74845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Для этого мы можем воспользоваться концепцией «первым вошел, первым вышел» (first-in-first-out, FIFO) из очереди (queue).</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 </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Мы помещаем в очередь сначала ближайшую к нам вершину, затем ее непосещенных соседей, и продолжаем этот процесс, пока очередь не опустеет или пока мы не найдем искомую вершину.</a:t>
            </a:r>
            <a:endParaRPr lang="en-US" sz="4000" dirty="0">
              <a:latin typeface="Qanelas" panose="00000500000000000000" pitchFamily="2" charset="-52"/>
            </a:endParaRPr>
          </a:p>
        </p:txBody>
      </p:sp>
      <p:sp>
        <p:nvSpPr>
          <p:cNvPr id="6" name="Shape 3"/>
          <p:cNvSpPr/>
          <p:nvPr/>
        </p:nvSpPr>
        <p:spPr>
          <a:xfrm>
            <a:off x="12384048" y="635000"/>
            <a:ext cx="10326391" cy="12458700"/>
          </a:xfrm>
          <a:prstGeom prst="roundRect">
            <a:avLst>
              <a:gd name="adj" fmla="val 6110"/>
            </a:avLst>
          </a:prstGeom>
          <a:solidFill>
            <a:srgbClr val="1C1C1C">
              <a:alpha val="100000"/>
            </a:srgbClr>
          </a:solidFill>
          <a:ln/>
        </p:spPr>
      </p:sp>
      <p:sp>
        <p:nvSpPr>
          <p:cNvPr id="7" name="Text 4"/>
          <p:cNvSpPr/>
          <p:nvPr/>
        </p:nvSpPr>
        <p:spPr>
          <a:xfrm>
            <a:off x="13400175" y="1397000"/>
            <a:ext cx="8565104" cy="1274233"/>
          </a:xfrm>
          <a:prstGeom prst="rect">
            <a:avLst/>
          </a:prstGeom>
          <a:noFill/>
          <a:ln/>
        </p:spPr>
        <p:txBody>
          <a:bodyPr wrap="square" lIns="0" tIns="0" rIns="0" bIns="0" rtlCol="0" anchor="t"/>
          <a:lstStyle/>
          <a:p>
            <a:pPr algn="l"/>
            <a:r>
              <a:rPr lang="en-US" sz="6400" dirty="0">
                <a:solidFill>
                  <a:srgbClr val="FFFFFF">
                    <a:alpha val="100000"/>
                  </a:srgbClr>
                </a:solidFill>
                <a:latin typeface="Qanelas Bold" panose="00000800000000000000" pitchFamily="2" charset="-52"/>
                <a:ea typeface="Qanelas-Bold" pitchFamily="34" charset="-122"/>
                <a:cs typeface="Qanelas-Bold" pitchFamily="34" charset="-120"/>
              </a:rPr>
              <a:t>Реализация С++</a:t>
            </a:r>
            <a:endParaRPr lang="en-US" sz="6400" dirty="0">
              <a:latin typeface="Qanelas Bold" panose="00000800000000000000" pitchFamily="2" charset="-52"/>
            </a:endParaRPr>
          </a:p>
        </p:txBody>
      </p:sp>
      <p:pic>
        <p:nvPicPr>
          <p:cNvPr id="8" name="Image 1" descr="preencoded.png"/>
          <p:cNvPicPr>
            <a:picLocks noChangeAspect="1"/>
          </p:cNvPicPr>
          <p:nvPr/>
        </p:nvPicPr>
        <p:blipFill>
          <a:blip r:embed="rId4"/>
          <a:stretch>
            <a:fillRect/>
          </a:stretch>
        </p:blipFill>
        <p:spPr>
          <a:xfrm>
            <a:off x="13400175" y="2755900"/>
            <a:ext cx="8294137" cy="25400"/>
          </a:xfrm>
          <a:prstGeom prst="rect">
            <a:avLst/>
          </a:prstGeom>
        </p:spPr>
      </p:pic>
      <p:sp>
        <p:nvSpPr>
          <p:cNvPr id="9" name="Text 5"/>
          <p:cNvSpPr/>
          <p:nvPr/>
        </p:nvSpPr>
        <p:spPr>
          <a:xfrm>
            <a:off x="13400175" y="3162300"/>
            <a:ext cx="8429620" cy="9304867"/>
          </a:xfrm>
          <a:prstGeom prst="rect">
            <a:avLst/>
          </a:prstGeom>
          <a:noFill/>
          <a:ln/>
        </p:spPr>
        <p:txBody>
          <a:bodyPr wrap="square" lIns="0" tIns="0" rIns="0" bIns="0" rtlCol="0" anchor="t"/>
          <a:lstStyle/>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vector&lt;int&gt; graph[100000];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bool used[100000];</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int main()    {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queue&lt;int&gt; q;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q.push(0);</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used[0] = true;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while (!q.empty())    {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int cur = q.front();</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q.pop();</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cout &lt;&lt; "BFS at vertex " &lt;&lt; cur + 1 &lt;&lt; endl;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for (int neighbor: graph[cur])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if (!used[neighbor])    {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q.push(neighbor);</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used[neighbor] = true;</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    } </a:t>
            </a:r>
            <a:endParaRPr lang="en-US" sz="3200" dirty="0">
              <a:latin typeface="Qanelas" panose="00000500000000000000" pitchFamily="2" charset="-52"/>
            </a:endParaRPr>
          </a:p>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a:t>
            </a:r>
            <a:endParaRPr lang="en-US" sz="3200" dirty="0">
              <a:latin typeface="Qanelas" panose="00000500000000000000" pitchFamily="2" charset="-5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2006851" y="1562100"/>
            <a:ext cx="7862283" cy="9105900"/>
          </a:xfrm>
          <a:prstGeom prst="roundRect">
            <a:avLst>
              <a:gd name="adj" fmla="val 8025"/>
            </a:avLst>
          </a:prstGeom>
          <a:solidFill>
            <a:srgbClr val="FFBDBD">
              <a:alpha val="100000"/>
            </a:srgbClr>
          </a:solidFill>
          <a:ln w="25400">
            <a:solidFill>
              <a:srgbClr val="000000"/>
            </a:solidFill>
            <a:prstDash val="solid"/>
          </a:ln>
        </p:spPr>
      </p:sp>
      <p:pic>
        <p:nvPicPr>
          <p:cNvPr id="3" name="Image 0" descr="preencoded.png"/>
          <p:cNvPicPr>
            <a:picLocks noChangeAspect="1"/>
          </p:cNvPicPr>
          <p:nvPr/>
        </p:nvPicPr>
        <p:blipFill>
          <a:blip r:embed="rId3"/>
          <a:stretch>
            <a:fillRect/>
          </a:stretch>
        </p:blipFill>
        <p:spPr>
          <a:xfrm>
            <a:off x="2375197" y="1778000"/>
            <a:ext cx="7125591" cy="8991600"/>
          </a:xfrm>
          <a:prstGeom prst="rect">
            <a:avLst/>
          </a:prstGeom>
        </p:spPr>
      </p:pic>
      <p:sp>
        <p:nvSpPr>
          <p:cNvPr id="4" name="Shape 1"/>
          <p:cNvSpPr/>
          <p:nvPr/>
        </p:nvSpPr>
        <p:spPr>
          <a:xfrm>
            <a:off x="2006851" y="10922000"/>
            <a:ext cx="6223778" cy="1244600"/>
          </a:xfrm>
          <a:prstGeom prst="roundRect">
            <a:avLst>
              <a:gd name="adj" fmla="val 50694"/>
            </a:avLst>
          </a:prstGeom>
          <a:solidFill>
            <a:srgbClr val="000000">
              <a:alpha val="100000"/>
            </a:srgbClr>
          </a:solidFill>
          <a:ln/>
        </p:spPr>
      </p:sp>
      <p:sp>
        <p:nvSpPr>
          <p:cNvPr id="5" name="Text 2"/>
          <p:cNvSpPr/>
          <p:nvPr/>
        </p:nvSpPr>
        <p:spPr>
          <a:xfrm>
            <a:off x="2514914" y="11303000"/>
            <a:ext cx="5343134" cy="618067"/>
          </a:xfrm>
          <a:prstGeom prst="rect">
            <a:avLst/>
          </a:prstGeom>
          <a:noFill/>
          <a:ln/>
        </p:spPr>
        <p:txBody>
          <a:bodyPr wrap="square" lIns="0" tIns="0" rIns="0" bIns="0" rtlCol="0" anchor="t"/>
          <a:lstStyle/>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Его величество граф Орлов</a:t>
            </a:r>
            <a:endParaRPr lang="en-US" sz="3200" dirty="0">
              <a:latin typeface="Qanelas" panose="00000500000000000000" pitchFamily="2" charset="-52"/>
            </a:endParaRPr>
          </a:p>
        </p:txBody>
      </p:sp>
      <p:sp>
        <p:nvSpPr>
          <p:cNvPr id="6" name="Shape 3"/>
          <p:cNvSpPr/>
          <p:nvPr/>
        </p:nvSpPr>
        <p:spPr>
          <a:xfrm>
            <a:off x="10123165" y="10909300"/>
            <a:ext cx="9310264" cy="1244600"/>
          </a:xfrm>
          <a:prstGeom prst="roundRect">
            <a:avLst>
              <a:gd name="adj" fmla="val 50694"/>
            </a:avLst>
          </a:prstGeom>
          <a:solidFill>
            <a:srgbClr val="000000">
              <a:alpha val="100000"/>
            </a:srgbClr>
          </a:solidFill>
          <a:ln/>
        </p:spPr>
      </p:sp>
      <p:sp>
        <p:nvSpPr>
          <p:cNvPr id="7" name="Text 4"/>
          <p:cNvSpPr/>
          <p:nvPr/>
        </p:nvSpPr>
        <p:spPr>
          <a:xfrm>
            <a:off x="10631229" y="11290300"/>
            <a:ext cx="8429620" cy="618067"/>
          </a:xfrm>
          <a:prstGeom prst="rect">
            <a:avLst/>
          </a:prstGeom>
          <a:noFill/>
          <a:ln/>
        </p:spPr>
        <p:txBody>
          <a:bodyPr wrap="square" lIns="0" tIns="0" rIns="0" bIns="0" rtlCol="0" anchor="t"/>
          <a:lstStyle/>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Упрощенная схема минского метрополитена</a:t>
            </a:r>
            <a:endParaRPr lang="en-US" sz="3200" dirty="0">
              <a:latin typeface="Qanelas" panose="00000500000000000000" pitchFamily="2" charset="-52"/>
            </a:endParaRPr>
          </a:p>
        </p:txBody>
      </p:sp>
      <p:sp>
        <p:nvSpPr>
          <p:cNvPr id="8" name="Shape 5"/>
          <p:cNvSpPr/>
          <p:nvPr/>
        </p:nvSpPr>
        <p:spPr>
          <a:xfrm>
            <a:off x="10123165" y="1549400"/>
            <a:ext cx="12257032" cy="9105900"/>
          </a:xfrm>
          <a:prstGeom prst="roundRect">
            <a:avLst>
              <a:gd name="adj" fmla="val 6929"/>
            </a:avLst>
          </a:prstGeom>
          <a:solidFill>
            <a:srgbClr val="F4F4F4">
              <a:alpha val="100000"/>
            </a:srgbClr>
          </a:solidFill>
          <a:ln w="25400">
            <a:solidFill>
              <a:srgbClr val="000000"/>
            </a:solidFill>
            <a:prstDash val="solid"/>
          </a:ln>
        </p:spPr>
      </p:sp>
      <p:pic>
        <p:nvPicPr>
          <p:cNvPr id="9" name="Image 1" descr="preencoded.png"/>
          <p:cNvPicPr>
            <a:picLocks noChangeAspect="1"/>
          </p:cNvPicPr>
          <p:nvPr/>
        </p:nvPicPr>
        <p:blipFill>
          <a:blip r:embed="rId4"/>
          <a:stretch>
            <a:fillRect/>
          </a:stretch>
        </p:blipFill>
        <p:spPr>
          <a:xfrm>
            <a:off x="10982639" y="3957810"/>
            <a:ext cx="10563276" cy="3163137"/>
          </a:xfrm>
          <a:prstGeom prst="rect">
            <a:avLst/>
          </a:prstGeom>
        </p:spPr>
      </p:pic>
      <p:pic>
        <p:nvPicPr>
          <p:cNvPr id="10" name="Image 2" descr="preencoded.png"/>
          <p:cNvPicPr>
            <a:picLocks noChangeAspect="1"/>
          </p:cNvPicPr>
          <p:nvPr/>
        </p:nvPicPr>
        <p:blipFill>
          <a:blip r:embed="rId5"/>
          <a:stretch>
            <a:fillRect/>
          </a:stretch>
        </p:blipFill>
        <p:spPr>
          <a:xfrm>
            <a:off x="11973567" y="3444241"/>
            <a:ext cx="9423713" cy="5325726"/>
          </a:xfrm>
          <a:prstGeom prst="rect">
            <a:avLst/>
          </a:prstGeom>
        </p:spPr>
      </p:pic>
      <p:sp>
        <p:nvSpPr>
          <p:cNvPr id="11" name="Shape 6"/>
          <p:cNvSpPr/>
          <p:nvPr/>
        </p:nvSpPr>
        <p:spPr>
          <a:xfrm>
            <a:off x="13593747" y="4228770"/>
            <a:ext cx="543958" cy="543890"/>
          </a:xfrm>
          <a:prstGeom prst="roundRect">
            <a:avLst>
              <a:gd name="adj" fmla="val 233690"/>
            </a:avLst>
          </a:prstGeom>
          <a:solidFill>
            <a:srgbClr val="FF8383">
              <a:alpha val="100000"/>
            </a:srgbClr>
          </a:solidFill>
          <a:ln w="25400">
            <a:solidFill>
              <a:srgbClr val="000000"/>
            </a:solidFill>
            <a:prstDash val="solid"/>
          </a:ln>
        </p:spPr>
      </p:sp>
      <p:sp>
        <p:nvSpPr>
          <p:cNvPr id="12" name="Shape 7"/>
          <p:cNvSpPr/>
          <p:nvPr/>
        </p:nvSpPr>
        <p:spPr>
          <a:xfrm>
            <a:off x="10707438" y="3718178"/>
            <a:ext cx="543958" cy="543890"/>
          </a:xfrm>
          <a:prstGeom prst="roundRect">
            <a:avLst>
              <a:gd name="adj" fmla="val 233690"/>
            </a:avLst>
          </a:prstGeom>
          <a:solidFill>
            <a:srgbClr val="FF8383">
              <a:alpha val="100000"/>
            </a:srgbClr>
          </a:solidFill>
          <a:ln w="25400">
            <a:solidFill>
              <a:srgbClr val="000000"/>
            </a:solidFill>
            <a:prstDash val="solid"/>
          </a:ln>
        </p:spPr>
      </p:sp>
      <p:sp>
        <p:nvSpPr>
          <p:cNvPr id="13" name="Shape 8"/>
          <p:cNvSpPr/>
          <p:nvPr/>
        </p:nvSpPr>
        <p:spPr>
          <a:xfrm>
            <a:off x="15737267" y="4508500"/>
            <a:ext cx="543958" cy="543890"/>
          </a:xfrm>
          <a:prstGeom prst="roundRect">
            <a:avLst>
              <a:gd name="adj" fmla="val 233690"/>
            </a:avLst>
          </a:prstGeom>
          <a:solidFill>
            <a:srgbClr val="FF8383">
              <a:alpha val="100000"/>
            </a:srgbClr>
          </a:solidFill>
          <a:ln w="25400">
            <a:solidFill>
              <a:srgbClr val="000000"/>
            </a:solidFill>
            <a:prstDash val="solid"/>
          </a:ln>
        </p:spPr>
      </p:sp>
      <p:sp>
        <p:nvSpPr>
          <p:cNvPr id="14" name="Shape 9"/>
          <p:cNvSpPr/>
          <p:nvPr/>
        </p:nvSpPr>
        <p:spPr>
          <a:xfrm>
            <a:off x="17212734" y="4339767"/>
            <a:ext cx="543958" cy="543890"/>
          </a:xfrm>
          <a:prstGeom prst="roundRect">
            <a:avLst>
              <a:gd name="adj" fmla="val 233690"/>
            </a:avLst>
          </a:prstGeom>
          <a:solidFill>
            <a:srgbClr val="FF8383">
              <a:alpha val="100000"/>
            </a:srgbClr>
          </a:solidFill>
          <a:ln w="25400">
            <a:solidFill>
              <a:srgbClr val="000000"/>
            </a:solidFill>
            <a:prstDash val="solid"/>
          </a:ln>
        </p:spPr>
      </p:sp>
      <p:sp>
        <p:nvSpPr>
          <p:cNvPr id="15" name="Shape 10"/>
          <p:cNvSpPr/>
          <p:nvPr/>
        </p:nvSpPr>
        <p:spPr>
          <a:xfrm>
            <a:off x="15458746" y="5571846"/>
            <a:ext cx="543958" cy="543890"/>
          </a:xfrm>
          <a:prstGeom prst="roundRect">
            <a:avLst>
              <a:gd name="adj" fmla="val 233690"/>
            </a:avLst>
          </a:prstGeom>
          <a:solidFill>
            <a:srgbClr val="94FF83">
              <a:alpha val="100000"/>
            </a:srgbClr>
          </a:solidFill>
          <a:ln w="25400">
            <a:solidFill>
              <a:srgbClr val="000000"/>
            </a:solidFill>
            <a:prstDash val="solid"/>
          </a:ln>
        </p:spPr>
      </p:sp>
      <p:sp>
        <p:nvSpPr>
          <p:cNvPr id="16" name="Shape 11"/>
          <p:cNvSpPr/>
          <p:nvPr/>
        </p:nvSpPr>
        <p:spPr>
          <a:xfrm>
            <a:off x="16270734" y="6438900"/>
            <a:ext cx="543958" cy="543890"/>
          </a:xfrm>
          <a:prstGeom prst="roundRect">
            <a:avLst>
              <a:gd name="adj" fmla="val 233690"/>
            </a:avLst>
          </a:prstGeom>
          <a:solidFill>
            <a:srgbClr val="9483FF">
              <a:alpha val="100000"/>
            </a:srgbClr>
          </a:solidFill>
          <a:ln w="25400">
            <a:solidFill>
              <a:srgbClr val="000000"/>
            </a:solidFill>
            <a:prstDash val="solid"/>
          </a:ln>
        </p:spPr>
      </p:sp>
      <p:pic>
        <p:nvPicPr>
          <p:cNvPr id="17" name="Image 3" descr="preencoded.png"/>
          <p:cNvPicPr>
            <a:picLocks noChangeAspect="1"/>
          </p:cNvPicPr>
          <p:nvPr/>
        </p:nvPicPr>
        <p:blipFill>
          <a:blip r:embed="rId6"/>
          <a:stretch>
            <a:fillRect/>
          </a:stretch>
        </p:blipFill>
        <p:spPr>
          <a:xfrm>
            <a:off x="16270734" y="6710871"/>
            <a:ext cx="544009" cy="271969"/>
          </a:xfrm>
          <a:prstGeom prst="rect">
            <a:avLst/>
          </a:prstGeom>
        </p:spPr>
      </p:pic>
      <p:sp>
        <p:nvSpPr>
          <p:cNvPr id="18" name="Shape 12"/>
          <p:cNvSpPr/>
          <p:nvPr/>
        </p:nvSpPr>
        <p:spPr>
          <a:xfrm>
            <a:off x="16679877" y="8491093"/>
            <a:ext cx="543958" cy="543890"/>
          </a:xfrm>
          <a:prstGeom prst="roundRect">
            <a:avLst>
              <a:gd name="adj" fmla="val 233690"/>
            </a:avLst>
          </a:prstGeom>
          <a:solidFill>
            <a:srgbClr val="94FF83">
              <a:alpha val="100000"/>
            </a:srgbClr>
          </a:solidFill>
          <a:ln w="25400">
            <a:solidFill>
              <a:srgbClr val="000000"/>
            </a:solidFill>
            <a:prstDash val="solid"/>
          </a:ln>
        </p:spPr>
      </p:sp>
      <p:sp>
        <p:nvSpPr>
          <p:cNvPr id="19" name="Shape 13"/>
          <p:cNvSpPr/>
          <p:nvPr/>
        </p:nvSpPr>
        <p:spPr>
          <a:xfrm>
            <a:off x="18455407" y="5067300"/>
            <a:ext cx="543958" cy="543890"/>
          </a:xfrm>
          <a:prstGeom prst="roundRect">
            <a:avLst>
              <a:gd name="adj" fmla="val 233690"/>
            </a:avLst>
          </a:prstGeom>
          <a:solidFill>
            <a:srgbClr val="FF8383">
              <a:alpha val="100000"/>
            </a:srgbClr>
          </a:solidFill>
          <a:ln w="25400">
            <a:solidFill>
              <a:srgbClr val="000000"/>
            </a:solidFill>
            <a:prstDash val="solid"/>
          </a:ln>
        </p:spPr>
      </p:sp>
      <p:sp>
        <p:nvSpPr>
          <p:cNvPr id="20" name="Shape 14"/>
          <p:cNvSpPr/>
          <p:nvPr/>
        </p:nvSpPr>
        <p:spPr>
          <a:xfrm>
            <a:off x="19310858" y="6171236"/>
            <a:ext cx="543958" cy="543890"/>
          </a:xfrm>
          <a:prstGeom prst="roundRect">
            <a:avLst>
              <a:gd name="adj" fmla="val 233690"/>
            </a:avLst>
          </a:prstGeom>
          <a:solidFill>
            <a:srgbClr val="FF8383">
              <a:alpha val="100000"/>
            </a:srgbClr>
          </a:solidFill>
          <a:ln w="25400">
            <a:solidFill>
              <a:srgbClr val="000000"/>
            </a:solidFill>
            <a:prstDash val="solid"/>
          </a:ln>
        </p:spPr>
      </p:sp>
      <p:sp>
        <p:nvSpPr>
          <p:cNvPr id="21" name="Shape 15"/>
          <p:cNvSpPr/>
          <p:nvPr/>
        </p:nvSpPr>
        <p:spPr>
          <a:xfrm>
            <a:off x="20176751" y="4228770"/>
            <a:ext cx="543958" cy="543890"/>
          </a:xfrm>
          <a:prstGeom prst="roundRect">
            <a:avLst>
              <a:gd name="adj" fmla="val 233690"/>
            </a:avLst>
          </a:prstGeom>
          <a:solidFill>
            <a:srgbClr val="9483FF">
              <a:alpha val="100000"/>
            </a:srgbClr>
          </a:solidFill>
          <a:ln w="25400">
            <a:solidFill>
              <a:srgbClr val="000000"/>
            </a:solidFill>
            <a:prstDash val="solid"/>
          </a:ln>
        </p:spPr>
      </p:sp>
      <p:sp>
        <p:nvSpPr>
          <p:cNvPr id="22" name="Shape 16"/>
          <p:cNvSpPr/>
          <p:nvPr/>
        </p:nvSpPr>
        <p:spPr>
          <a:xfrm>
            <a:off x="21109251" y="3174288"/>
            <a:ext cx="543958" cy="543890"/>
          </a:xfrm>
          <a:prstGeom prst="roundRect">
            <a:avLst>
              <a:gd name="adj" fmla="val 233690"/>
            </a:avLst>
          </a:prstGeom>
          <a:solidFill>
            <a:srgbClr val="9483FF">
              <a:alpha val="100000"/>
            </a:srgbClr>
          </a:solidFill>
          <a:ln w="25400">
            <a:solidFill>
              <a:srgbClr val="000000"/>
            </a:solidFill>
            <a:prstDash val="solid"/>
          </a:ln>
        </p:spPr>
      </p:sp>
      <p:sp>
        <p:nvSpPr>
          <p:cNvPr id="23" name="Shape 17"/>
          <p:cNvSpPr/>
          <p:nvPr/>
        </p:nvSpPr>
        <p:spPr>
          <a:xfrm>
            <a:off x="15181217" y="7214614"/>
            <a:ext cx="543958" cy="543890"/>
          </a:xfrm>
          <a:prstGeom prst="roundRect">
            <a:avLst>
              <a:gd name="adj" fmla="val 233690"/>
            </a:avLst>
          </a:prstGeom>
          <a:solidFill>
            <a:srgbClr val="9483FF">
              <a:alpha val="100000"/>
            </a:srgbClr>
          </a:solidFill>
          <a:ln w="25400">
            <a:solidFill>
              <a:srgbClr val="000000"/>
            </a:solidFill>
            <a:prstDash val="solid"/>
          </a:ln>
        </p:spPr>
      </p:sp>
      <p:sp>
        <p:nvSpPr>
          <p:cNvPr id="24" name="Shape 18"/>
          <p:cNvSpPr/>
          <p:nvPr/>
        </p:nvSpPr>
        <p:spPr>
          <a:xfrm>
            <a:off x="11695444" y="7481012"/>
            <a:ext cx="543958" cy="543890"/>
          </a:xfrm>
          <a:prstGeom prst="roundRect">
            <a:avLst>
              <a:gd name="adj" fmla="val 233690"/>
            </a:avLst>
          </a:prstGeom>
          <a:solidFill>
            <a:srgbClr val="9483FF">
              <a:alpha val="100000"/>
            </a:srgbClr>
          </a:solidFill>
          <a:ln w="25400">
            <a:solidFill>
              <a:srgbClr val="000000"/>
            </a:solidFill>
            <a:prstDash val="solid"/>
          </a:ln>
        </p:spPr>
      </p:sp>
      <p:sp>
        <p:nvSpPr>
          <p:cNvPr id="25" name="Shape 19"/>
          <p:cNvSpPr/>
          <p:nvPr/>
        </p:nvSpPr>
        <p:spPr>
          <a:xfrm>
            <a:off x="21264668" y="6826123"/>
            <a:ext cx="543958" cy="543890"/>
          </a:xfrm>
          <a:prstGeom prst="roundRect">
            <a:avLst>
              <a:gd name="adj" fmla="val 233690"/>
            </a:avLst>
          </a:prstGeom>
          <a:solidFill>
            <a:srgbClr val="FF8383">
              <a:alpha val="100000"/>
            </a:srgbClr>
          </a:solidFill>
          <a:ln w="25400">
            <a:solidFill>
              <a:srgbClr val="000000"/>
            </a:solidFill>
            <a:prstDash val="solid"/>
          </a:ln>
        </p:spPr>
      </p:sp>
      <p:pic>
        <p:nvPicPr>
          <p:cNvPr id="26" name="Image 4" descr="preencoded.png"/>
          <p:cNvPicPr>
            <a:picLocks noChangeAspect="1"/>
          </p:cNvPicPr>
          <p:nvPr/>
        </p:nvPicPr>
        <p:blipFill>
          <a:blip r:embed="rId6"/>
          <a:stretch>
            <a:fillRect/>
          </a:stretch>
        </p:blipFill>
        <p:spPr>
          <a:xfrm>
            <a:off x="15737267" y="4780470"/>
            <a:ext cx="544009" cy="271970"/>
          </a:xfrm>
          <a:prstGeom prst="rect">
            <a:avLst/>
          </a:prstGeom>
        </p:spPr>
      </p:pic>
      <p:pic>
        <p:nvPicPr>
          <p:cNvPr id="27" name="Image 5" descr="preencoded.png"/>
          <p:cNvPicPr>
            <a:picLocks noChangeAspect="1"/>
          </p:cNvPicPr>
          <p:nvPr/>
        </p:nvPicPr>
        <p:blipFill>
          <a:blip r:embed="rId7"/>
          <a:stretch>
            <a:fillRect/>
          </a:stretch>
        </p:blipFill>
        <p:spPr>
          <a:xfrm>
            <a:off x="18455407" y="5339271"/>
            <a:ext cx="544009" cy="27196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613102" y="260696"/>
            <a:ext cx="10453407" cy="6337300"/>
          </a:xfrm>
          <a:prstGeom prst="roundRect">
            <a:avLst>
              <a:gd name="adj" fmla="val 9956"/>
            </a:avLst>
          </a:prstGeom>
          <a:solidFill>
            <a:srgbClr val="FFFFFF">
              <a:alpha val="100000"/>
            </a:srgbClr>
          </a:solidFill>
          <a:ln w="25400">
            <a:solidFill>
              <a:srgbClr val="000000"/>
            </a:solidFill>
            <a:prstDash val="solid"/>
          </a:ln>
        </p:spPr>
      </p:sp>
      <p:sp>
        <p:nvSpPr>
          <p:cNvPr id="3" name="Text 1"/>
          <p:cNvSpPr/>
          <p:nvPr/>
        </p:nvSpPr>
        <p:spPr>
          <a:xfrm>
            <a:off x="2629229" y="1155700"/>
            <a:ext cx="8692120" cy="12742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DFS</a:t>
            </a:r>
            <a:endParaRPr lang="en-US" sz="6400" dirty="0">
              <a:latin typeface="Qanelas Bold" panose="00000800000000000000" pitchFamily="2" charset="-52"/>
            </a:endParaRPr>
          </a:p>
        </p:txBody>
      </p:sp>
      <p:pic>
        <p:nvPicPr>
          <p:cNvPr id="4" name="Image 0" descr="preencoded.png"/>
          <p:cNvPicPr>
            <a:picLocks noChangeAspect="1"/>
          </p:cNvPicPr>
          <p:nvPr/>
        </p:nvPicPr>
        <p:blipFill>
          <a:blip r:embed="rId3"/>
          <a:stretch>
            <a:fillRect/>
          </a:stretch>
        </p:blipFill>
        <p:spPr>
          <a:xfrm>
            <a:off x="2629229" y="2527300"/>
            <a:ext cx="8421153" cy="25400"/>
          </a:xfrm>
          <a:prstGeom prst="rect">
            <a:avLst/>
          </a:prstGeom>
        </p:spPr>
      </p:pic>
      <p:sp>
        <p:nvSpPr>
          <p:cNvPr id="5" name="Text 2"/>
          <p:cNvSpPr/>
          <p:nvPr/>
        </p:nvSpPr>
        <p:spPr>
          <a:xfrm>
            <a:off x="2629229" y="2921000"/>
            <a:ext cx="8590507" cy="32173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Время выполнения O(V + E).</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 </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Italic" pitchFamily="34" charset="-122"/>
                <a:cs typeface="Qanelas-Regular Italic" pitchFamily="34" charset="-120"/>
              </a:rPr>
              <a:t>V — общее количество вершин.</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Italic" pitchFamily="34" charset="-122"/>
                <a:cs typeface="Qanelas-Regular Italic" pitchFamily="34" charset="-120"/>
              </a:rPr>
              <a:t>E — общее количество граней (ребер).</a:t>
            </a:r>
            <a:endParaRPr lang="en-US" sz="4000" dirty="0">
              <a:latin typeface="Qanelas" panose="00000500000000000000" pitchFamily="2" charset="-52"/>
            </a:endParaRPr>
          </a:p>
        </p:txBody>
      </p:sp>
      <p:sp>
        <p:nvSpPr>
          <p:cNvPr id="6" name="Shape 3"/>
          <p:cNvSpPr/>
          <p:nvPr/>
        </p:nvSpPr>
        <p:spPr>
          <a:xfrm>
            <a:off x="1613102" y="6985000"/>
            <a:ext cx="10453407" cy="6337300"/>
          </a:xfrm>
          <a:prstGeom prst="roundRect">
            <a:avLst>
              <a:gd name="adj" fmla="val 9956"/>
            </a:avLst>
          </a:prstGeom>
          <a:solidFill>
            <a:srgbClr val="FFFFFF">
              <a:alpha val="100000"/>
            </a:srgbClr>
          </a:solidFill>
          <a:ln w="25400">
            <a:solidFill>
              <a:srgbClr val="000000"/>
            </a:solidFill>
            <a:prstDash val="solid"/>
          </a:ln>
        </p:spPr>
      </p:sp>
      <p:sp>
        <p:nvSpPr>
          <p:cNvPr id="7" name="Text 4"/>
          <p:cNvSpPr/>
          <p:nvPr/>
        </p:nvSpPr>
        <p:spPr>
          <a:xfrm>
            <a:off x="2629229" y="7747000"/>
            <a:ext cx="8692120" cy="12742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BFS</a:t>
            </a:r>
            <a:endParaRPr lang="en-US" sz="6400" dirty="0">
              <a:latin typeface="Qanelas Bold" panose="00000800000000000000" pitchFamily="2" charset="-52"/>
            </a:endParaRPr>
          </a:p>
        </p:txBody>
      </p:sp>
      <p:pic>
        <p:nvPicPr>
          <p:cNvPr id="8" name="Image 1" descr="preencoded.png"/>
          <p:cNvPicPr>
            <a:picLocks noChangeAspect="1"/>
          </p:cNvPicPr>
          <p:nvPr/>
        </p:nvPicPr>
        <p:blipFill>
          <a:blip r:embed="rId3"/>
          <a:stretch>
            <a:fillRect/>
          </a:stretch>
        </p:blipFill>
        <p:spPr>
          <a:xfrm>
            <a:off x="2629229" y="9118600"/>
            <a:ext cx="8421153" cy="25400"/>
          </a:xfrm>
          <a:prstGeom prst="rect">
            <a:avLst/>
          </a:prstGeom>
        </p:spPr>
      </p:pic>
      <p:sp>
        <p:nvSpPr>
          <p:cNvPr id="9" name="Text 5"/>
          <p:cNvSpPr/>
          <p:nvPr/>
        </p:nvSpPr>
        <p:spPr>
          <a:xfrm>
            <a:off x="2629229" y="9512300"/>
            <a:ext cx="8590507" cy="32173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Время выполнения O(V + E).</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 </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Italic" pitchFamily="34" charset="-122"/>
                <a:cs typeface="Qanelas-Regular Italic" pitchFamily="34" charset="-120"/>
              </a:rPr>
              <a:t>V — общее количество вершин.</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Italic" pitchFamily="34" charset="-122"/>
                <a:cs typeface="Qanelas-Regular Italic" pitchFamily="34" charset="-120"/>
              </a:rPr>
              <a:t>E — общее количество граней (ребер).</a:t>
            </a:r>
            <a:endParaRPr lang="en-US" sz="4000" dirty="0">
              <a:latin typeface="Qanelas" panose="00000500000000000000" pitchFamily="2" charset="-52"/>
            </a:endParaRPr>
          </a:p>
        </p:txBody>
      </p:sp>
      <p:sp>
        <p:nvSpPr>
          <p:cNvPr id="10" name="Shape 6"/>
          <p:cNvSpPr/>
          <p:nvPr/>
        </p:nvSpPr>
        <p:spPr>
          <a:xfrm>
            <a:off x="12320540" y="393700"/>
            <a:ext cx="10453407" cy="12928600"/>
          </a:xfrm>
          <a:prstGeom prst="roundRect">
            <a:avLst>
              <a:gd name="adj" fmla="val 6036"/>
            </a:avLst>
          </a:prstGeom>
          <a:solidFill>
            <a:srgbClr val="FFFFFF">
              <a:alpha val="100000"/>
            </a:srgbClr>
          </a:solidFill>
          <a:ln w="25400">
            <a:solidFill>
              <a:srgbClr val="000000"/>
            </a:solidFill>
            <a:prstDash val="solid"/>
          </a:ln>
        </p:spPr>
      </p:sp>
      <p:sp>
        <p:nvSpPr>
          <p:cNvPr id="11" name="Text 7"/>
          <p:cNvSpPr/>
          <p:nvPr/>
        </p:nvSpPr>
        <p:spPr>
          <a:xfrm>
            <a:off x="13336667" y="1155700"/>
            <a:ext cx="8692120" cy="22775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Чем DFS отличается от BFS? </a:t>
            </a:r>
            <a:endParaRPr lang="en-US" sz="6400" dirty="0">
              <a:latin typeface="Qanelas Bold" panose="00000800000000000000" pitchFamily="2" charset="-52"/>
            </a:endParaRPr>
          </a:p>
        </p:txBody>
      </p:sp>
      <p:pic>
        <p:nvPicPr>
          <p:cNvPr id="12" name="Image 2" descr="preencoded.png"/>
          <p:cNvPicPr>
            <a:picLocks noChangeAspect="1"/>
          </p:cNvPicPr>
          <p:nvPr/>
        </p:nvPicPr>
        <p:blipFill>
          <a:blip r:embed="rId3"/>
          <a:stretch>
            <a:fillRect/>
          </a:stretch>
        </p:blipFill>
        <p:spPr>
          <a:xfrm>
            <a:off x="13336667" y="3530600"/>
            <a:ext cx="8421153" cy="25400"/>
          </a:xfrm>
          <a:prstGeom prst="rect">
            <a:avLst/>
          </a:prstGeom>
        </p:spPr>
      </p:pic>
      <p:sp>
        <p:nvSpPr>
          <p:cNvPr id="13" name="Text 8"/>
          <p:cNvSpPr/>
          <p:nvPr/>
        </p:nvSpPr>
        <p:spPr>
          <a:xfrm>
            <a:off x="13336667" y="3924300"/>
            <a:ext cx="8590507" cy="6874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Несмотря на то, что BFS может казаться медленнее, на самом деле он быстрее, поскольку при работе с большими графами обнаруживается, что DFS тратит много времени на следование по путям, которые в конечном счете оказываются ложными. BFS часто используется для нахождения кратчайшего пути между двумя вершинами.</a:t>
            </a:r>
            <a:endParaRPr lang="en-US" sz="4000" dirty="0">
              <a:latin typeface="Qanelas" panose="00000500000000000000" pitchFamily="2" charset="-5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867133" y="800100"/>
            <a:ext cx="10453407" cy="5537200"/>
          </a:xfrm>
          <a:prstGeom prst="roundRect">
            <a:avLst>
              <a:gd name="adj" fmla="val 11394"/>
            </a:avLst>
          </a:prstGeom>
          <a:solidFill>
            <a:srgbClr val="FFFFFF">
              <a:alpha val="100000"/>
            </a:srgbClr>
          </a:solidFill>
          <a:ln w="25400">
            <a:solidFill>
              <a:srgbClr val="000000"/>
            </a:solidFill>
            <a:prstDash val="solid"/>
          </a:ln>
        </p:spPr>
      </p:sp>
      <p:sp>
        <p:nvSpPr>
          <p:cNvPr id="3" name="Text 1"/>
          <p:cNvSpPr/>
          <p:nvPr/>
        </p:nvSpPr>
        <p:spPr>
          <a:xfrm>
            <a:off x="2883260" y="1562100"/>
            <a:ext cx="8692120" cy="42841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Связность в ориентированных и неориентированных графах</a:t>
            </a:r>
            <a:endParaRPr lang="en-US" sz="6400" dirty="0">
              <a:latin typeface="Qanelas Bold" panose="00000800000000000000" pitchFamily="2" charset="-52"/>
            </a:endParaRPr>
          </a:p>
        </p:txBody>
      </p:sp>
      <p:sp>
        <p:nvSpPr>
          <p:cNvPr id="4" name="Shape 2"/>
          <p:cNvSpPr/>
          <p:nvPr/>
        </p:nvSpPr>
        <p:spPr>
          <a:xfrm>
            <a:off x="1867133" y="6591300"/>
            <a:ext cx="10453407" cy="6337300"/>
          </a:xfrm>
          <a:prstGeom prst="roundRect">
            <a:avLst>
              <a:gd name="adj" fmla="val 9956"/>
            </a:avLst>
          </a:prstGeom>
          <a:solidFill>
            <a:srgbClr val="FFFFFF">
              <a:alpha val="100000"/>
            </a:srgbClr>
          </a:solidFill>
          <a:ln w="25400">
            <a:solidFill>
              <a:srgbClr val="000000"/>
            </a:solidFill>
            <a:prstDash val="solid"/>
          </a:ln>
        </p:spPr>
      </p:sp>
      <p:sp>
        <p:nvSpPr>
          <p:cNvPr id="5" name="Text 3"/>
          <p:cNvSpPr/>
          <p:nvPr/>
        </p:nvSpPr>
        <p:spPr>
          <a:xfrm>
            <a:off x="2883260" y="7353300"/>
            <a:ext cx="8692120" cy="12742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Связный граф</a:t>
            </a:r>
            <a:endParaRPr lang="en-US" sz="6400" dirty="0">
              <a:latin typeface="Qanelas Bold" panose="00000800000000000000" pitchFamily="2" charset="-52"/>
            </a:endParaRPr>
          </a:p>
        </p:txBody>
      </p:sp>
      <p:pic>
        <p:nvPicPr>
          <p:cNvPr id="6" name="Image 0" descr="preencoded.png"/>
          <p:cNvPicPr>
            <a:picLocks noChangeAspect="1"/>
          </p:cNvPicPr>
          <p:nvPr/>
        </p:nvPicPr>
        <p:blipFill>
          <a:blip r:embed="rId3"/>
          <a:stretch>
            <a:fillRect/>
          </a:stretch>
        </p:blipFill>
        <p:spPr>
          <a:xfrm>
            <a:off x="2883260" y="8712200"/>
            <a:ext cx="8421153" cy="25400"/>
          </a:xfrm>
          <a:prstGeom prst="rect">
            <a:avLst/>
          </a:prstGeom>
        </p:spPr>
      </p:pic>
      <p:sp>
        <p:nvSpPr>
          <p:cNvPr id="7" name="Text 4"/>
          <p:cNvSpPr/>
          <p:nvPr/>
        </p:nvSpPr>
        <p:spPr>
          <a:xfrm>
            <a:off x="2883260" y="9118600"/>
            <a:ext cx="8590507" cy="32173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Это граф, содержащий ровно одну компоненту связности. Это означает, что между любой парой вершин этого графа существует как минимум один путь.</a:t>
            </a:r>
            <a:endParaRPr lang="en-US" sz="4000" dirty="0">
              <a:latin typeface="Qanelas" panose="00000500000000000000" pitchFamily="2" charset="-52"/>
            </a:endParaRPr>
          </a:p>
        </p:txBody>
      </p:sp>
      <p:sp>
        <p:nvSpPr>
          <p:cNvPr id="8" name="Shape 5"/>
          <p:cNvSpPr/>
          <p:nvPr/>
        </p:nvSpPr>
        <p:spPr>
          <a:xfrm>
            <a:off x="13349368" y="11684000"/>
            <a:ext cx="3594549" cy="1244600"/>
          </a:xfrm>
          <a:prstGeom prst="roundRect">
            <a:avLst>
              <a:gd name="adj" fmla="val 50694"/>
            </a:avLst>
          </a:prstGeom>
          <a:solidFill>
            <a:srgbClr val="000000">
              <a:alpha val="100000"/>
            </a:srgbClr>
          </a:solidFill>
          <a:ln/>
        </p:spPr>
      </p:sp>
      <p:sp>
        <p:nvSpPr>
          <p:cNvPr id="9" name="Text 6"/>
          <p:cNvSpPr/>
          <p:nvPr/>
        </p:nvSpPr>
        <p:spPr>
          <a:xfrm>
            <a:off x="13857432" y="12065000"/>
            <a:ext cx="2713906" cy="618067"/>
          </a:xfrm>
          <a:prstGeom prst="rect">
            <a:avLst/>
          </a:prstGeom>
          <a:noFill/>
          <a:ln/>
        </p:spPr>
        <p:txBody>
          <a:bodyPr wrap="square" lIns="0" tIns="0" rIns="0" bIns="0" rtlCol="0" anchor="t"/>
          <a:lstStyle/>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Связный граф</a:t>
            </a:r>
            <a:endParaRPr lang="en-US" sz="3200" dirty="0">
              <a:latin typeface="Qanelas" panose="00000500000000000000" pitchFamily="2" charset="-52"/>
            </a:endParaRPr>
          </a:p>
        </p:txBody>
      </p:sp>
      <p:sp>
        <p:nvSpPr>
          <p:cNvPr id="10" name="Shape 7"/>
          <p:cNvSpPr/>
          <p:nvPr/>
        </p:nvSpPr>
        <p:spPr>
          <a:xfrm>
            <a:off x="13351919" y="800100"/>
            <a:ext cx="9178146" cy="10629900"/>
          </a:xfrm>
          <a:prstGeom prst="roundRect">
            <a:avLst>
              <a:gd name="adj" fmla="val 6874"/>
            </a:avLst>
          </a:prstGeom>
          <a:solidFill>
            <a:srgbClr val="FFBDBD">
              <a:alpha val="100000"/>
            </a:srgbClr>
          </a:solidFill>
          <a:ln w="25400">
            <a:solidFill>
              <a:srgbClr val="000000"/>
            </a:solidFill>
            <a:prstDash val="solid"/>
          </a:ln>
        </p:spPr>
      </p:sp>
      <p:pic>
        <p:nvPicPr>
          <p:cNvPr id="11" name="Image 1" descr="preencoded.png"/>
          <p:cNvPicPr>
            <a:picLocks noChangeAspect="1"/>
          </p:cNvPicPr>
          <p:nvPr/>
        </p:nvPicPr>
        <p:blipFill>
          <a:blip r:embed="rId4"/>
          <a:stretch>
            <a:fillRect/>
          </a:stretch>
        </p:blipFill>
        <p:spPr>
          <a:xfrm>
            <a:off x="14542589" y="2807122"/>
            <a:ext cx="6730100" cy="6421785"/>
          </a:xfrm>
          <a:prstGeom prst="rect">
            <a:avLst/>
          </a:prstGeom>
        </p:spPr>
      </p:pic>
      <p:pic>
        <p:nvPicPr>
          <p:cNvPr id="12" name="Image 2" descr="preencoded.png"/>
          <p:cNvPicPr>
            <a:picLocks noChangeAspect="1"/>
          </p:cNvPicPr>
          <p:nvPr/>
        </p:nvPicPr>
        <p:blipFill>
          <a:blip r:embed="rId5"/>
          <a:stretch>
            <a:fillRect/>
          </a:stretch>
        </p:blipFill>
        <p:spPr>
          <a:xfrm>
            <a:off x="14546244" y="2768426"/>
            <a:ext cx="6789495" cy="6456387"/>
          </a:xfrm>
          <a:prstGeom prst="rect">
            <a:avLst/>
          </a:prstGeom>
        </p:spPr>
      </p:pic>
      <p:sp>
        <p:nvSpPr>
          <p:cNvPr id="13" name="Shape 8"/>
          <p:cNvSpPr/>
          <p:nvPr/>
        </p:nvSpPr>
        <p:spPr>
          <a:xfrm>
            <a:off x="17438823" y="2327126"/>
            <a:ext cx="1037916" cy="1037787"/>
          </a:xfrm>
          <a:prstGeom prst="ellipse">
            <a:avLst/>
          </a:prstGeom>
          <a:solidFill>
            <a:srgbClr val="FFE0E0">
              <a:alpha val="100000"/>
            </a:srgbClr>
          </a:solidFill>
          <a:ln w="25400">
            <a:solidFill>
              <a:srgbClr val="000000"/>
            </a:solidFill>
            <a:prstDash val="solid"/>
          </a:ln>
        </p:spPr>
      </p:sp>
      <p:sp>
        <p:nvSpPr>
          <p:cNvPr id="14" name="Shape 9"/>
          <p:cNvSpPr/>
          <p:nvPr/>
        </p:nvSpPr>
        <p:spPr>
          <a:xfrm>
            <a:off x="14093288" y="4714230"/>
            <a:ext cx="1037916" cy="1037787"/>
          </a:xfrm>
          <a:prstGeom prst="ellipse">
            <a:avLst/>
          </a:prstGeom>
          <a:solidFill>
            <a:srgbClr val="FFE0E0">
              <a:alpha val="100000"/>
            </a:srgbClr>
          </a:solidFill>
          <a:ln w="25400">
            <a:solidFill>
              <a:srgbClr val="000000"/>
            </a:solidFill>
            <a:prstDash val="solid"/>
          </a:ln>
        </p:spPr>
      </p:sp>
      <p:sp>
        <p:nvSpPr>
          <p:cNvPr id="15" name="Shape 10"/>
          <p:cNvSpPr/>
          <p:nvPr/>
        </p:nvSpPr>
        <p:spPr>
          <a:xfrm>
            <a:off x="15357742" y="8586167"/>
            <a:ext cx="1037916" cy="1037787"/>
          </a:xfrm>
          <a:prstGeom prst="ellipse">
            <a:avLst/>
          </a:prstGeom>
          <a:solidFill>
            <a:srgbClr val="FFE0E0">
              <a:alpha val="100000"/>
            </a:srgbClr>
          </a:solidFill>
          <a:ln w="25400">
            <a:solidFill>
              <a:srgbClr val="000000"/>
            </a:solidFill>
            <a:prstDash val="solid"/>
          </a:ln>
        </p:spPr>
      </p:sp>
      <p:sp>
        <p:nvSpPr>
          <p:cNvPr id="16" name="Shape 11"/>
          <p:cNvSpPr/>
          <p:nvPr/>
        </p:nvSpPr>
        <p:spPr>
          <a:xfrm>
            <a:off x="19414533" y="8586167"/>
            <a:ext cx="1037916" cy="1037787"/>
          </a:xfrm>
          <a:prstGeom prst="ellipse">
            <a:avLst/>
          </a:prstGeom>
          <a:solidFill>
            <a:srgbClr val="FFE0E0">
              <a:alpha val="100000"/>
            </a:srgbClr>
          </a:solidFill>
          <a:ln w="25400">
            <a:solidFill>
              <a:srgbClr val="000000"/>
            </a:solidFill>
            <a:prstDash val="solid"/>
          </a:ln>
        </p:spPr>
      </p:sp>
      <p:sp>
        <p:nvSpPr>
          <p:cNvPr id="17" name="Shape 12"/>
          <p:cNvSpPr/>
          <p:nvPr/>
        </p:nvSpPr>
        <p:spPr>
          <a:xfrm>
            <a:off x="20758016" y="4714230"/>
            <a:ext cx="1037916" cy="1037787"/>
          </a:xfrm>
          <a:prstGeom prst="ellipse">
            <a:avLst/>
          </a:prstGeom>
          <a:solidFill>
            <a:srgbClr val="FFE0E0">
              <a:alpha val="100000"/>
            </a:srgbClr>
          </a:solidFill>
          <a:ln w="25400">
            <a:solidFill>
              <a:srgbClr val="000000"/>
            </a:solidFill>
            <a:prstDash val="solid"/>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863708" y="1257300"/>
            <a:ext cx="10529616" cy="11214100"/>
          </a:xfrm>
          <a:prstGeom prst="roundRect">
            <a:avLst>
              <a:gd name="adj" fmla="val 5992"/>
            </a:avLst>
          </a:prstGeom>
          <a:solidFill>
            <a:srgbClr val="FFFFFF">
              <a:alpha val="100000"/>
            </a:srgbClr>
          </a:solidFill>
          <a:ln w="25400">
            <a:solidFill>
              <a:srgbClr val="000000"/>
            </a:solidFill>
            <a:prstDash val="solid"/>
          </a:ln>
        </p:spPr>
      </p:sp>
      <p:sp>
        <p:nvSpPr>
          <p:cNvPr id="3" name="Text 1"/>
          <p:cNvSpPr/>
          <p:nvPr/>
        </p:nvSpPr>
        <p:spPr>
          <a:xfrm>
            <a:off x="1879835" y="2019300"/>
            <a:ext cx="8768329" cy="22775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Ориентированый граф</a:t>
            </a:r>
            <a:endParaRPr lang="en-US" sz="6400" dirty="0">
              <a:latin typeface="Qanelas Bold" panose="00000800000000000000" pitchFamily="2" charset="-52"/>
            </a:endParaRPr>
          </a:p>
        </p:txBody>
      </p:sp>
      <p:pic>
        <p:nvPicPr>
          <p:cNvPr id="4" name="Image 0" descr="preencoded.png"/>
          <p:cNvPicPr>
            <a:picLocks noChangeAspect="1"/>
          </p:cNvPicPr>
          <p:nvPr/>
        </p:nvPicPr>
        <p:blipFill>
          <a:blip r:embed="rId3"/>
          <a:stretch>
            <a:fillRect/>
          </a:stretch>
        </p:blipFill>
        <p:spPr>
          <a:xfrm>
            <a:off x="1879835" y="3378200"/>
            <a:ext cx="8497362" cy="25400"/>
          </a:xfrm>
          <a:prstGeom prst="rect">
            <a:avLst/>
          </a:prstGeom>
        </p:spPr>
      </p:pic>
      <p:sp>
        <p:nvSpPr>
          <p:cNvPr id="5" name="Text 2"/>
          <p:cNvSpPr/>
          <p:nvPr/>
        </p:nvSpPr>
        <p:spPr>
          <a:xfrm>
            <a:off x="1879835" y="3784369"/>
            <a:ext cx="8666717" cy="6874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Это пара (V, E), где </a:t>
            </a:r>
            <a:r>
              <a:rPr lang="en-US" sz="4000" dirty="0">
                <a:solidFill>
                  <a:srgbClr val="000000">
                    <a:alpha val="100000"/>
                  </a:srgbClr>
                </a:solidFill>
                <a:latin typeface="Qanelas" panose="00000500000000000000" pitchFamily="2" charset="-52"/>
                <a:ea typeface="Qanelas-Regular Italic" pitchFamily="34" charset="-122"/>
                <a:cs typeface="Qanelas-Regular Italic" pitchFamily="34" charset="-120"/>
              </a:rPr>
              <a:t>V - конечное множество вершин (узлов, точек) графа</a:t>
            </a:r>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 а </a:t>
            </a:r>
            <a:r>
              <a:rPr lang="en-US" sz="4000" dirty="0">
                <a:solidFill>
                  <a:srgbClr val="000000">
                    <a:alpha val="100000"/>
                  </a:srgbClr>
                </a:solidFill>
                <a:latin typeface="Qanelas" panose="00000500000000000000" pitchFamily="2" charset="-52"/>
                <a:ea typeface="Qanelas-Regular Italic" pitchFamily="34" charset="-122"/>
                <a:cs typeface="Qanelas-Regular Italic" pitchFamily="34" charset="-120"/>
              </a:rPr>
              <a:t>E - некоторое множество пар вершин, т.е. подмножество множества V x V или бинарное отношение на V</a:t>
            </a:r>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 Элементы E называют ребрами (дугами, стрелками, связями). Для ребра e= (u,v) ϵ E вершина u называется началом e, а вершина v - концом e, говорят, что ребро e ведет из u в v.</a:t>
            </a:r>
            <a:endParaRPr lang="en-US" sz="4000" dirty="0">
              <a:latin typeface="Qanelas" panose="00000500000000000000" pitchFamily="2" charset="-52"/>
            </a:endParaRPr>
          </a:p>
        </p:txBody>
      </p:sp>
      <p:sp>
        <p:nvSpPr>
          <p:cNvPr id="6" name="Shape 3"/>
          <p:cNvSpPr/>
          <p:nvPr/>
        </p:nvSpPr>
        <p:spPr>
          <a:xfrm>
            <a:off x="11647356" y="1257300"/>
            <a:ext cx="11875984" cy="11214100"/>
          </a:xfrm>
          <a:prstGeom prst="roundRect">
            <a:avLst>
              <a:gd name="adj" fmla="val 5626"/>
            </a:avLst>
          </a:prstGeom>
          <a:solidFill>
            <a:srgbClr val="FFFFFF">
              <a:alpha val="100000"/>
            </a:srgbClr>
          </a:solidFill>
          <a:ln w="25400">
            <a:solidFill>
              <a:srgbClr val="000000"/>
            </a:solidFill>
            <a:prstDash val="solid"/>
          </a:ln>
        </p:spPr>
      </p:sp>
      <p:sp>
        <p:nvSpPr>
          <p:cNvPr id="7" name="Text 4"/>
          <p:cNvSpPr/>
          <p:nvPr/>
        </p:nvSpPr>
        <p:spPr>
          <a:xfrm>
            <a:off x="12663483" y="2019300"/>
            <a:ext cx="10114698" cy="12742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Неориентарованный граф</a:t>
            </a:r>
            <a:endParaRPr lang="en-US" sz="6400" dirty="0">
              <a:latin typeface="Qanelas Bold" panose="00000800000000000000" pitchFamily="2" charset="-52"/>
            </a:endParaRPr>
          </a:p>
        </p:txBody>
      </p:sp>
      <p:pic>
        <p:nvPicPr>
          <p:cNvPr id="8" name="Image 1" descr="preencoded.png"/>
          <p:cNvPicPr>
            <a:picLocks noChangeAspect="1"/>
          </p:cNvPicPr>
          <p:nvPr/>
        </p:nvPicPr>
        <p:blipFill>
          <a:blip r:embed="rId4"/>
          <a:stretch>
            <a:fillRect/>
          </a:stretch>
        </p:blipFill>
        <p:spPr>
          <a:xfrm>
            <a:off x="12663483" y="3378200"/>
            <a:ext cx="9843730" cy="25400"/>
          </a:xfrm>
          <a:prstGeom prst="rect">
            <a:avLst/>
          </a:prstGeom>
        </p:spPr>
      </p:pic>
      <p:sp>
        <p:nvSpPr>
          <p:cNvPr id="9" name="Text 5"/>
          <p:cNvSpPr/>
          <p:nvPr/>
        </p:nvSpPr>
        <p:spPr>
          <a:xfrm>
            <a:off x="12663483" y="3784600"/>
            <a:ext cx="10013085" cy="74845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Это ориентированный граф, у которого для каждого ребра (u,v) ϵ E имеется противоположное ребро (v,u) ϵ E, т.е. отношение E симметрично. Такая пара (u,v), (v,u) называется неориентированным ребром. Для его задания можно использовать обозначение для множества концов: {u, v}, но чаще используется указание одной из пар в круглых скобках. Если e= (u,v) ϵ E, то вершины u и v называются смежными в G, а ребро e и эти вершины называются инцидентными.</a:t>
            </a:r>
            <a:endParaRPr lang="en-US" sz="4000" dirty="0">
              <a:latin typeface="Qanelas" panose="00000500000000000000" pitchFamily="2" charset="-5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59070" y="1562100"/>
            <a:ext cx="9272159" cy="10604500"/>
          </a:xfrm>
          <a:prstGeom prst="roundRect">
            <a:avLst>
              <a:gd name="adj" fmla="val 6805"/>
            </a:avLst>
          </a:prstGeom>
          <a:solidFill>
            <a:srgbClr val="FFFFFF">
              <a:alpha val="100000"/>
            </a:srgbClr>
          </a:solidFill>
          <a:ln w="25400">
            <a:solidFill>
              <a:srgbClr val="000000"/>
            </a:solidFill>
            <a:prstDash val="solid"/>
          </a:ln>
        </p:spPr>
      </p:sp>
      <p:sp>
        <p:nvSpPr>
          <p:cNvPr id="3" name="Text 1"/>
          <p:cNvSpPr/>
          <p:nvPr/>
        </p:nvSpPr>
        <p:spPr>
          <a:xfrm>
            <a:off x="2375197" y="2324100"/>
            <a:ext cx="7510872" cy="12742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Простыми словами</a:t>
            </a:r>
            <a:endParaRPr lang="en-US" sz="6400" dirty="0">
              <a:latin typeface="Qanelas Bold" panose="00000800000000000000" pitchFamily="2" charset="-52"/>
            </a:endParaRPr>
          </a:p>
        </p:txBody>
      </p:sp>
      <p:pic>
        <p:nvPicPr>
          <p:cNvPr id="4" name="Image 0" descr="preencoded.png"/>
          <p:cNvPicPr>
            <a:picLocks noChangeAspect="1"/>
          </p:cNvPicPr>
          <p:nvPr/>
        </p:nvPicPr>
        <p:blipFill>
          <a:blip r:embed="rId3"/>
          <a:stretch>
            <a:fillRect/>
          </a:stretch>
        </p:blipFill>
        <p:spPr>
          <a:xfrm>
            <a:off x="2375197" y="3683000"/>
            <a:ext cx="7239905" cy="25400"/>
          </a:xfrm>
          <a:prstGeom prst="rect">
            <a:avLst/>
          </a:prstGeom>
        </p:spPr>
      </p:pic>
      <p:sp>
        <p:nvSpPr>
          <p:cNvPr id="5" name="Text 2"/>
          <p:cNvSpPr/>
          <p:nvPr/>
        </p:nvSpPr>
        <p:spPr>
          <a:xfrm>
            <a:off x="2375197" y="4089400"/>
            <a:ext cx="7409259" cy="74845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Ориентированный граф (орграф) — (мульти) граф, рёбрам которого присвоено направление. Направленные рёбра именуются также дугами. </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 </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Граф, ни одному ребру которого не присвоено направление, называется неориентированным графом или неорграфом.</a:t>
            </a:r>
            <a:endParaRPr lang="en-US" sz="4000" dirty="0">
              <a:latin typeface="Qanelas" panose="00000500000000000000" pitchFamily="2" charset="-52"/>
            </a:endParaRPr>
          </a:p>
        </p:txBody>
      </p:sp>
      <p:sp>
        <p:nvSpPr>
          <p:cNvPr id="6" name="Shape 3"/>
          <p:cNvSpPr/>
          <p:nvPr/>
        </p:nvSpPr>
        <p:spPr>
          <a:xfrm>
            <a:off x="11660057" y="10922000"/>
            <a:ext cx="5461683" cy="1244600"/>
          </a:xfrm>
          <a:prstGeom prst="roundRect">
            <a:avLst>
              <a:gd name="adj" fmla="val 50694"/>
            </a:avLst>
          </a:prstGeom>
          <a:solidFill>
            <a:srgbClr val="000000">
              <a:alpha val="100000"/>
            </a:srgbClr>
          </a:solidFill>
          <a:ln/>
        </p:spPr>
      </p:sp>
      <p:sp>
        <p:nvSpPr>
          <p:cNvPr id="7" name="Text 4"/>
          <p:cNvSpPr/>
          <p:nvPr/>
        </p:nvSpPr>
        <p:spPr>
          <a:xfrm>
            <a:off x="12168121" y="11303000"/>
            <a:ext cx="4581039" cy="618067"/>
          </a:xfrm>
          <a:prstGeom prst="rect">
            <a:avLst/>
          </a:prstGeom>
          <a:noFill/>
          <a:ln/>
        </p:spPr>
        <p:txBody>
          <a:bodyPr wrap="square" lIns="0" tIns="0" rIns="0" bIns="0" rtlCol="0" anchor="t"/>
          <a:lstStyle/>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Ориентированный граф</a:t>
            </a:r>
            <a:endParaRPr lang="en-US" sz="3200" dirty="0">
              <a:latin typeface="Qanelas" panose="00000500000000000000" pitchFamily="2" charset="-52"/>
            </a:endParaRPr>
          </a:p>
        </p:txBody>
      </p:sp>
      <p:sp>
        <p:nvSpPr>
          <p:cNvPr id="8" name="Shape 5"/>
          <p:cNvSpPr/>
          <p:nvPr/>
        </p:nvSpPr>
        <p:spPr>
          <a:xfrm>
            <a:off x="11660057" y="1562100"/>
            <a:ext cx="11371553" cy="8932483"/>
          </a:xfrm>
          <a:prstGeom prst="roundRect">
            <a:avLst>
              <a:gd name="adj" fmla="val 7063"/>
            </a:avLst>
          </a:prstGeom>
          <a:solidFill>
            <a:srgbClr val="FFBDBD">
              <a:alpha val="100000"/>
            </a:srgbClr>
          </a:solidFill>
          <a:ln w="25400">
            <a:solidFill>
              <a:srgbClr val="000000"/>
            </a:solidFill>
            <a:prstDash val="solid"/>
          </a:ln>
        </p:spPr>
      </p:sp>
      <p:pic>
        <p:nvPicPr>
          <p:cNvPr id="9" name="Image 1" descr="preencoded.png"/>
          <p:cNvPicPr>
            <a:picLocks noChangeAspect="1"/>
          </p:cNvPicPr>
          <p:nvPr/>
        </p:nvPicPr>
        <p:blipFill>
          <a:blip r:embed="rId4"/>
          <a:stretch>
            <a:fillRect/>
          </a:stretch>
        </p:blipFill>
        <p:spPr>
          <a:xfrm>
            <a:off x="13617222" y="3260006"/>
            <a:ext cx="6385785" cy="146645"/>
          </a:xfrm>
          <a:prstGeom prst="rect">
            <a:avLst/>
          </a:prstGeom>
        </p:spPr>
      </p:pic>
      <p:pic>
        <p:nvPicPr>
          <p:cNvPr id="10" name="Image 2" descr="preencoded.png"/>
          <p:cNvPicPr>
            <a:picLocks noChangeAspect="1"/>
          </p:cNvPicPr>
          <p:nvPr/>
        </p:nvPicPr>
        <p:blipFill>
          <a:blip r:embed="rId5"/>
          <a:stretch>
            <a:fillRect/>
          </a:stretch>
        </p:blipFill>
        <p:spPr>
          <a:xfrm>
            <a:off x="20986827" y="3333328"/>
            <a:ext cx="146665" cy="4299521"/>
          </a:xfrm>
          <a:prstGeom prst="rect">
            <a:avLst/>
          </a:prstGeom>
        </p:spPr>
      </p:pic>
      <p:pic>
        <p:nvPicPr>
          <p:cNvPr id="11" name="Image 3" descr="preencoded.png"/>
          <p:cNvPicPr>
            <a:picLocks noChangeAspect="1"/>
          </p:cNvPicPr>
          <p:nvPr/>
        </p:nvPicPr>
        <p:blipFill>
          <a:blip r:embed="rId6"/>
          <a:stretch>
            <a:fillRect/>
          </a:stretch>
        </p:blipFill>
        <p:spPr>
          <a:xfrm>
            <a:off x="13543889" y="4404618"/>
            <a:ext cx="146665" cy="4299521"/>
          </a:xfrm>
          <a:prstGeom prst="rect">
            <a:avLst/>
          </a:prstGeom>
        </p:spPr>
      </p:pic>
      <p:pic>
        <p:nvPicPr>
          <p:cNvPr id="12" name="Image 4" descr="preencoded.png"/>
          <p:cNvPicPr>
            <a:picLocks noChangeAspect="1"/>
          </p:cNvPicPr>
          <p:nvPr/>
        </p:nvPicPr>
        <p:blipFill>
          <a:blip r:embed="rId7"/>
          <a:stretch>
            <a:fillRect/>
          </a:stretch>
        </p:blipFill>
        <p:spPr>
          <a:xfrm>
            <a:off x="13617222" y="8630816"/>
            <a:ext cx="6385785" cy="146645"/>
          </a:xfrm>
          <a:prstGeom prst="rect">
            <a:avLst/>
          </a:prstGeom>
        </p:spPr>
      </p:pic>
      <p:pic>
        <p:nvPicPr>
          <p:cNvPr id="13" name="Image 5" descr="preencoded.png"/>
          <p:cNvPicPr>
            <a:picLocks noChangeAspect="1"/>
          </p:cNvPicPr>
          <p:nvPr/>
        </p:nvPicPr>
        <p:blipFill>
          <a:blip r:embed="rId8"/>
          <a:stretch>
            <a:fillRect/>
          </a:stretch>
        </p:blipFill>
        <p:spPr>
          <a:xfrm>
            <a:off x="14460088" y="3622749"/>
            <a:ext cx="6608784" cy="4452888"/>
          </a:xfrm>
          <a:prstGeom prst="rect">
            <a:avLst/>
          </a:prstGeom>
        </p:spPr>
      </p:pic>
      <p:sp>
        <p:nvSpPr>
          <p:cNvPr id="14" name="Shape 6"/>
          <p:cNvSpPr/>
          <p:nvPr/>
        </p:nvSpPr>
        <p:spPr>
          <a:xfrm>
            <a:off x="12788641" y="2504852"/>
            <a:ext cx="1669832" cy="1669623"/>
          </a:xfrm>
          <a:prstGeom prst="roundRect">
            <a:avLst>
              <a:gd name="adj" fmla="val 76126"/>
            </a:avLst>
          </a:prstGeom>
          <a:solidFill>
            <a:srgbClr val="FFE0E0">
              <a:alpha val="100000"/>
            </a:srgbClr>
          </a:solidFill>
          <a:ln w="25400">
            <a:solidFill>
              <a:srgbClr val="000000"/>
            </a:solidFill>
            <a:prstDash val="solid"/>
          </a:ln>
        </p:spPr>
      </p:sp>
      <p:sp>
        <p:nvSpPr>
          <p:cNvPr id="15" name="Text 7"/>
          <p:cNvSpPr/>
          <p:nvPr/>
        </p:nvSpPr>
        <p:spPr>
          <a:xfrm>
            <a:off x="13426682" y="2977704"/>
            <a:ext cx="596975"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0</a:t>
            </a:r>
            <a:endParaRPr lang="en-US" sz="4800" dirty="0">
              <a:latin typeface="Qanelas" panose="00000500000000000000" pitchFamily="2" charset="-52"/>
            </a:endParaRPr>
          </a:p>
        </p:txBody>
      </p:sp>
      <p:sp>
        <p:nvSpPr>
          <p:cNvPr id="16" name="Shape 8"/>
          <p:cNvSpPr/>
          <p:nvPr/>
        </p:nvSpPr>
        <p:spPr>
          <a:xfrm>
            <a:off x="20231580" y="2504852"/>
            <a:ext cx="1669832" cy="1669623"/>
          </a:xfrm>
          <a:prstGeom prst="roundRect">
            <a:avLst>
              <a:gd name="adj" fmla="val 76126"/>
            </a:avLst>
          </a:prstGeom>
          <a:solidFill>
            <a:srgbClr val="FFE0E0">
              <a:alpha val="100000"/>
            </a:srgbClr>
          </a:solidFill>
          <a:ln w="25400">
            <a:solidFill>
              <a:srgbClr val="000000"/>
            </a:solidFill>
            <a:prstDash val="solid"/>
          </a:ln>
        </p:spPr>
      </p:sp>
      <p:sp>
        <p:nvSpPr>
          <p:cNvPr id="17" name="Text 9"/>
          <p:cNvSpPr/>
          <p:nvPr/>
        </p:nvSpPr>
        <p:spPr>
          <a:xfrm>
            <a:off x="20958533" y="2977704"/>
            <a:ext cx="419152"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1</a:t>
            </a:r>
            <a:endParaRPr lang="en-US" sz="4800" dirty="0">
              <a:latin typeface="Qanelas" panose="00000500000000000000" pitchFamily="2" charset="-52"/>
            </a:endParaRPr>
          </a:p>
        </p:txBody>
      </p:sp>
      <p:sp>
        <p:nvSpPr>
          <p:cNvPr id="18" name="Shape 10"/>
          <p:cNvSpPr/>
          <p:nvPr/>
        </p:nvSpPr>
        <p:spPr>
          <a:xfrm>
            <a:off x="12788641" y="7875662"/>
            <a:ext cx="1669832" cy="1669623"/>
          </a:xfrm>
          <a:prstGeom prst="roundRect">
            <a:avLst>
              <a:gd name="adj" fmla="val 76126"/>
            </a:avLst>
          </a:prstGeom>
          <a:solidFill>
            <a:srgbClr val="FFE0E0">
              <a:alpha val="100000"/>
            </a:srgbClr>
          </a:solidFill>
          <a:ln w="25400">
            <a:solidFill>
              <a:srgbClr val="000000"/>
            </a:solidFill>
            <a:prstDash val="solid"/>
          </a:ln>
        </p:spPr>
      </p:sp>
      <p:sp>
        <p:nvSpPr>
          <p:cNvPr id="19" name="Text 11"/>
          <p:cNvSpPr/>
          <p:nvPr/>
        </p:nvSpPr>
        <p:spPr>
          <a:xfrm>
            <a:off x="13458436" y="8348514"/>
            <a:ext cx="533467"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3</a:t>
            </a:r>
            <a:endParaRPr lang="en-US" sz="4800" dirty="0">
              <a:latin typeface="Qanelas" panose="00000500000000000000" pitchFamily="2" charset="-52"/>
            </a:endParaRPr>
          </a:p>
        </p:txBody>
      </p:sp>
      <p:sp>
        <p:nvSpPr>
          <p:cNvPr id="20" name="Shape 12"/>
          <p:cNvSpPr/>
          <p:nvPr/>
        </p:nvSpPr>
        <p:spPr>
          <a:xfrm>
            <a:off x="20231580" y="7875662"/>
            <a:ext cx="1669832" cy="1669623"/>
          </a:xfrm>
          <a:prstGeom prst="roundRect">
            <a:avLst>
              <a:gd name="adj" fmla="val 76126"/>
            </a:avLst>
          </a:prstGeom>
          <a:solidFill>
            <a:srgbClr val="FFE0E0">
              <a:alpha val="100000"/>
            </a:srgbClr>
          </a:solidFill>
          <a:ln w="25400">
            <a:solidFill>
              <a:srgbClr val="000000"/>
            </a:solidFill>
            <a:prstDash val="solid"/>
          </a:ln>
        </p:spPr>
      </p:sp>
      <p:sp>
        <p:nvSpPr>
          <p:cNvPr id="21" name="Text 13"/>
          <p:cNvSpPr/>
          <p:nvPr/>
        </p:nvSpPr>
        <p:spPr>
          <a:xfrm>
            <a:off x="20901375" y="8348514"/>
            <a:ext cx="533467"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2</a:t>
            </a:r>
            <a:endParaRPr lang="en-US" sz="4800" dirty="0">
              <a:latin typeface="Qanelas" panose="00000500000000000000" pitchFamily="2" charset="-5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2057657" y="4356100"/>
            <a:ext cx="9589699" cy="8166100"/>
          </a:xfrm>
          <a:prstGeom prst="roundRect">
            <a:avLst>
              <a:gd name="adj" fmla="val 7726"/>
            </a:avLst>
          </a:prstGeom>
          <a:solidFill>
            <a:srgbClr val="FFFFFF">
              <a:alpha val="100000"/>
            </a:srgbClr>
          </a:solidFill>
          <a:ln w="25400">
            <a:solidFill>
              <a:srgbClr val="000000"/>
            </a:solidFill>
            <a:prstDash val="solid"/>
          </a:ln>
        </p:spPr>
      </p:sp>
      <p:sp>
        <p:nvSpPr>
          <p:cNvPr id="3" name="Text 1"/>
          <p:cNvSpPr/>
          <p:nvPr/>
        </p:nvSpPr>
        <p:spPr>
          <a:xfrm>
            <a:off x="3073784" y="5118100"/>
            <a:ext cx="7828412" cy="12742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В неорграфе</a:t>
            </a:r>
            <a:endParaRPr lang="en-US" sz="6400" dirty="0">
              <a:latin typeface="Qanelas Bold" panose="00000800000000000000" pitchFamily="2" charset="-52"/>
            </a:endParaRPr>
          </a:p>
        </p:txBody>
      </p:sp>
      <p:pic>
        <p:nvPicPr>
          <p:cNvPr id="4" name="Image 0" descr="preencoded.png"/>
          <p:cNvPicPr>
            <a:picLocks noChangeAspect="1"/>
          </p:cNvPicPr>
          <p:nvPr/>
        </p:nvPicPr>
        <p:blipFill>
          <a:blip r:embed="rId3"/>
          <a:stretch>
            <a:fillRect/>
          </a:stretch>
        </p:blipFill>
        <p:spPr>
          <a:xfrm>
            <a:off x="3073784" y="6477000"/>
            <a:ext cx="7557445" cy="25400"/>
          </a:xfrm>
          <a:prstGeom prst="rect">
            <a:avLst/>
          </a:prstGeom>
        </p:spPr>
      </p:pic>
      <p:sp>
        <p:nvSpPr>
          <p:cNvPr id="5" name="Text 2"/>
          <p:cNvSpPr/>
          <p:nvPr/>
        </p:nvSpPr>
        <p:spPr>
          <a:xfrm>
            <a:off x="3073784" y="6883400"/>
            <a:ext cx="7726799" cy="3826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Неориентированный граф называется связным, если все его вершины достижимы из некоторой вершины (эквивалентно, из любой его вершины).</a:t>
            </a:r>
            <a:endParaRPr lang="en-US" sz="4000" dirty="0">
              <a:latin typeface="Qanelas" panose="00000500000000000000" pitchFamily="2" charset="-52"/>
            </a:endParaRPr>
          </a:p>
        </p:txBody>
      </p:sp>
      <p:sp>
        <p:nvSpPr>
          <p:cNvPr id="6" name="Shape 3"/>
          <p:cNvSpPr/>
          <p:nvPr/>
        </p:nvSpPr>
        <p:spPr>
          <a:xfrm>
            <a:off x="2057657" y="1193800"/>
            <a:ext cx="20259032" cy="2908300"/>
          </a:xfrm>
          <a:prstGeom prst="roundRect">
            <a:avLst>
              <a:gd name="adj" fmla="val 21694"/>
            </a:avLst>
          </a:prstGeom>
          <a:solidFill>
            <a:srgbClr val="FFFFFF">
              <a:alpha val="100000"/>
            </a:srgbClr>
          </a:solidFill>
          <a:ln w="25400">
            <a:solidFill>
              <a:srgbClr val="000000"/>
            </a:solidFill>
            <a:prstDash val="solid"/>
          </a:ln>
        </p:spPr>
      </p:sp>
      <p:sp>
        <p:nvSpPr>
          <p:cNvPr id="7" name="Text 4"/>
          <p:cNvSpPr/>
          <p:nvPr/>
        </p:nvSpPr>
        <p:spPr>
          <a:xfrm>
            <a:off x="10224778" y="1955800"/>
            <a:ext cx="4195758" cy="12742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Связность</a:t>
            </a:r>
            <a:endParaRPr lang="en-US" sz="6400" dirty="0">
              <a:latin typeface="Qanelas Bold" panose="00000800000000000000" pitchFamily="2" charset="-52"/>
            </a:endParaRPr>
          </a:p>
        </p:txBody>
      </p:sp>
      <p:pic>
        <p:nvPicPr>
          <p:cNvPr id="8" name="Image 1" descr="preencoded.png"/>
          <p:cNvPicPr>
            <a:picLocks noChangeAspect="1"/>
          </p:cNvPicPr>
          <p:nvPr/>
        </p:nvPicPr>
        <p:blipFill>
          <a:blip r:embed="rId4"/>
          <a:stretch>
            <a:fillRect/>
          </a:stretch>
        </p:blipFill>
        <p:spPr>
          <a:xfrm>
            <a:off x="11088486" y="3314700"/>
            <a:ext cx="2197375" cy="25400"/>
          </a:xfrm>
          <a:prstGeom prst="rect">
            <a:avLst/>
          </a:prstGeom>
        </p:spPr>
      </p:pic>
      <p:sp>
        <p:nvSpPr>
          <p:cNvPr id="9" name="Shape 5"/>
          <p:cNvSpPr/>
          <p:nvPr/>
        </p:nvSpPr>
        <p:spPr>
          <a:xfrm>
            <a:off x="11901387" y="4356100"/>
            <a:ext cx="10428003" cy="8166100"/>
          </a:xfrm>
          <a:prstGeom prst="roundRect">
            <a:avLst>
              <a:gd name="adj" fmla="val 7726"/>
            </a:avLst>
          </a:prstGeom>
          <a:solidFill>
            <a:srgbClr val="FFFFFF">
              <a:alpha val="100000"/>
            </a:srgbClr>
          </a:solidFill>
          <a:ln w="25400">
            <a:solidFill>
              <a:srgbClr val="000000"/>
            </a:solidFill>
            <a:prstDash val="solid"/>
          </a:ln>
        </p:spPr>
      </p:sp>
      <p:sp>
        <p:nvSpPr>
          <p:cNvPr id="10" name="Text 6"/>
          <p:cNvSpPr/>
          <p:nvPr/>
        </p:nvSpPr>
        <p:spPr>
          <a:xfrm>
            <a:off x="12917514" y="5118100"/>
            <a:ext cx="8666717" cy="12742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В орграфе</a:t>
            </a:r>
            <a:endParaRPr lang="en-US" sz="6400" dirty="0">
              <a:latin typeface="Qanelas Bold" panose="00000800000000000000" pitchFamily="2" charset="-52"/>
            </a:endParaRPr>
          </a:p>
        </p:txBody>
      </p:sp>
      <p:pic>
        <p:nvPicPr>
          <p:cNvPr id="11" name="Image 2" descr="preencoded.png"/>
          <p:cNvPicPr>
            <a:picLocks noChangeAspect="1"/>
          </p:cNvPicPr>
          <p:nvPr/>
        </p:nvPicPr>
        <p:blipFill>
          <a:blip r:embed="rId5"/>
          <a:stretch>
            <a:fillRect/>
          </a:stretch>
        </p:blipFill>
        <p:spPr>
          <a:xfrm>
            <a:off x="12917514" y="6477000"/>
            <a:ext cx="8395749" cy="25400"/>
          </a:xfrm>
          <a:prstGeom prst="rect">
            <a:avLst/>
          </a:prstGeom>
        </p:spPr>
      </p:pic>
      <p:sp>
        <p:nvSpPr>
          <p:cNvPr id="12" name="Text 7"/>
          <p:cNvSpPr/>
          <p:nvPr/>
        </p:nvSpPr>
        <p:spPr>
          <a:xfrm>
            <a:off x="12917514" y="6883400"/>
            <a:ext cx="8565104" cy="50461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Ориентированный граф называется</a:t>
            </a:r>
            <a:endParaRPr lang="en-US" sz="4000" dirty="0">
              <a:latin typeface="Qanelas" panose="00000500000000000000" pitchFamily="2" charset="-52"/>
            </a:endParaRPr>
          </a:p>
          <a:p>
            <a:pPr marL="685800" lvl="1" indent="-342900" algn="l">
              <a:buSzPct val="100000"/>
              <a:buChar char="•"/>
            </a:pPr>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слабо связным, если соответствующий неориентированный граф является связным</a:t>
            </a:r>
            <a:endParaRPr lang="en-US" sz="4000" dirty="0">
              <a:latin typeface="Qanelas" panose="00000500000000000000" pitchFamily="2" charset="-52"/>
            </a:endParaRPr>
          </a:p>
          <a:p>
            <a:pPr marL="685800" lvl="1" indent="-342900" algn="l">
              <a:buSzPct val="100000"/>
              <a:buChar char="•"/>
            </a:pPr>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сильно связным, если всякая вершина достижима из любой другой вершины.</a:t>
            </a:r>
            <a:endParaRPr lang="en-US" sz="4000" dirty="0">
              <a:latin typeface="Qanelas" panose="00000500000000000000" pitchFamily="2" charset="-5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577997" y="8737600"/>
            <a:ext cx="5868133" cy="1244600"/>
          </a:xfrm>
          <a:prstGeom prst="roundRect">
            <a:avLst>
              <a:gd name="adj" fmla="val 50694"/>
            </a:avLst>
          </a:prstGeom>
          <a:solidFill>
            <a:srgbClr val="000000">
              <a:alpha val="100000"/>
            </a:srgbClr>
          </a:solidFill>
          <a:ln/>
        </p:spPr>
      </p:sp>
      <p:sp>
        <p:nvSpPr>
          <p:cNvPr id="3" name="Text 1"/>
          <p:cNvSpPr/>
          <p:nvPr/>
        </p:nvSpPr>
        <p:spPr>
          <a:xfrm>
            <a:off x="14086061" y="9118600"/>
            <a:ext cx="4987490" cy="618067"/>
          </a:xfrm>
          <a:prstGeom prst="rect">
            <a:avLst/>
          </a:prstGeom>
          <a:noFill/>
          <a:ln/>
        </p:spPr>
        <p:txBody>
          <a:bodyPr wrap="square" lIns="0" tIns="0" rIns="0" bIns="0" rtlCol="0" anchor="t"/>
          <a:lstStyle/>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Неориентированный граф</a:t>
            </a:r>
            <a:endParaRPr lang="en-US" sz="3200" dirty="0">
              <a:latin typeface="Qanelas" panose="00000500000000000000" pitchFamily="2" charset="-52"/>
            </a:endParaRPr>
          </a:p>
        </p:txBody>
      </p:sp>
      <p:sp>
        <p:nvSpPr>
          <p:cNvPr id="4" name="Shape 2"/>
          <p:cNvSpPr/>
          <p:nvPr/>
        </p:nvSpPr>
        <p:spPr>
          <a:xfrm>
            <a:off x="13575646" y="673100"/>
            <a:ext cx="9722437" cy="7637083"/>
          </a:xfrm>
          <a:prstGeom prst="roundRect">
            <a:avLst>
              <a:gd name="adj" fmla="val 8261"/>
            </a:avLst>
          </a:prstGeom>
          <a:solidFill>
            <a:srgbClr val="FFBDBD">
              <a:alpha val="100000"/>
            </a:srgbClr>
          </a:solidFill>
          <a:ln w="25400">
            <a:solidFill>
              <a:srgbClr val="000000"/>
            </a:solidFill>
            <a:prstDash val="solid"/>
          </a:ln>
        </p:spPr>
      </p:sp>
      <p:pic>
        <p:nvPicPr>
          <p:cNvPr id="5" name="Image 0" descr="preencoded.png"/>
          <p:cNvPicPr>
            <a:picLocks noChangeAspect="1"/>
          </p:cNvPicPr>
          <p:nvPr/>
        </p:nvPicPr>
        <p:blipFill>
          <a:blip r:embed="rId3"/>
          <a:stretch>
            <a:fillRect/>
          </a:stretch>
        </p:blipFill>
        <p:spPr>
          <a:xfrm>
            <a:off x="15236279" y="2187401"/>
            <a:ext cx="25403" cy="4591943"/>
          </a:xfrm>
          <a:prstGeom prst="rect">
            <a:avLst/>
          </a:prstGeom>
        </p:spPr>
      </p:pic>
      <p:pic>
        <p:nvPicPr>
          <p:cNvPr id="6" name="Image 1" descr="preencoded.png"/>
          <p:cNvPicPr>
            <a:picLocks noChangeAspect="1"/>
          </p:cNvPicPr>
          <p:nvPr/>
        </p:nvPicPr>
        <p:blipFill>
          <a:blip r:embed="rId4"/>
          <a:stretch>
            <a:fillRect/>
          </a:stretch>
        </p:blipFill>
        <p:spPr>
          <a:xfrm>
            <a:off x="15248980" y="6766644"/>
            <a:ext cx="6363554" cy="25400"/>
          </a:xfrm>
          <a:prstGeom prst="rect">
            <a:avLst/>
          </a:prstGeom>
        </p:spPr>
      </p:pic>
      <p:pic>
        <p:nvPicPr>
          <p:cNvPr id="7" name="Image 2" descr="preencoded.png"/>
          <p:cNvPicPr>
            <a:picLocks noChangeAspect="1"/>
          </p:cNvPicPr>
          <p:nvPr/>
        </p:nvPicPr>
        <p:blipFill>
          <a:blip r:embed="rId5"/>
          <a:stretch>
            <a:fillRect/>
          </a:stretch>
        </p:blipFill>
        <p:spPr>
          <a:xfrm>
            <a:off x="15241548" y="2177107"/>
            <a:ext cx="6378420" cy="4612531"/>
          </a:xfrm>
          <a:prstGeom prst="rect">
            <a:avLst/>
          </a:prstGeom>
        </p:spPr>
      </p:pic>
      <p:sp>
        <p:nvSpPr>
          <p:cNvPr id="8" name="Shape 3"/>
          <p:cNvSpPr/>
          <p:nvPr/>
        </p:nvSpPr>
        <p:spPr>
          <a:xfrm>
            <a:off x="14540562" y="1479079"/>
            <a:ext cx="1427670" cy="1427492"/>
          </a:xfrm>
          <a:prstGeom prst="roundRect">
            <a:avLst>
              <a:gd name="adj" fmla="val 89038"/>
            </a:avLst>
          </a:prstGeom>
          <a:solidFill>
            <a:srgbClr val="FFE0E0">
              <a:alpha val="100000"/>
            </a:srgbClr>
          </a:solidFill>
          <a:ln w="25400">
            <a:solidFill>
              <a:srgbClr val="000000"/>
            </a:solidFill>
            <a:prstDash val="solid"/>
          </a:ln>
        </p:spPr>
      </p:sp>
      <p:sp>
        <p:nvSpPr>
          <p:cNvPr id="9" name="Text 4"/>
          <p:cNvSpPr/>
          <p:nvPr/>
        </p:nvSpPr>
        <p:spPr>
          <a:xfrm>
            <a:off x="15089276" y="1830884"/>
            <a:ext cx="533467"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2</a:t>
            </a:r>
            <a:endParaRPr lang="en-US" sz="4800" dirty="0">
              <a:latin typeface="Qanelas" panose="00000500000000000000" pitchFamily="2" charset="-52"/>
            </a:endParaRPr>
          </a:p>
        </p:txBody>
      </p:sp>
      <p:sp>
        <p:nvSpPr>
          <p:cNvPr id="10" name="Shape 5"/>
          <p:cNvSpPr/>
          <p:nvPr/>
        </p:nvSpPr>
        <p:spPr>
          <a:xfrm>
            <a:off x="17728446" y="1479079"/>
            <a:ext cx="1427670" cy="1427492"/>
          </a:xfrm>
          <a:prstGeom prst="roundRect">
            <a:avLst>
              <a:gd name="adj" fmla="val 89038"/>
            </a:avLst>
          </a:prstGeom>
          <a:solidFill>
            <a:srgbClr val="FFE0E0">
              <a:alpha val="100000"/>
            </a:srgbClr>
          </a:solidFill>
          <a:ln w="25400">
            <a:solidFill>
              <a:srgbClr val="000000"/>
            </a:solidFill>
            <a:prstDash val="solid"/>
          </a:ln>
        </p:spPr>
      </p:sp>
      <p:sp>
        <p:nvSpPr>
          <p:cNvPr id="11" name="Text 6"/>
          <p:cNvSpPr/>
          <p:nvPr/>
        </p:nvSpPr>
        <p:spPr>
          <a:xfrm>
            <a:off x="18277161" y="1830884"/>
            <a:ext cx="533467"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3</a:t>
            </a:r>
            <a:endParaRPr lang="en-US" sz="4800" dirty="0">
              <a:latin typeface="Qanelas" panose="00000500000000000000" pitchFamily="2" charset="-52"/>
            </a:endParaRPr>
          </a:p>
        </p:txBody>
      </p:sp>
      <p:sp>
        <p:nvSpPr>
          <p:cNvPr id="12" name="Shape 7"/>
          <p:cNvSpPr/>
          <p:nvPr/>
        </p:nvSpPr>
        <p:spPr>
          <a:xfrm>
            <a:off x="20904116" y="1479079"/>
            <a:ext cx="1427670" cy="1427492"/>
          </a:xfrm>
          <a:prstGeom prst="roundRect">
            <a:avLst>
              <a:gd name="adj" fmla="val 89038"/>
            </a:avLst>
          </a:prstGeom>
          <a:solidFill>
            <a:srgbClr val="FFE0E0">
              <a:alpha val="100000"/>
            </a:srgbClr>
          </a:solidFill>
          <a:ln w="25400">
            <a:solidFill>
              <a:srgbClr val="000000"/>
            </a:solidFill>
            <a:prstDash val="solid"/>
          </a:ln>
        </p:spPr>
      </p:sp>
      <p:sp>
        <p:nvSpPr>
          <p:cNvPr id="13" name="Text 8"/>
          <p:cNvSpPr/>
          <p:nvPr/>
        </p:nvSpPr>
        <p:spPr>
          <a:xfrm>
            <a:off x="21440129" y="1830884"/>
            <a:ext cx="558870"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4</a:t>
            </a:r>
            <a:endParaRPr lang="en-US" sz="4800" dirty="0">
              <a:latin typeface="Qanelas" panose="00000500000000000000" pitchFamily="2" charset="-52"/>
            </a:endParaRPr>
          </a:p>
        </p:txBody>
      </p:sp>
      <p:sp>
        <p:nvSpPr>
          <p:cNvPr id="14" name="Shape 9"/>
          <p:cNvSpPr/>
          <p:nvPr/>
        </p:nvSpPr>
        <p:spPr>
          <a:xfrm>
            <a:off x="14540562" y="6071022"/>
            <a:ext cx="1427670" cy="1427492"/>
          </a:xfrm>
          <a:prstGeom prst="roundRect">
            <a:avLst>
              <a:gd name="adj" fmla="val 89038"/>
            </a:avLst>
          </a:prstGeom>
          <a:solidFill>
            <a:srgbClr val="FFE0E0">
              <a:alpha val="100000"/>
            </a:srgbClr>
          </a:solidFill>
          <a:ln w="25400">
            <a:solidFill>
              <a:srgbClr val="000000"/>
            </a:solidFill>
            <a:prstDash val="solid"/>
          </a:ln>
        </p:spPr>
      </p:sp>
      <p:sp>
        <p:nvSpPr>
          <p:cNvPr id="15" name="Text 10"/>
          <p:cNvSpPr/>
          <p:nvPr/>
        </p:nvSpPr>
        <p:spPr>
          <a:xfrm>
            <a:off x="15146433" y="6422827"/>
            <a:ext cx="419152"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1</a:t>
            </a:r>
            <a:endParaRPr lang="en-US" sz="4800" dirty="0">
              <a:latin typeface="Qanelas" panose="00000500000000000000" pitchFamily="2" charset="-52"/>
            </a:endParaRPr>
          </a:p>
        </p:txBody>
      </p:sp>
      <p:sp>
        <p:nvSpPr>
          <p:cNvPr id="16" name="Shape 11"/>
          <p:cNvSpPr/>
          <p:nvPr/>
        </p:nvSpPr>
        <p:spPr>
          <a:xfrm>
            <a:off x="20904116" y="6071022"/>
            <a:ext cx="1427670" cy="1427492"/>
          </a:xfrm>
          <a:prstGeom prst="roundRect">
            <a:avLst>
              <a:gd name="adj" fmla="val 89038"/>
            </a:avLst>
          </a:prstGeom>
          <a:solidFill>
            <a:srgbClr val="FFE0E0">
              <a:alpha val="100000"/>
            </a:srgbClr>
          </a:solidFill>
          <a:ln w="25400">
            <a:solidFill>
              <a:srgbClr val="000000"/>
            </a:solidFill>
            <a:prstDash val="solid"/>
          </a:ln>
        </p:spPr>
      </p:sp>
      <p:sp>
        <p:nvSpPr>
          <p:cNvPr id="17" name="Text 12"/>
          <p:cNvSpPr/>
          <p:nvPr/>
        </p:nvSpPr>
        <p:spPr>
          <a:xfrm>
            <a:off x="21446480" y="6422827"/>
            <a:ext cx="546168"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5</a:t>
            </a:r>
            <a:endParaRPr lang="en-US" sz="4800" dirty="0">
              <a:latin typeface="Qanelas" panose="00000500000000000000" pitchFamily="2" charset="-52"/>
            </a:endParaRPr>
          </a:p>
        </p:txBody>
      </p:sp>
      <p:sp>
        <p:nvSpPr>
          <p:cNvPr id="18" name="Shape 13"/>
          <p:cNvSpPr/>
          <p:nvPr/>
        </p:nvSpPr>
        <p:spPr>
          <a:xfrm>
            <a:off x="1092337" y="673100"/>
            <a:ext cx="11456832" cy="6946900"/>
          </a:xfrm>
          <a:prstGeom prst="roundRect">
            <a:avLst>
              <a:gd name="adj" fmla="val 9082"/>
            </a:avLst>
          </a:prstGeom>
          <a:solidFill>
            <a:srgbClr val="FFFFFF">
              <a:alpha val="100000"/>
            </a:srgbClr>
          </a:solidFill>
          <a:ln w="25400">
            <a:solidFill>
              <a:srgbClr val="000000"/>
            </a:solidFill>
            <a:prstDash val="solid"/>
          </a:ln>
        </p:spPr>
      </p:sp>
      <p:sp>
        <p:nvSpPr>
          <p:cNvPr id="19" name="Text 14"/>
          <p:cNvSpPr/>
          <p:nvPr/>
        </p:nvSpPr>
        <p:spPr>
          <a:xfrm>
            <a:off x="2108464" y="1435100"/>
            <a:ext cx="9695545" cy="12742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Компонента связности</a:t>
            </a:r>
            <a:endParaRPr lang="en-US" sz="6400" dirty="0">
              <a:latin typeface="Qanelas Bold" panose="00000800000000000000" pitchFamily="2" charset="-52"/>
            </a:endParaRPr>
          </a:p>
        </p:txBody>
      </p:sp>
      <p:pic>
        <p:nvPicPr>
          <p:cNvPr id="20" name="Image 3" descr="preencoded.png"/>
          <p:cNvPicPr>
            <a:picLocks noChangeAspect="1"/>
          </p:cNvPicPr>
          <p:nvPr/>
        </p:nvPicPr>
        <p:blipFill>
          <a:blip r:embed="rId6"/>
          <a:stretch>
            <a:fillRect/>
          </a:stretch>
        </p:blipFill>
        <p:spPr>
          <a:xfrm>
            <a:off x="2108464" y="2794000"/>
            <a:ext cx="9424578" cy="25400"/>
          </a:xfrm>
          <a:prstGeom prst="rect">
            <a:avLst/>
          </a:prstGeom>
        </p:spPr>
      </p:pic>
      <p:sp>
        <p:nvSpPr>
          <p:cNvPr id="21" name="Text 15"/>
          <p:cNvSpPr/>
          <p:nvPr/>
        </p:nvSpPr>
        <p:spPr>
          <a:xfrm>
            <a:off x="2108464" y="3200400"/>
            <a:ext cx="9593932" cy="3826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Компонентой связности неориентированного графа называется его связный подграф, не являющийся собственным подграфом никакого другого связного подграфа данного графа (максимально связный подграф).</a:t>
            </a:r>
            <a:endParaRPr lang="en-US" sz="4000" dirty="0">
              <a:latin typeface="Qanelas" panose="00000500000000000000" pitchFamily="2" charset="-52"/>
            </a:endParaRPr>
          </a:p>
        </p:txBody>
      </p:sp>
      <p:sp>
        <p:nvSpPr>
          <p:cNvPr id="22" name="Shape 16"/>
          <p:cNvSpPr/>
          <p:nvPr/>
        </p:nvSpPr>
        <p:spPr>
          <a:xfrm>
            <a:off x="1092337" y="7874000"/>
            <a:ext cx="11456832" cy="5181600"/>
          </a:xfrm>
          <a:prstGeom prst="roundRect">
            <a:avLst>
              <a:gd name="adj" fmla="val 12176"/>
            </a:avLst>
          </a:prstGeom>
          <a:solidFill>
            <a:srgbClr val="FFFFFF">
              <a:alpha val="100000"/>
            </a:srgbClr>
          </a:solidFill>
          <a:ln w="25400">
            <a:solidFill>
              <a:srgbClr val="000000"/>
            </a:solidFill>
            <a:prstDash val="solid"/>
          </a:ln>
        </p:spPr>
      </p:sp>
      <p:sp>
        <p:nvSpPr>
          <p:cNvPr id="23" name="Text 17"/>
          <p:cNvSpPr/>
          <p:nvPr/>
        </p:nvSpPr>
        <p:spPr>
          <a:xfrm>
            <a:off x="2108464" y="8636000"/>
            <a:ext cx="9593932" cy="3826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У неориентированного графа, изображенного на этом рисунке две компоненты связности. Первая компонента связности включает вершины 1, 2, 4, 5, а вторая состоит из одной вершины (3)</a:t>
            </a:r>
            <a:endParaRPr lang="en-US" sz="4000" dirty="0">
              <a:latin typeface="Qanelas" panose="00000500000000000000" pitchFamily="2" charset="-5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181248" y="1828800"/>
            <a:ext cx="11456832" cy="10058400"/>
          </a:xfrm>
          <a:prstGeom prst="roundRect">
            <a:avLst>
              <a:gd name="adj" fmla="val 6273"/>
            </a:avLst>
          </a:prstGeom>
          <a:solidFill>
            <a:srgbClr val="FFFFFF">
              <a:alpha val="100000"/>
            </a:srgbClr>
          </a:solidFill>
          <a:ln w="25400">
            <a:solidFill>
              <a:srgbClr val="000000"/>
            </a:solidFill>
            <a:prstDash val="solid"/>
          </a:ln>
        </p:spPr>
      </p:sp>
      <p:sp>
        <p:nvSpPr>
          <p:cNvPr id="3" name="Text 1"/>
          <p:cNvSpPr/>
          <p:nvPr/>
        </p:nvSpPr>
        <p:spPr>
          <a:xfrm>
            <a:off x="2197375" y="2590800"/>
            <a:ext cx="9593932" cy="87037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У ориентированного графа, изображенного на этом рисунке две компоненты сильной связности.</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 </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Первая компонента связности включает вершины 1, 2, 3, 5, а вторая состоит из одной вершины (4).</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 </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Для любой пары вершин из первого компонента существует хотя бы один путь, соединяющий эти вершины.</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 </a:t>
            </a:r>
            <a:endParaRPr lang="en-US" sz="4000" dirty="0">
              <a:latin typeface="Qanelas" panose="00000500000000000000" pitchFamily="2" charset="-52"/>
            </a:endParaRPr>
          </a:p>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Из вершины 4 нет пути ни в одну вершину графа.</a:t>
            </a:r>
            <a:endParaRPr lang="en-US" sz="4000" dirty="0">
              <a:latin typeface="Qanelas" panose="00000500000000000000" pitchFamily="2" charset="-52"/>
            </a:endParaRPr>
          </a:p>
        </p:txBody>
      </p:sp>
      <p:sp>
        <p:nvSpPr>
          <p:cNvPr id="4" name="Shape 2"/>
          <p:cNvSpPr/>
          <p:nvPr/>
        </p:nvSpPr>
        <p:spPr>
          <a:xfrm>
            <a:off x="13631154" y="9779000"/>
            <a:ext cx="5461683" cy="1244600"/>
          </a:xfrm>
          <a:prstGeom prst="roundRect">
            <a:avLst>
              <a:gd name="adj" fmla="val 50694"/>
            </a:avLst>
          </a:prstGeom>
          <a:solidFill>
            <a:srgbClr val="000000">
              <a:alpha val="100000"/>
            </a:srgbClr>
          </a:solidFill>
          <a:ln/>
        </p:spPr>
      </p:sp>
      <p:sp>
        <p:nvSpPr>
          <p:cNvPr id="5" name="Text 3"/>
          <p:cNvSpPr/>
          <p:nvPr/>
        </p:nvSpPr>
        <p:spPr>
          <a:xfrm>
            <a:off x="14139217" y="10160000"/>
            <a:ext cx="4581039" cy="618067"/>
          </a:xfrm>
          <a:prstGeom prst="rect">
            <a:avLst/>
          </a:prstGeom>
          <a:noFill/>
          <a:ln/>
        </p:spPr>
        <p:txBody>
          <a:bodyPr wrap="square" lIns="0" tIns="0" rIns="0" bIns="0" rtlCol="0" anchor="t"/>
          <a:lstStyle/>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Ориентированный граф</a:t>
            </a:r>
            <a:endParaRPr lang="en-US" sz="3200" dirty="0">
              <a:latin typeface="Qanelas" panose="00000500000000000000" pitchFamily="2" charset="-52"/>
            </a:endParaRPr>
          </a:p>
        </p:txBody>
      </p:sp>
      <p:sp>
        <p:nvSpPr>
          <p:cNvPr id="6" name="Shape 4"/>
          <p:cNvSpPr/>
          <p:nvPr/>
        </p:nvSpPr>
        <p:spPr>
          <a:xfrm>
            <a:off x="13628803" y="1828800"/>
            <a:ext cx="9571030" cy="7518400"/>
          </a:xfrm>
          <a:prstGeom prst="roundRect">
            <a:avLst>
              <a:gd name="adj" fmla="val 8392"/>
            </a:avLst>
          </a:prstGeom>
          <a:solidFill>
            <a:srgbClr val="FFBDBD">
              <a:alpha val="100000"/>
            </a:srgbClr>
          </a:solidFill>
          <a:ln w="25400">
            <a:solidFill>
              <a:srgbClr val="000000"/>
            </a:solidFill>
            <a:prstDash val="solid"/>
          </a:ln>
        </p:spPr>
      </p:sp>
      <p:pic>
        <p:nvPicPr>
          <p:cNvPr id="7" name="Image 0" descr="preencoded.png"/>
          <p:cNvPicPr>
            <a:picLocks noChangeAspect="1"/>
          </p:cNvPicPr>
          <p:nvPr/>
        </p:nvPicPr>
        <p:blipFill>
          <a:blip r:embed="rId3"/>
          <a:stretch>
            <a:fillRect/>
          </a:stretch>
        </p:blipFill>
        <p:spPr>
          <a:xfrm>
            <a:off x="14576484" y="5612978"/>
            <a:ext cx="5778480" cy="2027982"/>
          </a:xfrm>
          <a:prstGeom prst="rect">
            <a:avLst/>
          </a:prstGeom>
        </p:spPr>
      </p:pic>
      <p:pic>
        <p:nvPicPr>
          <p:cNvPr id="8" name="Image 1" descr="preencoded.png"/>
          <p:cNvPicPr>
            <a:picLocks noChangeAspect="1"/>
          </p:cNvPicPr>
          <p:nvPr/>
        </p:nvPicPr>
        <p:blipFill>
          <a:blip r:embed="rId4"/>
          <a:stretch>
            <a:fillRect/>
          </a:stretch>
        </p:blipFill>
        <p:spPr>
          <a:xfrm>
            <a:off x="14895724" y="6280596"/>
            <a:ext cx="880468" cy="1560612"/>
          </a:xfrm>
          <a:prstGeom prst="rect">
            <a:avLst/>
          </a:prstGeom>
        </p:spPr>
      </p:pic>
      <p:pic>
        <p:nvPicPr>
          <p:cNvPr id="9" name="Image 2" descr="preencoded.png"/>
          <p:cNvPicPr>
            <a:picLocks noChangeAspect="1"/>
          </p:cNvPicPr>
          <p:nvPr/>
        </p:nvPicPr>
        <p:blipFill>
          <a:blip r:embed="rId5"/>
          <a:stretch>
            <a:fillRect/>
          </a:stretch>
        </p:blipFill>
        <p:spPr>
          <a:xfrm>
            <a:off x="16092947" y="3334321"/>
            <a:ext cx="2337513" cy="3834532"/>
          </a:xfrm>
          <a:prstGeom prst="rect">
            <a:avLst/>
          </a:prstGeom>
        </p:spPr>
      </p:pic>
      <p:pic>
        <p:nvPicPr>
          <p:cNvPr id="10" name="Image 3" descr="preencoded.png"/>
          <p:cNvPicPr>
            <a:picLocks noChangeAspect="1"/>
          </p:cNvPicPr>
          <p:nvPr/>
        </p:nvPicPr>
        <p:blipFill>
          <a:blip r:embed="rId6"/>
          <a:stretch>
            <a:fillRect/>
          </a:stretch>
        </p:blipFill>
        <p:spPr>
          <a:xfrm>
            <a:off x="18413013" y="3330054"/>
            <a:ext cx="3158160" cy="1924844"/>
          </a:xfrm>
          <a:prstGeom prst="rect">
            <a:avLst/>
          </a:prstGeom>
        </p:spPr>
      </p:pic>
      <p:pic>
        <p:nvPicPr>
          <p:cNvPr id="11" name="Image 4" descr="preencoded.png"/>
          <p:cNvPicPr>
            <a:picLocks noChangeAspect="1"/>
          </p:cNvPicPr>
          <p:nvPr/>
        </p:nvPicPr>
        <p:blipFill>
          <a:blip r:embed="rId7"/>
          <a:stretch>
            <a:fillRect/>
          </a:stretch>
        </p:blipFill>
        <p:spPr>
          <a:xfrm>
            <a:off x="18715727" y="3933081"/>
            <a:ext cx="2358694" cy="3908499"/>
          </a:xfrm>
          <a:prstGeom prst="rect">
            <a:avLst/>
          </a:prstGeom>
        </p:spPr>
      </p:pic>
      <p:pic>
        <p:nvPicPr>
          <p:cNvPr id="12" name="Image 5" descr="preencoded.png"/>
          <p:cNvPicPr>
            <a:picLocks noChangeAspect="1"/>
          </p:cNvPicPr>
          <p:nvPr/>
        </p:nvPicPr>
        <p:blipFill>
          <a:blip r:embed="rId8"/>
          <a:stretch>
            <a:fillRect/>
          </a:stretch>
        </p:blipFill>
        <p:spPr>
          <a:xfrm>
            <a:off x="15761412" y="6014665"/>
            <a:ext cx="5894366" cy="1832521"/>
          </a:xfrm>
          <a:prstGeom prst="rect">
            <a:avLst/>
          </a:prstGeom>
        </p:spPr>
      </p:pic>
      <p:pic>
        <p:nvPicPr>
          <p:cNvPr id="13" name="Image 6" descr="preencoded.png"/>
          <p:cNvPicPr>
            <a:picLocks noChangeAspect="1"/>
          </p:cNvPicPr>
          <p:nvPr/>
        </p:nvPicPr>
        <p:blipFill>
          <a:blip r:embed="rId9"/>
          <a:stretch>
            <a:fillRect/>
          </a:stretch>
        </p:blipFill>
        <p:spPr>
          <a:xfrm>
            <a:off x="14580619" y="5551661"/>
            <a:ext cx="6948251" cy="146645"/>
          </a:xfrm>
          <a:prstGeom prst="rect">
            <a:avLst/>
          </a:prstGeom>
        </p:spPr>
      </p:pic>
      <p:sp>
        <p:nvSpPr>
          <p:cNvPr id="14" name="Shape 5"/>
          <p:cNvSpPr/>
          <p:nvPr/>
        </p:nvSpPr>
        <p:spPr>
          <a:xfrm>
            <a:off x="13988378" y="5032821"/>
            <a:ext cx="1188721" cy="1188573"/>
          </a:xfrm>
          <a:prstGeom prst="roundRect">
            <a:avLst>
              <a:gd name="adj" fmla="val 106936"/>
            </a:avLst>
          </a:prstGeom>
          <a:solidFill>
            <a:srgbClr val="FFE0E0">
              <a:alpha val="100000"/>
            </a:srgbClr>
          </a:solidFill>
          <a:ln w="25400">
            <a:solidFill>
              <a:srgbClr val="000000"/>
            </a:solidFill>
            <a:prstDash val="solid"/>
          </a:ln>
        </p:spPr>
      </p:sp>
      <p:sp>
        <p:nvSpPr>
          <p:cNvPr id="15" name="Text 6"/>
          <p:cNvSpPr/>
          <p:nvPr/>
        </p:nvSpPr>
        <p:spPr>
          <a:xfrm>
            <a:off x="14417618" y="5265167"/>
            <a:ext cx="533467"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2</a:t>
            </a:r>
            <a:endParaRPr lang="en-US" sz="4800" dirty="0">
              <a:latin typeface="Qanelas" panose="00000500000000000000" pitchFamily="2" charset="-52"/>
            </a:endParaRPr>
          </a:p>
        </p:txBody>
      </p:sp>
      <p:sp>
        <p:nvSpPr>
          <p:cNvPr id="16" name="Shape 7"/>
          <p:cNvSpPr/>
          <p:nvPr/>
        </p:nvSpPr>
        <p:spPr>
          <a:xfrm>
            <a:off x="17826849" y="2748756"/>
            <a:ext cx="1188721" cy="1188573"/>
          </a:xfrm>
          <a:prstGeom prst="roundRect">
            <a:avLst>
              <a:gd name="adj" fmla="val 106936"/>
            </a:avLst>
          </a:prstGeom>
          <a:solidFill>
            <a:srgbClr val="FFE0E0">
              <a:alpha val="100000"/>
            </a:srgbClr>
          </a:solidFill>
          <a:ln w="25400">
            <a:solidFill>
              <a:srgbClr val="000000"/>
            </a:solidFill>
            <a:prstDash val="solid"/>
          </a:ln>
        </p:spPr>
      </p:sp>
      <p:sp>
        <p:nvSpPr>
          <p:cNvPr id="17" name="Text 8"/>
          <p:cNvSpPr/>
          <p:nvPr/>
        </p:nvSpPr>
        <p:spPr>
          <a:xfrm>
            <a:off x="18256089" y="2981102"/>
            <a:ext cx="533467"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3</a:t>
            </a:r>
            <a:endParaRPr lang="en-US" sz="4800" dirty="0">
              <a:latin typeface="Qanelas" panose="00000500000000000000" pitchFamily="2" charset="-52"/>
            </a:endParaRPr>
          </a:p>
        </p:txBody>
      </p:sp>
      <p:sp>
        <p:nvSpPr>
          <p:cNvPr id="18" name="Shape 9"/>
          <p:cNvSpPr/>
          <p:nvPr/>
        </p:nvSpPr>
        <p:spPr>
          <a:xfrm>
            <a:off x="21655778" y="5032821"/>
            <a:ext cx="1188721" cy="1188573"/>
          </a:xfrm>
          <a:prstGeom prst="roundRect">
            <a:avLst>
              <a:gd name="adj" fmla="val 106936"/>
            </a:avLst>
          </a:prstGeom>
          <a:solidFill>
            <a:srgbClr val="FFE0E0">
              <a:alpha val="100000"/>
            </a:srgbClr>
          </a:solidFill>
          <a:ln w="25400">
            <a:solidFill>
              <a:srgbClr val="000000"/>
            </a:solidFill>
            <a:prstDash val="solid"/>
          </a:ln>
        </p:spPr>
      </p:sp>
      <p:sp>
        <p:nvSpPr>
          <p:cNvPr id="19" name="Text 10"/>
          <p:cNvSpPr/>
          <p:nvPr/>
        </p:nvSpPr>
        <p:spPr>
          <a:xfrm>
            <a:off x="22072316" y="5265167"/>
            <a:ext cx="558870"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4</a:t>
            </a:r>
            <a:endParaRPr lang="en-US" sz="4800" dirty="0">
              <a:latin typeface="Qanelas" panose="00000500000000000000" pitchFamily="2" charset="-52"/>
            </a:endParaRPr>
          </a:p>
        </p:txBody>
      </p:sp>
      <p:sp>
        <p:nvSpPr>
          <p:cNvPr id="20" name="Shape 11"/>
          <p:cNvSpPr/>
          <p:nvPr/>
        </p:nvSpPr>
        <p:spPr>
          <a:xfrm>
            <a:off x="15172521" y="7243217"/>
            <a:ext cx="1188721" cy="1188573"/>
          </a:xfrm>
          <a:prstGeom prst="roundRect">
            <a:avLst>
              <a:gd name="adj" fmla="val 106936"/>
            </a:avLst>
          </a:prstGeom>
          <a:solidFill>
            <a:srgbClr val="FFE0E0">
              <a:alpha val="100000"/>
            </a:srgbClr>
          </a:solidFill>
          <a:ln w="25400">
            <a:solidFill>
              <a:srgbClr val="000000"/>
            </a:solidFill>
            <a:prstDash val="solid"/>
          </a:ln>
        </p:spPr>
      </p:sp>
      <p:sp>
        <p:nvSpPr>
          <p:cNvPr id="21" name="Text 12"/>
          <p:cNvSpPr/>
          <p:nvPr/>
        </p:nvSpPr>
        <p:spPr>
          <a:xfrm>
            <a:off x="15658918" y="7475562"/>
            <a:ext cx="419152"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1</a:t>
            </a:r>
            <a:endParaRPr lang="en-US" sz="4800" dirty="0">
              <a:latin typeface="Qanelas" panose="00000500000000000000" pitchFamily="2" charset="-52"/>
            </a:endParaRPr>
          </a:p>
        </p:txBody>
      </p:sp>
      <p:sp>
        <p:nvSpPr>
          <p:cNvPr id="22" name="Shape 13"/>
          <p:cNvSpPr/>
          <p:nvPr/>
        </p:nvSpPr>
        <p:spPr>
          <a:xfrm>
            <a:off x="20471008" y="7243217"/>
            <a:ext cx="1188721" cy="1188573"/>
          </a:xfrm>
          <a:prstGeom prst="roundRect">
            <a:avLst>
              <a:gd name="adj" fmla="val 106936"/>
            </a:avLst>
          </a:prstGeom>
          <a:solidFill>
            <a:srgbClr val="FFE0E0">
              <a:alpha val="100000"/>
            </a:srgbClr>
          </a:solidFill>
          <a:ln w="25400">
            <a:solidFill>
              <a:srgbClr val="000000"/>
            </a:solidFill>
            <a:prstDash val="solid"/>
          </a:ln>
        </p:spPr>
      </p:sp>
      <p:sp>
        <p:nvSpPr>
          <p:cNvPr id="23" name="Text 14"/>
          <p:cNvSpPr/>
          <p:nvPr/>
        </p:nvSpPr>
        <p:spPr>
          <a:xfrm>
            <a:off x="20893897" y="7475562"/>
            <a:ext cx="546168"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5</a:t>
            </a:r>
            <a:endParaRPr lang="en-US" sz="4800" dirty="0">
              <a:latin typeface="Qanelas" panose="00000500000000000000" pitchFamily="2" charset="-5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3061083" y="1498600"/>
            <a:ext cx="18264883" cy="10718800"/>
          </a:xfrm>
          <a:prstGeom prst="rect">
            <a:avLst/>
          </a:prstGeom>
          <a:noFill/>
          <a:ln/>
        </p:spPr>
      </p:sp>
      <p:sp>
        <p:nvSpPr>
          <p:cNvPr id="3" name="Shape 1"/>
          <p:cNvSpPr/>
          <p:nvPr/>
        </p:nvSpPr>
        <p:spPr>
          <a:xfrm>
            <a:off x="3061083" y="1498600"/>
            <a:ext cx="15000575" cy="1117600"/>
          </a:xfrm>
          <a:prstGeom prst="rect">
            <a:avLst/>
          </a:prstGeom>
          <a:noFill/>
          <a:ln/>
        </p:spPr>
      </p:sp>
      <p:sp>
        <p:nvSpPr>
          <p:cNvPr id="4" name="Shape 2"/>
          <p:cNvSpPr/>
          <p:nvPr/>
        </p:nvSpPr>
        <p:spPr>
          <a:xfrm>
            <a:off x="3061083" y="1498600"/>
            <a:ext cx="4724991" cy="1117600"/>
          </a:xfrm>
          <a:prstGeom prst="roundRect">
            <a:avLst>
              <a:gd name="adj" fmla="val 56455"/>
            </a:avLst>
          </a:prstGeom>
          <a:solidFill>
            <a:srgbClr val="FFFFFF">
              <a:alpha val="100000"/>
            </a:srgbClr>
          </a:solidFill>
          <a:ln w="25400">
            <a:solidFill>
              <a:srgbClr val="000000"/>
            </a:solidFill>
            <a:prstDash val="solid"/>
          </a:ln>
        </p:spPr>
      </p:sp>
      <p:sp>
        <p:nvSpPr>
          <p:cNvPr id="5" name="Text 3"/>
          <p:cNvSpPr/>
          <p:nvPr/>
        </p:nvSpPr>
        <p:spPr>
          <a:xfrm>
            <a:off x="3823178" y="1752600"/>
            <a:ext cx="3370155"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Определения</a:t>
            </a:r>
            <a:endParaRPr lang="en-US" sz="4000" dirty="0">
              <a:latin typeface="Qanelas" panose="00000500000000000000" pitchFamily="2" charset="-52"/>
            </a:endParaRPr>
          </a:p>
        </p:txBody>
      </p:sp>
      <p:sp>
        <p:nvSpPr>
          <p:cNvPr id="6" name="Shape 4"/>
          <p:cNvSpPr/>
          <p:nvPr/>
        </p:nvSpPr>
        <p:spPr>
          <a:xfrm>
            <a:off x="8040105" y="1498600"/>
            <a:ext cx="2438705" cy="1117600"/>
          </a:xfrm>
          <a:prstGeom prst="roundRect">
            <a:avLst>
              <a:gd name="adj" fmla="val 56455"/>
            </a:avLst>
          </a:prstGeom>
          <a:solidFill>
            <a:srgbClr val="FFFFFF">
              <a:alpha val="100000"/>
            </a:srgbClr>
          </a:solidFill>
          <a:ln w="25400">
            <a:solidFill>
              <a:srgbClr val="000000"/>
            </a:solidFill>
            <a:prstDash val="solid"/>
          </a:ln>
        </p:spPr>
      </p:sp>
      <p:sp>
        <p:nvSpPr>
          <p:cNvPr id="7" name="Text 5"/>
          <p:cNvSpPr/>
          <p:nvPr/>
        </p:nvSpPr>
        <p:spPr>
          <a:xfrm>
            <a:off x="8802200" y="1752600"/>
            <a:ext cx="1083869"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DFS</a:t>
            </a:r>
            <a:endParaRPr lang="en-US" sz="4000" dirty="0">
              <a:latin typeface="Qanelas" panose="00000500000000000000" pitchFamily="2" charset="-52"/>
            </a:endParaRPr>
          </a:p>
        </p:txBody>
      </p:sp>
      <p:sp>
        <p:nvSpPr>
          <p:cNvPr id="8" name="Shape 6"/>
          <p:cNvSpPr/>
          <p:nvPr/>
        </p:nvSpPr>
        <p:spPr>
          <a:xfrm>
            <a:off x="10732841" y="1498600"/>
            <a:ext cx="7328816" cy="1117600"/>
          </a:xfrm>
          <a:prstGeom prst="roundRect">
            <a:avLst>
              <a:gd name="adj" fmla="val 56455"/>
            </a:avLst>
          </a:prstGeom>
          <a:solidFill>
            <a:srgbClr val="FFFFFF">
              <a:alpha val="100000"/>
            </a:srgbClr>
          </a:solidFill>
          <a:ln w="25400">
            <a:solidFill>
              <a:srgbClr val="000000"/>
            </a:solidFill>
            <a:prstDash val="solid"/>
          </a:ln>
        </p:spPr>
      </p:sp>
      <p:sp>
        <p:nvSpPr>
          <p:cNvPr id="9" name="Text 7"/>
          <p:cNvSpPr/>
          <p:nvPr/>
        </p:nvSpPr>
        <p:spPr>
          <a:xfrm>
            <a:off x="11494937" y="1752600"/>
            <a:ext cx="5973980"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Наглядная демонстрация</a:t>
            </a:r>
            <a:endParaRPr lang="en-US" sz="4000" dirty="0">
              <a:latin typeface="Qanelas" panose="00000500000000000000" pitchFamily="2" charset="-52"/>
            </a:endParaRPr>
          </a:p>
        </p:txBody>
      </p:sp>
      <p:sp>
        <p:nvSpPr>
          <p:cNvPr id="10" name="Shape 8"/>
          <p:cNvSpPr/>
          <p:nvPr/>
        </p:nvSpPr>
        <p:spPr>
          <a:xfrm>
            <a:off x="3061083" y="2870200"/>
            <a:ext cx="12981022" cy="1117600"/>
          </a:xfrm>
          <a:prstGeom prst="rect">
            <a:avLst/>
          </a:prstGeom>
          <a:noFill/>
          <a:ln/>
        </p:spPr>
      </p:sp>
      <p:sp>
        <p:nvSpPr>
          <p:cNvPr id="11" name="Shape 9"/>
          <p:cNvSpPr/>
          <p:nvPr/>
        </p:nvSpPr>
        <p:spPr>
          <a:xfrm>
            <a:off x="3061083" y="2870200"/>
            <a:ext cx="5347368" cy="1117600"/>
          </a:xfrm>
          <a:prstGeom prst="roundRect">
            <a:avLst>
              <a:gd name="adj" fmla="val 56455"/>
            </a:avLst>
          </a:prstGeom>
          <a:solidFill>
            <a:srgbClr val="FFFFFF">
              <a:alpha val="100000"/>
            </a:srgbClr>
          </a:solidFill>
          <a:ln w="25400">
            <a:solidFill>
              <a:srgbClr val="000000"/>
            </a:solidFill>
            <a:prstDash val="solid"/>
          </a:ln>
        </p:spPr>
      </p:sp>
      <p:sp>
        <p:nvSpPr>
          <p:cNvPr id="12" name="Text 10"/>
          <p:cNvSpPr/>
          <p:nvPr/>
        </p:nvSpPr>
        <p:spPr>
          <a:xfrm>
            <a:off x="3823178" y="3124200"/>
            <a:ext cx="3992532"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Принцип работы</a:t>
            </a:r>
            <a:endParaRPr lang="en-US" sz="4000" dirty="0">
              <a:latin typeface="Qanelas" panose="00000500000000000000" pitchFamily="2" charset="-52"/>
            </a:endParaRPr>
          </a:p>
        </p:txBody>
      </p:sp>
      <p:sp>
        <p:nvSpPr>
          <p:cNvPr id="13" name="Shape 11"/>
          <p:cNvSpPr/>
          <p:nvPr/>
        </p:nvSpPr>
        <p:spPr>
          <a:xfrm>
            <a:off x="8662483" y="2870200"/>
            <a:ext cx="4712289" cy="1117600"/>
          </a:xfrm>
          <a:prstGeom prst="roundRect">
            <a:avLst>
              <a:gd name="adj" fmla="val 56455"/>
            </a:avLst>
          </a:prstGeom>
          <a:solidFill>
            <a:srgbClr val="FFFFFF">
              <a:alpha val="100000"/>
            </a:srgbClr>
          </a:solidFill>
          <a:ln w="25400">
            <a:solidFill>
              <a:srgbClr val="000000"/>
            </a:solidFill>
            <a:prstDash val="solid"/>
          </a:ln>
        </p:spPr>
      </p:sp>
      <p:sp>
        <p:nvSpPr>
          <p:cNvPr id="14" name="Text 12"/>
          <p:cNvSpPr/>
          <p:nvPr/>
        </p:nvSpPr>
        <p:spPr>
          <a:xfrm>
            <a:off x="9424578" y="3124200"/>
            <a:ext cx="3357453"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Немного кода</a:t>
            </a:r>
            <a:endParaRPr lang="en-US" sz="4000" dirty="0">
              <a:latin typeface="Qanelas" panose="00000500000000000000" pitchFamily="2" charset="-52"/>
            </a:endParaRPr>
          </a:p>
        </p:txBody>
      </p:sp>
      <p:sp>
        <p:nvSpPr>
          <p:cNvPr id="15" name="Shape 13"/>
          <p:cNvSpPr/>
          <p:nvPr/>
        </p:nvSpPr>
        <p:spPr>
          <a:xfrm>
            <a:off x="13628803" y="2870200"/>
            <a:ext cx="2413302" cy="1117600"/>
          </a:xfrm>
          <a:prstGeom prst="roundRect">
            <a:avLst>
              <a:gd name="adj" fmla="val 56455"/>
            </a:avLst>
          </a:prstGeom>
          <a:solidFill>
            <a:srgbClr val="FFFFFF">
              <a:alpha val="100000"/>
            </a:srgbClr>
          </a:solidFill>
          <a:ln w="25400">
            <a:solidFill>
              <a:srgbClr val="000000"/>
            </a:solidFill>
            <a:prstDash val="solid"/>
          </a:ln>
        </p:spPr>
      </p:sp>
      <p:sp>
        <p:nvSpPr>
          <p:cNvPr id="16" name="Text 14"/>
          <p:cNvSpPr/>
          <p:nvPr/>
        </p:nvSpPr>
        <p:spPr>
          <a:xfrm>
            <a:off x="14390899" y="3124200"/>
            <a:ext cx="1058466"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BFS</a:t>
            </a:r>
            <a:endParaRPr lang="en-US" sz="4000" dirty="0">
              <a:latin typeface="Qanelas" panose="00000500000000000000" pitchFamily="2" charset="-52"/>
            </a:endParaRPr>
          </a:p>
        </p:txBody>
      </p:sp>
      <p:sp>
        <p:nvSpPr>
          <p:cNvPr id="17" name="Shape 15"/>
          <p:cNvSpPr/>
          <p:nvPr/>
        </p:nvSpPr>
        <p:spPr>
          <a:xfrm>
            <a:off x="3061083" y="4241800"/>
            <a:ext cx="16054807" cy="1117600"/>
          </a:xfrm>
          <a:prstGeom prst="rect">
            <a:avLst/>
          </a:prstGeom>
          <a:noFill/>
          <a:ln/>
        </p:spPr>
      </p:sp>
      <p:sp>
        <p:nvSpPr>
          <p:cNvPr id="18" name="Shape 16"/>
          <p:cNvSpPr/>
          <p:nvPr/>
        </p:nvSpPr>
        <p:spPr>
          <a:xfrm>
            <a:off x="3061083" y="4241800"/>
            <a:ext cx="8891111" cy="1117600"/>
          </a:xfrm>
          <a:prstGeom prst="roundRect">
            <a:avLst>
              <a:gd name="adj" fmla="val 56455"/>
            </a:avLst>
          </a:prstGeom>
          <a:solidFill>
            <a:srgbClr val="FFFFFF">
              <a:alpha val="100000"/>
            </a:srgbClr>
          </a:solidFill>
          <a:ln w="25400">
            <a:solidFill>
              <a:srgbClr val="000000"/>
            </a:solidFill>
            <a:prstDash val="solid"/>
          </a:ln>
        </p:spPr>
      </p:sp>
      <p:sp>
        <p:nvSpPr>
          <p:cNvPr id="19" name="Text 17"/>
          <p:cNvSpPr/>
          <p:nvPr/>
        </p:nvSpPr>
        <p:spPr>
          <a:xfrm>
            <a:off x="3823178" y="4495800"/>
            <a:ext cx="7536275"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Снова наглядная демонстрация</a:t>
            </a:r>
            <a:endParaRPr lang="en-US" sz="4000" dirty="0">
              <a:latin typeface="Qanelas" panose="00000500000000000000" pitchFamily="2" charset="-52"/>
            </a:endParaRPr>
          </a:p>
        </p:txBody>
      </p:sp>
      <p:sp>
        <p:nvSpPr>
          <p:cNvPr id="20" name="Shape 18"/>
          <p:cNvSpPr/>
          <p:nvPr/>
        </p:nvSpPr>
        <p:spPr>
          <a:xfrm>
            <a:off x="12206226" y="4241800"/>
            <a:ext cx="6909664" cy="1117600"/>
          </a:xfrm>
          <a:prstGeom prst="roundRect">
            <a:avLst>
              <a:gd name="adj" fmla="val 56455"/>
            </a:avLst>
          </a:prstGeom>
          <a:solidFill>
            <a:srgbClr val="FFFFFF">
              <a:alpha val="100000"/>
            </a:srgbClr>
          </a:solidFill>
          <a:ln w="25400">
            <a:solidFill>
              <a:srgbClr val="000000"/>
            </a:solidFill>
            <a:prstDash val="solid"/>
          </a:ln>
        </p:spPr>
      </p:sp>
      <p:sp>
        <p:nvSpPr>
          <p:cNvPr id="21" name="Text 19"/>
          <p:cNvSpPr/>
          <p:nvPr/>
        </p:nvSpPr>
        <p:spPr>
          <a:xfrm>
            <a:off x="12968321" y="4495800"/>
            <a:ext cx="5554828"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Снова принцип работы</a:t>
            </a:r>
            <a:endParaRPr lang="en-US" sz="4000" dirty="0">
              <a:latin typeface="Qanelas" panose="00000500000000000000" pitchFamily="2" charset="-52"/>
            </a:endParaRPr>
          </a:p>
        </p:txBody>
      </p:sp>
      <p:sp>
        <p:nvSpPr>
          <p:cNvPr id="22" name="Shape 20"/>
          <p:cNvSpPr/>
          <p:nvPr/>
        </p:nvSpPr>
        <p:spPr>
          <a:xfrm>
            <a:off x="3061083" y="5613400"/>
            <a:ext cx="12447556" cy="1117600"/>
          </a:xfrm>
          <a:prstGeom prst="rect">
            <a:avLst/>
          </a:prstGeom>
          <a:noFill/>
          <a:ln/>
        </p:spPr>
      </p:sp>
      <p:sp>
        <p:nvSpPr>
          <p:cNvPr id="23" name="Shape 21"/>
          <p:cNvSpPr/>
          <p:nvPr/>
        </p:nvSpPr>
        <p:spPr>
          <a:xfrm>
            <a:off x="3061083" y="5613400"/>
            <a:ext cx="5918940" cy="1117600"/>
          </a:xfrm>
          <a:prstGeom prst="roundRect">
            <a:avLst>
              <a:gd name="adj" fmla="val 56455"/>
            </a:avLst>
          </a:prstGeom>
          <a:solidFill>
            <a:srgbClr val="FFFFFF">
              <a:alpha val="100000"/>
            </a:srgbClr>
          </a:solidFill>
          <a:ln w="25400">
            <a:solidFill>
              <a:srgbClr val="000000"/>
            </a:solidFill>
            <a:prstDash val="solid"/>
          </a:ln>
        </p:spPr>
      </p:sp>
      <p:sp>
        <p:nvSpPr>
          <p:cNvPr id="24" name="Text 22"/>
          <p:cNvSpPr/>
          <p:nvPr/>
        </p:nvSpPr>
        <p:spPr>
          <a:xfrm>
            <a:off x="3823178" y="5867400"/>
            <a:ext cx="4564104"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Еще чуть-чуть кода</a:t>
            </a:r>
            <a:endParaRPr lang="en-US" sz="4000" dirty="0">
              <a:latin typeface="Qanelas" panose="00000500000000000000" pitchFamily="2" charset="-52"/>
            </a:endParaRPr>
          </a:p>
        </p:txBody>
      </p:sp>
      <p:sp>
        <p:nvSpPr>
          <p:cNvPr id="25" name="Shape 23"/>
          <p:cNvSpPr/>
          <p:nvPr/>
        </p:nvSpPr>
        <p:spPr>
          <a:xfrm>
            <a:off x="9234054" y="5613400"/>
            <a:ext cx="6274584" cy="1117600"/>
          </a:xfrm>
          <a:prstGeom prst="roundRect">
            <a:avLst>
              <a:gd name="adj" fmla="val 56455"/>
            </a:avLst>
          </a:prstGeom>
          <a:solidFill>
            <a:srgbClr val="FFFFFF">
              <a:alpha val="100000"/>
            </a:srgbClr>
          </a:solidFill>
          <a:ln w="25400">
            <a:solidFill>
              <a:srgbClr val="000000"/>
            </a:solidFill>
            <a:prstDash val="solid"/>
          </a:ln>
        </p:spPr>
      </p:sp>
      <p:sp>
        <p:nvSpPr>
          <p:cNvPr id="26" name="Text 24"/>
          <p:cNvSpPr/>
          <p:nvPr/>
        </p:nvSpPr>
        <p:spPr>
          <a:xfrm>
            <a:off x="9996149" y="5867400"/>
            <a:ext cx="4919748"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Связанность графов</a:t>
            </a:r>
            <a:endParaRPr lang="en-US" sz="4000" dirty="0">
              <a:latin typeface="Qanelas" panose="00000500000000000000" pitchFamily="2" charset="-52"/>
            </a:endParaRPr>
          </a:p>
        </p:txBody>
      </p:sp>
      <p:sp>
        <p:nvSpPr>
          <p:cNvPr id="27" name="Shape 25"/>
          <p:cNvSpPr/>
          <p:nvPr/>
        </p:nvSpPr>
        <p:spPr>
          <a:xfrm>
            <a:off x="3061083" y="6985000"/>
            <a:ext cx="14924365" cy="1117600"/>
          </a:xfrm>
          <a:prstGeom prst="rect">
            <a:avLst/>
          </a:prstGeom>
          <a:noFill/>
          <a:ln/>
        </p:spPr>
      </p:sp>
      <p:sp>
        <p:nvSpPr>
          <p:cNvPr id="28" name="Shape 26"/>
          <p:cNvSpPr/>
          <p:nvPr/>
        </p:nvSpPr>
        <p:spPr>
          <a:xfrm>
            <a:off x="3061083" y="6985000"/>
            <a:ext cx="7074784" cy="1117600"/>
          </a:xfrm>
          <a:prstGeom prst="roundRect">
            <a:avLst>
              <a:gd name="adj" fmla="val 56455"/>
            </a:avLst>
          </a:prstGeom>
          <a:solidFill>
            <a:srgbClr val="FFFFFF">
              <a:alpha val="100000"/>
            </a:srgbClr>
          </a:solidFill>
          <a:ln w="25400">
            <a:solidFill>
              <a:srgbClr val="000000"/>
            </a:solidFill>
            <a:prstDash val="solid"/>
          </a:ln>
        </p:spPr>
      </p:sp>
      <p:sp>
        <p:nvSpPr>
          <p:cNvPr id="29" name="Text 27"/>
          <p:cNvSpPr/>
          <p:nvPr/>
        </p:nvSpPr>
        <p:spPr>
          <a:xfrm>
            <a:off x="3823178" y="7239000"/>
            <a:ext cx="5719948"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Ориентированный граф</a:t>
            </a:r>
            <a:endParaRPr lang="en-US" sz="4000" dirty="0">
              <a:latin typeface="Qanelas" panose="00000500000000000000" pitchFamily="2" charset="-52"/>
            </a:endParaRPr>
          </a:p>
        </p:txBody>
      </p:sp>
      <p:sp>
        <p:nvSpPr>
          <p:cNvPr id="30" name="Shape 28"/>
          <p:cNvSpPr/>
          <p:nvPr/>
        </p:nvSpPr>
        <p:spPr>
          <a:xfrm>
            <a:off x="10389899" y="6985000"/>
            <a:ext cx="7595549" cy="1117600"/>
          </a:xfrm>
          <a:prstGeom prst="roundRect">
            <a:avLst>
              <a:gd name="adj" fmla="val 56455"/>
            </a:avLst>
          </a:prstGeom>
          <a:solidFill>
            <a:srgbClr val="FFFFFF">
              <a:alpha val="100000"/>
            </a:srgbClr>
          </a:solidFill>
          <a:ln w="25400">
            <a:solidFill>
              <a:srgbClr val="000000"/>
            </a:solidFill>
            <a:prstDash val="solid"/>
          </a:ln>
        </p:spPr>
      </p:sp>
      <p:sp>
        <p:nvSpPr>
          <p:cNvPr id="31" name="Text 29"/>
          <p:cNvSpPr/>
          <p:nvPr/>
        </p:nvSpPr>
        <p:spPr>
          <a:xfrm>
            <a:off x="11151994" y="7239000"/>
            <a:ext cx="6240713"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Неориентированный граф</a:t>
            </a:r>
            <a:endParaRPr lang="en-US" sz="4000" dirty="0">
              <a:latin typeface="Qanelas" panose="00000500000000000000" pitchFamily="2" charset="-52"/>
            </a:endParaRPr>
          </a:p>
        </p:txBody>
      </p:sp>
      <p:sp>
        <p:nvSpPr>
          <p:cNvPr id="32" name="Shape 30"/>
          <p:cNvSpPr/>
          <p:nvPr/>
        </p:nvSpPr>
        <p:spPr>
          <a:xfrm>
            <a:off x="3061083" y="8356600"/>
            <a:ext cx="14835454" cy="1117600"/>
          </a:xfrm>
          <a:prstGeom prst="rect">
            <a:avLst/>
          </a:prstGeom>
          <a:noFill/>
          <a:ln/>
        </p:spPr>
      </p:sp>
      <p:sp>
        <p:nvSpPr>
          <p:cNvPr id="33" name="Shape 31"/>
          <p:cNvSpPr/>
          <p:nvPr/>
        </p:nvSpPr>
        <p:spPr>
          <a:xfrm>
            <a:off x="3061083" y="8356600"/>
            <a:ext cx="7011276" cy="1117600"/>
          </a:xfrm>
          <a:prstGeom prst="roundRect">
            <a:avLst>
              <a:gd name="adj" fmla="val 56455"/>
            </a:avLst>
          </a:prstGeom>
          <a:solidFill>
            <a:srgbClr val="FFFFFF">
              <a:alpha val="100000"/>
            </a:srgbClr>
          </a:solidFill>
          <a:ln w="25400">
            <a:solidFill>
              <a:srgbClr val="000000"/>
            </a:solidFill>
            <a:prstDash val="solid"/>
          </a:ln>
        </p:spPr>
      </p:sp>
      <p:sp>
        <p:nvSpPr>
          <p:cNvPr id="34" name="Text 32"/>
          <p:cNvSpPr/>
          <p:nvPr/>
        </p:nvSpPr>
        <p:spPr>
          <a:xfrm>
            <a:off x="3823178" y="8610600"/>
            <a:ext cx="5656440"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Связанность в орграфе</a:t>
            </a:r>
            <a:endParaRPr lang="en-US" sz="4000" dirty="0">
              <a:latin typeface="Qanelas" panose="00000500000000000000" pitchFamily="2" charset="-52"/>
            </a:endParaRPr>
          </a:p>
        </p:txBody>
      </p:sp>
      <p:sp>
        <p:nvSpPr>
          <p:cNvPr id="35" name="Shape 33"/>
          <p:cNvSpPr/>
          <p:nvPr/>
        </p:nvSpPr>
        <p:spPr>
          <a:xfrm>
            <a:off x="10326391" y="8356600"/>
            <a:ext cx="7570146" cy="1117600"/>
          </a:xfrm>
          <a:prstGeom prst="roundRect">
            <a:avLst>
              <a:gd name="adj" fmla="val 56455"/>
            </a:avLst>
          </a:prstGeom>
          <a:solidFill>
            <a:srgbClr val="FFFFFF">
              <a:alpha val="100000"/>
            </a:srgbClr>
          </a:solidFill>
          <a:ln w="25400">
            <a:solidFill>
              <a:srgbClr val="000000"/>
            </a:solidFill>
            <a:prstDash val="solid"/>
          </a:ln>
        </p:spPr>
      </p:sp>
      <p:sp>
        <p:nvSpPr>
          <p:cNvPr id="36" name="Text 34"/>
          <p:cNvSpPr/>
          <p:nvPr/>
        </p:nvSpPr>
        <p:spPr>
          <a:xfrm>
            <a:off x="11088486" y="8610600"/>
            <a:ext cx="6215310"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Связанность в неорграфе</a:t>
            </a:r>
            <a:endParaRPr lang="en-US" sz="4000" dirty="0">
              <a:latin typeface="Qanelas" panose="00000500000000000000" pitchFamily="2" charset="-52"/>
            </a:endParaRPr>
          </a:p>
        </p:txBody>
      </p:sp>
      <p:sp>
        <p:nvSpPr>
          <p:cNvPr id="37" name="Shape 35"/>
          <p:cNvSpPr/>
          <p:nvPr/>
        </p:nvSpPr>
        <p:spPr>
          <a:xfrm>
            <a:off x="3061083" y="9728200"/>
            <a:ext cx="18264883" cy="1117600"/>
          </a:xfrm>
          <a:prstGeom prst="rect">
            <a:avLst/>
          </a:prstGeom>
          <a:noFill/>
          <a:ln/>
        </p:spPr>
      </p:sp>
      <p:sp>
        <p:nvSpPr>
          <p:cNvPr id="38" name="Shape 36"/>
          <p:cNvSpPr/>
          <p:nvPr/>
        </p:nvSpPr>
        <p:spPr>
          <a:xfrm>
            <a:off x="3061083" y="9728200"/>
            <a:ext cx="10720140" cy="1117600"/>
          </a:xfrm>
          <a:prstGeom prst="roundRect">
            <a:avLst>
              <a:gd name="adj" fmla="val 56455"/>
            </a:avLst>
          </a:prstGeom>
          <a:solidFill>
            <a:srgbClr val="FFFFFF">
              <a:alpha val="100000"/>
            </a:srgbClr>
          </a:solidFill>
          <a:ln w="25400">
            <a:solidFill>
              <a:srgbClr val="000000"/>
            </a:solidFill>
            <a:prstDash val="solid"/>
          </a:ln>
        </p:spPr>
      </p:sp>
      <p:sp>
        <p:nvSpPr>
          <p:cNvPr id="39" name="Text 37"/>
          <p:cNvSpPr/>
          <p:nvPr/>
        </p:nvSpPr>
        <p:spPr>
          <a:xfrm>
            <a:off x="3823178" y="9982200"/>
            <a:ext cx="9365304"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Орграф и неорграф простыми словами</a:t>
            </a:r>
            <a:endParaRPr lang="en-US" sz="4000" dirty="0">
              <a:latin typeface="Qanelas" panose="00000500000000000000" pitchFamily="2" charset="-52"/>
            </a:endParaRPr>
          </a:p>
        </p:txBody>
      </p:sp>
      <p:sp>
        <p:nvSpPr>
          <p:cNvPr id="40" name="Shape 38"/>
          <p:cNvSpPr/>
          <p:nvPr/>
        </p:nvSpPr>
        <p:spPr>
          <a:xfrm>
            <a:off x="14035254" y="9728200"/>
            <a:ext cx="7290711" cy="1117600"/>
          </a:xfrm>
          <a:prstGeom prst="roundRect">
            <a:avLst>
              <a:gd name="adj" fmla="val 56455"/>
            </a:avLst>
          </a:prstGeom>
          <a:solidFill>
            <a:srgbClr val="FFFFFF">
              <a:alpha val="100000"/>
            </a:srgbClr>
          </a:solidFill>
          <a:ln w="25400">
            <a:solidFill>
              <a:srgbClr val="000000"/>
            </a:solidFill>
            <a:prstDash val="solid"/>
          </a:ln>
        </p:spPr>
      </p:sp>
      <p:sp>
        <p:nvSpPr>
          <p:cNvPr id="41" name="Text 39"/>
          <p:cNvSpPr/>
          <p:nvPr/>
        </p:nvSpPr>
        <p:spPr>
          <a:xfrm>
            <a:off x="14797349" y="9982200"/>
            <a:ext cx="5935875"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Компонента связанности</a:t>
            </a:r>
            <a:endParaRPr lang="en-US" sz="4000" dirty="0">
              <a:latin typeface="Qanelas" panose="00000500000000000000" pitchFamily="2" charset="-52"/>
            </a:endParaRPr>
          </a:p>
        </p:txBody>
      </p:sp>
      <p:sp>
        <p:nvSpPr>
          <p:cNvPr id="42" name="Shape 40"/>
          <p:cNvSpPr/>
          <p:nvPr/>
        </p:nvSpPr>
        <p:spPr>
          <a:xfrm>
            <a:off x="3061083" y="11099800"/>
            <a:ext cx="13882835" cy="1117600"/>
          </a:xfrm>
          <a:prstGeom prst="rect">
            <a:avLst/>
          </a:prstGeom>
          <a:noFill/>
          <a:ln/>
        </p:spPr>
      </p:sp>
      <p:sp>
        <p:nvSpPr>
          <p:cNvPr id="43" name="Shape 41"/>
          <p:cNvSpPr/>
          <p:nvPr/>
        </p:nvSpPr>
        <p:spPr>
          <a:xfrm>
            <a:off x="3061083" y="11099800"/>
            <a:ext cx="6033254" cy="1117600"/>
          </a:xfrm>
          <a:prstGeom prst="roundRect">
            <a:avLst>
              <a:gd name="adj" fmla="val 56455"/>
            </a:avLst>
          </a:prstGeom>
          <a:solidFill>
            <a:srgbClr val="FFFFFF">
              <a:alpha val="100000"/>
            </a:srgbClr>
          </a:solidFill>
          <a:ln w="25400">
            <a:solidFill>
              <a:srgbClr val="000000"/>
            </a:solidFill>
            <a:prstDash val="solid"/>
          </a:ln>
        </p:spPr>
      </p:sp>
      <p:sp>
        <p:nvSpPr>
          <p:cNvPr id="44" name="Text 42"/>
          <p:cNvSpPr/>
          <p:nvPr/>
        </p:nvSpPr>
        <p:spPr>
          <a:xfrm>
            <a:off x="3823178" y="11353800"/>
            <a:ext cx="4678418"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Красивые картинки</a:t>
            </a:r>
            <a:endParaRPr lang="en-US" sz="4000" dirty="0">
              <a:latin typeface="Qanelas" panose="00000500000000000000" pitchFamily="2" charset="-52"/>
            </a:endParaRPr>
          </a:p>
        </p:txBody>
      </p:sp>
      <p:sp>
        <p:nvSpPr>
          <p:cNvPr id="45" name="Shape 43"/>
          <p:cNvSpPr/>
          <p:nvPr/>
        </p:nvSpPr>
        <p:spPr>
          <a:xfrm>
            <a:off x="9348368" y="11099800"/>
            <a:ext cx="7595549" cy="1117600"/>
          </a:xfrm>
          <a:prstGeom prst="roundRect">
            <a:avLst>
              <a:gd name="adj" fmla="val 56455"/>
            </a:avLst>
          </a:prstGeom>
          <a:solidFill>
            <a:srgbClr val="FFFFFF">
              <a:alpha val="100000"/>
            </a:srgbClr>
          </a:solidFill>
          <a:ln w="25400">
            <a:solidFill>
              <a:srgbClr val="000000"/>
            </a:solidFill>
            <a:prstDash val="solid"/>
          </a:ln>
        </p:spPr>
      </p:sp>
      <p:sp>
        <p:nvSpPr>
          <p:cNvPr id="46" name="Text 44"/>
          <p:cNvSpPr/>
          <p:nvPr/>
        </p:nvSpPr>
        <p:spPr>
          <a:xfrm>
            <a:off x="10110464" y="11353800"/>
            <a:ext cx="6240713" cy="778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Снова красивые картинки</a:t>
            </a:r>
            <a:endParaRPr lang="en-US" sz="4000" dirty="0">
              <a:latin typeface="Qanelas" panose="00000500000000000000" pitchFamily="2" charset="-5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943343" y="3390900"/>
            <a:ext cx="10453407" cy="6946900"/>
          </a:xfrm>
          <a:prstGeom prst="roundRect">
            <a:avLst>
              <a:gd name="adj" fmla="val 9082"/>
            </a:avLst>
          </a:prstGeom>
          <a:solidFill>
            <a:srgbClr val="FFFFFF">
              <a:alpha val="100000"/>
            </a:srgbClr>
          </a:solidFill>
          <a:ln w="25400">
            <a:solidFill>
              <a:srgbClr val="000000"/>
            </a:solidFill>
            <a:prstDash val="solid"/>
          </a:ln>
        </p:spPr>
      </p:sp>
      <p:sp>
        <p:nvSpPr>
          <p:cNvPr id="3" name="Text 1"/>
          <p:cNvSpPr/>
          <p:nvPr/>
        </p:nvSpPr>
        <p:spPr>
          <a:xfrm>
            <a:off x="2959470" y="4152900"/>
            <a:ext cx="8692120" cy="12742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Граф</a:t>
            </a:r>
            <a:endParaRPr lang="en-US" sz="6400" dirty="0">
              <a:latin typeface="Qanelas Bold" panose="00000800000000000000" pitchFamily="2" charset="-52"/>
            </a:endParaRPr>
          </a:p>
        </p:txBody>
      </p:sp>
      <p:pic>
        <p:nvPicPr>
          <p:cNvPr id="4" name="Image 0" descr="preencoded.png"/>
          <p:cNvPicPr>
            <a:picLocks noChangeAspect="1"/>
          </p:cNvPicPr>
          <p:nvPr/>
        </p:nvPicPr>
        <p:blipFill>
          <a:blip r:embed="rId3"/>
          <a:stretch>
            <a:fillRect/>
          </a:stretch>
        </p:blipFill>
        <p:spPr>
          <a:xfrm>
            <a:off x="2959470" y="5511800"/>
            <a:ext cx="8421153" cy="25400"/>
          </a:xfrm>
          <a:prstGeom prst="rect">
            <a:avLst/>
          </a:prstGeom>
        </p:spPr>
      </p:pic>
      <p:sp>
        <p:nvSpPr>
          <p:cNvPr id="5" name="Text 2"/>
          <p:cNvSpPr/>
          <p:nvPr/>
        </p:nvSpPr>
        <p:spPr>
          <a:xfrm>
            <a:off x="2959470" y="5918200"/>
            <a:ext cx="8590507" cy="3826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Абстрактный тип данных, который предназначен для реализации понятий неориентированного графа и ориентированного графа из области теории графов в математике</a:t>
            </a:r>
            <a:endParaRPr lang="en-US" sz="4000" dirty="0">
              <a:latin typeface="Qanelas" panose="00000500000000000000" pitchFamily="2" charset="-52"/>
            </a:endParaRPr>
          </a:p>
        </p:txBody>
      </p:sp>
      <p:sp>
        <p:nvSpPr>
          <p:cNvPr id="6" name="Shape 3"/>
          <p:cNvSpPr/>
          <p:nvPr/>
        </p:nvSpPr>
        <p:spPr>
          <a:xfrm>
            <a:off x="12650781" y="3390900"/>
            <a:ext cx="9780222" cy="6946900"/>
          </a:xfrm>
          <a:prstGeom prst="roundRect">
            <a:avLst>
              <a:gd name="adj" fmla="val 9082"/>
            </a:avLst>
          </a:prstGeom>
          <a:solidFill>
            <a:srgbClr val="FFFFFF">
              <a:alpha val="100000"/>
            </a:srgbClr>
          </a:solidFill>
          <a:ln w="25400">
            <a:solidFill>
              <a:srgbClr val="000000"/>
            </a:solidFill>
            <a:prstDash val="solid"/>
          </a:ln>
        </p:spPr>
      </p:sp>
      <p:sp>
        <p:nvSpPr>
          <p:cNvPr id="7" name="Text 4"/>
          <p:cNvSpPr/>
          <p:nvPr/>
        </p:nvSpPr>
        <p:spPr>
          <a:xfrm>
            <a:off x="13666908" y="4152900"/>
            <a:ext cx="8018936" cy="12742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Обход графа</a:t>
            </a:r>
            <a:endParaRPr lang="en-US" sz="6400" dirty="0">
              <a:latin typeface="Qanelas Bold" panose="00000800000000000000" pitchFamily="2" charset="-52"/>
            </a:endParaRPr>
          </a:p>
        </p:txBody>
      </p:sp>
      <p:pic>
        <p:nvPicPr>
          <p:cNvPr id="8" name="Image 1" descr="preencoded.png"/>
          <p:cNvPicPr>
            <a:picLocks noChangeAspect="1"/>
          </p:cNvPicPr>
          <p:nvPr/>
        </p:nvPicPr>
        <p:blipFill>
          <a:blip r:embed="rId4"/>
          <a:stretch>
            <a:fillRect/>
          </a:stretch>
        </p:blipFill>
        <p:spPr>
          <a:xfrm>
            <a:off x="13666908" y="5511800"/>
            <a:ext cx="7747968" cy="25400"/>
          </a:xfrm>
          <a:prstGeom prst="rect">
            <a:avLst/>
          </a:prstGeom>
        </p:spPr>
      </p:pic>
      <p:sp>
        <p:nvSpPr>
          <p:cNvPr id="9" name="Text 5"/>
          <p:cNvSpPr/>
          <p:nvPr/>
        </p:nvSpPr>
        <p:spPr>
          <a:xfrm>
            <a:off x="13666908" y="5918200"/>
            <a:ext cx="7917323" cy="38269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Процесс систематического просмотра всех ребер или вершин графа с целью отыскания ребер или вершин, удовлетворяющих некоторому условию</a:t>
            </a:r>
            <a:endParaRPr lang="en-US" sz="4000" dirty="0">
              <a:latin typeface="Qanelas" panose="00000500000000000000" pitchFamily="2" charset="-5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3997149" y="10414000"/>
            <a:ext cx="4496362" cy="1244600"/>
          </a:xfrm>
          <a:prstGeom prst="roundRect">
            <a:avLst>
              <a:gd name="adj" fmla="val 50694"/>
            </a:avLst>
          </a:prstGeom>
          <a:solidFill>
            <a:srgbClr val="000000">
              <a:alpha val="100000"/>
            </a:srgbClr>
          </a:solidFill>
          <a:ln/>
        </p:spPr>
      </p:sp>
      <p:sp>
        <p:nvSpPr>
          <p:cNvPr id="3" name="Text 1"/>
          <p:cNvSpPr/>
          <p:nvPr/>
        </p:nvSpPr>
        <p:spPr>
          <a:xfrm>
            <a:off x="14505213" y="10795000"/>
            <a:ext cx="3615719" cy="618067"/>
          </a:xfrm>
          <a:prstGeom prst="rect">
            <a:avLst/>
          </a:prstGeom>
          <a:noFill/>
          <a:ln/>
        </p:spPr>
        <p:txBody>
          <a:bodyPr wrap="square" lIns="0" tIns="0" rIns="0" bIns="0" rtlCol="0" anchor="t"/>
          <a:lstStyle/>
          <a:p>
            <a:pPr algn="l"/>
            <a:r>
              <a:rPr lang="en-US" sz="3200" dirty="0">
                <a:solidFill>
                  <a:srgbClr val="FFFFFF">
                    <a:alpha val="100000"/>
                  </a:srgbClr>
                </a:solidFill>
                <a:latin typeface="Qanelas" panose="00000500000000000000" pitchFamily="2" charset="-52"/>
                <a:ea typeface="Qanelas-Regular" pitchFamily="34" charset="-122"/>
                <a:cs typeface="Qanelas-Regular" pitchFamily="34" charset="-120"/>
              </a:rPr>
              <a:t>Go deep, head first</a:t>
            </a:r>
            <a:endParaRPr lang="en-US" sz="3200" dirty="0">
              <a:latin typeface="Qanelas" panose="00000500000000000000" pitchFamily="2" charset="-52"/>
            </a:endParaRPr>
          </a:p>
        </p:txBody>
      </p:sp>
      <p:sp>
        <p:nvSpPr>
          <p:cNvPr id="4" name="Shape 2"/>
          <p:cNvSpPr/>
          <p:nvPr/>
        </p:nvSpPr>
        <p:spPr>
          <a:xfrm>
            <a:off x="13997149" y="1054100"/>
            <a:ext cx="7862283" cy="9105900"/>
          </a:xfrm>
          <a:prstGeom prst="roundRect">
            <a:avLst>
              <a:gd name="adj" fmla="val 8025"/>
            </a:avLst>
          </a:prstGeom>
          <a:solidFill>
            <a:srgbClr val="CBE0FA">
              <a:alpha val="100000"/>
            </a:srgbClr>
          </a:solidFill>
          <a:ln w="25400">
            <a:solidFill>
              <a:srgbClr val="000000"/>
            </a:solidFill>
            <a:prstDash val="solid"/>
          </a:ln>
        </p:spPr>
      </p:sp>
      <p:pic>
        <p:nvPicPr>
          <p:cNvPr id="5" name="Image 0" descr="preencoded.png"/>
          <p:cNvPicPr>
            <a:picLocks noChangeAspect="1"/>
          </p:cNvPicPr>
          <p:nvPr/>
        </p:nvPicPr>
        <p:blipFill>
          <a:blip r:embed="rId3"/>
          <a:stretch>
            <a:fillRect/>
          </a:stretch>
        </p:blipFill>
        <p:spPr>
          <a:xfrm>
            <a:off x="15812628" y="2515443"/>
            <a:ext cx="4247645" cy="6173676"/>
          </a:xfrm>
          <a:prstGeom prst="rect">
            <a:avLst/>
          </a:prstGeom>
        </p:spPr>
      </p:pic>
      <p:pic>
        <p:nvPicPr>
          <p:cNvPr id="6" name="Image 1" descr="preencoded.png"/>
          <p:cNvPicPr>
            <a:picLocks noChangeAspect="1"/>
          </p:cNvPicPr>
          <p:nvPr/>
        </p:nvPicPr>
        <p:blipFill>
          <a:blip r:embed="rId4"/>
          <a:stretch>
            <a:fillRect/>
          </a:stretch>
        </p:blipFill>
        <p:spPr>
          <a:xfrm>
            <a:off x="16390042" y="1549400"/>
            <a:ext cx="2852620" cy="3081493"/>
          </a:xfrm>
          <a:prstGeom prst="rect">
            <a:avLst/>
          </a:prstGeom>
        </p:spPr>
      </p:pic>
      <p:pic>
        <p:nvPicPr>
          <p:cNvPr id="7" name="Image 2" descr="preencoded.png"/>
          <p:cNvPicPr>
            <a:picLocks noChangeAspect="1"/>
          </p:cNvPicPr>
          <p:nvPr/>
        </p:nvPicPr>
        <p:blipFill>
          <a:blip r:embed="rId5"/>
          <a:stretch>
            <a:fillRect/>
          </a:stretch>
        </p:blipFill>
        <p:spPr>
          <a:xfrm>
            <a:off x="16658865" y="4080086"/>
            <a:ext cx="93301" cy="478179"/>
          </a:xfrm>
          <a:prstGeom prst="rect">
            <a:avLst/>
          </a:prstGeom>
        </p:spPr>
      </p:pic>
      <p:sp>
        <p:nvSpPr>
          <p:cNvPr id="8" name="Shape 3"/>
          <p:cNvSpPr/>
          <p:nvPr/>
        </p:nvSpPr>
        <p:spPr>
          <a:xfrm>
            <a:off x="2514914" y="1054100"/>
            <a:ext cx="10453407" cy="11607800"/>
          </a:xfrm>
          <a:prstGeom prst="roundRect">
            <a:avLst>
              <a:gd name="adj" fmla="val 6036"/>
            </a:avLst>
          </a:prstGeom>
          <a:solidFill>
            <a:srgbClr val="FFFFFF">
              <a:alpha val="100000"/>
            </a:srgbClr>
          </a:solidFill>
          <a:ln w="25400">
            <a:solidFill>
              <a:srgbClr val="000000"/>
            </a:solidFill>
            <a:prstDash val="solid"/>
          </a:ln>
        </p:spPr>
      </p:sp>
      <p:sp>
        <p:nvSpPr>
          <p:cNvPr id="9" name="Text 4"/>
          <p:cNvSpPr/>
          <p:nvPr/>
        </p:nvSpPr>
        <p:spPr>
          <a:xfrm>
            <a:off x="3531041" y="1816100"/>
            <a:ext cx="8692120" cy="2277533"/>
          </a:xfrm>
          <a:prstGeom prst="rect">
            <a:avLst/>
          </a:prstGeom>
          <a:noFill/>
          <a:ln/>
        </p:spPr>
        <p:txBody>
          <a:bodyPr wrap="square" lIns="0" tIns="0" rIns="0" bIns="0" rtlCol="0" anchor="t"/>
          <a:lstStyle/>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Depth-First Search</a:t>
            </a:r>
            <a:endParaRPr lang="en-US" sz="6400" dirty="0">
              <a:latin typeface="Qanelas Bold" panose="00000800000000000000" pitchFamily="2" charset="-52"/>
            </a:endParaRPr>
          </a:p>
          <a:p>
            <a:pPr algn="l"/>
            <a:r>
              <a:rPr lang="en-US" sz="6400" dirty="0">
                <a:solidFill>
                  <a:srgbClr val="000000">
                    <a:alpha val="100000"/>
                  </a:srgbClr>
                </a:solidFill>
                <a:latin typeface="Qanelas Bold" panose="00000800000000000000" pitchFamily="2" charset="-52"/>
                <a:ea typeface="Qanelas-Bold" pitchFamily="34" charset="-122"/>
                <a:cs typeface="Qanelas-Bold" pitchFamily="34" charset="-120"/>
              </a:rPr>
              <a:t>(Поиск в глубину)</a:t>
            </a:r>
            <a:endParaRPr lang="en-US" sz="6400" dirty="0">
              <a:latin typeface="Qanelas Bold" panose="00000800000000000000" pitchFamily="2" charset="-52"/>
            </a:endParaRPr>
          </a:p>
        </p:txBody>
      </p:sp>
      <p:pic>
        <p:nvPicPr>
          <p:cNvPr id="10" name="Image 3" descr="preencoded.png"/>
          <p:cNvPicPr>
            <a:picLocks noChangeAspect="1"/>
          </p:cNvPicPr>
          <p:nvPr/>
        </p:nvPicPr>
        <p:blipFill>
          <a:blip r:embed="rId6"/>
          <a:stretch>
            <a:fillRect/>
          </a:stretch>
        </p:blipFill>
        <p:spPr>
          <a:xfrm>
            <a:off x="3531041" y="4178300"/>
            <a:ext cx="8421153" cy="25400"/>
          </a:xfrm>
          <a:prstGeom prst="rect">
            <a:avLst/>
          </a:prstGeom>
        </p:spPr>
      </p:pic>
      <p:sp>
        <p:nvSpPr>
          <p:cNvPr id="11" name="Text 5"/>
          <p:cNvSpPr/>
          <p:nvPr/>
        </p:nvSpPr>
        <p:spPr>
          <a:xfrm>
            <a:off x="3531041" y="4584700"/>
            <a:ext cx="8590507" cy="7484533"/>
          </a:xfrm>
          <a:prstGeom prst="rect">
            <a:avLst/>
          </a:prstGeom>
          <a:noFill/>
          <a:ln/>
        </p:spPr>
        <p:txBody>
          <a:bodyPr wrap="square" lIns="0" tIns="0" rIns="0" bIns="0" rtlCol="0" anchor="t"/>
          <a:lstStyle/>
          <a:p>
            <a:pPr algn="l"/>
            <a:r>
              <a:rPr lang="en-US" sz="4000" dirty="0">
                <a:solidFill>
                  <a:srgbClr val="000000">
                    <a:alpha val="100000"/>
                  </a:srgbClr>
                </a:solidFill>
                <a:latin typeface="Qanelas" panose="00000500000000000000" pitchFamily="2" charset="-52"/>
                <a:ea typeface="Qanelas-Regular" pitchFamily="34" charset="-122"/>
                <a:cs typeface="Qanelas-Regular" pitchFamily="34" charset="-120"/>
              </a:rPr>
              <a:t>DFS следует концепции «погружайся глубже, головой вперед» («go deep, head first»). Мы двигаемся от начальной вершины в определенном направлении (по определенному пути) до тех пор, пока не достигнем конца пути или пункта искомой вершины. Если мы достигли конца пути, но он не является пунктом назначения, то мы возвращаемся назад и идем по другому маршруту.</a:t>
            </a:r>
            <a:endParaRPr lang="en-US" sz="4000" dirty="0">
              <a:latin typeface="Qanelas" panose="00000500000000000000" pitchFamily="2" charset="-5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466630" y="4824022"/>
            <a:ext cx="2624283" cy="2044036"/>
          </a:xfrm>
          <a:prstGeom prst="rect">
            <a:avLst/>
          </a:prstGeom>
        </p:spPr>
      </p:pic>
      <p:pic>
        <p:nvPicPr>
          <p:cNvPr id="3" name="Image 1" descr="preencoded.png"/>
          <p:cNvPicPr>
            <a:picLocks noChangeAspect="1"/>
          </p:cNvPicPr>
          <p:nvPr/>
        </p:nvPicPr>
        <p:blipFill>
          <a:blip r:embed="rId4"/>
          <a:stretch>
            <a:fillRect/>
          </a:stretch>
        </p:blipFill>
        <p:spPr>
          <a:xfrm>
            <a:off x="8810227" y="3091495"/>
            <a:ext cx="3065761" cy="1276412"/>
          </a:xfrm>
          <a:prstGeom prst="rect">
            <a:avLst/>
          </a:prstGeom>
        </p:spPr>
      </p:pic>
      <p:pic>
        <p:nvPicPr>
          <p:cNvPr id="4" name="Image 2" descr="preencoded.png"/>
          <p:cNvPicPr>
            <a:picLocks noChangeAspect="1"/>
          </p:cNvPicPr>
          <p:nvPr/>
        </p:nvPicPr>
        <p:blipFill>
          <a:blip r:embed="rId5"/>
          <a:stretch>
            <a:fillRect/>
          </a:stretch>
        </p:blipFill>
        <p:spPr>
          <a:xfrm>
            <a:off x="8810468" y="8131268"/>
            <a:ext cx="3154430" cy="1240532"/>
          </a:xfrm>
          <a:prstGeom prst="rect">
            <a:avLst/>
          </a:prstGeom>
        </p:spPr>
      </p:pic>
      <p:pic>
        <p:nvPicPr>
          <p:cNvPr id="5" name="Image 3" descr="preencoded.png"/>
          <p:cNvPicPr>
            <a:picLocks noChangeAspect="1"/>
          </p:cNvPicPr>
          <p:nvPr/>
        </p:nvPicPr>
        <p:blipFill>
          <a:blip r:embed="rId6"/>
          <a:stretch>
            <a:fillRect/>
          </a:stretch>
        </p:blipFill>
        <p:spPr>
          <a:xfrm>
            <a:off x="12809063" y="7392206"/>
            <a:ext cx="5366911" cy="3464297"/>
          </a:xfrm>
          <a:prstGeom prst="rect">
            <a:avLst/>
          </a:prstGeom>
        </p:spPr>
      </p:pic>
      <p:pic>
        <p:nvPicPr>
          <p:cNvPr id="6" name="Image 4" descr="preencoded.png"/>
          <p:cNvPicPr>
            <a:picLocks noChangeAspect="1"/>
          </p:cNvPicPr>
          <p:nvPr/>
        </p:nvPicPr>
        <p:blipFill>
          <a:blip r:embed="rId7"/>
          <a:stretch>
            <a:fillRect/>
          </a:stretch>
        </p:blipFill>
        <p:spPr>
          <a:xfrm>
            <a:off x="8810553" y="9347969"/>
            <a:ext cx="3154345" cy="1215901"/>
          </a:xfrm>
          <a:prstGeom prst="rect">
            <a:avLst/>
          </a:prstGeom>
        </p:spPr>
      </p:pic>
      <p:pic>
        <p:nvPicPr>
          <p:cNvPr id="7" name="Image 5" descr="preencoded.png"/>
          <p:cNvPicPr>
            <a:picLocks noChangeAspect="1"/>
          </p:cNvPicPr>
          <p:nvPr/>
        </p:nvPicPr>
        <p:blipFill>
          <a:blip r:embed="rId8"/>
          <a:stretch>
            <a:fillRect/>
          </a:stretch>
        </p:blipFill>
        <p:spPr>
          <a:xfrm>
            <a:off x="12722368" y="8763000"/>
            <a:ext cx="187068" cy="2082800"/>
          </a:xfrm>
          <a:prstGeom prst="rect">
            <a:avLst/>
          </a:prstGeom>
        </p:spPr>
      </p:pic>
      <p:pic>
        <p:nvPicPr>
          <p:cNvPr id="8" name="Image 6" descr="preencoded.png"/>
          <p:cNvPicPr>
            <a:picLocks noChangeAspect="1"/>
          </p:cNvPicPr>
          <p:nvPr/>
        </p:nvPicPr>
        <p:blipFill>
          <a:blip r:embed="rId9"/>
          <a:stretch>
            <a:fillRect/>
          </a:stretch>
        </p:blipFill>
        <p:spPr>
          <a:xfrm>
            <a:off x="5466692" y="6847892"/>
            <a:ext cx="2624221" cy="2019381"/>
          </a:xfrm>
          <a:prstGeom prst="rect">
            <a:avLst/>
          </a:prstGeom>
        </p:spPr>
      </p:pic>
      <p:pic>
        <p:nvPicPr>
          <p:cNvPr id="9" name="Image 7" descr="preencoded.png"/>
          <p:cNvPicPr>
            <a:picLocks noChangeAspect="1"/>
          </p:cNvPicPr>
          <p:nvPr/>
        </p:nvPicPr>
        <p:blipFill>
          <a:blip r:embed="rId10"/>
          <a:stretch>
            <a:fillRect/>
          </a:stretch>
        </p:blipFill>
        <p:spPr>
          <a:xfrm>
            <a:off x="8803987" y="3606800"/>
            <a:ext cx="3468469" cy="5759593"/>
          </a:xfrm>
          <a:prstGeom prst="rect">
            <a:avLst/>
          </a:prstGeom>
        </p:spPr>
      </p:pic>
      <p:sp>
        <p:nvSpPr>
          <p:cNvPr id="10" name="Shape 0"/>
          <p:cNvSpPr/>
          <p:nvPr/>
        </p:nvSpPr>
        <p:spPr>
          <a:xfrm>
            <a:off x="4737692" y="6121400"/>
            <a:ext cx="1484650" cy="1484464"/>
          </a:xfrm>
          <a:prstGeom prst="roundRect">
            <a:avLst>
              <a:gd name="adj" fmla="val 85621"/>
            </a:avLst>
          </a:prstGeom>
          <a:solidFill>
            <a:srgbClr val="EF9292">
              <a:alpha val="100000"/>
            </a:srgbClr>
          </a:solidFill>
          <a:ln w="25400">
            <a:solidFill>
              <a:srgbClr val="000000"/>
            </a:solidFill>
            <a:prstDash val="solid"/>
          </a:ln>
        </p:spPr>
      </p:sp>
      <p:sp>
        <p:nvSpPr>
          <p:cNvPr id="11" name="Text 1"/>
          <p:cNvSpPr/>
          <p:nvPr/>
        </p:nvSpPr>
        <p:spPr>
          <a:xfrm>
            <a:off x="5308546" y="6501681"/>
            <a:ext cx="546168"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S</a:t>
            </a:r>
            <a:endParaRPr lang="en-US" sz="4800" dirty="0">
              <a:latin typeface="Qanelas" panose="00000500000000000000" pitchFamily="2" charset="-52"/>
            </a:endParaRPr>
          </a:p>
        </p:txBody>
      </p:sp>
      <p:sp>
        <p:nvSpPr>
          <p:cNvPr id="12" name="Shape 2"/>
          <p:cNvSpPr/>
          <p:nvPr/>
        </p:nvSpPr>
        <p:spPr>
          <a:xfrm>
            <a:off x="8078210" y="36195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3" name="Shape 3"/>
          <p:cNvSpPr/>
          <p:nvPr/>
        </p:nvSpPr>
        <p:spPr>
          <a:xfrm>
            <a:off x="12079210" y="21336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4" name="Shape 4"/>
          <p:cNvSpPr/>
          <p:nvPr/>
        </p:nvSpPr>
        <p:spPr>
          <a:xfrm>
            <a:off x="12079210" y="71374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5" name="Shape 5"/>
          <p:cNvSpPr/>
          <p:nvPr/>
        </p:nvSpPr>
        <p:spPr>
          <a:xfrm>
            <a:off x="12079210" y="101092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6" name="Shape 6"/>
          <p:cNvSpPr/>
          <p:nvPr/>
        </p:nvSpPr>
        <p:spPr>
          <a:xfrm>
            <a:off x="8078210" y="86233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7" name="Shape 7"/>
          <p:cNvSpPr/>
          <p:nvPr/>
        </p:nvSpPr>
        <p:spPr>
          <a:xfrm>
            <a:off x="18163270" y="6121400"/>
            <a:ext cx="1484650" cy="1484464"/>
          </a:xfrm>
          <a:prstGeom prst="roundRect">
            <a:avLst>
              <a:gd name="adj" fmla="val 85621"/>
            </a:avLst>
          </a:prstGeom>
          <a:solidFill>
            <a:srgbClr val="E3E3E3">
              <a:alpha val="100000"/>
            </a:srgbClr>
          </a:solidFill>
          <a:ln w="25400">
            <a:solidFill>
              <a:srgbClr val="000000"/>
            </a:solidFill>
            <a:prstDash val="solid"/>
          </a:ln>
        </p:spPr>
      </p:sp>
      <p:sp>
        <p:nvSpPr>
          <p:cNvPr id="18" name="Text 8"/>
          <p:cNvSpPr/>
          <p:nvPr/>
        </p:nvSpPr>
        <p:spPr>
          <a:xfrm>
            <a:off x="18753176" y="6501681"/>
            <a:ext cx="508063"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T</a:t>
            </a:r>
            <a:endParaRPr lang="en-US" sz="4800" dirty="0">
              <a:latin typeface="Qanelas" panose="00000500000000000000" pitchFamily="2" charset="-5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466630" y="4824022"/>
            <a:ext cx="2624283" cy="2044036"/>
          </a:xfrm>
          <a:prstGeom prst="rect">
            <a:avLst/>
          </a:prstGeom>
        </p:spPr>
      </p:pic>
      <p:pic>
        <p:nvPicPr>
          <p:cNvPr id="3" name="Image 1" descr="preencoded.png"/>
          <p:cNvPicPr>
            <a:picLocks noChangeAspect="1"/>
          </p:cNvPicPr>
          <p:nvPr/>
        </p:nvPicPr>
        <p:blipFill>
          <a:blip r:embed="rId4"/>
          <a:stretch>
            <a:fillRect/>
          </a:stretch>
        </p:blipFill>
        <p:spPr>
          <a:xfrm>
            <a:off x="8810227" y="3091495"/>
            <a:ext cx="3065761" cy="1276412"/>
          </a:xfrm>
          <a:prstGeom prst="rect">
            <a:avLst/>
          </a:prstGeom>
        </p:spPr>
      </p:pic>
      <p:pic>
        <p:nvPicPr>
          <p:cNvPr id="4" name="Image 2" descr="preencoded.png"/>
          <p:cNvPicPr>
            <a:picLocks noChangeAspect="1"/>
          </p:cNvPicPr>
          <p:nvPr/>
        </p:nvPicPr>
        <p:blipFill>
          <a:blip r:embed="rId5"/>
          <a:stretch>
            <a:fillRect/>
          </a:stretch>
        </p:blipFill>
        <p:spPr>
          <a:xfrm>
            <a:off x="8810468" y="8131268"/>
            <a:ext cx="3154430" cy="1240532"/>
          </a:xfrm>
          <a:prstGeom prst="rect">
            <a:avLst/>
          </a:prstGeom>
        </p:spPr>
      </p:pic>
      <p:pic>
        <p:nvPicPr>
          <p:cNvPr id="5" name="Image 3" descr="preencoded.png"/>
          <p:cNvPicPr>
            <a:picLocks noChangeAspect="1"/>
          </p:cNvPicPr>
          <p:nvPr/>
        </p:nvPicPr>
        <p:blipFill>
          <a:blip r:embed="rId6"/>
          <a:stretch>
            <a:fillRect/>
          </a:stretch>
        </p:blipFill>
        <p:spPr>
          <a:xfrm>
            <a:off x="12809063" y="7392206"/>
            <a:ext cx="5366911" cy="3464297"/>
          </a:xfrm>
          <a:prstGeom prst="rect">
            <a:avLst/>
          </a:prstGeom>
        </p:spPr>
      </p:pic>
      <p:pic>
        <p:nvPicPr>
          <p:cNvPr id="6" name="Image 4" descr="preencoded.png"/>
          <p:cNvPicPr>
            <a:picLocks noChangeAspect="1"/>
          </p:cNvPicPr>
          <p:nvPr/>
        </p:nvPicPr>
        <p:blipFill>
          <a:blip r:embed="rId7"/>
          <a:stretch>
            <a:fillRect/>
          </a:stretch>
        </p:blipFill>
        <p:spPr>
          <a:xfrm>
            <a:off x="8810553" y="9347969"/>
            <a:ext cx="3154345" cy="1215901"/>
          </a:xfrm>
          <a:prstGeom prst="rect">
            <a:avLst/>
          </a:prstGeom>
        </p:spPr>
      </p:pic>
      <p:pic>
        <p:nvPicPr>
          <p:cNvPr id="7" name="Image 5" descr="preencoded.png"/>
          <p:cNvPicPr>
            <a:picLocks noChangeAspect="1"/>
          </p:cNvPicPr>
          <p:nvPr/>
        </p:nvPicPr>
        <p:blipFill>
          <a:blip r:embed="rId8"/>
          <a:stretch>
            <a:fillRect/>
          </a:stretch>
        </p:blipFill>
        <p:spPr>
          <a:xfrm>
            <a:off x="12722368" y="8763000"/>
            <a:ext cx="187068" cy="2082800"/>
          </a:xfrm>
          <a:prstGeom prst="rect">
            <a:avLst/>
          </a:prstGeom>
        </p:spPr>
      </p:pic>
      <p:pic>
        <p:nvPicPr>
          <p:cNvPr id="8" name="Image 6" descr="preencoded.png"/>
          <p:cNvPicPr>
            <a:picLocks noChangeAspect="1"/>
          </p:cNvPicPr>
          <p:nvPr/>
        </p:nvPicPr>
        <p:blipFill>
          <a:blip r:embed="rId9"/>
          <a:stretch>
            <a:fillRect/>
          </a:stretch>
        </p:blipFill>
        <p:spPr>
          <a:xfrm>
            <a:off x="5466692" y="6847892"/>
            <a:ext cx="2624221" cy="2019381"/>
          </a:xfrm>
          <a:prstGeom prst="rect">
            <a:avLst/>
          </a:prstGeom>
        </p:spPr>
      </p:pic>
      <p:pic>
        <p:nvPicPr>
          <p:cNvPr id="9" name="Image 7" descr="preencoded.png"/>
          <p:cNvPicPr>
            <a:picLocks noChangeAspect="1"/>
          </p:cNvPicPr>
          <p:nvPr/>
        </p:nvPicPr>
        <p:blipFill>
          <a:blip r:embed="rId10"/>
          <a:stretch>
            <a:fillRect/>
          </a:stretch>
        </p:blipFill>
        <p:spPr>
          <a:xfrm>
            <a:off x="8803987" y="3606800"/>
            <a:ext cx="3468469" cy="5759593"/>
          </a:xfrm>
          <a:prstGeom prst="rect">
            <a:avLst/>
          </a:prstGeom>
        </p:spPr>
      </p:pic>
      <p:sp>
        <p:nvSpPr>
          <p:cNvPr id="10" name="Shape 0"/>
          <p:cNvSpPr/>
          <p:nvPr/>
        </p:nvSpPr>
        <p:spPr>
          <a:xfrm>
            <a:off x="4737692" y="6121400"/>
            <a:ext cx="1484650" cy="1484464"/>
          </a:xfrm>
          <a:prstGeom prst="roundRect">
            <a:avLst>
              <a:gd name="adj" fmla="val 85621"/>
            </a:avLst>
          </a:prstGeom>
          <a:solidFill>
            <a:srgbClr val="EF9292">
              <a:alpha val="100000"/>
            </a:srgbClr>
          </a:solidFill>
          <a:ln w="25400">
            <a:solidFill>
              <a:srgbClr val="000000"/>
            </a:solidFill>
            <a:prstDash val="solid"/>
          </a:ln>
        </p:spPr>
      </p:sp>
      <p:sp>
        <p:nvSpPr>
          <p:cNvPr id="11" name="Text 1"/>
          <p:cNvSpPr/>
          <p:nvPr/>
        </p:nvSpPr>
        <p:spPr>
          <a:xfrm>
            <a:off x="5308546" y="6501681"/>
            <a:ext cx="546168"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S</a:t>
            </a:r>
            <a:endParaRPr lang="en-US" sz="4800" dirty="0">
              <a:latin typeface="Qanelas" panose="00000500000000000000" pitchFamily="2" charset="-52"/>
            </a:endParaRPr>
          </a:p>
        </p:txBody>
      </p:sp>
      <p:sp>
        <p:nvSpPr>
          <p:cNvPr id="12" name="Shape 2"/>
          <p:cNvSpPr/>
          <p:nvPr/>
        </p:nvSpPr>
        <p:spPr>
          <a:xfrm>
            <a:off x="8078210" y="36195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3" name="Shape 3"/>
          <p:cNvSpPr/>
          <p:nvPr/>
        </p:nvSpPr>
        <p:spPr>
          <a:xfrm>
            <a:off x="12079210" y="21336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4" name="Shape 4"/>
          <p:cNvSpPr/>
          <p:nvPr/>
        </p:nvSpPr>
        <p:spPr>
          <a:xfrm>
            <a:off x="12079210" y="71374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5" name="Shape 5"/>
          <p:cNvSpPr/>
          <p:nvPr/>
        </p:nvSpPr>
        <p:spPr>
          <a:xfrm>
            <a:off x="12079210" y="101092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6" name="Shape 6"/>
          <p:cNvSpPr/>
          <p:nvPr/>
        </p:nvSpPr>
        <p:spPr>
          <a:xfrm>
            <a:off x="8078210" y="86233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7" name="Shape 7"/>
          <p:cNvSpPr/>
          <p:nvPr/>
        </p:nvSpPr>
        <p:spPr>
          <a:xfrm>
            <a:off x="18163270" y="6121400"/>
            <a:ext cx="1484650" cy="1484464"/>
          </a:xfrm>
          <a:prstGeom prst="roundRect">
            <a:avLst>
              <a:gd name="adj" fmla="val 85621"/>
            </a:avLst>
          </a:prstGeom>
          <a:solidFill>
            <a:srgbClr val="E3E3E3">
              <a:alpha val="100000"/>
            </a:srgbClr>
          </a:solidFill>
          <a:ln w="25400">
            <a:solidFill>
              <a:srgbClr val="000000"/>
            </a:solidFill>
            <a:prstDash val="solid"/>
          </a:ln>
        </p:spPr>
      </p:sp>
      <p:sp>
        <p:nvSpPr>
          <p:cNvPr id="18" name="Text 8"/>
          <p:cNvSpPr/>
          <p:nvPr/>
        </p:nvSpPr>
        <p:spPr>
          <a:xfrm>
            <a:off x="18753176" y="6501681"/>
            <a:ext cx="508063"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T</a:t>
            </a:r>
            <a:endParaRPr lang="en-US" sz="4800" dirty="0">
              <a:latin typeface="Qanelas" panose="00000500000000000000" pitchFamily="2" charset="-5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466630" y="4824022"/>
            <a:ext cx="2624283" cy="2044036"/>
          </a:xfrm>
          <a:prstGeom prst="rect">
            <a:avLst/>
          </a:prstGeom>
        </p:spPr>
      </p:pic>
      <p:pic>
        <p:nvPicPr>
          <p:cNvPr id="3" name="Image 1" descr="preencoded.png"/>
          <p:cNvPicPr>
            <a:picLocks noChangeAspect="1"/>
          </p:cNvPicPr>
          <p:nvPr/>
        </p:nvPicPr>
        <p:blipFill>
          <a:blip r:embed="rId4"/>
          <a:stretch>
            <a:fillRect/>
          </a:stretch>
        </p:blipFill>
        <p:spPr>
          <a:xfrm>
            <a:off x="8810227" y="3091495"/>
            <a:ext cx="3065761" cy="1276412"/>
          </a:xfrm>
          <a:prstGeom prst="rect">
            <a:avLst/>
          </a:prstGeom>
        </p:spPr>
      </p:pic>
      <p:pic>
        <p:nvPicPr>
          <p:cNvPr id="4" name="Image 2" descr="preencoded.png"/>
          <p:cNvPicPr>
            <a:picLocks noChangeAspect="1"/>
          </p:cNvPicPr>
          <p:nvPr/>
        </p:nvPicPr>
        <p:blipFill>
          <a:blip r:embed="rId5"/>
          <a:stretch>
            <a:fillRect/>
          </a:stretch>
        </p:blipFill>
        <p:spPr>
          <a:xfrm>
            <a:off x="8810468" y="8131274"/>
            <a:ext cx="3154430" cy="1240532"/>
          </a:xfrm>
          <a:prstGeom prst="rect">
            <a:avLst/>
          </a:prstGeom>
        </p:spPr>
      </p:pic>
      <p:pic>
        <p:nvPicPr>
          <p:cNvPr id="5" name="Image 3" descr="preencoded.png"/>
          <p:cNvPicPr>
            <a:picLocks noChangeAspect="1"/>
          </p:cNvPicPr>
          <p:nvPr/>
        </p:nvPicPr>
        <p:blipFill>
          <a:blip r:embed="rId6"/>
          <a:stretch>
            <a:fillRect/>
          </a:stretch>
        </p:blipFill>
        <p:spPr>
          <a:xfrm>
            <a:off x="12809063" y="7392206"/>
            <a:ext cx="5366911" cy="3464297"/>
          </a:xfrm>
          <a:prstGeom prst="rect">
            <a:avLst/>
          </a:prstGeom>
        </p:spPr>
      </p:pic>
      <p:pic>
        <p:nvPicPr>
          <p:cNvPr id="6" name="Image 4" descr="preencoded.png"/>
          <p:cNvPicPr>
            <a:picLocks noChangeAspect="1"/>
          </p:cNvPicPr>
          <p:nvPr/>
        </p:nvPicPr>
        <p:blipFill>
          <a:blip r:embed="rId7"/>
          <a:stretch>
            <a:fillRect/>
          </a:stretch>
        </p:blipFill>
        <p:spPr>
          <a:xfrm>
            <a:off x="8810553" y="9347969"/>
            <a:ext cx="3154345" cy="1215901"/>
          </a:xfrm>
          <a:prstGeom prst="rect">
            <a:avLst/>
          </a:prstGeom>
        </p:spPr>
      </p:pic>
      <p:pic>
        <p:nvPicPr>
          <p:cNvPr id="7" name="Image 5" descr="preencoded.png"/>
          <p:cNvPicPr>
            <a:picLocks noChangeAspect="1"/>
          </p:cNvPicPr>
          <p:nvPr/>
        </p:nvPicPr>
        <p:blipFill>
          <a:blip r:embed="rId8"/>
          <a:stretch>
            <a:fillRect/>
          </a:stretch>
        </p:blipFill>
        <p:spPr>
          <a:xfrm>
            <a:off x="12722368" y="8763000"/>
            <a:ext cx="187068" cy="2082800"/>
          </a:xfrm>
          <a:prstGeom prst="rect">
            <a:avLst/>
          </a:prstGeom>
        </p:spPr>
      </p:pic>
      <p:pic>
        <p:nvPicPr>
          <p:cNvPr id="8" name="Image 6" descr="preencoded.png"/>
          <p:cNvPicPr>
            <a:picLocks noChangeAspect="1"/>
          </p:cNvPicPr>
          <p:nvPr/>
        </p:nvPicPr>
        <p:blipFill>
          <a:blip r:embed="rId9"/>
          <a:stretch>
            <a:fillRect/>
          </a:stretch>
        </p:blipFill>
        <p:spPr>
          <a:xfrm>
            <a:off x="5466692" y="6847892"/>
            <a:ext cx="2624221" cy="2019387"/>
          </a:xfrm>
          <a:prstGeom prst="rect">
            <a:avLst/>
          </a:prstGeom>
        </p:spPr>
      </p:pic>
      <p:pic>
        <p:nvPicPr>
          <p:cNvPr id="9" name="Image 7" descr="preencoded.png"/>
          <p:cNvPicPr>
            <a:picLocks noChangeAspect="1"/>
          </p:cNvPicPr>
          <p:nvPr/>
        </p:nvPicPr>
        <p:blipFill>
          <a:blip r:embed="rId10"/>
          <a:stretch>
            <a:fillRect/>
          </a:stretch>
        </p:blipFill>
        <p:spPr>
          <a:xfrm>
            <a:off x="8803987" y="3606800"/>
            <a:ext cx="3468469" cy="5759599"/>
          </a:xfrm>
          <a:prstGeom prst="rect">
            <a:avLst/>
          </a:prstGeom>
        </p:spPr>
      </p:pic>
      <p:sp>
        <p:nvSpPr>
          <p:cNvPr id="10" name="Shape 0"/>
          <p:cNvSpPr/>
          <p:nvPr/>
        </p:nvSpPr>
        <p:spPr>
          <a:xfrm>
            <a:off x="4737692" y="6121400"/>
            <a:ext cx="1484650" cy="1484464"/>
          </a:xfrm>
          <a:prstGeom prst="roundRect">
            <a:avLst>
              <a:gd name="adj" fmla="val 85621"/>
            </a:avLst>
          </a:prstGeom>
          <a:solidFill>
            <a:srgbClr val="EF9292">
              <a:alpha val="100000"/>
            </a:srgbClr>
          </a:solidFill>
          <a:ln w="25400">
            <a:solidFill>
              <a:srgbClr val="000000"/>
            </a:solidFill>
            <a:prstDash val="solid"/>
          </a:ln>
        </p:spPr>
      </p:sp>
      <p:sp>
        <p:nvSpPr>
          <p:cNvPr id="11" name="Text 1"/>
          <p:cNvSpPr/>
          <p:nvPr/>
        </p:nvSpPr>
        <p:spPr>
          <a:xfrm>
            <a:off x="5308546" y="6501681"/>
            <a:ext cx="546168"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S</a:t>
            </a:r>
            <a:endParaRPr lang="en-US" sz="4800" dirty="0">
              <a:latin typeface="Qanelas" panose="00000500000000000000" pitchFamily="2" charset="-52"/>
            </a:endParaRPr>
          </a:p>
        </p:txBody>
      </p:sp>
      <p:sp>
        <p:nvSpPr>
          <p:cNvPr id="12" name="Shape 2"/>
          <p:cNvSpPr/>
          <p:nvPr/>
        </p:nvSpPr>
        <p:spPr>
          <a:xfrm>
            <a:off x="8078210" y="36195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3" name="Shape 3"/>
          <p:cNvSpPr/>
          <p:nvPr/>
        </p:nvSpPr>
        <p:spPr>
          <a:xfrm>
            <a:off x="12079210" y="21336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4" name="Shape 4"/>
          <p:cNvSpPr/>
          <p:nvPr/>
        </p:nvSpPr>
        <p:spPr>
          <a:xfrm>
            <a:off x="12079210" y="71374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5" name="Shape 5"/>
          <p:cNvSpPr/>
          <p:nvPr/>
        </p:nvSpPr>
        <p:spPr>
          <a:xfrm>
            <a:off x="12079210" y="101092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6" name="Shape 6"/>
          <p:cNvSpPr/>
          <p:nvPr/>
        </p:nvSpPr>
        <p:spPr>
          <a:xfrm>
            <a:off x="8078210" y="86233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7" name="Shape 7"/>
          <p:cNvSpPr/>
          <p:nvPr/>
        </p:nvSpPr>
        <p:spPr>
          <a:xfrm>
            <a:off x="18163270" y="6121400"/>
            <a:ext cx="1484650" cy="1484464"/>
          </a:xfrm>
          <a:prstGeom prst="roundRect">
            <a:avLst>
              <a:gd name="adj" fmla="val 85621"/>
            </a:avLst>
          </a:prstGeom>
          <a:solidFill>
            <a:srgbClr val="E3E3E3">
              <a:alpha val="100000"/>
            </a:srgbClr>
          </a:solidFill>
          <a:ln w="25400">
            <a:solidFill>
              <a:srgbClr val="000000"/>
            </a:solidFill>
            <a:prstDash val="solid"/>
          </a:ln>
        </p:spPr>
      </p:sp>
      <p:sp>
        <p:nvSpPr>
          <p:cNvPr id="18" name="Text 8"/>
          <p:cNvSpPr/>
          <p:nvPr/>
        </p:nvSpPr>
        <p:spPr>
          <a:xfrm>
            <a:off x="18753176" y="6501681"/>
            <a:ext cx="508063"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T</a:t>
            </a:r>
            <a:endParaRPr lang="en-US" sz="4800" dirty="0">
              <a:latin typeface="Qanelas" panose="00000500000000000000" pitchFamily="2" charset="-5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466630" y="4824028"/>
            <a:ext cx="2624283" cy="2044030"/>
          </a:xfrm>
          <a:prstGeom prst="rect">
            <a:avLst/>
          </a:prstGeom>
        </p:spPr>
      </p:pic>
      <p:pic>
        <p:nvPicPr>
          <p:cNvPr id="3" name="Image 1" descr="preencoded.png"/>
          <p:cNvPicPr>
            <a:picLocks noChangeAspect="1"/>
          </p:cNvPicPr>
          <p:nvPr/>
        </p:nvPicPr>
        <p:blipFill>
          <a:blip r:embed="rId4"/>
          <a:stretch>
            <a:fillRect/>
          </a:stretch>
        </p:blipFill>
        <p:spPr>
          <a:xfrm>
            <a:off x="8810227" y="3091495"/>
            <a:ext cx="3065761" cy="1276412"/>
          </a:xfrm>
          <a:prstGeom prst="rect">
            <a:avLst/>
          </a:prstGeom>
        </p:spPr>
      </p:pic>
      <p:pic>
        <p:nvPicPr>
          <p:cNvPr id="4" name="Image 2" descr="preencoded.png"/>
          <p:cNvPicPr>
            <a:picLocks noChangeAspect="1"/>
          </p:cNvPicPr>
          <p:nvPr/>
        </p:nvPicPr>
        <p:blipFill>
          <a:blip r:embed="rId5"/>
          <a:stretch>
            <a:fillRect/>
          </a:stretch>
        </p:blipFill>
        <p:spPr>
          <a:xfrm>
            <a:off x="8810468" y="8131274"/>
            <a:ext cx="3154430" cy="1240532"/>
          </a:xfrm>
          <a:prstGeom prst="rect">
            <a:avLst/>
          </a:prstGeom>
        </p:spPr>
      </p:pic>
      <p:pic>
        <p:nvPicPr>
          <p:cNvPr id="5" name="Image 3" descr="preencoded.png"/>
          <p:cNvPicPr>
            <a:picLocks noChangeAspect="1"/>
          </p:cNvPicPr>
          <p:nvPr/>
        </p:nvPicPr>
        <p:blipFill>
          <a:blip r:embed="rId6"/>
          <a:stretch>
            <a:fillRect/>
          </a:stretch>
        </p:blipFill>
        <p:spPr>
          <a:xfrm>
            <a:off x="12809063" y="7392206"/>
            <a:ext cx="5366911" cy="3464297"/>
          </a:xfrm>
          <a:prstGeom prst="rect">
            <a:avLst/>
          </a:prstGeom>
        </p:spPr>
      </p:pic>
      <p:pic>
        <p:nvPicPr>
          <p:cNvPr id="6" name="Image 4" descr="preencoded.png"/>
          <p:cNvPicPr>
            <a:picLocks noChangeAspect="1"/>
          </p:cNvPicPr>
          <p:nvPr/>
        </p:nvPicPr>
        <p:blipFill>
          <a:blip r:embed="rId7"/>
          <a:stretch>
            <a:fillRect/>
          </a:stretch>
        </p:blipFill>
        <p:spPr>
          <a:xfrm>
            <a:off x="8810553" y="9347969"/>
            <a:ext cx="3154345" cy="1215901"/>
          </a:xfrm>
          <a:prstGeom prst="rect">
            <a:avLst/>
          </a:prstGeom>
        </p:spPr>
      </p:pic>
      <p:pic>
        <p:nvPicPr>
          <p:cNvPr id="7" name="Image 5" descr="preencoded.png"/>
          <p:cNvPicPr>
            <a:picLocks noChangeAspect="1"/>
          </p:cNvPicPr>
          <p:nvPr/>
        </p:nvPicPr>
        <p:blipFill>
          <a:blip r:embed="rId8"/>
          <a:stretch>
            <a:fillRect/>
          </a:stretch>
        </p:blipFill>
        <p:spPr>
          <a:xfrm>
            <a:off x="12722368" y="8763000"/>
            <a:ext cx="187068" cy="2082800"/>
          </a:xfrm>
          <a:prstGeom prst="rect">
            <a:avLst/>
          </a:prstGeom>
        </p:spPr>
      </p:pic>
      <p:pic>
        <p:nvPicPr>
          <p:cNvPr id="8" name="Image 6" descr="preencoded.png"/>
          <p:cNvPicPr>
            <a:picLocks noChangeAspect="1"/>
          </p:cNvPicPr>
          <p:nvPr/>
        </p:nvPicPr>
        <p:blipFill>
          <a:blip r:embed="rId9"/>
          <a:stretch>
            <a:fillRect/>
          </a:stretch>
        </p:blipFill>
        <p:spPr>
          <a:xfrm>
            <a:off x="5466692" y="6847892"/>
            <a:ext cx="2624221" cy="2019387"/>
          </a:xfrm>
          <a:prstGeom prst="rect">
            <a:avLst/>
          </a:prstGeom>
        </p:spPr>
      </p:pic>
      <p:pic>
        <p:nvPicPr>
          <p:cNvPr id="9" name="Image 7" descr="preencoded.png"/>
          <p:cNvPicPr>
            <a:picLocks noChangeAspect="1"/>
          </p:cNvPicPr>
          <p:nvPr/>
        </p:nvPicPr>
        <p:blipFill>
          <a:blip r:embed="rId10"/>
          <a:stretch>
            <a:fillRect/>
          </a:stretch>
        </p:blipFill>
        <p:spPr>
          <a:xfrm>
            <a:off x="8803987" y="3606800"/>
            <a:ext cx="3468469" cy="5759599"/>
          </a:xfrm>
          <a:prstGeom prst="rect">
            <a:avLst/>
          </a:prstGeom>
        </p:spPr>
      </p:pic>
      <p:sp>
        <p:nvSpPr>
          <p:cNvPr id="10" name="Shape 0"/>
          <p:cNvSpPr/>
          <p:nvPr/>
        </p:nvSpPr>
        <p:spPr>
          <a:xfrm>
            <a:off x="4737692" y="6121400"/>
            <a:ext cx="1484650" cy="1484464"/>
          </a:xfrm>
          <a:prstGeom prst="roundRect">
            <a:avLst>
              <a:gd name="adj" fmla="val 85621"/>
            </a:avLst>
          </a:prstGeom>
          <a:solidFill>
            <a:srgbClr val="EF9292">
              <a:alpha val="100000"/>
            </a:srgbClr>
          </a:solidFill>
          <a:ln w="25400">
            <a:solidFill>
              <a:srgbClr val="000000"/>
            </a:solidFill>
            <a:prstDash val="solid"/>
          </a:ln>
        </p:spPr>
      </p:sp>
      <p:sp>
        <p:nvSpPr>
          <p:cNvPr id="11" name="Text 1"/>
          <p:cNvSpPr/>
          <p:nvPr/>
        </p:nvSpPr>
        <p:spPr>
          <a:xfrm>
            <a:off x="5308546" y="6501681"/>
            <a:ext cx="546168"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S</a:t>
            </a:r>
            <a:endParaRPr lang="en-US" sz="4800" dirty="0">
              <a:latin typeface="Qanelas" panose="00000500000000000000" pitchFamily="2" charset="-52"/>
            </a:endParaRPr>
          </a:p>
        </p:txBody>
      </p:sp>
      <p:sp>
        <p:nvSpPr>
          <p:cNvPr id="12" name="Shape 2"/>
          <p:cNvSpPr/>
          <p:nvPr/>
        </p:nvSpPr>
        <p:spPr>
          <a:xfrm>
            <a:off x="8078210" y="36195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3" name="Shape 3"/>
          <p:cNvSpPr/>
          <p:nvPr/>
        </p:nvSpPr>
        <p:spPr>
          <a:xfrm>
            <a:off x="12079210" y="21336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4" name="Shape 4"/>
          <p:cNvSpPr/>
          <p:nvPr/>
        </p:nvSpPr>
        <p:spPr>
          <a:xfrm>
            <a:off x="12079210" y="71374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5" name="Shape 5"/>
          <p:cNvSpPr/>
          <p:nvPr/>
        </p:nvSpPr>
        <p:spPr>
          <a:xfrm>
            <a:off x="12079210" y="10109200"/>
            <a:ext cx="1484650" cy="1484464"/>
          </a:xfrm>
          <a:prstGeom prst="roundRect">
            <a:avLst>
              <a:gd name="adj" fmla="val 85621"/>
            </a:avLst>
          </a:prstGeom>
          <a:solidFill>
            <a:srgbClr val="FFFFFF">
              <a:alpha val="100000"/>
            </a:srgbClr>
          </a:solidFill>
          <a:ln w="25400">
            <a:solidFill>
              <a:srgbClr val="000000"/>
            </a:solidFill>
            <a:prstDash val="solid"/>
          </a:ln>
        </p:spPr>
      </p:sp>
      <p:sp>
        <p:nvSpPr>
          <p:cNvPr id="16" name="Shape 6"/>
          <p:cNvSpPr/>
          <p:nvPr/>
        </p:nvSpPr>
        <p:spPr>
          <a:xfrm>
            <a:off x="8078210" y="8623300"/>
            <a:ext cx="1484650" cy="1484464"/>
          </a:xfrm>
          <a:prstGeom prst="roundRect">
            <a:avLst>
              <a:gd name="adj" fmla="val 85621"/>
            </a:avLst>
          </a:prstGeom>
          <a:solidFill>
            <a:srgbClr val="FFBDBD">
              <a:alpha val="100000"/>
            </a:srgbClr>
          </a:solidFill>
          <a:ln w="25400">
            <a:solidFill>
              <a:srgbClr val="000000"/>
            </a:solidFill>
            <a:prstDash val="solid"/>
          </a:ln>
        </p:spPr>
      </p:sp>
      <p:sp>
        <p:nvSpPr>
          <p:cNvPr id="17" name="Shape 7"/>
          <p:cNvSpPr/>
          <p:nvPr/>
        </p:nvSpPr>
        <p:spPr>
          <a:xfrm>
            <a:off x="18163270" y="6121400"/>
            <a:ext cx="1484650" cy="1484464"/>
          </a:xfrm>
          <a:prstGeom prst="roundRect">
            <a:avLst>
              <a:gd name="adj" fmla="val 85621"/>
            </a:avLst>
          </a:prstGeom>
          <a:solidFill>
            <a:srgbClr val="E3E3E3">
              <a:alpha val="100000"/>
            </a:srgbClr>
          </a:solidFill>
          <a:ln w="25400">
            <a:solidFill>
              <a:srgbClr val="000000"/>
            </a:solidFill>
            <a:prstDash val="solid"/>
          </a:ln>
        </p:spPr>
      </p:sp>
      <p:sp>
        <p:nvSpPr>
          <p:cNvPr id="18" name="Text 8"/>
          <p:cNvSpPr/>
          <p:nvPr/>
        </p:nvSpPr>
        <p:spPr>
          <a:xfrm>
            <a:off x="18753176" y="6501681"/>
            <a:ext cx="508063" cy="927100"/>
          </a:xfrm>
          <a:prstGeom prst="rect">
            <a:avLst/>
          </a:prstGeom>
          <a:noFill/>
          <a:ln/>
        </p:spPr>
        <p:txBody>
          <a:bodyPr wrap="square" lIns="0" tIns="0" rIns="0" bIns="0" rtlCol="0" anchor="t"/>
          <a:lstStyle/>
          <a:p>
            <a:pPr algn="l"/>
            <a:r>
              <a:rPr lang="en-US" sz="4800" dirty="0">
                <a:solidFill>
                  <a:srgbClr val="000000">
                    <a:alpha val="100000"/>
                  </a:srgbClr>
                </a:solidFill>
                <a:latin typeface="Qanelas" panose="00000500000000000000" pitchFamily="2" charset="-52"/>
                <a:ea typeface="Qanelas-Regular" pitchFamily="34" charset="-122"/>
                <a:cs typeface="Qanelas-Regular" pitchFamily="34" charset="-120"/>
              </a:rPr>
              <a:t>T</a:t>
            </a:r>
            <a:endParaRPr lang="en-US" sz="4800" dirty="0">
              <a:latin typeface="Qanelas" panose="00000500000000000000" pitchFamily="2" charset="-5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1240</Words>
  <Application>Microsoft Office PowerPoint</Application>
  <PresentationFormat>Произвольный</PresentationFormat>
  <Paragraphs>191</Paragraphs>
  <Slides>26</Slides>
  <Notes>26</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26</vt:i4>
      </vt:variant>
    </vt:vector>
  </HeadingPairs>
  <TitlesOfParts>
    <vt:vector size="36" baseType="lpstr">
      <vt:lpstr>Qanelas-SemiBold</vt:lpstr>
      <vt:lpstr>Qanelas-Regular</vt:lpstr>
      <vt:lpstr>Qanelas-Bold</vt:lpstr>
      <vt:lpstr>Arial</vt:lpstr>
      <vt:lpstr>Qanelas-Regular Italic</vt:lpstr>
      <vt:lpstr>Calibri</vt:lpstr>
      <vt:lpstr>Qanelas</vt:lpstr>
      <vt:lpstr>Qanelas Bold</vt:lpstr>
      <vt:lpstr>Qanelas SemiBold</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Šykaviec Jahor</cp:lastModifiedBy>
  <cp:revision>8</cp:revision>
  <dcterms:created xsi:type="dcterms:W3CDTF">2022-11-10T17:13:26Z</dcterms:created>
  <dcterms:modified xsi:type="dcterms:W3CDTF">2022-11-11T00:38:40Z</dcterms:modified>
</cp:coreProperties>
</file>