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omments/comment1.xml" ContentType="application/vnd.openxmlformats-officedocument.presentationml.comments+xml"/>
  <Override PartName="/ppt/notesSlides/notesSlide63.xml" ContentType="application/vnd.openxmlformats-officedocument.presentationml.notesSlide+xml"/>
  <Override PartName="/ppt/comments/comment2.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comments/comment3.xml" ContentType="application/vnd.openxmlformats-officedocument.presentationml.comments+xml"/>
  <Override PartName="/ppt/notesSlides/notesSlide142.xml" ContentType="application/vnd.openxmlformats-officedocument.presentationml.notesSlide+xml"/>
  <Override PartName="/ppt/comments/comment4.xml" ContentType="application/vnd.openxmlformats-officedocument.presentationml.comments+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94"/>
  </p:notesMasterIdLst>
  <p:sldIdLst>
    <p:sldId id="256" r:id="rId3"/>
    <p:sldId id="491" r:id="rId4"/>
    <p:sldId id="260" r:id="rId5"/>
    <p:sldId id="310" r:id="rId6"/>
    <p:sldId id="297" r:id="rId7"/>
    <p:sldId id="262" r:id="rId8"/>
    <p:sldId id="298" r:id="rId9"/>
    <p:sldId id="263" r:id="rId10"/>
    <p:sldId id="299" r:id="rId11"/>
    <p:sldId id="264" r:id="rId12"/>
    <p:sldId id="301" r:id="rId13"/>
    <p:sldId id="302" r:id="rId14"/>
    <p:sldId id="300" r:id="rId15"/>
    <p:sldId id="311" r:id="rId16"/>
    <p:sldId id="270" r:id="rId17"/>
    <p:sldId id="271" r:id="rId18"/>
    <p:sldId id="272" r:id="rId19"/>
    <p:sldId id="303" r:id="rId20"/>
    <p:sldId id="273" r:id="rId21"/>
    <p:sldId id="274" r:id="rId22"/>
    <p:sldId id="275" r:id="rId23"/>
    <p:sldId id="276" r:id="rId24"/>
    <p:sldId id="304" r:id="rId25"/>
    <p:sldId id="305" r:id="rId26"/>
    <p:sldId id="277" r:id="rId27"/>
    <p:sldId id="278" r:id="rId28"/>
    <p:sldId id="279" r:id="rId29"/>
    <p:sldId id="306" r:id="rId30"/>
    <p:sldId id="280" r:id="rId31"/>
    <p:sldId id="281" r:id="rId32"/>
    <p:sldId id="282" r:id="rId33"/>
    <p:sldId id="283" r:id="rId34"/>
    <p:sldId id="307" r:id="rId35"/>
    <p:sldId id="284" r:id="rId36"/>
    <p:sldId id="289" r:id="rId37"/>
    <p:sldId id="290" r:id="rId38"/>
    <p:sldId id="291" r:id="rId39"/>
    <p:sldId id="292" r:id="rId40"/>
    <p:sldId id="293" r:id="rId41"/>
    <p:sldId id="294" r:id="rId42"/>
    <p:sldId id="308" r:id="rId43"/>
    <p:sldId id="296" r:id="rId44"/>
    <p:sldId id="309" r:id="rId45"/>
    <p:sldId id="312"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7" r:id="rId59"/>
    <p:sldId id="328" r:id="rId60"/>
    <p:sldId id="329" r:id="rId61"/>
    <p:sldId id="330" r:id="rId62"/>
    <p:sldId id="332" r:id="rId63"/>
    <p:sldId id="333" r:id="rId64"/>
    <p:sldId id="334" r:id="rId65"/>
    <p:sldId id="335" r:id="rId66"/>
    <p:sldId id="336" r:id="rId67"/>
    <p:sldId id="337" r:id="rId68"/>
    <p:sldId id="338" r:id="rId69"/>
    <p:sldId id="339" r:id="rId70"/>
    <p:sldId id="341" r:id="rId71"/>
    <p:sldId id="342" r:id="rId72"/>
    <p:sldId id="343" r:id="rId73"/>
    <p:sldId id="344" r:id="rId74"/>
    <p:sldId id="346" r:id="rId75"/>
    <p:sldId id="347" r:id="rId76"/>
    <p:sldId id="348" r:id="rId77"/>
    <p:sldId id="349" r:id="rId78"/>
    <p:sldId id="350" r:id="rId79"/>
    <p:sldId id="352" r:id="rId80"/>
    <p:sldId id="353" r:id="rId81"/>
    <p:sldId id="354" r:id="rId82"/>
    <p:sldId id="355" r:id="rId83"/>
    <p:sldId id="356" r:id="rId84"/>
    <p:sldId id="359" r:id="rId85"/>
    <p:sldId id="360" r:id="rId86"/>
    <p:sldId id="361" r:id="rId87"/>
    <p:sldId id="362" r:id="rId88"/>
    <p:sldId id="363" r:id="rId89"/>
    <p:sldId id="364" r:id="rId90"/>
    <p:sldId id="365" r:id="rId91"/>
    <p:sldId id="366" r:id="rId92"/>
    <p:sldId id="367" r:id="rId93"/>
    <p:sldId id="369" r:id="rId94"/>
    <p:sldId id="370" r:id="rId95"/>
    <p:sldId id="371" r:id="rId96"/>
    <p:sldId id="372" r:id="rId97"/>
    <p:sldId id="373" r:id="rId98"/>
    <p:sldId id="375" r:id="rId99"/>
    <p:sldId id="376" r:id="rId100"/>
    <p:sldId id="377" r:id="rId101"/>
    <p:sldId id="378" r:id="rId102"/>
    <p:sldId id="379" r:id="rId103"/>
    <p:sldId id="381" r:id="rId104"/>
    <p:sldId id="382" r:id="rId105"/>
    <p:sldId id="383" r:id="rId106"/>
    <p:sldId id="384" r:id="rId107"/>
    <p:sldId id="385" r:id="rId108"/>
    <p:sldId id="386" r:id="rId109"/>
    <p:sldId id="387" r:id="rId110"/>
    <p:sldId id="389" r:id="rId111"/>
    <p:sldId id="390" r:id="rId112"/>
    <p:sldId id="391" r:id="rId113"/>
    <p:sldId id="392" r:id="rId114"/>
    <p:sldId id="393" r:id="rId115"/>
    <p:sldId id="395" r:id="rId116"/>
    <p:sldId id="396" r:id="rId117"/>
    <p:sldId id="397" r:id="rId118"/>
    <p:sldId id="398" r:id="rId119"/>
    <p:sldId id="399" r:id="rId120"/>
    <p:sldId id="401" r:id="rId121"/>
    <p:sldId id="402" r:id="rId122"/>
    <p:sldId id="403" r:id="rId123"/>
    <p:sldId id="404" r:id="rId124"/>
    <p:sldId id="407" r:id="rId125"/>
    <p:sldId id="408" r:id="rId126"/>
    <p:sldId id="409" r:id="rId127"/>
    <p:sldId id="410" r:id="rId128"/>
    <p:sldId id="411" r:id="rId129"/>
    <p:sldId id="412" r:id="rId130"/>
    <p:sldId id="414" r:id="rId131"/>
    <p:sldId id="415" r:id="rId132"/>
    <p:sldId id="416" r:id="rId133"/>
    <p:sldId id="417" r:id="rId134"/>
    <p:sldId id="418" r:id="rId135"/>
    <p:sldId id="419" r:id="rId136"/>
    <p:sldId id="421" r:id="rId137"/>
    <p:sldId id="422" r:id="rId138"/>
    <p:sldId id="423" r:id="rId139"/>
    <p:sldId id="424" r:id="rId140"/>
    <p:sldId id="425" r:id="rId141"/>
    <p:sldId id="427" r:id="rId142"/>
    <p:sldId id="428" r:id="rId143"/>
    <p:sldId id="429" r:id="rId144"/>
    <p:sldId id="430" r:id="rId145"/>
    <p:sldId id="431" r:id="rId146"/>
    <p:sldId id="433" r:id="rId147"/>
    <p:sldId id="434" r:id="rId148"/>
    <p:sldId id="435" r:id="rId149"/>
    <p:sldId id="436" r:id="rId150"/>
    <p:sldId id="437" r:id="rId151"/>
    <p:sldId id="439" r:id="rId152"/>
    <p:sldId id="440" r:id="rId153"/>
    <p:sldId id="441" r:id="rId154"/>
    <p:sldId id="442" r:id="rId155"/>
    <p:sldId id="444" r:id="rId156"/>
    <p:sldId id="445" r:id="rId157"/>
    <p:sldId id="446" r:id="rId158"/>
    <p:sldId id="447" r:id="rId159"/>
    <p:sldId id="450" r:id="rId160"/>
    <p:sldId id="451" r:id="rId161"/>
    <p:sldId id="452" r:id="rId162"/>
    <p:sldId id="453" r:id="rId163"/>
    <p:sldId id="454" r:id="rId164"/>
    <p:sldId id="455" r:id="rId165"/>
    <p:sldId id="457" r:id="rId166"/>
    <p:sldId id="458" r:id="rId167"/>
    <p:sldId id="459" r:id="rId168"/>
    <p:sldId id="460" r:id="rId169"/>
    <p:sldId id="461" r:id="rId170"/>
    <p:sldId id="463" r:id="rId171"/>
    <p:sldId id="464" r:id="rId172"/>
    <p:sldId id="465" r:id="rId173"/>
    <p:sldId id="466" r:id="rId174"/>
    <p:sldId id="467" r:id="rId175"/>
    <p:sldId id="469" r:id="rId176"/>
    <p:sldId id="470" r:id="rId177"/>
    <p:sldId id="471" r:id="rId178"/>
    <p:sldId id="472" r:id="rId179"/>
    <p:sldId id="473" r:id="rId180"/>
    <p:sldId id="475" r:id="rId181"/>
    <p:sldId id="476" r:id="rId182"/>
    <p:sldId id="477" r:id="rId183"/>
    <p:sldId id="478" r:id="rId184"/>
    <p:sldId id="480" r:id="rId185"/>
    <p:sldId id="481" r:id="rId186"/>
    <p:sldId id="482" r:id="rId187"/>
    <p:sldId id="483" r:id="rId188"/>
    <p:sldId id="485" r:id="rId189"/>
    <p:sldId id="486" r:id="rId190"/>
    <p:sldId id="487" r:id="rId191"/>
    <p:sldId id="488" r:id="rId192"/>
    <p:sldId id="492" r:id="rId1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Introduction" id="{1BC19922-299D-473A-9E2A-48F5A73993DD}">
          <p14:sldIdLst>
            <p14:sldId id="256"/>
            <p14:sldId id="491"/>
            <p14:sldId id="260"/>
          </p14:sldIdLst>
        </p14:section>
        <p14:section name="### Statements" id="{2F611E5A-4EF2-491B-8F34-D927513302CF}">
          <p14:sldIdLst>
            <p14:sldId id="310"/>
          </p14:sldIdLst>
        </p14:section>
        <p14:section name="+ Missing Mark Bug" id="{BD7AD32F-FA82-42C1-B631-B2C142CF3A46}">
          <p14:sldIdLst>
            <p14:sldId id="297"/>
            <p14:sldId id="262"/>
            <p14:sldId id="298"/>
            <p14:sldId id="263"/>
            <p14:sldId id="299"/>
            <p14:sldId id="264"/>
            <p14:sldId id="301"/>
            <p14:sldId id="302"/>
            <p14:sldId id="300"/>
          </p14:sldIdLst>
        </p14:section>
        <p14:section name="+ Fresh Function Bug" id="{2574706E-DA70-4AD3-AF08-65BB3B13F9BD}">
          <p14:sldIdLst>
            <p14:sldId id="311"/>
            <p14:sldId id="270"/>
            <p14:sldId id="271"/>
            <p14:sldId id="272"/>
            <p14:sldId id="303"/>
          </p14:sldIdLst>
        </p14:section>
        <p14:section name="+ Tumble Through Bug" id="{32937EB0-EEFE-45F6-92F7-F02EB4E0B717}">
          <p14:sldIdLst>
            <p14:sldId id="273"/>
            <p14:sldId id="274"/>
            <p14:sldId id="275"/>
            <p14:sldId id="276"/>
            <p14:sldId id="304"/>
            <p14:sldId id="305"/>
          </p14:sldIdLst>
        </p14:section>
        <p14:section name="+ Strictly Stay Bug" id="{90FB6E2E-0CF3-4B21-96C8-29C6CE259D92}">
          <p14:sldIdLst>
            <p14:sldId id="277"/>
            <p14:sldId id="278"/>
            <p14:sldId id="279"/>
            <p14:sldId id="306"/>
            <p14:sldId id="280"/>
          </p14:sldIdLst>
        </p14:section>
        <p14:section name="– Parsing Parenthesis Bug" id="{1DFEAAD2-74FD-48E0-B6C4-8863D36DDC97}">
          <p14:sldIdLst>
            <p14:sldId id="281"/>
            <p14:sldId id="282"/>
            <p14:sldId id="283"/>
            <p14:sldId id="307"/>
            <p14:sldId id="284"/>
          </p14:sldIdLst>
        </p14:section>
        <p14:section name="– Evil Eval Bug" id="{8BC1F29A-EF47-47AF-B19F-DC24245DE826}">
          <p14:sldIdLst>
            <p14:sldId id="289"/>
            <p14:sldId id="290"/>
            <p14:sldId id="291"/>
            <p14:sldId id="292"/>
          </p14:sldIdLst>
        </p14:section>
        <p14:section name="+ Fickle Figure Bug" id="{28859887-C649-4B5E-8098-043B71C570D4}">
          <p14:sldIdLst>
            <p14:sldId id="293"/>
            <p14:sldId id="294"/>
            <p14:sldId id="308"/>
            <p14:sldId id="296"/>
            <p14:sldId id="309"/>
          </p14:sldIdLst>
        </p14:section>
        <p14:section name="### Expressions &amp; Operators" id="{3AD5699C-034C-48EB-8A29-7992EFF3BBFA}">
          <p14:sldIdLst>
            <p14:sldId id="312"/>
          </p14:sldIdLst>
        </p14:section>
        <p14:section name="+ Crude Computation Bug" id="{752DFC82-5EF9-42A9-82B4-F200F3562F07}">
          <p14:sldIdLst>
            <p14:sldId id="313"/>
            <p14:sldId id="314"/>
            <p14:sldId id="315"/>
            <p14:sldId id="316"/>
            <p14:sldId id="317"/>
            <p14:sldId id="318"/>
            <p14:sldId id="319"/>
          </p14:sldIdLst>
        </p14:section>
        <p14:section name="+ Mistaken Mold Bug" id="{2AB0434A-44A9-4883-A523-8D6DC89FDCA4}">
          <p14:sldIdLst>
            <p14:sldId id="321"/>
            <p14:sldId id="322"/>
            <p14:sldId id="323"/>
            <p14:sldId id="324"/>
            <p14:sldId id="325"/>
          </p14:sldIdLst>
        </p14:section>
        <p14:section name="+ Twisted Truth Bug" id="{C57A7927-1516-4A00-A436-905EAFE8F3C7}">
          <p14:sldIdLst>
            <p14:sldId id="327"/>
            <p14:sldId id="328"/>
            <p14:sldId id="329"/>
            <p14:sldId id="330"/>
          </p14:sldIdLst>
        </p14:section>
        <p14:section name="+ Crafty Convert Bug" id="{6767BC86-77A6-4C5D-960D-4C5FB403395B}">
          <p14:sldIdLst>
            <p14:sldId id="332"/>
            <p14:sldId id="333"/>
            <p14:sldId id="334"/>
            <p14:sldId id="335"/>
            <p14:sldId id="336"/>
            <p14:sldId id="337"/>
            <p14:sldId id="338"/>
            <p14:sldId id="339"/>
          </p14:sldIdLst>
        </p14:section>
        <p14:section name="– Problematic Pause Bug" id="{913D0C3B-1DFC-456C-BE1B-D2E075C12FF5}">
          <p14:sldIdLst>
            <p14:sldId id="341"/>
            <p14:sldId id="342"/>
            <p14:sldId id="343"/>
            <p14:sldId id="344"/>
          </p14:sldIdLst>
        </p14:section>
        <p14:section name="+ Ignored Invention Bug" id="{67BD3DA7-4F1B-490B-85D6-C98DFBD85084}">
          <p14:sldIdLst>
            <p14:sldId id="346"/>
            <p14:sldId id="347"/>
            <p14:sldId id="348"/>
            <p14:sldId id="349"/>
            <p14:sldId id="350"/>
          </p14:sldIdLst>
        </p14:section>
        <p14:section name="– Inaccurate Increase Bug" id="{D2BB8F0C-272B-498C-A5F3-9FC1A6627C52}">
          <p14:sldIdLst>
            <p14:sldId id="352"/>
            <p14:sldId id="353"/>
            <p14:sldId id="354"/>
            <p14:sldId id="355"/>
            <p14:sldId id="356"/>
          </p14:sldIdLst>
        </p14:section>
        <p14:section name="### Functions" id="{26C673CE-E3CC-4F19-8958-4E8A12B57D1E}">
          <p14:sldIdLst>
            <p14:sldId id="359"/>
          </p14:sldIdLst>
        </p14:section>
        <p14:section name="– Raised Resource Bug" id="{460B100D-E992-4390-8E08-7B35CFABA3D2}">
          <p14:sldIdLst>
            <p14:sldId id="360"/>
            <p14:sldId id="361"/>
            <p14:sldId id="362"/>
            <p14:sldId id="363"/>
            <p14:sldId id="364"/>
            <p14:sldId id="365"/>
            <p14:sldId id="366"/>
            <p14:sldId id="367"/>
          </p14:sldIdLst>
        </p14:section>
        <p14:section name="– Early Execution Bug" id="{46D789FC-C425-4D7A-94EE-D78D8F2C00D7}">
          <p14:sldIdLst>
            <p14:sldId id="369"/>
            <p14:sldId id="370"/>
            <p14:sldId id="371"/>
            <p14:sldId id="372"/>
            <p14:sldId id="373"/>
          </p14:sldIdLst>
        </p14:section>
        <p14:section name="– Morphed Method Bug" id="{CC3B466D-8A2D-4171-B73E-DE1E162ADCF9}">
          <p14:sldIdLst>
            <p14:sldId id="375"/>
            <p14:sldId id="376"/>
            <p14:sldId id="377"/>
            <p14:sldId id="378"/>
            <p14:sldId id="379"/>
          </p14:sldIdLst>
        </p14:section>
        <p14:section name="+ Confounding Context Bug" id="{823D41EF-3695-47B6-BDB3-2CCDDA6DC9A7}">
          <p14:sldIdLst>
            <p14:sldId id="381"/>
            <p14:sldId id="382"/>
            <p14:sldId id="383"/>
            <p14:sldId id="384"/>
            <p14:sldId id="385"/>
            <p14:sldId id="386"/>
            <p14:sldId id="387"/>
          </p14:sldIdLst>
        </p14:section>
        <p14:section name="+ Escaped Environment Bug" id="{ACBC4979-9D20-499C-AF17-33BFA1600FCD}">
          <p14:sldIdLst>
            <p14:sldId id="389"/>
            <p14:sldId id="390"/>
            <p14:sldId id="391"/>
            <p14:sldId id="392"/>
            <p14:sldId id="393"/>
          </p14:sldIdLst>
        </p14:section>
        <p14:section name="– Peculiar Parameter Bug" id="{167A49F7-56ED-41C3-A7AC-CB998A19608D}">
          <p14:sldIdLst>
            <p14:sldId id="395"/>
            <p14:sldId id="396"/>
            <p14:sldId id="397"/>
            <p14:sldId id="398"/>
            <p14:sldId id="399"/>
          </p14:sldIdLst>
        </p14:section>
        <p14:section name="– Condemned Criterion Bug" id="{707181F7-A852-4A16-92C6-F6CCB850272B}">
          <p14:sldIdLst>
            <p14:sldId id="401"/>
            <p14:sldId id="402"/>
            <p14:sldId id="403"/>
            <p14:sldId id="404"/>
          </p14:sldIdLst>
        </p14:section>
        <p14:section name="### Values, Variables, and Literals" id="{B3D1DC2E-0304-4320-B4CF-671EB66553A9}">
          <p14:sldIdLst>
            <p14:sldId id="407"/>
          </p14:sldIdLst>
        </p14:section>
        <p14:section name="+ Booked Byword Bug" id="{FF1411DD-62F6-4902-B5A8-2E2E3AC4DB4F}">
          <p14:sldIdLst>
            <p14:sldId id="408"/>
            <p14:sldId id="409"/>
            <p14:sldId id="410"/>
            <p14:sldId id="411"/>
            <p14:sldId id="412"/>
          </p14:sldIdLst>
        </p14:section>
        <p14:section name="– Revealing Recall Bug" id="{AE307323-DD13-4CCC-BCAE-AD3339380693}">
          <p14:sldIdLst>
            <p14:sldId id="414"/>
            <p14:sldId id="415"/>
            <p14:sldId id="416"/>
            <p14:sldId id="417"/>
            <p14:sldId id="418"/>
            <p14:sldId id="419"/>
          </p14:sldIdLst>
        </p14:section>
        <p14:section name="+ Relative Realism Bug" id="{B16ACF9D-D1C3-47E5-AF9D-A362CE514A55}">
          <p14:sldIdLst>
            <p14:sldId id="421"/>
            <p14:sldId id="422"/>
            <p14:sldId id="423"/>
            <p14:sldId id="424"/>
            <p14:sldId id="425"/>
          </p14:sldIdLst>
        </p14:section>
        <p14:section name="+ Tangled Tag Bug" id="{AA43AE18-588D-432E-8DFF-C89FD0F860C5}">
          <p14:sldIdLst>
            <p14:sldId id="427"/>
            <p14:sldId id="428"/>
            <p14:sldId id="429"/>
            <p14:sldId id="430"/>
            <p14:sldId id="431"/>
          </p14:sldIdLst>
        </p14:section>
        <p14:section name="– Double Define Bug" id="{0026F2F8-6033-4D09-A398-2D4806CE3C1C}">
          <p14:sldIdLst>
            <p14:sldId id="433"/>
            <p14:sldId id="434"/>
            <p14:sldId id="435"/>
            <p14:sldId id="436"/>
            <p14:sldId id="437"/>
          </p14:sldIdLst>
        </p14:section>
        <p14:section name="+ Transform Total Bug" id="{9C963BAF-B07C-497C-8468-14F55BD32C60}">
          <p14:sldIdLst>
            <p14:sldId id="439"/>
            <p14:sldId id="440"/>
            <p14:sldId id="441"/>
            <p14:sldId id="442"/>
          </p14:sldIdLst>
        </p14:section>
        <p14:section name="– Amount Aware Bug" id="{F664D661-A754-4D21-870E-E92FF89D7BC4}">
          <p14:sldIdLst>
            <p14:sldId id="444"/>
            <p14:sldId id="445"/>
            <p14:sldId id="446"/>
            <p14:sldId id="447"/>
          </p14:sldIdLst>
        </p14:section>
        <p14:section name="### Objects" id="{80E63329-97A7-4261-B1B1-684F3FA50619}">
          <p14:sldIdLst>
            <p14:sldId id="450"/>
          </p14:sldIdLst>
        </p14:section>
        <p14:section name="+ Pregnable Property Bug" id="{6602CA39-A595-4A33-96FF-FA1083FFE166}">
          <p14:sldIdLst>
            <p14:sldId id="451"/>
            <p14:sldId id="452"/>
            <p14:sldId id="453"/>
            <p14:sldId id="454"/>
            <p14:sldId id="455"/>
          </p14:sldIdLst>
        </p14:section>
        <p14:section name="– Accidental Ancestry Bug" id="{42D5D5E1-89C7-4FA6-B8A4-A0B424CD9A5D}">
          <p14:sldIdLst>
            <p14:sldId id="457"/>
            <p14:sldId id="458"/>
            <p14:sldId id="459"/>
            <p14:sldId id="460"/>
            <p14:sldId id="461"/>
          </p14:sldIdLst>
        </p14:section>
        <p14:section name="+ Eccentric Envelope Bug" id="{229A536B-B750-41F3-A756-4D4C5B9BB441}">
          <p14:sldIdLst>
            <p14:sldId id="463"/>
            <p14:sldId id="464"/>
            <p14:sldId id="465"/>
            <p14:sldId id="466"/>
            <p14:sldId id="467"/>
          </p14:sldIdLst>
        </p14:section>
        <p14:section name="– Translate Time Bug" id="{7DEB4DDD-FE25-432D-9F3B-DD6FF099ABD4}">
          <p14:sldIdLst>
            <p14:sldId id="469"/>
            <p14:sldId id="470"/>
            <p14:sldId id="471"/>
            <p14:sldId id="472"/>
            <p14:sldId id="473"/>
          </p14:sldIdLst>
        </p14:section>
        <p14:section name="– Perpetual Property Bug" id="{327A3F68-157C-493C-89C7-2B5ECA0BBA74}">
          <p14:sldIdLst>
            <p14:sldId id="475"/>
            <p14:sldId id="476"/>
            <p14:sldId id="477"/>
            <p14:sldId id="478"/>
          </p14:sldIdLst>
        </p14:section>
        <p14:section name="+ Strange Set Bug" id="{8F01D731-8115-43FD-BE94-8DCB8B1B609A}">
          <p14:sldIdLst>
            <p14:sldId id="480"/>
            <p14:sldId id="481"/>
            <p14:sldId id="482"/>
            <p14:sldId id="483"/>
          </p14:sldIdLst>
        </p14:section>
        <p14:section name="– Malformed Message Bug" id="{A735EA13-9D6A-4799-804B-63CBA80B3FC4}">
          <p14:sldIdLst>
            <p14:sldId id="485"/>
            <p14:sldId id="486"/>
            <p14:sldId id="487"/>
            <p14:sldId id="488"/>
          </p14:sldIdLst>
        </p14:section>
        <p14:section name="### Conclusion" id="{ADA4AF12-1FC1-4E13-9510-FCC2A6F229C0}">
          <p14:sldIdLst>
            <p14:sldId id="4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jah Manor" initials="EM" lastIdx="1" clrIdx="0">
    <p:extLst>
      <p:ext uri="{19B8F6BF-5375-455C-9EA6-DF929625EA0E}">
        <p15:presenceInfo xmlns:p15="http://schemas.microsoft.com/office/powerpoint/2012/main" userId="3aca4e8ff9604b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12" autoAdjust="0"/>
    <p:restoredTop sz="78286" autoAdjust="0"/>
  </p:normalViewPr>
  <p:slideViewPr>
    <p:cSldViewPr snapToGrid="0">
      <p:cViewPr varScale="1">
        <p:scale>
          <a:sx n="95" d="100"/>
          <a:sy n="95" d="100"/>
        </p:scale>
        <p:origin x="996"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96"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theme" Target="theme/theme1.xml"/><Relationship Id="rId172" Type="http://schemas.openxmlformats.org/officeDocument/2006/relationships/slide" Target="slides/slide170.xml"/><Relationship Id="rId193" Type="http://schemas.openxmlformats.org/officeDocument/2006/relationships/slide" Target="slides/slide19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commentAuthors" Target="commentAuthors.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7-21T17:03:33.720"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7-21T17:03:33.720" idx="1">
    <p:pos x="10" y="10"/>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07-21T17:03:33.720" idx="1">
    <p:pos x="10" y="10"/>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3-07-21T17:03:33.720"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77CAF1-E454-4E2C-87C2-828BC95C2F7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CC97A91-8766-4BB6-A101-B27BB91AF411}">
      <dgm:prSet phldrT="[Text]"/>
      <dgm:spPr/>
      <dgm:t>
        <a:bodyPr/>
        <a:lstStyle/>
        <a:p>
          <a:r>
            <a:rPr lang="en-US" b="0" i="0" u="none" dirty="0" smtClean="0"/>
            <a:t>Statements</a:t>
          </a:r>
          <a:endParaRPr lang="en-US" dirty="0"/>
        </a:p>
      </dgm:t>
    </dgm:pt>
    <dgm:pt modelId="{55F1718C-7DA1-4591-A087-507B24876A5B}" type="parTrans" cxnId="{3C44F205-5918-4F11-BC62-8FCDBE5F786F}">
      <dgm:prSet/>
      <dgm:spPr/>
      <dgm:t>
        <a:bodyPr/>
        <a:lstStyle/>
        <a:p>
          <a:endParaRPr lang="en-US"/>
        </a:p>
      </dgm:t>
    </dgm:pt>
    <dgm:pt modelId="{151E89C2-E3A5-48B7-A647-5A0361AEC69D}" type="sibTrans" cxnId="{3C44F205-5918-4F11-BC62-8FCDBE5F786F}">
      <dgm:prSet/>
      <dgm:spPr/>
      <dgm:t>
        <a:bodyPr/>
        <a:lstStyle/>
        <a:p>
          <a:endParaRPr lang="en-US"/>
        </a:p>
      </dgm:t>
    </dgm:pt>
    <dgm:pt modelId="{8FAB6D48-D8E8-42C3-8477-B88B56532702}">
      <dgm:prSet phldrT="[Text]"/>
      <dgm:spPr/>
      <dgm:t>
        <a:bodyPr/>
        <a:lstStyle/>
        <a:p>
          <a:r>
            <a:rPr lang="en-US" dirty="0" smtClean="0"/>
            <a:t>Functions</a:t>
          </a:r>
          <a:endParaRPr lang="en-US" dirty="0"/>
        </a:p>
      </dgm:t>
    </dgm:pt>
    <dgm:pt modelId="{DD3EDBAC-9742-440D-B82C-984CFAE4DAC4}" type="parTrans" cxnId="{F04DF3E1-9291-4C90-9E08-609AA05C9E90}">
      <dgm:prSet/>
      <dgm:spPr/>
      <dgm:t>
        <a:bodyPr/>
        <a:lstStyle/>
        <a:p>
          <a:endParaRPr lang="en-US"/>
        </a:p>
      </dgm:t>
    </dgm:pt>
    <dgm:pt modelId="{757E7B1D-3D7A-4F98-8FCD-401ADB1FD468}" type="sibTrans" cxnId="{F04DF3E1-9291-4C90-9E08-609AA05C9E90}">
      <dgm:prSet/>
      <dgm:spPr/>
      <dgm:t>
        <a:bodyPr/>
        <a:lstStyle/>
        <a:p>
          <a:endParaRPr lang="en-US"/>
        </a:p>
      </dgm:t>
    </dgm:pt>
    <dgm:pt modelId="{EC0560F6-DAC8-4BE9-A68E-D9825D4BE703}">
      <dgm:prSet phldrT="[Text]"/>
      <dgm:spPr/>
      <dgm:t>
        <a:bodyPr/>
        <a:lstStyle/>
        <a:p>
          <a:r>
            <a:rPr lang="en-US" dirty="0" smtClean="0"/>
            <a:t>Expressions &amp; Operators</a:t>
          </a:r>
          <a:endParaRPr lang="en-US" dirty="0"/>
        </a:p>
      </dgm:t>
    </dgm:pt>
    <dgm:pt modelId="{720666E8-A297-42D4-8CA2-ACBF6D2F62A8}" type="parTrans" cxnId="{28F12D4F-5317-44D4-A345-706FAE0043A4}">
      <dgm:prSet/>
      <dgm:spPr/>
      <dgm:t>
        <a:bodyPr/>
        <a:lstStyle/>
        <a:p>
          <a:endParaRPr lang="en-US"/>
        </a:p>
      </dgm:t>
    </dgm:pt>
    <dgm:pt modelId="{53EA1CB7-70A7-48A4-BA2E-FC90E4B1E320}" type="sibTrans" cxnId="{28F12D4F-5317-44D4-A345-706FAE0043A4}">
      <dgm:prSet/>
      <dgm:spPr/>
      <dgm:t>
        <a:bodyPr/>
        <a:lstStyle/>
        <a:p>
          <a:endParaRPr lang="en-US"/>
        </a:p>
      </dgm:t>
    </dgm:pt>
    <dgm:pt modelId="{706FA3B1-AE40-4695-93BE-FC1806D08DD8}">
      <dgm:prSet phldrT="[Text]"/>
      <dgm:spPr/>
      <dgm:t>
        <a:bodyPr/>
        <a:lstStyle/>
        <a:p>
          <a:r>
            <a:rPr lang="en-US" dirty="0" smtClean="0"/>
            <a:t>Values, Variables, &amp; Literals</a:t>
          </a:r>
          <a:endParaRPr lang="en-US" dirty="0"/>
        </a:p>
      </dgm:t>
    </dgm:pt>
    <dgm:pt modelId="{447BA760-2D4D-42A7-AF66-FF89691E5489}" type="parTrans" cxnId="{CDB054A6-A922-4BAA-9EDA-2A5323946B6C}">
      <dgm:prSet/>
      <dgm:spPr/>
      <dgm:t>
        <a:bodyPr/>
        <a:lstStyle/>
        <a:p>
          <a:endParaRPr lang="en-US"/>
        </a:p>
      </dgm:t>
    </dgm:pt>
    <dgm:pt modelId="{5FEB4B83-D411-4B0B-9F22-C62706443751}" type="sibTrans" cxnId="{CDB054A6-A922-4BAA-9EDA-2A5323946B6C}">
      <dgm:prSet/>
      <dgm:spPr/>
      <dgm:t>
        <a:bodyPr/>
        <a:lstStyle/>
        <a:p>
          <a:endParaRPr lang="en-US"/>
        </a:p>
      </dgm:t>
    </dgm:pt>
    <dgm:pt modelId="{478D0AD0-AB87-4748-A4B6-6372DC5282C3}">
      <dgm:prSet phldrT="[Text]"/>
      <dgm:spPr/>
      <dgm:t>
        <a:bodyPr/>
        <a:lstStyle/>
        <a:p>
          <a:r>
            <a:rPr lang="en-US" dirty="0" smtClean="0"/>
            <a:t>Objects</a:t>
          </a:r>
          <a:endParaRPr lang="en-US" dirty="0"/>
        </a:p>
      </dgm:t>
    </dgm:pt>
    <dgm:pt modelId="{CF664753-947B-4080-A438-97CF58B4653F}" type="parTrans" cxnId="{E677EBDA-022D-4CA1-8F08-9E49BFADA6A6}">
      <dgm:prSet/>
      <dgm:spPr/>
      <dgm:t>
        <a:bodyPr/>
        <a:lstStyle/>
        <a:p>
          <a:endParaRPr lang="en-US"/>
        </a:p>
      </dgm:t>
    </dgm:pt>
    <dgm:pt modelId="{1888FFB8-4C33-47B7-964E-E33CE116504E}" type="sibTrans" cxnId="{E677EBDA-022D-4CA1-8F08-9E49BFADA6A6}">
      <dgm:prSet/>
      <dgm:spPr/>
      <dgm:t>
        <a:bodyPr/>
        <a:lstStyle/>
        <a:p>
          <a:endParaRPr lang="en-US"/>
        </a:p>
      </dgm:t>
    </dgm:pt>
    <dgm:pt modelId="{6B1A35EF-041C-44F7-BAEA-8487EC3739DA}" type="pres">
      <dgm:prSet presAssocID="{E277CAF1-E454-4E2C-87C2-828BC95C2F79}" presName="diagram" presStyleCnt="0">
        <dgm:presLayoutVars>
          <dgm:dir/>
          <dgm:resizeHandles val="exact"/>
        </dgm:presLayoutVars>
      </dgm:prSet>
      <dgm:spPr/>
      <dgm:t>
        <a:bodyPr/>
        <a:lstStyle/>
        <a:p>
          <a:endParaRPr lang="en-US"/>
        </a:p>
      </dgm:t>
    </dgm:pt>
    <dgm:pt modelId="{53572D46-B7D3-4508-8EDB-1EB5D1727E5D}" type="pres">
      <dgm:prSet presAssocID="{1CC97A91-8766-4BB6-A101-B27BB91AF411}" presName="node" presStyleLbl="node1" presStyleIdx="0" presStyleCnt="5">
        <dgm:presLayoutVars>
          <dgm:bulletEnabled val="1"/>
        </dgm:presLayoutVars>
      </dgm:prSet>
      <dgm:spPr/>
      <dgm:t>
        <a:bodyPr/>
        <a:lstStyle/>
        <a:p>
          <a:endParaRPr lang="en-US"/>
        </a:p>
      </dgm:t>
    </dgm:pt>
    <dgm:pt modelId="{4A94F26A-02C4-4D70-9E9A-376C7E39D5AB}" type="pres">
      <dgm:prSet presAssocID="{151E89C2-E3A5-48B7-A647-5A0361AEC69D}" presName="sibTrans" presStyleCnt="0"/>
      <dgm:spPr/>
    </dgm:pt>
    <dgm:pt modelId="{FCB94902-7697-4422-A1D1-EF6FF7998A95}" type="pres">
      <dgm:prSet presAssocID="{8FAB6D48-D8E8-42C3-8477-B88B56532702}" presName="node" presStyleLbl="node1" presStyleIdx="1" presStyleCnt="5">
        <dgm:presLayoutVars>
          <dgm:bulletEnabled val="1"/>
        </dgm:presLayoutVars>
      </dgm:prSet>
      <dgm:spPr/>
      <dgm:t>
        <a:bodyPr/>
        <a:lstStyle/>
        <a:p>
          <a:endParaRPr lang="en-US"/>
        </a:p>
      </dgm:t>
    </dgm:pt>
    <dgm:pt modelId="{7AED1D77-09E1-474C-9B33-4A0FB46F5A68}" type="pres">
      <dgm:prSet presAssocID="{757E7B1D-3D7A-4F98-8FCD-401ADB1FD468}" presName="sibTrans" presStyleCnt="0"/>
      <dgm:spPr/>
    </dgm:pt>
    <dgm:pt modelId="{16A22D72-7C0F-4E77-98D7-D82570E04AA0}" type="pres">
      <dgm:prSet presAssocID="{EC0560F6-DAC8-4BE9-A68E-D9825D4BE703}" presName="node" presStyleLbl="node1" presStyleIdx="2" presStyleCnt="5">
        <dgm:presLayoutVars>
          <dgm:bulletEnabled val="1"/>
        </dgm:presLayoutVars>
      </dgm:prSet>
      <dgm:spPr/>
      <dgm:t>
        <a:bodyPr/>
        <a:lstStyle/>
        <a:p>
          <a:endParaRPr lang="en-US"/>
        </a:p>
      </dgm:t>
    </dgm:pt>
    <dgm:pt modelId="{8E47E81C-6EBB-46DC-8A7D-8708A436C1B5}" type="pres">
      <dgm:prSet presAssocID="{53EA1CB7-70A7-48A4-BA2E-FC90E4B1E320}" presName="sibTrans" presStyleCnt="0"/>
      <dgm:spPr/>
    </dgm:pt>
    <dgm:pt modelId="{BDD42AF6-A831-4C70-8ED8-6F6515D4C000}" type="pres">
      <dgm:prSet presAssocID="{706FA3B1-AE40-4695-93BE-FC1806D08DD8}" presName="node" presStyleLbl="node1" presStyleIdx="3" presStyleCnt="5">
        <dgm:presLayoutVars>
          <dgm:bulletEnabled val="1"/>
        </dgm:presLayoutVars>
      </dgm:prSet>
      <dgm:spPr/>
      <dgm:t>
        <a:bodyPr/>
        <a:lstStyle/>
        <a:p>
          <a:endParaRPr lang="en-US"/>
        </a:p>
      </dgm:t>
    </dgm:pt>
    <dgm:pt modelId="{C6B201ED-F103-4103-95AA-843C26750414}" type="pres">
      <dgm:prSet presAssocID="{5FEB4B83-D411-4B0B-9F22-C62706443751}" presName="sibTrans" presStyleCnt="0"/>
      <dgm:spPr/>
    </dgm:pt>
    <dgm:pt modelId="{02D34B5E-2452-4FAE-A128-11FEE586F089}" type="pres">
      <dgm:prSet presAssocID="{478D0AD0-AB87-4748-A4B6-6372DC5282C3}" presName="node" presStyleLbl="node1" presStyleIdx="4" presStyleCnt="5">
        <dgm:presLayoutVars>
          <dgm:bulletEnabled val="1"/>
        </dgm:presLayoutVars>
      </dgm:prSet>
      <dgm:spPr/>
      <dgm:t>
        <a:bodyPr/>
        <a:lstStyle/>
        <a:p>
          <a:endParaRPr lang="en-US"/>
        </a:p>
      </dgm:t>
    </dgm:pt>
  </dgm:ptLst>
  <dgm:cxnLst>
    <dgm:cxn modelId="{0769BAB4-03A4-49F0-9CCC-E2CADE17DA86}" type="presOf" srcId="{478D0AD0-AB87-4748-A4B6-6372DC5282C3}" destId="{02D34B5E-2452-4FAE-A128-11FEE586F089}" srcOrd="0" destOrd="0" presId="urn:microsoft.com/office/officeart/2005/8/layout/default"/>
    <dgm:cxn modelId="{3C44F205-5918-4F11-BC62-8FCDBE5F786F}" srcId="{E277CAF1-E454-4E2C-87C2-828BC95C2F79}" destId="{1CC97A91-8766-4BB6-A101-B27BB91AF411}" srcOrd="0" destOrd="0" parTransId="{55F1718C-7DA1-4591-A087-507B24876A5B}" sibTransId="{151E89C2-E3A5-48B7-A647-5A0361AEC69D}"/>
    <dgm:cxn modelId="{18B8F0EF-1FA5-4419-8539-67590096A23A}" type="presOf" srcId="{1CC97A91-8766-4BB6-A101-B27BB91AF411}" destId="{53572D46-B7D3-4508-8EDB-1EB5D1727E5D}" srcOrd="0" destOrd="0" presId="urn:microsoft.com/office/officeart/2005/8/layout/default"/>
    <dgm:cxn modelId="{12571AEE-E0B2-4520-B12A-4D15F8E2AF24}" type="presOf" srcId="{EC0560F6-DAC8-4BE9-A68E-D9825D4BE703}" destId="{16A22D72-7C0F-4E77-98D7-D82570E04AA0}" srcOrd="0" destOrd="0" presId="urn:microsoft.com/office/officeart/2005/8/layout/default"/>
    <dgm:cxn modelId="{CDB054A6-A922-4BAA-9EDA-2A5323946B6C}" srcId="{E277CAF1-E454-4E2C-87C2-828BC95C2F79}" destId="{706FA3B1-AE40-4695-93BE-FC1806D08DD8}" srcOrd="3" destOrd="0" parTransId="{447BA760-2D4D-42A7-AF66-FF89691E5489}" sibTransId="{5FEB4B83-D411-4B0B-9F22-C62706443751}"/>
    <dgm:cxn modelId="{C7542995-016A-48BE-9F69-B7556079DDE3}" type="presOf" srcId="{706FA3B1-AE40-4695-93BE-FC1806D08DD8}" destId="{BDD42AF6-A831-4C70-8ED8-6F6515D4C000}" srcOrd="0" destOrd="0" presId="urn:microsoft.com/office/officeart/2005/8/layout/default"/>
    <dgm:cxn modelId="{E677EBDA-022D-4CA1-8F08-9E49BFADA6A6}" srcId="{E277CAF1-E454-4E2C-87C2-828BC95C2F79}" destId="{478D0AD0-AB87-4748-A4B6-6372DC5282C3}" srcOrd="4" destOrd="0" parTransId="{CF664753-947B-4080-A438-97CF58B4653F}" sibTransId="{1888FFB8-4C33-47B7-964E-E33CE116504E}"/>
    <dgm:cxn modelId="{F04DF3E1-9291-4C90-9E08-609AA05C9E90}" srcId="{E277CAF1-E454-4E2C-87C2-828BC95C2F79}" destId="{8FAB6D48-D8E8-42C3-8477-B88B56532702}" srcOrd="1" destOrd="0" parTransId="{DD3EDBAC-9742-440D-B82C-984CFAE4DAC4}" sibTransId="{757E7B1D-3D7A-4F98-8FCD-401ADB1FD468}"/>
    <dgm:cxn modelId="{28F12D4F-5317-44D4-A345-706FAE0043A4}" srcId="{E277CAF1-E454-4E2C-87C2-828BC95C2F79}" destId="{EC0560F6-DAC8-4BE9-A68E-D9825D4BE703}" srcOrd="2" destOrd="0" parTransId="{720666E8-A297-42D4-8CA2-ACBF6D2F62A8}" sibTransId="{53EA1CB7-70A7-48A4-BA2E-FC90E4B1E320}"/>
    <dgm:cxn modelId="{445794E3-25C2-45BA-838C-4A4219ABF73B}" type="presOf" srcId="{E277CAF1-E454-4E2C-87C2-828BC95C2F79}" destId="{6B1A35EF-041C-44F7-BAEA-8487EC3739DA}" srcOrd="0" destOrd="0" presId="urn:microsoft.com/office/officeart/2005/8/layout/default"/>
    <dgm:cxn modelId="{25FCAFEA-7320-41B0-8358-CF1E78AFA2AA}" type="presOf" srcId="{8FAB6D48-D8E8-42C3-8477-B88B56532702}" destId="{FCB94902-7697-4422-A1D1-EF6FF7998A95}" srcOrd="0" destOrd="0" presId="urn:microsoft.com/office/officeart/2005/8/layout/default"/>
    <dgm:cxn modelId="{67B10893-D293-47C1-A792-B7D34D9924CB}" type="presParOf" srcId="{6B1A35EF-041C-44F7-BAEA-8487EC3739DA}" destId="{53572D46-B7D3-4508-8EDB-1EB5D1727E5D}" srcOrd="0" destOrd="0" presId="urn:microsoft.com/office/officeart/2005/8/layout/default"/>
    <dgm:cxn modelId="{CF2FF92C-186B-4130-8C8B-5BA3835F0CC9}" type="presParOf" srcId="{6B1A35EF-041C-44F7-BAEA-8487EC3739DA}" destId="{4A94F26A-02C4-4D70-9E9A-376C7E39D5AB}" srcOrd="1" destOrd="0" presId="urn:microsoft.com/office/officeart/2005/8/layout/default"/>
    <dgm:cxn modelId="{A2DDA450-5AD6-4864-958B-52C1868BA404}" type="presParOf" srcId="{6B1A35EF-041C-44F7-BAEA-8487EC3739DA}" destId="{FCB94902-7697-4422-A1D1-EF6FF7998A95}" srcOrd="2" destOrd="0" presId="urn:microsoft.com/office/officeart/2005/8/layout/default"/>
    <dgm:cxn modelId="{688B2136-8DA0-4FA0-9888-7C125154635E}" type="presParOf" srcId="{6B1A35EF-041C-44F7-BAEA-8487EC3739DA}" destId="{7AED1D77-09E1-474C-9B33-4A0FB46F5A68}" srcOrd="3" destOrd="0" presId="urn:microsoft.com/office/officeart/2005/8/layout/default"/>
    <dgm:cxn modelId="{CBDD0675-3DF9-47A6-8C28-BD7CFAA08EC7}" type="presParOf" srcId="{6B1A35EF-041C-44F7-BAEA-8487EC3739DA}" destId="{16A22D72-7C0F-4E77-98D7-D82570E04AA0}" srcOrd="4" destOrd="0" presId="urn:microsoft.com/office/officeart/2005/8/layout/default"/>
    <dgm:cxn modelId="{40A5DED9-7FB7-4342-A659-F7E996CAACE4}" type="presParOf" srcId="{6B1A35EF-041C-44F7-BAEA-8487EC3739DA}" destId="{8E47E81C-6EBB-46DC-8A7D-8708A436C1B5}" srcOrd="5" destOrd="0" presId="urn:microsoft.com/office/officeart/2005/8/layout/default"/>
    <dgm:cxn modelId="{306AA477-3771-42AE-B940-2A9D5D355312}" type="presParOf" srcId="{6B1A35EF-041C-44F7-BAEA-8487EC3739DA}" destId="{BDD42AF6-A831-4C70-8ED8-6F6515D4C000}" srcOrd="6" destOrd="0" presId="urn:microsoft.com/office/officeart/2005/8/layout/default"/>
    <dgm:cxn modelId="{386B375E-910C-40C9-AAEA-56673FCB5F06}" type="presParOf" srcId="{6B1A35EF-041C-44F7-BAEA-8487EC3739DA}" destId="{C6B201ED-F103-4103-95AA-843C26750414}" srcOrd="7" destOrd="0" presId="urn:microsoft.com/office/officeart/2005/8/layout/default"/>
    <dgm:cxn modelId="{4702A86C-B0F7-4DE9-8DEA-1328CF10858A}" type="presParOf" srcId="{6B1A35EF-041C-44F7-BAEA-8487EC3739DA}" destId="{02D34B5E-2452-4FAE-A128-11FEE586F08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72D46-B7D3-4508-8EDB-1EB5D1727E5D}">
      <dsp:nvSpPr>
        <dsp:cNvPr id="0" name=""/>
        <dsp:cNvSpPr/>
      </dsp:nvSpPr>
      <dsp:spPr>
        <a:xfrm>
          <a:off x="838304" y="99"/>
          <a:ext cx="2539900" cy="1523940"/>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0" i="0" u="none" kern="1200" dirty="0" smtClean="0"/>
            <a:t>Statements</a:t>
          </a:r>
          <a:endParaRPr lang="en-US" sz="3100" kern="1200" dirty="0"/>
        </a:p>
      </dsp:txBody>
      <dsp:txXfrm>
        <a:off x="838304" y="99"/>
        <a:ext cx="2539900" cy="1523940"/>
      </dsp:txXfrm>
    </dsp:sp>
    <dsp:sp modelId="{FCB94902-7697-4422-A1D1-EF6FF7998A95}">
      <dsp:nvSpPr>
        <dsp:cNvPr id="0" name=""/>
        <dsp:cNvSpPr/>
      </dsp:nvSpPr>
      <dsp:spPr>
        <a:xfrm>
          <a:off x="3632195" y="99"/>
          <a:ext cx="2539900" cy="1523940"/>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Functions</a:t>
          </a:r>
          <a:endParaRPr lang="en-US" sz="3100" kern="1200" dirty="0"/>
        </a:p>
      </dsp:txBody>
      <dsp:txXfrm>
        <a:off x="3632195" y="99"/>
        <a:ext cx="2539900" cy="1523940"/>
      </dsp:txXfrm>
    </dsp:sp>
    <dsp:sp modelId="{16A22D72-7C0F-4E77-98D7-D82570E04AA0}">
      <dsp:nvSpPr>
        <dsp:cNvPr id="0" name=""/>
        <dsp:cNvSpPr/>
      </dsp:nvSpPr>
      <dsp:spPr>
        <a:xfrm>
          <a:off x="838304" y="1778029"/>
          <a:ext cx="2539900" cy="1523940"/>
        </a:xfrm>
        <a:prstGeom prst="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Expressions &amp; Operators</a:t>
          </a:r>
          <a:endParaRPr lang="en-US" sz="3100" kern="1200" dirty="0"/>
        </a:p>
      </dsp:txBody>
      <dsp:txXfrm>
        <a:off x="838304" y="1778029"/>
        <a:ext cx="2539900" cy="1523940"/>
      </dsp:txXfrm>
    </dsp:sp>
    <dsp:sp modelId="{BDD42AF6-A831-4C70-8ED8-6F6515D4C000}">
      <dsp:nvSpPr>
        <dsp:cNvPr id="0" name=""/>
        <dsp:cNvSpPr/>
      </dsp:nvSpPr>
      <dsp:spPr>
        <a:xfrm>
          <a:off x="3632195" y="1778029"/>
          <a:ext cx="2539900" cy="1523940"/>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Values, Variables, &amp; Literals</a:t>
          </a:r>
          <a:endParaRPr lang="en-US" sz="3100" kern="1200" dirty="0"/>
        </a:p>
      </dsp:txBody>
      <dsp:txXfrm>
        <a:off x="3632195" y="1778029"/>
        <a:ext cx="2539900" cy="1523940"/>
      </dsp:txXfrm>
    </dsp:sp>
    <dsp:sp modelId="{02D34B5E-2452-4FAE-A128-11FEE586F089}">
      <dsp:nvSpPr>
        <dsp:cNvPr id="0" name=""/>
        <dsp:cNvSpPr/>
      </dsp:nvSpPr>
      <dsp:spPr>
        <a:xfrm>
          <a:off x="2235249" y="3555960"/>
          <a:ext cx="2539900" cy="1523940"/>
        </a:xfrm>
        <a:prstGeom prst="rect">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Objects</a:t>
          </a:r>
          <a:endParaRPr lang="en-US" sz="3100" kern="1200" dirty="0"/>
        </a:p>
      </dsp:txBody>
      <dsp:txXfrm>
        <a:off x="2235249" y="3555960"/>
        <a:ext cx="2539900" cy="1523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71375-725A-48C9-A1A7-3C920E03C25D}" type="datetimeFigureOut">
              <a:rPr lang="en-US" smtClean="0"/>
              <a:t>9/19/2013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525AF-9E13-4C27-A1B4-D9D03DD67A09}" type="slidenum">
              <a:rPr lang="en-US" smtClean="0"/>
              <a:t>‹#›</a:t>
            </a:fld>
            <a:endParaRPr lang="en-US"/>
          </a:p>
        </p:txBody>
      </p:sp>
    </p:spTree>
    <p:extLst>
      <p:ext uri="{BB962C8B-B14F-4D97-AF65-F5344CB8AC3E}">
        <p14:creationId xmlns:p14="http://schemas.microsoft.com/office/powerpoint/2010/main" val="1091031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jsfiddle.net/elijahmanor/TgHGC/"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jsfiddle.net/elijahmanor/TgHGC/"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jsfiddle.net/elijahmanor/cQ7SK/" TargetMode="External"/><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3" Type="http://schemas.openxmlformats.org/officeDocument/2006/relationships/hyperlink" Target="http://jsfiddle.net/elijahmanor/q6ceW/" TargetMode="External"/><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jsfiddle.net/elijahmanor/TgHGC/" TargetMode="External"/><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hyperlink" Target="http://jsfiddle.net/elijahmanor/YK76s/" TargetMode="External"/><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3" Type="http://schemas.openxmlformats.org/officeDocument/2006/relationships/hyperlink" Target="http://jsfiddle.net/elijahmanor/mrF7g/" TargetMode="External"/><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3" Type="http://schemas.openxmlformats.org/officeDocument/2006/relationships/hyperlink" Target="http://jsfiddle.net/elijahmanor/MSuCJ/" TargetMode="External"/><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3" Type="http://schemas.openxmlformats.org/officeDocument/2006/relationships/hyperlink" Target="http://jsfiddle.net/elijahmanor/rWF2j/" TargetMode="External"/><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3" Type="http://schemas.openxmlformats.org/officeDocument/2006/relationships/hyperlink" Target="http://jsfiddle.net/elijahmanor/tbzgs/"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3" Type="http://schemas.openxmlformats.org/officeDocument/2006/relationships/hyperlink" Target="http://jsfiddle.net/elijahmanor/skjuX/"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3" Type="http://schemas.openxmlformats.org/officeDocument/2006/relationships/hyperlink" Target="http://jsfiddle.net/elijahmanor/T8fSr/" TargetMode="External"/><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3" Type="http://schemas.openxmlformats.org/officeDocument/2006/relationships/hyperlink" Target="http://jsfiddle.net/elijahmanor/UygJP/" TargetMode="External"/><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3" Type="http://schemas.openxmlformats.org/officeDocument/2006/relationships/hyperlink" Target="http://jsfiddle.net/elijahmanor/YhDxh/" TargetMode="External"/><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3" Type="http://schemas.openxmlformats.org/officeDocument/2006/relationships/hyperlink" Target="http://jsfiddle.net/elijahmanor/T8fSr/" TargetMode="External"/><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3" Type="http://schemas.openxmlformats.org/officeDocument/2006/relationships/hyperlink" Target="http://jsfiddle.net/elijahmanor/3MFEG/"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3" Type="http://schemas.openxmlformats.org/officeDocument/2006/relationships/hyperlink" Target="http://jsfiddle.net/elijahmanor/epCr5/5/" TargetMode="External"/><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jsfiddle.net/elijahmanor/gA2CZ/"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plnkr.co/edit/EIxPWj6WKbUYBEuA5EtE?p=preview"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jsfiddle.net/elijahmanor/N4pRF/"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jsfiddle.net/elijahmanor/DXKWD/"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Elijah Manor and this course is called Fixing Common JavaScript Bugs.</a:t>
            </a:r>
          </a:p>
          <a:p>
            <a:endParaRPr lang="en-US" dirty="0" smtClean="0"/>
          </a:p>
          <a:p>
            <a:r>
              <a:rPr lang="en-US" dirty="0" smtClean="0"/>
              <a:t>The</a:t>
            </a:r>
            <a:r>
              <a:rPr lang="en-US" baseline="0" dirty="0" smtClean="0"/>
              <a:t> intent of this course is to learn JavaScript better, however, by looking at it a little differently.</a:t>
            </a:r>
          </a:p>
          <a:p>
            <a:endParaRPr lang="en-US" baseline="0" dirty="0" smtClean="0"/>
          </a:p>
          <a:p>
            <a:r>
              <a:rPr lang="en-US" baseline="0" dirty="0" smtClean="0"/>
              <a:t>Instead of teaching you concepts up front, instead we will take a look at some code that has a common issue that you may have already encountered, or may run into.</a:t>
            </a:r>
          </a:p>
          <a:p>
            <a:endParaRPr lang="en-US" baseline="0" dirty="0" smtClean="0"/>
          </a:p>
          <a:p>
            <a:r>
              <a:rPr lang="en-US" baseline="0" dirty="0" smtClean="0"/>
              <a:t>Then we will identify this bug, explain what really is going on under the covers, and look at ways to resolve the issue.</a:t>
            </a:r>
          </a:p>
          <a:p>
            <a:endParaRPr lang="en-US" baseline="0" dirty="0" smtClean="0"/>
          </a:p>
          <a:p>
            <a:r>
              <a:rPr lang="en-US" baseline="0" dirty="0" smtClean="0"/>
              <a:t>Instead of just showing you how to fix a problem, it is good to know why it's a problem so you can protect yourselves in the future from other similar issues.</a:t>
            </a:r>
          </a:p>
          <a:p>
            <a:endParaRPr lang="en-US" baseline="0" dirty="0" smtClean="0"/>
          </a:p>
          <a:p>
            <a:r>
              <a:rPr lang="en-US" baseline="0" dirty="0" smtClean="0"/>
              <a:t>As always feel free to reach me on my blog at elijahmanor.com or on twitter at </a:t>
            </a:r>
            <a:r>
              <a:rPr lang="en-US" baseline="0" dirty="0" err="1" smtClean="0"/>
              <a:t>elijahmanor</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a:t>
            </a:fld>
            <a:endParaRPr lang="en-US"/>
          </a:p>
        </p:txBody>
      </p:sp>
    </p:spTree>
    <p:extLst>
      <p:ext uri="{BB962C8B-B14F-4D97-AF65-F5344CB8AC3E}">
        <p14:creationId xmlns:p14="http://schemas.microsoft.com/office/powerpoint/2010/main" val="1154887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this point you might be thinking… well this is too crazy, I'm just going to add semi-colons everywhere! Enough with this madness.</a:t>
            </a:r>
          </a:p>
          <a:p>
            <a:endParaRPr lang="en-US" baseline="0" dirty="0" smtClean="0"/>
          </a:p>
          <a:p>
            <a:r>
              <a:rPr lang="en-US" baseline="0" dirty="0" smtClean="0"/>
              <a:t>Well, as it turns out there is a camp of JavaScript developers who prefer not using semi-colons and letting ASI do it's job while letting their code be semi-colon free… well for the most part. The end result can look much less cluttered since it is mostly void of semi-colons</a:t>
            </a:r>
          </a:p>
          <a:p>
            <a:endParaRPr lang="en-US" baseline="0" dirty="0" smtClean="0"/>
          </a:p>
          <a:p>
            <a:r>
              <a:rPr lang="en-US" baseline="0" dirty="0" smtClean="0"/>
              <a:t>If you want to go this route, then it turns out you only have to follow 2 simple rules.</a:t>
            </a:r>
          </a:p>
          <a:p>
            <a:pPr marL="228600" indent="-228600">
              <a:buAutoNum type="arabicPeriod"/>
            </a:pPr>
            <a:r>
              <a:rPr lang="en-US" baseline="0" dirty="0" smtClean="0"/>
              <a:t>don't put semi-colons after your statements… which seems pretty obvious and easy to do</a:t>
            </a:r>
          </a:p>
          <a:p>
            <a:pPr marL="0" indent="0">
              <a:buNone/>
            </a:pPr>
            <a:r>
              <a:rPr lang="en-US" baseline="0" dirty="0" smtClean="0"/>
              <a:t>And 2. if a statement starts with a opening hard bracket, opening parenthesis, or a binary operator… then prepend a semi-colon before the statement</a:t>
            </a:r>
          </a:p>
          <a:p>
            <a:pPr marL="0" indent="0">
              <a:buNone/>
            </a:pPr>
            <a:endParaRPr lang="en-US" baseline="0" dirty="0" smtClean="0"/>
          </a:p>
          <a:p>
            <a:pPr marL="0" indent="0">
              <a:buNone/>
            </a:pPr>
            <a:r>
              <a:rPr lang="en-US" baseline="0" dirty="0" smtClean="0"/>
              <a:t>&lt;click&gt;An example of this style looks like the following</a:t>
            </a:r>
          </a:p>
          <a:p>
            <a:pPr marL="0" indent="0">
              <a:buNone/>
            </a:pPr>
            <a:r>
              <a:rPr lang="en-US" baseline="0" dirty="0" smtClean="0"/>
              <a:t>You'll notice that for the most part semi-colons have been removed </a:t>
            </a:r>
            <a:r>
              <a:rPr lang="en-US" baseline="0" dirty="0" err="1" smtClean="0"/>
              <a:t>everwhere</a:t>
            </a:r>
            <a:r>
              <a:rPr lang="en-US" baseline="0" dirty="0" smtClean="0"/>
              <a:t>. Actually, there are no semi-colons at the end of any of the statements.</a:t>
            </a:r>
          </a:p>
          <a:p>
            <a:pPr marL="0" indent="0">
              <a:buNone/>
            </a:pPr>
            <a:endParaRPr lang="en-US" baseline="0" dirty="0" smtClean="0"/>
          </a:p>
          <a:p>
            <a:pPr marL="0" indent="0">
              <a:buNone/>
            </a:pPr>
            <a:r>
              <a:rPr lang="en-US" baseline="0" dirty="0" smtClean="0"/>
              <a:t>&lt;</a:t>
            </a:r>
            <a:r>
              <a:rPr lang="en-US" baseline="0" dirty="0" err="1" smtClean="0"/>
              <a:t>clic</a:t>
            </a:r>
            <a:r>
              <a:rPr lang="en-US" baseline="0" dirty="0" smtClean="0"/>
              <a:t>&gt;However, there is a semi-colon at the beginning of the render statement since it begins with an opening </a:t>
            </a:r>
            <a:r>
              <a:rPr lang="en-US" baseline="0" dirty="0" err="1" smtClean="0"/>
              <a:t>partethesis</a:t>
            </a:r>
            <a:r>
              <a:rPr lang="en-US" baseline="0" dirty="0" smtClean="0"/>
              <a:t>.  If we had left out the semi-colon on the render statement JavaScript would have thought we were trying to invoke null with the home OR new </a:t>
            </a:r>
            <a:r>
              <a:rPr lang="en-US" baseline="0" dirty="0" err="1" smtClean="0"/>
              <a:t>HomeView</a:t>
            </a:r>
            <a:r>
              <a:rPr lang="en-US" baseline="0" dirty="0" smtClean="0"/>
              <a:t> argument… which is NOT what we wanted</a:t>
            </a:r>
          </a:p>
        </p:txBody>
      </p:sp>
      <p:sp>
        <p:nvSpPr>
          <p:cNvPr id="4" name="Slide Number Placeholder 3"/>
          <p:cNvSpPr>
            <a:spLocks noGrp="1"/>
          </p:cNvSpPr>
          <p:nvPr>
            <p:ph type="sldNum" sz="quarter" idx="10"/>
          </p:nvPr>
        </p:nvSpPr>
        <p:spPr/>
        <p:txBody>
          <a:bodyPr/>
          <a:lstStyle/>
          <a:p>
            <a:fld id="{190525AF-9E13-4C27-A1B4-D9D03DD67A09}" type="slidenum">
              <a:rPr lang="en-US" smtClean="0"/>
              <a:t>10</a:t>
            </a:fld>
            <a:endParaRPr lang="en-US"/>
          </a:p>
        </p:txBody>
      </p:sp>
    </p:spTree>
    <p:extLst>
      <p:ext uri="{BB962C8B-B14F-4D97-AF65-F5344CB8AC3E}">
        <p14:creationId xmlns:p14="http://schemas.microsoft.com/office/powerpoint/2010/main" val="377449661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http://jsfiddle.net/elijahmanor/TgHGC/</a:t>
            </a:r>
            <a:endParaRPr lang="en-US" dirty="0" smtClean="0"/>
          </a:p>
          <a:p>
            <a:endParaRPr lang="en-US" dirty="0" smtClean="0"/>
          </a:p>
          <a:p>
            <a:r>
              <a:rPr lang="en-US" dirty="0" smtClean="0"/>
              <a:t>In order to fix our previous code example we will define one text function instead of three and</a:t>
            </a:r>
          </a:p>
          <a:p>
            <a:endParaRPr lang="en-US" dirty="0" smtClean="0"/>
          </a:p>
          <a:p>
            <a:r>
              <a:rPr lang="en-US" dirty="0" smtClean="0"/>
              <a:t>&lt;click&gt; instead make our function smarter to change its behavior based on the arguments passed to it.</a:t>
            </a:r>
          </a:p>
          <a:p>
            <a:endParaRPr lang="en-US" dirty="0" smtClean="0"/>
          </a:p>
          <a:p>
            <a:r>
              <a:rPr lang="en-US" dirty="0" smtClean="0"/>
              <a:t>So, if the value passed is undefined then we are going to take that to mean they want to get the value from </a:t>
            </a:r>
            <a:r>
              <a:rPr lang="en-US" dirty="0" err="1" smtClean="0"/>
              <a:t>innerText</a:t>
            </a:r>
            <a:r>
              <a:rPr lang="en-US" dirty="0" smtClean="0"/>
              <a:t>. If the value isn't undefined and the type of value is a string then we will take that to mean they want to set the </a:t>
            </a:r>
            <a:r>
              <a:rPr lang="en-US" dirty="0" err="1" smtClean="0"/>
              <a:t>innerText</a:t>
            </a:r>
            <a:r>
              <a:rPr lang="en-US" dirty="0" smtClean="0"/>
              <a:t> to that value... and if the value is a function we will pass the current value of </a:t>
            </a:r>
            <a:r>
              <a:rPr lang="en-US" dirty="0" err="1" smtClean="0"/>
              <a:t>innerText</a:t>
            </a:r>
            <a:r>
              <a:rPr lang="en-US" dirty="0" smtClean="0"/>
              <a:t> to the callback and set </a:t>
            </a:r>
            <a:r>
              <a:rPr lang="en-US" dirty="0" err="1" smtClean="0"/>
              <a:t>innerText</a:t>
            </a:r>
            <a:r>
              <a:rPr lang="en-US" dirty="0" smtClean="0"/>
              <a:t> to whatever is returned from that function...</a:t>
            </a:r>
          </a:p>
          <a:p>
            <a:endParaRPr lang="en-US" dirty="0" smtClean="0"/>
          </a:p>
          <a:p>
            <a:r>
              <a:rPr lang="en-US" dirty="0" smtClean="0"/>
              <a:t>and now we have a function that appears to be overloaded from the consumer's point of view, but behind the scenes is a bit of argument type checking trickery.</a:t>
            </a:r>
          </a:p>
          <a:p>
            <a:endParaRPr lang="en-US" dirty="0" smtClean="0"/>
          </a:p>
          <a:p>
            <a:r>
              <a:rPr lang="en-US" dirty="0" smtClean="0"/>
              <a:t>&lt;click&gt; Thankfully</a:t>
            </a:r>
            <a:r>
              <a:rPr lang="en-US" baseline="0" dirty="0" smtClean="0"/>
              <a:t> </a:t>
            </a:r>
            <a:r>
              <a:rPr lang="en-US" baseline="0" dirty="0" err="1" smtClean="0"/>
              <a:t>JSHint</a:t>
            </a:r>
            <a:r>
              <a:rPr lang="en-US" baseline="0" dirty="0" smtClean="0"/>
              <a:t> would have helped us out here because it would say that we've already defined the text method before. The reason why our code didn't work before is because each time we defined the text function we were in essence redefining what the function meant… so the last definition overwrote all the previous ones.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100</a:t>
            </a:fld>
            <a:endParaRPr lang="en-US"/>
          </a:p>
        </p:txBody>
      </p:sp>
    </p:spTree>
    <p:extLst>
      <p:ext uri="{BB962C8B-B14F-4D97-AF65-F5344CB8AC3E}">
        <p14:creationId xmlns:p14="http://schemas.microsoft.com/office/powerpoint/2010/main" val="40685606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http://jsfiddle.net/elijahmanor/TgHGC/</a:t>
            </a:r>
            <a:endParaRPr lang="en-US" dirty="0" smtClean="0"/>
          </a:p>
          <a:p>
            <a:endParaRPr lang="en-US" dirty="0" smtClean="0"/>
          </a:p>
          <a:p>
            <a:r>
              <a:rPr lang="en-US" dirty="0" smtClean="0"/>
              <a:t>Before we move on… since a big part of overloaded functions is</a:t>
            </a:r>
            <a:r>
              <a:rPr lang="en-US" baseline="0" dirty="0" smtClean="0"/>
              <a:t> type checking… it might be good to talk about some of the gotchas of type checking. This is a little review from a previous clip, but checking types is such a big part of fake overloading, that it seemed appropriate to quickly rehash the topic.</a:t>
            </a:r>
          </a:p>
          <a:p>
            <a:endParaRPr lang="en-US" baseline="0" dirty="0" smtClean="0"/>
          </a:p>
          <a:p>
            <a:r>
              <a:rPr lang="en-US" baseline="0" dirty="0" smtClean="0"/>
              <a:t>So, there is a </a:t>
            </a:r>
            <a:r>
              <a:rPr lang="en-US" baseline="0" dirty="0" err="1" smtClean="0"/>
              <a:t>typeof</a:t>
            </a:r>
            <a:r>
              <a:rPr lang="en-US" baseline="0" dirty="0" smtClean="0"/>
              <a:t> operator in JavaScript and for the most part it is very helpful as we've seen in the previous slides, but there is a limit to its usefulness. </a:t>
            </a:r>
          </a:p>
          <a:p>
            <a:endParaRPr lang="en-US" baseline="0" dirty="0" smtClean="0"/>
          </a:p>
          <a:p>
            <a:r>
              <a:rPr lang="en-US" baseline="0" dirty="0" err="1" smtClean="0"/>
              <a:t>Typeof</a:t>
            </a:r>
            <a:r>
              <a:rPr lang="en-US" baseline="0" dirty="0" smtClean="0"/>
              <a:t> does work fine on several different types such as Boolean, number, strings, functions, and undefined…. But from there most everything else it returns "object". For example, an array returns "object" and null returns "object". </a:t>
            </a:r>
          </a:p>
          <a:p>
            <a:endParaRPr lang="en-US" baseline="0" dirty="0" smtClean="0"/>
          </a:p>
          <a:p>
            <a:r>
              <a:rPr lang="en-US" baseline="0" dirty="0" smtClean="0"/>
              <a:t>An alternative to </a:t>
            </a:r>
            <a:r>
              <a:rPr lang="en-US" baseline="0" dirty="0" err="1" smtClean="0"/>
              <a:t>typeof</a:t>
            </a:r>
            <a:r>
              <a:rPr lang="en-US" baseline="0" dirty="0" smtClean="0"/>
              <a:t> is jQuery's type utility method. It has some extra logic in it to help decipher several other types and will appropriately recognize an array, null, error, date, and even a regular expression.</a:t>
            </a:r>
          </a:p>
          <a:p>
            <a:endParaRPr lang="en-US" baseline="0" dirty="0" smtClean="0"/>
          </a:p>
          <a:p>
            <a:r>
              <a:rPr lang="en-US" baseline="0" dirty="0" smtClean="0"/>
              <a:t>If you don't use jQuery, but are using underscore then it can be very useful as well. It has a suite of type methods that check types… such as </a:t>
            </a:r>
            <a:r>
              <a:rPr lang="en-US" baseline="0" dirty="0" err="1" smtClean="0"/>
              <a:t>isFunction</a:t>
            </a:r>
            <a:r>
              <a:rPr lang="en-US" baseline="0" dirty="0" smtClean="0"/>
              <a:t>, </a:t>
            </a:r>
            <a:r>
              <a:rPr lang="en-US" baseline="0" dirty="0" err="1" smtClean="0"/>
              <a:t>isUndefined</a:t>
            </a:r>
            <a:r>
              <a:rPr lang="en-US" baseline="0" dirty="0" smtClean="0"/>
              <a:t>, </a:t>
            </a:r>
            <a:r>
              <a:rPr lang="en-US" baseline="0" dirty="0" err="1" smtClean="0"/>
              <a:t>isNull</a:t>
            </a:r>
            <a:r>
              <a:rPr lang="en-US" baseline="0" dirty="0" smtClean="0"/>
              <a:t>, </a:t>
            </a:r>
            <a:r>
              <a:rPr lang="en-US" baseline="0" dirty="0" err="1" smtClean="0"/>
              <a:t>isArray</a:t>
            </a:r>
            <a:r>
              <a:rPr lang="en-US" baseline="0" dirty="0" smtClean="0"/>
              <a:t>, and others… that make checking types a little more thorough.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101</a:t>
            </a:fld>
            <a:endParaRPr lang="en-US"/>
          </a:p>
        </p:txBody>
      </p:sp>
    </p:spTree>
    <p:extLst>
      <p:ext uri="{BB962C8B-B14F-4D97-AF65-F5344CB8AC3E}">
        <p14:creationId xmlns:p14="http://schemas.microsoft.com/office/powerpoint/2010/main" val="159559018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http://jsfiddle.net/elijahmanor/cQ7SK/</a:t>
            </a:r>
            <a:endParaRPr lang="en-US" dirty="0" smtClean="0"/>
          </a:p>
          <a:p>
            <a:endParaRPr lang="en-US" dirty="0" smtClean="0"/>
          </a:p>
          <a:p>
            <a:r>
              <a:rPr lang="en-US" dirty="0" smtClean="0"/>
              <a:t>In our Confounding Context bug we have</a:t>
            </a:r>
            <a:r>
              <a:rPr lang="en-US" baseline="0" dirty="0" smtClean="0"/>
              <a:t> a student object with name and resume properties and a study method. </a:t>
            </a:r>
          </a:p>
          <a:p>
            <a:endParaRPr lang="en-US" baseline="0" dirty="0" smtClean="0"/>
          </a:p>
          <a:p>
            <a:r>
              <a:rPr lang="en-US" baseline="0" dirty="0" smtClean="0"/>
              <a:t>We are saving off the </a:t>
            </a:r>
            <a:r>
              <a:rPr lang="en-US" baseline="0" dirty="0" err="1" smtClean="0"/>
              <a:t>student't</a:t>
            </a:r>
            <a:r>
              <a:rPr lang="en-US" baseline="0" dirty="0" smtClean="0"/>
              <a:t> study method to a local memorize function and then proceed to call the </a:t>
            </a:r>
            <a:r>
              <a:rPr lang="en-US" baseline="0" dirty="0" err="1" smtClean="0"/>
              <a:t>student.study</a:t>
            </a:r>
            <a:r>
              <a:rPr lang="en-US" baseline="0" dirty="0" smtClean="0"/>
              <a:t> method… log his resume… </a:t>
            </a:r>
          </a:p>
          <a:p>
            <a:endParaRPr lang="en-US" baseline="0" dirty="0" smtClean="0"/>
          </a:p>
          <a:p>
            <a:r>
              <a:rPr lang="en-US" baseline="0" dirty="0" smtClean="0"/>
              <a:t>Then we call the memorize function… and then log the student's resume again.</a:t>
            </a:r>
          </a:p>
          <a:p>
            <a:endParaRPr lang="en-US" baseline="0" dirty="0" smtClean="0"/>
          </a:p>
          <a:p>
            <a:r>
              <a:rPr lang="en-US" baseline="0" dirty="0" smtClean="0"/>
              <a:t>Can you spot the bug? Do you know what will be logged in the console?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102</a:t>
            </a:fld>
            <a:endParaRPr lang="en-US"/>
          </a:p>
        </p:txBody>
      </p:sp>
    </p:spTree>
    <p:extLst>
      <p:ext uri="{BB962C8B-B14F-4D97-AF65-F5344CB8AC3E}">
        <p14:creationId xmlns:p14="http://schemas.microsoft.com/office/powerpoint/2010/main" val="26478656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it turns out… if we ran this code we'd get something in the console first… "John is studying chemistry", which is what we were expecting...</a:t>
            </a:r>
          </a:p>
          <a:p>
            <a:endParaRPr lang="en-US" baseline="0" dirty="0" smtClean="0"/>
          </a:p>
          <a:p>
            <a:r>
              <a:rPr lang="en-US" baseline="0" dirty="0" smtClean="0"/>
              <a:t>But then we'd also get a runtime exception thrown… "Uncaught </a:t>
            </a:r>
            <a:r>
              <a:rPr lang="en-US" baseline="0" dirty="0" err="1" smtClean="0"/>
              <a:t>TypeError</a:t>
            </a:r>
            <a:r>
              <a:rPr lang="en-US" baseline="0" dirty="0" smtClean="0"/>
              <a:t>: Cannot call method 'push' of undefined"</a:t>
            </a:r>
          </a:p>
          <a:p>
            <a:endParaRPr lang="en-US" baseline="0" dirty="0" smtClean="0"/>
          </a:p>
          <a:p>
            <a:r>
              <a:rPr lang="en-US" baseline="0" dirty="0" smtClean="0"/>
              <a:t>Can you spot the bug now?</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Well, the bug comes down to</a:t>
            </a:r>
            <a:r>
              <a:rPr lang="en-US" baseline="0" dirty="0" smtClean="0"/>
              <a:t> the concept of the this implicit parameter. Remember how we talked about the special arguments parameter? Well, "this" is also a special parameter and contains the context of the function. In the next slide we will unpack this somewhat</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103</a:t>
            </a:fld>
            <a:endParaRPr lang="en-US"/>
          </a:p>
        </p:txBody>
      </p:sp>
    </p:spTree>
    <p:extLst>
      <p:ext uri="{BB962C8B-B14F-4D97-AF65-F5344CB8AC3E}">
        <p14:creationId xmlns:p14="http://schemas.microsoft.com/office/powerpoint/2010/main" val="37805285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have a top level function, </a:t>
            </a:r>
            <a:r>
              <a:rPr lang="en-US" baseline="0" dirty="0" err="1" smtClean="0"/>
              <a:t>hiWindow</a:t>
            </a:r>
            <a:r>
              <a:rPr lang="en-US" baseline="0" dirty="0" smtClean="0"/>
              <a:t>, for example and then invoke it, the value of the "this" implicit parameter will be the global object… which is the window object</a:t>
            </a:r>
          </a:p>
          <a:p>
            <a:endParaRPr lang="en-US" baseline="0" dirty="0" smtClean="0"/>
          </a:p>
          <a:p>
            <a:r>
              <a:rPr lang="en-US" baseline="0" dirty="0" smtClean="0"/>
              <a:t>If we have an object with a method, for example this person object with a greet method… once we call the greet method off of the person object the "this" implicit parameter will be the person… the object that invoked the method</a:t>
            </a:r>
          </a:p>
          <a:p>
            <a:endParaRPr lang="en-US" baseline="0" dirty="0" smtClean="0"/>
          </a:p>
          <a:p>
            <a:r>
              <a:rPr lang="en-US" baseline="0" dirty="0" smtClean="0"/>
              <a:t>However, if we saved off a method to a variables… for example… saved off person's greet method to a hello variable. If we invoke the hello function the "this" implicit parameter is no longer the person object, but defaults to the global object as our 1</a:t>
            </a:r>
            <a:r>
              <a:rPr lang="en-US" baseline="30000" dirty="0" smtClean="0"/>
              <a:t>st</a:t>
            </a:r>
            <a:r>
              <a:rPr lang="en-US" baseline="0" dirty="0" smtClean="0"/>
              <a:t> example showed. It will be the window object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104</a:t>
            </a:fld>
            <a:endParaRPr lang="en-US"/>
          </a:p>
        </p:txBody>
      </p:sp>
    </p:spTree>
    <p:extLst>
      <p:ext uri="{BB962C8B-B14F-4D97-AF65-F5344CB8AC3E}">
        <p14:creationId xmlns:p14="http://schemas.microsoft.com/office/powerpoint/2010/main" val="56265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glance that kind of stinks, but there are some other ways we can manipulate the "this" implicit</a:t>
            </a:r>
            <a:r>
              <a:rPr lang="en-US" baseline="0" dirty="0" smtClean="0"/>
              <a:t> parameter to be what we want.</a:t>
            </a:r>
          </a:p>
          <a:p>
            <a:endParaRPr lang="en-US" baseline="0" dirty="0" smtClean="0"/>
          </a:p>
          <a:p>
            <a:r>
              <a:rPr lang="en-US" baseline="0" dirty="0" smtClean="0"/>
              <a:t>&lt;click&gt;We could, for example use the "call" method off of a function to change what the value of the "this" implicit parameter will be. In this case we are making sure the "this" context in the </a:t>
            </a:r>
            <a:r>
              <a:rPr lang="en-US" baseline="0" dirty="0" err="1" smtClean="0"/>
              <a:t>hiWindow</a:t>
            </a:r>
            <a:r>
              <a:rPr lang="en-US" baseline="0" dirty="0" smtClean="0"/>
              <a:t> function will contain the name of John, which is what we see in the console.log</a:t>
            </a:r>
          </a:p>
          <a:p>
            <a:endParaRPr lang="en-US" baseline="0" dirty="0" smtClean="0"/>
          </a:p>
          <a:p>
            <a:r>
              <a:rPr lang="en-US" baseline="0" dirty="0" smtClean="0"/>
              <a:t>&lt;click&gt;Instead of using the call method off of the function, we could have also used the apply method. They both let you invoke a function and control the "this" value. The main difference between the two is how you pass parameters.</a:t>
            </a:r>
          </a:p>
          <a:p>
            <a:endParaRPr lang="en-US" baseline="0" dirty="0" smtClean="0"/>
          </a:p>
          <a:p>
            <a:r>
              <a:rPr lang="en-US" baseline="0" dirty="0" smtClean="0"/>
              <a:t>NOTE: Good topic for demo </a:t>
            </a:r>
          </a:p>
          <a:p>
            <a:endParaRPr lang="en-US" baseline="0" dirty="0" smtClean="0"/>
          </a:p>
          <a:p>
            <a:r>
              <a:rPr lang="en-US" baseline="0" dirty="0" smtClean="0"/>
              <a:t>&lt;click&gt;This next piece is going to show the bind method, which is yet another way to control the value of "this". As in our last slide, we have a person object with a greet method. We can use the bind method off of greet to specify a context that will be used as the "this" parameter. Bind will return a new function that is ready to be invoked and will keep the "this" implicit parameter to whatever you set it up to be… instead of being the global object like we saw in the last slide. So, in this case we are binding </a:t>
            </a:r>
            <a:r>
              <a:rPr lang="en-US" baseline="0" dirty="0" err="1" smtClean="0"/>
              <a:t>person.greet</a:t>
            </a:r>
            <a:r>
              <a:rPr lang="en-US" baseline="0" dirty="0" smtClean="0"/>
              <a:t> to an object with a name of Jake. That way, whenever we invoke the hello function it will remember Jake as it's "this" context instead of something else</a:t>
            </a:r>
          </a:p>
          <a:p>
            <a:endParaRPr lang="en-US" baseline="0" dirty="0" smtClean="0"/>
          </a:p>
          <a:p>
            <a:r>
              <a:rPr lang="en-US" baseline="0" dirty="0" smtClean="0"/>
              <a:t>&lt;click&gt;And finally… we could have a constructor function… like we have Person here. A constructor function is meant to be "</a:t>
            </a:r>
            <a:r>
              <a:rPr lang="en-US" baseline="0" dirty="0" err="1" smtClean="0"/>
              <a:t>new"ed</a:t>
            </a:r>
            <a:r>
              <a:rPr lang="en-US" baseline="0" dirty="0" smtClean="0"/>
              <a:t> up… and inside the constructor the "this" implicit parameter is a new object that will be returned. So in this case we are creating a new person object, setting it's name to "Jane", returning that object, and then calling the greet method, which console logs it's name property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105</a:t>
            </a:fld>
            <a:endParaRPr lang="en-US"/>
          </a:p>
        </p:txBody>
      </p:sp>
    </p:spTree>
    <p:extLst>
      <p:ext uri="{BB962C8B-B14F-4D97-AF65-F5344CB8AC3E}">
        <p14:creationId xmlns:p14="http://schemas.microsoft.com/office/powerpoint/2010/main" val="388380139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a review, here is a chart showing what the this implicit </a:t>
            </a:r>
            <a:r>
              <a:rPr lang="en-US" baseline="0" dirty="0" err="1" smtClean="0"/>
              <a:t>paremeter</a:t>
            </a:r>
            <a:r>
              <a:rPr lang="en-US" baseline="0" dirty="0" smtClean="0"/>
              <a:t> will be in various use cases…</a:t>
            </a:r>
          </a:p>
          <a:p>
            <a:endParaRPr lang="en-US" baseline="0" dirty="0" smtClean="0"/>
          </a:p>
          <a:p>
            <a:r>
              <a:rPr lang="en-US" baseline="0" dirty="0" smtClean="0"/>
              <a:t>If you were just to type "this" in the console or top level scope.. you'd get the global object, which is the window in the browser. </a:t>
            </a:r>
          </a:p>
          <a:p>
            <a:endParaRPr lang="en-US" baseline="0" dirty="0" smtClean="0"/>
          </a:p>
          <a:p>
            <a:r>
              <a:rPr lang="en-US" baseline="0" dirty="0" smtClean="0"/>
              <a:t>If you call a function that isn't off of an object, then the "this" context will be the window</a:t>
            </a:r>
          </a:p>
          <a:p>
            <a:endParaRPr lang="en-US" baseline="0" dirty="0" smtClean="0"/>
          </a:p>
          <a:p>
            <a:r>
              <a:rPr lang="en-US" baseline="0" dirty="0" smtClean="0"/>
              <a:t>If you call a method off of an object, then the "this" context will be that object itself</a:t>
            </a:r>
          </a:p>
          <a:p>
            <a:endParaRPr lang="en-US" baseline="0" dirty="0" smtClean="0"/>
          </a:p>
          <a:p>
            <a:r>
              <a:rPr lang="en-US" baseline="0" dirty="0" smtClean="0"/>
              <a:t>If you invoke a function using the call method, you can provide the "this" context as the 1</a:t>
            </a:r>
            <a:r>
              <a:rPr lang="en-US" baseline="30000" dirty="0" smtClean="0"/>
              <a:t>st</a:t>
            </a:r>
            <a:r>
              <a:rPr lang="en-US" baseline="0" dirty="0" smtClean="0"/>
              <a:t> argument. If you want to pass parameters to the actual function then you provide those as additional arguments to the call method as show here</a:t>
            </a:r>
          </a:p>
          <a:p>
            <a:endParaRPr lang="en-US" baseline="0" dirty="0" smtClean="0"/>
          </a:p>
          <a:p>
            <a:r>
              <a:rPr lang="en-US" baseline="0" dirty="0" smtClean="0"/>
              <a:t>In the same way you can do the same things with the apply method. The only different here is that if you want to pass parameters to the function you put them all in an array as the 2</a:t>
            </a:r>
            <a:r>
              <a:rPr lang="en-US" baseline="30000" dirty="0" smtClean="0"/>
              <a:t>nd</a:t>
            </a:r>
            <a:r>
              <a:rPr lang="en-US" baseline="0" dirty="0" smtClean="0"/>
              <a:t> argument to the apply method.</a:t>
            </a:r>
          </a:p>
          <a:p>
            <a:endParaRPr lang="en-US" baseline="0" dirty="0" smtClean="0"/>
          </a:p>
          <a:p>
            <a:r>
              <a:rPr lang="en-US" baseline="0" dirty="0" err="1" smtClean="0"/>
              <a:t>ECMAScript</a:t>
            </a:r>
            <a:r>
              <a:rPr lang="en-US" baseline="0" dirty="0" smtClean="0"/>
              <a:t> 5 introduced the bind method which allows you to </a:t>
            </a:r>
            <a:r>
              <a:rPr lang="en-US" baseline="0" dirty="0" err="1" smtClean="0"/>
              <a:t>wireup</a:t>
            </a:r>
            <a:r>
              <a:rPr lang="en-US" baseline="0" dirty="0" smtClean="0"/>
              <a:t> a context that will be used whenever a function will be invoked. Bind returns a new function that remembers the context you bound so that when it is invoked the "this" context will be what you told it previously.</a:t>
            </a:r>
          </a:p>
          <a:p>
            <a:endParaRPr lang="en-US" baseline="0" dirty="0" smtClean="0"/>
          </a:p>
          <a:p>
            <a:r>
              <a:rPr lang="en-US" baseline="0" dirty="0" smtClean="0"/>
              <a:t>And finally, if you have a constructor function the "this" context inside of the constructor will be the new object that was created and that will be returned from the constructor once it is finished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106</a:t>
            </a:fld>
            <a:endParaRPr lang="en-US"/>
          </a:p>
        </p:txBody>
      </p:sp>
    </p:spTree>
    <p:extLst>
      <p:ext uri="{BB962C8B-B14F-4D97-AF65-F5344CB8AC3E}">
        <p14:creationId xmlns:p14="http://schemas.microsoft.com/office/powerpoint/2010/main" val="377962370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http://jsfiddle.net/elijahmanor/q6ceW/</a:t>
            </a:r>
            <a:endParaRPr lang="en-US" dirty="0" smtClean="0"/>
          </a:p>
          <a:p>
            <a:endParaRPr lang="en-US" dirty="0" smtClean="0"/>
          </a:p>
          <a:p>
            <a:r>
              <a:rPr lang="en-US" dirty="0" smtClean="0"/>
              <a:t>So, in order to fix our previous code</a:t>
            </a:r>
            <a:r>
              <a:rPr lang="en-US" baseline="0" dirty="0" smtClean="0"/>
              <a:t> we will use the call method off of the memorize function to set the context to the student. That way… once it is invoked the "this" implicit parameter will be the student and everything will just work as expected.</a:t>
            </a:r>
          </a:p>
          <a:p>
            <a:endParaRPr lang="en-US" baseline="0" dirty="0" smtClean="0"/>
          </a:p>
          <a:p>
            <a:r>
              <a:rPr lang="en-US" baseline="0" dirty="0" smtClean="0"/>
              <a:t>We could have also called the apply method instead… in place of the call method. Or when we assigned </a:t>
            </a:r>
            <a:r>
              <a:rPr lang="en-US" baseline="0" dirty="0" err="1" smtClean="0"/>
              <a:t>student.study</a:t>
            </a:r>
            <a:r>
              <a:rPr lang="en-US" baseline="0" dirty="0" smtClean="0"/>
              <a:t> to memorize we could have used the bind method at that point.</a:t>
            </a:r>
          </a:p>
          <a:p>
            <a:endParaRPr lang="en-US" baseline="0" dirty="0" smtClean="0"/>
          </a:p>
          <a:p>
            <a:r>
              <a:rPr lang="en-US" baseline="0" dirty="0" smtClean="0"/>
              <a:t>Another change we made is to store off the this context as the that variable so that we can use "that" inside the </a:t>
            </a:r>
            <a:r>
              <a:rPr lang="en-US" baseline="0" dirty="0" err="1" smtClean="0"/>
              <a:t>addToResume</a:t>
            </a:r>
            <a:r>
              <a:rPr lang="en-US" baseline="0" dirty="0" smtClean="0"/>
              <a:t> function. This is yet another way you'll see some developers get around the issue of controlling context.</a:t>
            </a:r>
          </a:p>
          <a:p>
            <a:endParaRPr lang="en-US" baseline="0" dirty="0" smtClean="0"/>
          </a:p>
          <a:p>
            <a:r>
              <a:rPr lang="en-US" baseline="0" dirty="0" smtClean="0"/>
              <a:t>There are lots of ways to solve this issue. The main point is to understand what options are available and what is really going on.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107</a:t>
            </a:fld>
            <a:endParaRPr lang="en-US"/>
          </a:p>
        </p:txBody>
      </p:sp>
    </p:spTree>
    <p:extLst>
      <p:ext uri="{BB962C8B-B14F-4D97-AF65-F5344CB8AC3E}">
        <p14:creationId xmlns:p14="http://schemas.microsoft.com/office/powerpoint/2010/main" val="39063488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http://jsfiddle.net/elijahmanor/TgHGC/</a:t>
            </a:r>
            <a:endParaRPr lang="en-US" dirty="0" smtClean="0"/>
          </a:p>
          <a:p>
            <a:endParaRPr lang="en-US" dirty="0" smtClean="0"/>
          </a:p>
          <a:p>
            <a:r>
              <a:rPr lang="en-US" dirty="0" smtClean="0"/>
              <a:t>It</a:t>
            </a:r>
            <a:r>
              <a:rPr lang="en-US" baseline="0" dirty="0" smtClean="0"/>
              <a:t> turns out having our code in strict mode could have saved us in our previous broken code example. Strict mode eliminates the coercion of this to the global object.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Without strict mode… invoking the </a:t>
            </a:r>
            <a:r>
              <a:rPr lang="en-US" baseline="0" dirty="0" err="1" smtClean="0"/>
              <a:t>hiWindow</a:t>
            </a:r>
            <a:r>
              <a:rPr lang="en-US" baseline="0" dirty="0" smtClean="0"/>
              <a:t> function or trying to call the greet method with undefined would coerce the "this" context to the global object… the window.</a:t>
            </a:r>
          </a:p>
          <a:p>
            <a:endParaRPr lang="en-US" baseline="0" dirty="0" smtClean="0"/>
          </a:p>
          <a:p>
            <a:r>
              <a:rPr lang="en-US" baseline="0" dirty="0" smtClean="0"/>
              <a:t>&lt;click&gt;But if add strict mode, then both cases would not </a:t>
            </a:r>
            <a:r>
              <a:rPr lang="en-US" baseline="0" dirty="0" err="1" smtClean="0"/>
              <a:t>coerse</a:t>
            </a:r>
            <a:r>
              <a:rPr lang="en-US" baseline="0" dirty="0" smtClean="0"/>
              <a:t> to the window. The "this" context in the </a:t>
            </a:r>
            <a:r>
              <a:rPr lang="en-US" baseline="0" dirty="0" err="1" smtClean="0"/>
              <a:t>hiWindow</a:t>
            </a:r>
            <a:r>
              <a:rPr lang="en-US" baseline="0" dirty="0" smtClean="0"/>
              <a:t> function will be undefined and the context in the greet is "null" since that is what we set it to. Without strict mode… undefined or null get coerced to the window.</a:t>
            </a:r>
          </a:p>
          <a:p>
            <a:endParaRPr lang="en-US" baseline="0" dirty="0" smtClean="0"/>
          </a:p>
          <a:p>
            <a:r>
              <a:rPr lang="en-US" baseline="0" dirty="0" smtClean="0"/>
              <a:t>&lt;click&gt;Thankfully </a:t>
            </a:r>
            <a:r>
              <a:rPr lang="en-US" baseline="0" dirty="0" err="1" smtClean="0"/>
              <a:t>JSHint</a:t>
            </a:r>
            <a:r>
              <a:rPr lang="en-US" baseline="0" dirty="0" smtClean="0"/>
              <a:t> can help us out a little bit if we are in strict mode. Our previous buggy code example would have the following </a:t>
            </a:r>
            <a:r>
              <a:rPr lang="en-US" baseline="0" dirty="0" err="1" smtClean="0"/>
              <a:t>JSHint</a:t>
            </a:r>
            <a:r>
              <a:rPr lang="en-US" baseline="0" dirty="0" smtClean="0"/>
              <a:t> error… Possible strict violation. In addition our code would probably break since the object was not coerced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108</a:t>
            </a:fld>
            <a:endParaRPr lang="en-US"/>
          </a:p>
        </p:txBody>
      </p:sp>
    </p:spTree>
    <p:extLst>
      <p:ext uri="{BB962C8B-B14F-4D97-AF65-F5344CB8AC3E}">
        <p14:creationId xmlns:p14="http://schemas.microsoft.com/office/powerpoint/2010/main" val="139766888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http://jsfiddle.net/elijahmanor/YK76s/</a:t>
            </a:r>
            <a:endParaRPr lang="en-US" dirty="0" smtClean="0"/>
          </a:p>
          <a:p>
            <a:endParaRPr lang="en-US" dirty="0" smtClean="0"/>
          </a:p>
          <a:p>
            <a:r>
              <a:rPr lang="en-US" dirty="0" smtClean="0"/>
              <a:t>For the Escaped Environment Bug we</a:t>
            </a:r>
            <a:r>
              <a:rPr lang="en-US" baseline="0" dirty="0" smtClean="0"/>
              <a:t> have selected an unordered list element from the DOM and we have a loop creating 10 list items, setting their </a:t>
            </a:r>
            <a:r>
              <a:rPr lang="en-US" baseline="0" dirty="0" err="1" smtClean="0"/>
              <a:t>innerHTML</a:t>
            </a:r>
            <a:r>
              <a:rPr lang="en-US" baseline="0" dirty="0" smtClean="0"/>
              <a:t>, adding a click event handler, and appending them to our list.</a:t>
            </a:r>
          </a:p>
          <a:p>
            <a:endParaRPr lang="en-US" baseline="0" dirty="0"/>
          </a:p>
          <a:p>
            <a:r>
              <a:rPr lang="en-US" baseline="0" dirty="0" smtClean="0"/>
              <a:t>Can you spot the bug?</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109</a:t>
            </a:fld>
            <a:endParaRPr lang="en-US"/>
          </a:p>
        </p:txBody>
      </p:sp>
    </p:spTree>
    <p:extLst>
      <p:ext uri="{BB962C8B-B14F-4D97-AF65-F5344CB8AC3E}">
        <p14:creationId xmlns:p14="http://schemas.microsoft.com/office/powerpoint/2010/main" val="93013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could fix our previous code snippet with the semi-colon-less</a:t>
            </a:r>
            <a:r>
              <a:rPr lang="en-US" baseline="0" dirty="0" smtClean="0"/>
              <a:t> technique by making 2 small changes.</a:t>
            </a:r>
          </a:p>
          <a:p>
            <a:endParaRPr lang="en-US" baseline="0" dirty="0" smtClean="0"/>
          </a:p>
          <a:p>
            <a:pPr marL="228600" indent="-228600">
              <a:buAutoNum type="arabicPeriod"/>
            </a:pPr>
            <a:r>
              <a:rPr lang="en-US" baseline="0" dirty="0" smtClean="0"/>
              <a:t>We need to prepend a semi-colon before our array </a:t>
            </a:r>
            <a:r>
              <a:rPr lang="en-US" baseline="0" dirty="0" err="1" smtClean="0"/>
              <a:t>forEach</a:t>
            </a:r>
            <a:r>
              <a:rPr lang="en-US" baseline="0" dirty="0" smtClean="0"/>
              <a:t> statement. This will let JavaScript know that we don't want this line to be a part of the previous statement</a:t>
            </a:r>
          </a:p>
          <a:p>
            <a:pPr marL="0" indent="0">
              <a:buNone/>
            </a:pPr>
            <a:r>
              <a:rPr lang="en-US" baseline="0" dirty="0" smtClean="0"/>
              <a:t>And 2. we need to move our opening curly brace to the same line as the return statement so that ASI doesn't prematurely terminate our statement</a:t>
            </a:r>
          </a:p>
          <a:p>
            <a:pPr marL="0" indent="0">
              <a:buNone/>
            </a:pPr>
            <a:endParaRPr lang="en-US" baseline="0" dirty="0" smtClean="0"/>
          </a:p>
          <a:p>
            <a:pPr marL="0" indent="0">
              <a:buNone/>
            </a:pPr>
            <a:r>
              <a:rPr lang="en-US" baseline="0" dirty="0" smtClean="0"/>
              <a:t>And that’s all we need to do to make this code functional. If you like this technique, you can still use </a:t>
            </a:r>
            <a:r>
              <a:rPr lang="en-US" baseline="0" dirty="0" err="1" smtClean="0"/>
              <a:t>JSHint</a:t>
            </a:r>
            <a:r>
              <a:rPr lang="en-US" baseline="0" dirty="0" smtClean="0"/>
              <a:t> to validate the rest of your code, but you can set the </a:t>
            </a:r>
            <a:r>
              <a:rPr lang="en-US" baseline="0" dirty="0" err="1" smtClean="0"/>
              <a:t>asi</a:t>
            </a:r>
            <a:r>
              <a:rPr lang="en-US" baseline="0" dirty="0" smtClean="0"/>
              <a:t> option to true to keep it from warning you about your lack of semicolons;</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11</a:t>
            </a:fld>
            <a:endParaRPr lang="en-US"/>
          </a:p>
        </p:txBody>
      </p:sp>
    </p:spTree>
    <p:extLst>
      <p:ext uri="{BB962C8B-B14F-4D97-AF65-F5344CB8AC3E}">
        <p14:creationId xmlns:p14="http://schemas.microsoft.com/office/powerpoint/2010/main" val="30929747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bug is a little tricky to spot unless you actually run the code.</a:t>
            </a:r>
          </a:p>
          <a:p>
            <a:endParaRPr lang="en-US" dirty="0" smtClean="0"/>
          </a:p>
          <a:p>
            <a:r>
              <a:rPr lang="en-US" dirty="0" smtClean="0"/>
              <a:t>&lt;click&gt;Here is a simplistic animation to simulation what is happening… </a:t>
            </a:r>
          </a:p>
          <a:p>
            <a:endParaRPr lang="en-US" dirty="0" smtClean="0"/>
          </a:p>
          <a:p>
            <a:r>
              <a:rPr lang="en-US" dirty="0" smtClean="0"/>
              <a:t>&lt;click&gt; If we come over here to Link 1 and click it, the click event handler will be invoked and it will console log the index that was clicked... but wait a minute!?! it console logged that I clicked the 10th index. that isn't right. it should have said index 1.</a:t>
            </a:r>
          </a:p>
          <a:p>
            <a:endParaRPr lang="en-US" dirty="0" smtClean="0"/>
          </a:p>
          <a:p>
            <a:r>
              <a:rPr lang="en-US" dirty="0" smtClean="0"/>
              <a:t>&lt;click&gt; if we move down to Link 4 and</a:t>
            </a:r>
          </a:p>
          <a:p>
            <a:endParaRPr lang="en-US" dirty="0" smtClean="0"/>
          </a:p>
          <a:p>
            <a:r>
              <a:rPr lang="en-US" dirty="0" smtClean="0"/>
              <a:t>&lt;click&gt; we see the same console log message. hmm... that isn't right</a:t>
            </a:r>
          </a:p>
          <a:p>
            <a:endParaRPr lang="en-US" dirty="0" smtClean="0"/>
          </a:p>
          <a:p>
            <a:r>
              <a:rPr lang="en-US" dirty="0" smtClean="0"/>
              <a:t>&lt;click&gt; and as it turns out if we click on </a:t>
            </a:r>
          </a:p>
          <a:p>
            <a:endParaRPr lang="en-US" dirty="0" smtClean="0"/>
          </a:p>
          <a:p>
            <a:r>
              <a:rPr lang="en-US" dirty="0" smtClean="0"/>
              <a:t>&lt;click&gt; any of these items... they all console log the same message. "You've clicked 10".</a:t>
            </a:r>
          </a:p>
          <a:p>
            <a:endParaRPr lang="en-US" dirty="0" smtClean="0"/>
          </a:p>
          <a:p>
            <a:r>
              <a:rPr lang="en-US" dirty="0" smtClean="0"/>
              <a:t>Do you know why?</a:t>
            </a:r>
            <a:r>
              <a:rPr lang="en-US" baseline="0" dirty="0" smtClean="0"/>
              <a:t> … Well, although we are adding event handlers dynamically, the message that is display will be created at a later point in time when the click event occurs. The value of the variable "</a:t>
            </a:r>
            <a:r>
              <a:rPr lang="en-US" baseline="0" dirty="0" err="1" smtClean="0"/>
              <a:t>i</a:t>
            </a:r>
            <a:r>
              <a:rPr lang="en-US" baseline="0" dirty="0" smtClean="0"/>
              <a:t>" will not be the same as it was when the event handler was wired up. It'll actually be whatever value "</a:t>
            </a:r>
            <a:r>
              <a:rPr lang="en-US" baseline="0" dirty="0" err="1" smtClean="0"/>
              <a:t>i</a:t>
            </a:r>
            <a:r>
              <a:rPr lang="en-US" baseline="0" dirty="0" smtClean="0"/>
              <a:t>" had after the for loop completed… which is 10. </a:t>
            </a:r>
          </a:p>
          <a:p>
            <a:endParaRPr lang="en-US" baseline="0" dirty="0" smtClean="0"/>
          </a:p>
          <a:p>
            <a:r>
              <a:rPr lang="en-US" baseline="0" dirty="0" smtClean="0"/>
              <a:t>What we need… is someway to make the event handler remember the value of "</a:t>
            </a:r>
            <a:r>
              <a:rPr lang="en-US" baseline="0" dirty="0" err="1" smtClean="0"/>
              <a:t>i</a:t>
            </a:r>
            <a:r>
              <a:rPr lang="en-US" baseline="0" dirty="0" smtClean="0"/>
              <a:t>" at the point when we added it… which brings us to our next point.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110</a:t>
            </a:fld>
            <a:endParaRPr lang="en-US"/>
          </a:p>
        </p:txBody>
      </p:sp>
    </p:spTree>
    <p:extLst>
      <p:ext uri="{BB962C8B-B14F-4D97-AF65-F5344CB8AC3E}">
        <p14:creationId xmlns:p14="http://schemas.microsoft.com/office/powerpoint/2010/main" val="315566352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Closures. We need them… period.</a:t>
            </a:r>
          </a:p>
          <a:p>
            <a:endParaRPr lang="en-US" dirty="0" smtClean="0"/>
          </a:p>
          <a:p>
            <a:r>
              <a:rPr lang="en-US" dirty="0" smtClean="0"/>
              <a:t>The Mozilla Developer Network</a:t>
            </a:r>
            <a:r>
              <a:rPr lang="en-US" baseline="0" dirty="0" smtClean="0"/>
              <a:t> defines a closure as "a special kind of object that combines two things… a function… and the environment in which that function was created"</a:t>
            </a:r>
          </a:p>
          <a:p>
            <a:endParaRPr lang="en-US" baseline="0" dirty="0" smtClean="0"/>
          </a:p>
          <a:p>
            <a:r>
              <a:rPr lang="en-US" baseline="0" dirty="0" smtClean="0"/>
              <a:t>So in other words… a closure is a function and some special memory that you can access at a later point in time.</a:t>
            </a:r>
          </a:p>
          <a:p>
            <a:endParaRPr lang="en-US" baseline="0" dirty="0" smtClean="0"/>
          </a:p>
          <a:p>
            <a:r>
              <a:rPr lang="en-US" baseline="0" dirty="0" smtClean="0"/>
              <a:t>&lt;click&gt;Here is a simple example of a closure that MDN shows to explain this concept.</a:t>
            </a:r>
          </a:p>
          <a:p>
            <a:endParaRPr lang="en-US" baseline="0" dirty="0" smtClean="0"/>
          </a:p>
          <a:p>
            <a:r>
              <a:rPr lang="en-US" baseline="0" dirty="0" smtClean="0"/>
              <a:t>We have a </a:t>
            </a:r>
            <a:r>
              <a:rPr lang="en-US" baseline="0" dirty="0" err="1" smtClean="0"/>
              <a:t>madeAdder</a:t>
            </a:r>
            <a:r>
              <a:rPr lang="en-US" baseline="0" dirty="0" smtClean="0"/>
              <a:t> function statement and its job is to make adding machines.  Before we unpack how it works, let's first take a look at how we are going to use it.</a:t>
            </a:r>
          </a:p>
          <a:p>
            <a:endParaRPr lang="en-US" baseline="0" dirty="0" smtClean="0"/>
          </a:p>
          <a:p>
            <a:r>
              <a:rPr lang="en-US" baseline="0" dirty="0" smtClean="0"/>
              <a:t>Down here we use the </a:t>
            </a:r>
            <a:r>
              <a:rPr lang="en-US" baseline="0" dirty="0" err="1" smtClean="0"/>
              <a:t>makeAdder</a:t>
            </a:r>
            <a:r>
              <a:rPr lang="en-US" baseline="0" dirty="0" smtClean="0"/>
              <a:t> and say "Hey, make me an adding machine that knows how to add the number 5 to whatever I give it". </a:t>
            </a:r>
            <a:r>
              <a:rPr lang="en-US" baseline="0" dirty="0" err="1" smtClean="0"/>
              <a:t>makeAdder</a:t>
            </a:r>
            <a:r>
              <a:rPr lang="en-US" baseline="0" dirty="0" smtClean="0"/>
              <a:t> will create an addition machine that remembers the number 5 and will pass it back to you and we store it in the add5 variable. In a similar way we ask </a:t>
            </a:r>
            <a:r>
              <a:rPr lang="en-US" baseline="0" dirty="0" err="1" smtClean="0"/>
              <a:t>makeAdder</a:t>
            </a:r>
            <a:r>
              <a:rPr lang="en-US" baseline="0" dirty="0" smtClean="0"/>
              <a:t> to make another machine that knows about the number 10. And it will return a special new machine that we store in the add10 variable. </a:t>
            </a:r>
          </a:p>
          <a:p>
            <a:endParaRPr lang="en-US" baseline="0" dirty="0" smtClean="0"/>
          </a:p>
          <a:p>
            <a:r>
              <a:rPr lang="en-US" baseline="0" dirty="0" smtClean="0"/>
              <a:t>Once you have your adding machine you can invoke them and pass a number you want to add to them. For example, if I passed 2 to the add5 machine I would get 7. or if I passed 2 to the add10 machine I'd get 12.</a:t>
            </a:r>
          </a:p>
          <a:p>
            <a:endParaRPr lang="en-US" baseline="0" dirty="0" smtClean="0"/>
          </a:p>
          <a:p>
            <a:r>
              <a:rPr lang="en-US" baseline="0" dirty="0" smtClean="0"/>
              <a:t>The reason the adding machines work is that they were able to create a closure around the initial value when it was created. </a:t>
            </a:r>
          </a:p>
          <a:p>
            <a:endParaRPr lang="en-US" baseline="0" dirty="0" smtClean="0"/>
          </a:p>
          <a:p>
            <a:r>
              <a:rPr lang="en-US" baseline="0" dirty="0" smtClean="0"/>
              <a:t>So for example when I call </a:t>
            </a:r>
            <a:r>
              <a:rPr lang="en-US" baseline="0" dirty="0" err="1" smtClean="0"/>
              <a:t>makeAdder</a:t>
            </a:r>
            <a:r>
              <a:rPr lang="en-US" baseline="0" dirty="0" smtClean="0"/>
              <a:t> with 5 as the argument, it gets mapped to the x variable and then a function is returned, which will be our adding machine, and it accepts a Y parameter which will be added to the initial X value of 5… but how does it still know about the X variable if the function is returned? EXACTLY! That function is enclosed around the variable X so that when it needs it… it can look it up in it's special memory environment. </a:t>
            </a:r>
          </a:p>
          <a:p>
            <a:endParaRPr lang="en-US" baseline="0" dirty="0" smtClean="0"/>
          </a:p>
          <a:p>
            <a:r>
              <a:rPr lang="en-US" baseline="0" dirty="0" smtClean="0"/>
              <a:t>Yeah, I know… a little heady. It took me several times before I really grasped the concept. What I've found is even if the theory doesn't make sense.. The important part is to remember the behavior we saw in the bug… where it wasn't remembering the correct data. If you see that behavior, then try to remember… hmm, maybe I need a closure and then go look it up</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111</a:t>
            </a:fld>
            <a:endParaRPr lang="en-US"/>
          </a:p>
        </p:txBody>
      </p:sp>
    </p:spTree>
    <p:extLst>
      <p:ext uri="{BB962C8B-B14F-4D97-AF65-F5344CB8AC3E}">
        <p14:creationId xmlns:p14="http://schemas.microsoft.com/office/powerpoint/2010/main" val="233523218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http://jsfiddle.net/elijahmanor/mrF7g/</a:t>
            </a:r>
            <a:endParaRPr lang="en-US" dirty="0" smtClean="0"/>
          </a:p>
          <a:p>
            <a:endParaRPr lang="en-US" dirty="0" smtClean="0"/>
          </a:p>
          <a:p>
            <a:r>
              <a:rPr lang="en-US" dirty="0" smtClean="0"/>
              <a:t>So, let's go ahead an apply this closure concept to our problem. </a:t>
            </a:r>
          </a:p>
          <a:p>
            <a:endParaRPr lang="en-US" dirty="0" smtClean="0"/>
          </a:p>
          <a:p>
            <a:r>
              <a:rPr lang="en-US" dirty="0" smtClean="0"/>
              <a:t>The problematic</a:t>
            </a:r>
            <a:r>
              <a:rPr lang="en-US" baseline="0" dirty="0" smtClean="0"/>
              <a:t> code was the event handler part. What we will do is add a closure to the event handler to remember the index of the for loop so that when a log message is made it can use the right value. </a:t>
            </a:r>
          </a:p>
          <a:p>
            <a:endParaRPr lang="en-US" baseline="0" dirty="0" smtClean="0"/>
          </a:p>
          <a:p>
            <a:r>
              <a:rPr lang="en-US" baseline="0" dirty="0" smtClean="0"/>
              <a:t>To do this… it looks a little weird, but we are going to have a function and inside of it return a function that will log our message. Our </a:t>
            </a:r>
            <a:r>
              <a:rPr lang="en-US" baseline="0" dirty="0" err="1" smtClean="0"/>
              <a:t>outter</a:t>
            </a:r>
            <a:r>
              <a:rPr lang="en-US" baseline="0" dirty="0" smtClean="0"/>
              <a:t> function will accept an index parameter and we will pass in the for loop's "</a:t>
            </a:r>
            <a:r>
              <a:rPr lang="en-US" baseline="0" dirty="0" err="1" smtClean="0"/>
              <a:t>i</a:t>
            </a:r>
            <a:r>
              <a:rPr lang="en-US" baseline="0" dirty="0" smtClean="0"/>
              <a:t>" variable as an argument. The inner function will be actual event handler that is a closure around the index value… and when the user clicks on one of the list items now it will show the appropriate closed over value…. You've clicked 1, You've clicked 4, etc…</a:t>
            </a:r>
          </a:p>
          <a:p>
            <a:endParaRPr lang="en-US" baseline="0" dirty="0" smtClean="0"/>
          </a:p>
          <a:p>
            <a:r>
              <a:rPr lang="en-US" baseline="0" dirty="0" smtClean="0"/>
              <a:t>&lt;click&gt;As an interesting side note, </a:t>
            </a:r>
            <a:r>
              <a:rPr lang="en-US" baseline="0" dirty="0" err="1" smtClean="0"/>
              <a:t>JSHint</a:t>
            </a:r>
            <a:r>
              <a:rPr lang="en-US" baseline="0" dirty="0" smtClean="0"/>
              <a:t> will actually complain about this code saying that we should make functions inside a loop. It actually would have told us this with the broken code as well, so let's refactor it just a little bit on the next slide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112</a:t>
            </a:fld>
            <a:endParaRPr lang="en-US"/>
          </a:p>
        </p:txBody>
      </p:sp>
    </p:spTree>
    <p:extLst>
      <p:ext uri="{BB962C8B-B14F-4D97-AF65-F5344CB8AC3E}">
        <p14:creationId xmlns:p14="http://schemas.microsoft.com/office/powerpoint/2010/main" val="67512686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http://jsfiddle.net/elijahmanor/MSuCJ/</a:t>
            </a:r>
            <a:endParaRPr lang="en-US" dirty="0" smtClean="0"/>
          </a:p>
          <a:p>
            <a:endParaRPr lang="en-US" dirty="0" smtClean="0"/>
          </a:p>
          <a:p>
            <a:r>
              <a:rPr lang="en-US" dirty="0" smtClean="0"/>
              <a:t>Not only are we going to refactor this just a little bit because of what </a:t>
            </a:r>
            <a:r>
              <a:rPr lang="en-US" dirty="0" err="1" smtClean="0"/>
              <a:t>JSHint</a:t>
            </a:r>
            <a:r>
              <a:rPr lang="en-US" dirty="0" smtClean="0"/>
              <a:t> says, but also it might make the concept a little be easier to understand since the code won't look as weird.</a:t>
            </a:r>
          </a:p>
          <a:p>
            <a:endParaRPr lang="en-US" dirty="0" smtClean="0"/>
          </a:p>
          <a:p>
            <a:r>
              <a:rPr lang="en-US" dirty="0" smtClean="0"/>
              <a:t>We will move out the function that returns a function code into</a:t>
            </a:r>
            <a:r>
              <a:rPr lang="en-US" baseline="0" dirty="0" smtClean="0"/>
              <a:t> its own statement below and call it </a:t>
            </a:r>
            <a:r>
              <a:rPr lang="en-US" baseline="0" dirty="0" err="1" smtClean="0"/>
              <a:t>clickHandler</a:t>
            </a:r>
            <a:r>
              <a:rPr lang="en-US" baseline="0" dirty="0" smtClean="0"/>
              <a:t>. Then we will use the </a:t>
            </a:r>
            <a:r>
              <a:rPr lang="en-US" baseline="0" dirty="0" err="1" smtClean="0"/>
              <a:t>clickHandler</a:t>
            </a:r>
            <a:r>
              <a:rPr lang="en-US" baseline="0" dirty="0" smtClean="0"/>
              <a:t> in our loop passing in the index. </a:t>
            </a:r>
          </a:p>
          <a:p>
            <a:endParaRPr lang="en-US" baseline="0" dirty="0" smtClean="0"/>
          </a:p>
          <a:p>
            <a:r>
              <a:rPr lang="en-US" baseline="0" dirty="0" smtClean="0"/>
              <a:t>See, doesn't it look much cleaner? The code works just the same, but we just split out the function that creates the closure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113</a:t>
            </a:fld>
            <a:endParaRPr lang="en-US"/>
          </a:p>
        </p:txBody>
      </p:sp>
    </p:spTree>
    <p:extLst>
      <p:ext uri="{BB962C8B-B14F-4D97-AF65-F5344CB8AC3E}">
        <p14:creationId xmlns:p14="http://schemas.microsoft.com/office/powerpoint/2010/main" val="308647567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http://jsfiddle.net/elijahmanor/rWF2j/</a:t>
            </a:r>
            <a:endParaRPr lang="en-US" dirty="0" smtClean="0"/>
          </a:p>
          <a:p>
            <a:endParaRPr lang="en-US" dirty="0" smtClean="0"/>
          </a:p>
          <a:p>
            <a:r>
              <a:rPr lang="en-US" dirty="0" smtClean="0"/>
              <a:t>In our Peculiar</a:t>
            </a:r>
            <a:r>
              <a:rPr lang="en-US" baseline="0" dirty="0" smtClean="0"/>
              <a:t> Parameter bug we have the functions sum and average. The sum function take N number of arguments and then will iterate over the numbers adding them all together and returning the result.</a:t>
            </a:r>
          </a:p>
          <a:p>
            <a:endParaRPr lang="en-US" baseline="0" dirty="0" smtClean="0"/>
          </a:p>
          <a:p>
            <a:r>
              <a:rPr lang="en-US" baseline="0" dirty="0" smtClean="0"/>
              <a:t>The average function uses the apply method to dynamically pass all the arguments to the sum function and then divides by the number of arguments to return the average.</a:t>
            </a:r>
          </a:p>
          <a:p>
            <a:endParaRPr lang="en-US" baseline="0" dirty="0" smtClean="0"/>
          </a:p>
          <a:p>
            <a:r>
              <a:rPr lang="en-US" baseline="0" dirty="0" smtClean="0"/>
              <a:t>Can you spot the bug after calling the sum and average functions below?</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114</a:t>
            </a:fld>
            <a:endParaRPr lang="en-US"/>
          </a:p>
        </p:txBody>
      </p:sp>
    </p:spTree>
    <p:extLst>
      <p:ext uri="{BB962C8B-B14F-4D97-AF65-F5344CB8AC3E}">
        <p14:creationId xmlns:p14="http://schemas.microsoft.com/office/powerpoint/2010/main" val="11318205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Whew, did you find it? You may</a:t>
            </a:r>
            <a:r>
              <a:rPr lang="en-US" baseline="0" dirty="0" smtClean="0"/>
              <a:t> have thought there was an issue with the average method and how I was calling apply, but nope… </a:t>
            </a:r>
          </a:p>
          <a:p>
            <a:endParaRPr lang="en-US" baseline="0" dirty="0" smtClean="0"/>
          </a:p>
          <a:p>
            <a:r>
              <a:rPr lang="en-US" baseline="0" dirty="0" smtClean="0"/>
              <a:t>&lt;click&gt;the issue is with the </a:t>
            </a:r>
            <a:r>
              <a:rPr lang="en-US" baseline="0" dirty="0" err="1" smtClean="0"/>
              <a:t>forEach</a:t>
            </a:r>
            <a:r>
              <a:rPr lang="en-US" baseline="0" dirty="0" smtClean="0"/>
              <a:t> in the sum function. Let's assume for a minute that we are in a modern browser that has </a:t>
            </a:r>
            <a:r>
              <a:rPr lang="en-US" baseline="0" dirty="0" err="1" smtClean="0"/>
              <a:t>ECMAScript</a:t>
            </a:r>
            <a:r>
              <a:rPr lang="en-US" baseline="0" dirty="0" smtClean="0"/>
              <a:t> 5 support. There is still an issue.</a:t>
            </a:r>
          </a:p>
          <a:p>
            <a:endParaRPr lang="en-US" baseline="0" dirty="0" smtClean="0"/>
          </a:p>
          <a:p>
            <a:r>
              <a:rPr lang="en-US" baseline="0" dirty="0" smtClean="0"/>
              <a:t>The problem is that the arguments implicit parameter is **not** really an array! So, there is no </a:t>
            </a:r>
            <a:r>
              <a:rPr lang="en-US" baseline="0" dirty="0" err="1" smtClean="0"/>
              <a:t>forEach</a:t>
            </a:r>
            <a:r>
              <a:rPr lang="en-US" baseline="0" dirty="0" smtClean="0"/>
              <a:t> method off of it. </a:t>
            </a:r>
            <a:r>
              <a:rPr lang="en-US" baseline="0" dirty="0" err="1" smtClean="0"/>
              <a:t>Doh</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115</a:t>
            </a:fld>
            <a:endParaRPr lang="en-US"/>
          </a:p>
        </p:txBody>
      </p:sp>
    </p:spTree>
    <p:extLst>
      <p:ext uri="{BB962C8B-B14F-4D97-AF65-F5344CB8AC3E}">
        <p14:creationId xmlns:p14="http://schemas.microsoft.com/office/powerpoint/2010/main" val="320369053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Yep, arguments is not an array, but it is an array-like object. </a:t>
            </a:r>
          </a:p>
          <a:p>
            <a:endParaRPr lang="en-US" dirty="0" smtClean="0"/>
          </a:p>
          <a:p>
            <a:r>
              <a:rPr lang="en-US" dirty="0" err="1" smtClean="0"/>
              <a:t>Ummm</a:t>
            </a:r>
            <a:r>
              <a:rPr lang="en-US" dirty="0" smtClean="0"/>
              <a:t>,</a:t>
            </a:r>
            <a:r>
              <a:rPr lang="en-US" baseline="0" dirty="0" smtClean="0"/>
              <a:t> what does that even mean?</a:t>
            </a:r>
          </a:p>
          <a:p>
            <a:endParaRPr lang="en-US" baseline="0" dirty="0" smtClean="0"/>
          </a:p>
          <a:p>
            <a:r>
              <a:rPr lang="en-US" baseline="0" dirty="0" smtClean="0"/>
              <a:t>Well, arguments does have a length property describing how many items were passed to the function and you can use the bracket notation to access each individual argument in the not-so-array.</a:t>
            </a:r>
          </a:p>
          <a:p>
            <a:endParaRPr lang="en-US" baseline="0" dirty="0" smtClean="0"/>
          </a:p>
          <a:p>
            <a:r>
              <a:rPr lang="en-US" baseline="0" dirty="0" smtClean="0"/>
              <a:t>However, the buck stops there. There are no other array-like features beyond that. You can't call </a:t>
            </a:r>
            <a:r>
              <a:rPr lang="en-US" baseline="0" dirty="0" err="1" smtClean="0"/>
              <a:t>forEach</a:t>
            </a:r>
            <a:r>
              <a:rPr lang="en-US" baseline="0" dirty="0" smtClean="0"/>
              <a:t> or sort or join or all those other array methods.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116</a:t>
            </a:fld>
            <a:endParaRPr lang="en-US"/>
          </a:p>
        </p:txBody>
      </p:sp>
    </p:spTree>
    <p:extLst>
      <p:ext uri="{BB962C8B-B14F-4D97-AF65-F5344CB8AC3E}">
        <p14:creationId xmlns:p14="http://schemas.microsoft.com/office/powerpoint/2010/main" val="28376156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http://jsfiddle.net/elijahmanor/tbzgs/</a:t>
            </a:r>
            <a:endParaRPr lang="en-US" dirty="0" smtClean="0"/>
          </a:p>
          <a:p>
            <a:endParaRPr lang="en-US" dirty="0" smtClean="0"/>
          </a:p>
          <a:p>
            <a:r>
              <a:rPr lang="en-US" dirty="0" smtClean="0"/>
              <a:t>So, one way we can fix this</a:t>
            </a:r>
            <a:r>
              <a:rPr lang="en-US" baseline="0" dirty="0" smtClean="0"/>
              <a:t> is to just use a standard for loop and control our own index to iterate over the arguments. This is easy enough to do…</a:t>
            </a:r>
          </a:p>
          <a:p>
            <a:endParaRPr lang="en-US" baseline="0" dirty="0" smtClean="0"/>
          </a:p>
          <a:p>
            <a:r>
              <a:rPr lang="en-US" baseline="0" dirty="0" smtClean="0"/>
              <a:t>And Now our code is working just as we had intended.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117</a:t>
            </a:fld>
            <a:endParaRPr lang="en-US"/>
          </a:p>
        </p:txBody>
      </p:sp>
    </p:spTree>
    <p:extLst>
      <p:ext uri="{BB962C8B-B14F-4D97-AF65-F5344CB8AC3E}">
        <p14:creationId xmlns:p14="http://schemas.microsoft.com/office/powerpoint/2010/main" val="34241367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http://jsfiddle.net/elijahmanor/skjuX/</a:t>
            </a:r>
            <a:endParaRPr lang="en-US" dirty="0" smtClean="0"/>
          </a:p>
          <a:p>
            <a:endParaRPr lang="en-US" dirty="0" smtClean="0"/>
          </a:p>
          <a:p>
            <a:r>
              <a:rPr lang="en-US" dirty="0" smtClean="0"/>
              <a:t>If we really did want to use </a:t>
            </a:r>
            <a:r>
              <a:rPr lang="en-US" dirty="0" err="1" smtClean="0"/>
              <a:t>forEach</a:t>
            </a:r>
            <a:r>
              <a:rPr lang="en-US" dirty="0" smtClean="0"/>
              <a:t>, then there is a little trick you can use to easily convert the arguments</a:t>
            </a:r>
            <a:r>
              <a:rPr lang="en-US" baseline="0" dirty="0" smtClean="0"/>
              <a:t> array-like object into a real array. What you do is invoke the call method off of an empty array's slice method and pass "arguments" as the "context". </a:t>
            </a:r>
          </a:p>
          <a:p>
            <a:endParaRPr lang="en-US" baseline="0" dirty="0" smtClean="0"/>
          </a:p>
          <a:p>
            <a:r>
              <a:rPr lang="en-US" baseline="0" dirty="0" smtClean="0"/>
              <a:t>Now you will have an official array to deal with and you can use the </a:t>
            </a:r>
            <a:r>
              <a:rPr lang="en-US" baseline="0" dirty="0" err="1" smtClean="0"/>
              <a:t>forEach</a:t>
            </a:r>
            <a:r>
              <a:rPr lang="en-US" baseline="0" dirty="0" smtClean="0"/>
              <a:t> method to your heart's content. </a:t>
            </a:r>
          </a:p>
          <a:p>
            <a:endParaRPr lang="en-US" baseline="0" dirty="0" smtClean="0"/>
          </a:p>
          <a:p>
            <a:r>
              <a:rPr lang="en-US" baseline="0" dirty="0" smtClean="0"/>
              <a:t>And again, the code works just as expected.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118</a:t>
            </a:fld>
            <a:endParaRPr lang="en-US"/>
          </a:p>
        </p:txBody>
      </p:sp>
    </p:spTree>
    <p:extLst>
      <p:ext uri="{BB962C8B-B14F-4D97-AF65-F5344CB8AC3E}">
        <p14:creationId xmlns:p14="http://schemas.microsoft.com/office/powerpoint/2010/main" val="224114573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http://jsfiddle.net/elijahmanor/T8fSr/</a:t>
            </a:r>
            <a:endParaRPr lang="en-US" dirty="0" smtClean="0"/>
          </a:p>
          <a:p>
            <a:endParaRPr lang="en-US" dirty="0" smtClean="0"/>
          </a:p>
          <a:p>
            <a:r>
              <a:rPr lang="en-US" dirty="0" smtClean="0"/>
              <a:t>In this Condemned Criterion Bug we have an IIFE that is picking random</a:t>
            </a:r>
            <a:r>
              <a:rPr lang="en-US" baseline="0" dirty="0" smtClean="0"/>
              <a:t> numbers between zero and 100 every 5 seconds.</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119</a:t>
            </a:fld>
            <a:endParaRPr lang="en-US"/>
          </a:p>
        </p:txBody>
      </p:sp>
    </p:spTree>
    <p:extLst>
      <p:ext uri="{BB962C8B-B14F-4D97-AF65-F5344CB8AC3E}">
        <p14:creationId xmlns:p14="http://schemas.microsoft.com/office/powerpoint/2010/main" val="1769266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technique is to go ahead and add semicolons as they are expected… since they are technically</a:t>
            </a:r>
            <a:r>
              <a:rPr lang="en-US" baseline="0" dirty="0" smtClean="0"/>
              <a:t> required for parsing. This approach tries not to rely on ASI at all, but rather tries to put semicolons only where they are required. Tools like </a:t>
            </a:r>
            <a:r>
              <a:rPr lang="en-US" baseline="0" dirty="0" err="1" smtClean="0"/>
              <a:t>JSLint</a:t>
            </a:r>
            <a:r>
              <a:rPr lang="en-US" baseline="0" dirty="0" smtClean="0"/>
              <a:t> or </a:t>
            </a:r>
            <a:r>
              <a:rPr lang="en-US" baseline="0" dirty="0" err="1" smtClean="0"/>
              <a:t>JSHint</a:t>
            </a:r>
            <a:r>
              <a:rPr lang="en-US" baseline="0" dirty="0" smtClean="0"/>
              <a:t> can let you know where these semicolons are expected.</a:t>
            </a:r>
          </a:p>
          <a:p>
            <a:endParaRPr lang="en-US" baseline="0" dirty="0" smtClean="0"/>
          </a:p>
          <a:p>
            <a:r>
              <a:rPr lang="en-US" baseline="0" dirty="0" smtClean="0"/>
              <a:t>&lt;click&gt;</a:t>
            </a:r>
          </a:p>
          <a:p>
            <a:r>
              <a:rPr lang="en-US" baseline="0" dirty="0" smtClean="0"/>
              <a:t>The following code snippet shows a small example using this approach</a:t>
            </a:r>
          </a:p>
          <a:p>
            <a:endParaRPr lang="en-US" baseline="0" dirty="0" smtClean="0"/>
          </a:p>
          <a:p>
            <a:r>
              <a:rPr lang="en-US" baseline="0" dirty="0" smtClean="0"/>
              <a:t>&lt;click&gt;You'll see that every line that needs a semicolon has one. There isn't a semicolon at the end of the function statement because the </a:t>
            </a:r>
            <a:r>
              <a:rPr lang="en-US" baseline="0" dirty="0" err="1" smtClean="0"/>
              <a:t>specificiation</a:t>
            </a:r>
            <a:r>
              <a:rPr lang="en-US" baseline="0" dirty="0" smtClean="0"/>
              <a:t> doesn't expect one. </a:t>
            </a:r>
          </a:p>
        </p:txBody>
      </p:sp>
      <p:sp>
        <p:nvSpPr>
          <p:cNvPr id="4" name="Slide Number Placeholder 3"/>
          <p:cNvSpPr>
            <a:spLocks noGrp="1"/>
          </p:cNvSpPr>
          <p:nvPr>
            <p:ph type="sldNum" sz="quarter" idx="10"/>
          </p:nvPr>
        </p:nvSpPr>
        <p:spPr/>
        <p:txBody>
          <a:bodyPr/>
          <a:lstStyle/>
          <a:p>
            <a:fld id="{190525AF-9E13-4C27-A1B4-D9D03DD67A09}" type="slidenum">
              <a:rPr lang="en-US" smtClean="0"/>
              <a:t>12</a:t>
            </a:fld>
            <a:endParaRPr lang="en-US"/>
          </a:p>
        </p:txBody>
      </p:sp>
    </p:spTree>
    <p:extLst>
      <p:ext uri="{BB962C8B-B14F-4D97-AF65-F5344CB8AC3E}">
        <p14:creationId xmlns:p14="http://schemas.microsoft.com/office/powerpoint/2010/main" val="222087856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http://jsfiddle.net/elijahmanor/UygJP/</a:t>
            </a:r>
            <a:endParaRPr lang="en-US" dirty="0" smtClean="0"/>
          </a:p>
          <a:p>
            <a:endParaRPr lang="en-US" dirty="0" smtClean="0"/>
          </a:p>
          <a:p>
            <a:r>
              <a:rPr lang="en-US" dirty="0" smtClean="0"/>
              <a:t>So it turns</a:t>
            </a:r>
            <a:r>
              <a:rPr lang="en-US" baseline="0" dirty="0" smtClean="0"/>
              <a:t> about that </a:t>
            </a:r>
            <a:r>
              <a:rPr lang="en-US" baseline="0" dirty="0" err="1" smtClean="0"/>
              <a:t>arguments.caller</a:t>
            </a:r>
            <a:r>
              <a:rPr lang="en-US" baseline="0" dirty="0" smtClean="0"/>
              <a:t> and </a:t>
            </a:r>
            <a:r>
              <a:rPr lang="en-US" baseline="0" dirty="0" err="1" smtClean="0"/>
              <a:t>arguments.callee</a:t>
            </a:r>
            <a:r>
              <a:rPr lang="en-US" baseline="0" dirty="0" smtClean="0"/>
              <a:t> are no longer available when in strict mode… so you get an exception in the console.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120</a:t>
            </a:fld>
            <a:endParaRPr lang="en-US"/>
          </a:p>
        </p:txBody>
      </p:sp>
    </p:spTree>
    <p:extLst>
      <p:ext uri="{BB962C8B-B14F-4D97-AF65-F5344CB8AC3E}">
        <p14:creationId xmlns:p14="http://schemas.microsoft.com/office/powerpoint/2010/main" val="152215334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mn-ea"/>
                <a:cs typeface="+mn-cs"/>
              </a:rPr>
              <a:t>http://jsfiddle.net/elijahmanor/N8AzL/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http://jsfiddle.net/elijahmanor/YhDxh/</a:t>
            </a:r>
            <a:endParaRPr lang="en-US" sz="1200" kern="1200" dirty="0" smtClean="0">
              <a:solidFill>
                <a:schemeClr val="tx1"/>
              </a:solidFill>
              <a:latin typeface="Arial" pitchFamily="34" charset="0"/>
              <a:ea typeface="+mn-ea"/>
              <a:cs typeface="+mn-cs"/>
            </a:endParaRPr>
          </a:p>
          <a:p>
            <a:endParaRPr lang="en-US" dirty="0" smtClean="0"/>
          </a:p>
          <a:p>
            <a:r>
              <a:rPr lang="en-US" dirty="0" smtClean="0"/>
              <a:t>Which</a:t>
            </a:r>
            <a:r>
              <a:rPr lang="en-US" baseline="0" dirty="0" smtClean="0"/>
              <a:t> brings us to a little bit of history…</a:t>
            </a:r>
          </a:p>
          <a:p>
            <a:endParaRPr lang="en-US" baseline="0" dirty="0" smtClean="0"/>
          </a:p>
          <a:p>
            <a:r>
              <a:rPr lang="en-US" dirty="0" smtClean="0"/>
              <a:t>Early versions of JavaScript</a:t>
            </a:r>
            <a:r>
              <a:rPr lang="en-US" baseline="0" dirty="0" smtClean="0"/>
              <a:t> didn't allow named function expressions so if you have a situation like the following there wasn't a good way to refer to the callback inside the map method here…. So what'd you do is use </a:t>
            </a:r>
            <a:r>
              <a:rPr lang="en-US" baseline="0" dirty="0" err="1" smtClean="0"/>
              <a:t>arguments.callee</a:t>
            </a:r>
            <a:endParaRPr lang="en-US" baseline="0" dirty="0" smtClean="0"/>
          </a:p>
          <a:p>
            <a:endParaRPr lang="en-US" baseline="0" dirty="0" smtClean="0"/>
          </a:p>
          <a:p>
            <a:r>
              <a:rPr lang="en-US" baseline="0" dirty="0" smtClean="0"/>
              <a:t>&lt;click&gt;However, you can now name function expressions, so the preferred technique is to name your function like this… and we will call it algorithm. And then inside of algorithm we can refer to our-self with algorithm instead of </a:t>
            </a:r>
            <a:r>
              <a:rPr lang="en-US" baseline="0" dirty="0" err="1" smtClean="0"/>
              <a:t>arguments.callee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121</a:t>
            </a:fld>
            <a:endParaRPr lang="en-US"/>
          </a:p>
        </p:txBody>
      </p:sp>
    </p:spTree>
    <p:extLst>
      <p:ext uri="{BB962C8B-B14F-4D97-AF65-F5344CB8AC3E}">
        <p14:creationId xmlns:p14="http://schemas.microsoft.com/office/powerpoint/2010/main" val="86457901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http://jsfiddle.net/elijahmanor/T8fSr/</a:t>
            </a:r>
            <a:endParaRPr lang="en-US" dirty="0" smtClean="0"/>
          </a:p>
          <a:p>
            <a:endParaRPr lang="en-US" dirty="0" smtClean="0"/>
          </a:p>
          <a:p>
            <a:r>
              <a:rPr lang="en-US" dirty="0" smtClean="0"/>
              <a:t>So changing our code isn't very hard at all. We just give our IIFE a name… let's call it randomize and then use that in</a:t>
            </a:r>
            <a:r>
              <a:rPr lang="en-US" baseline="0" dirty="0" smtClean="0"/>
              <a:t> our </a:t>
            </a:r>
            <a:r>
              <a:rPr lang="en-US" baseline="0" dirty="0" err="1" smtClean="0"/>
              <a:t>setTimeout</a:t>
            </a:r>
            <a:r>
              <a:rPr lang="en-US" baseline="0" dirty="0" smtClean="0"/>
              <a:t>…. And BAM things work as expected…. And we start to get random numbers displayed in our console</a:t>
            </a:r>
          </a:p>
          <a:p>
            <a:endParaRPr lang="en-US" baseline="0" dirty="0" smtClean="0"/>
          </a:p>
          <a:p>
            <a:r>
              <a:rPr lang="en-US" baseline="0" dirty="0" smtClean="0"/>
              <a:t>&lt;click&gt; And again </a:t>
            </a:r>
            <a:r>
              <a:rPr lang="en-US" baseline="0" dirty="0" err="1" smtClean="0"/>
              <a:t>JSHint</a:t>
            </a:r>
            <a:r>
              <a:rPr lang="en-US" baseline="0" dirty="0" smtClean="0"/>
              <a:t> can help out here in that it would have caught that we should avoid </a:t>
            </a:r>
            <a:r>
              <a:rPr lang="en-US" baseline="0" dirty="0" err="1" smtClean="0"/>
              <a:t>argument.callee</a:t>
            </a:r>
            <a:r>
              <a:rPr lang="en-US" baseline="0" dirty="0" smtClean="0"/>
              <a:t>. If we had not caught this at runtime we hopefully would have caught it while we were </a:t>
            </a:r>
            <a:r>
              <a:rPr lang="en-US" baseline="0" dirty="0" err="1" smtClean="0"/>
              <a:t>linting</a:t>
            </a:r>
            <a:r>
              <a:rPr lang="en-US" baseline="0" dirty="0" smtClean="0"/>
              <a:t> our code.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122</a:t>
            </a:fld>
            <a:endParaRPr lang="en-US"/>
          </a:p>
        </p:txBody>
      </p:sp>
    </p:spTree>
    <p:extLst>
      <p:ext uri="{BB962C8B-B14F-4D97-AF65-F5344CB8AC3E}">
        <p14:creationId xmlns:p14="http://schemas.microsoft.com/office/powerpoint/2010/main" val="259611036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Elijah</a:t>
            </a:r>
            <a:r>
              <a:rPr lang="en-US" baseline="0" dirty="0" smtClean="0"/>
              <a:t> Manor and this module is about Fixing Common JavaScript Bugs when using values, variables, and literals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123</a:t>
            </a:fld>
            <a:endParaRPr lang="en-US"/>
          </a:p>
        </p:txBody>
      </p:sp>
    </p:spTree>
    <p:extLst>
      <p:ext uri="{BB962C8B-B14F-4D97-AF65-F5344CB8AC3E}">
        <p14:creationId xmlns:p14="http://schemas.microsoft.com/office/powerpoint/2010/main" val="186865337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For our Booked</a:t>
            </a:r>
            <a:r>
              <a:rPr lang="en-US" sz="1200" kern="1200" baseline="0" dirty="0" smtClean="0">
                <a:solidFill>
                  <a:schemeClr val="tx1"/>
                </a:solidFill>
                <a:latin typeface="Arial" pitchFamily="34" charset="0"/>
                <a:ea typeface="+mn-ea"/>
                <a:cs typeface="+mn-cs"/>
              </a:rPr>
              <a:t> Byword Bug we have a collection object created by an IIFE with some public methods of add, get, and delete. It also has a private array called items…</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So can you spot the bug in this code?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124</a:t>
            </a:fld>
            <a:endParaRPr lang="en-US"/>
          </a:p>
        </p:txBody>
      </p:sp>
    </p:spTree>
    <p:extLst>
      <p:ext uri="{BB962C8B-B14F-4D97-AF65-F5344CB8AC3E}">
        <p14:creationId xmlns:p14="http://schemas.microsoft.com/office/powerpoint/2010/main" val="54656328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&lt;click&gt;Well, we get an exception thrown of "Uncaught </a:t>
            </a:r>
            <a:r>
              <a:rPr lang="en-US" dirty="0" err="1" smtClean="0"/>
              <a:t>SyntaxError</a:t>
            </a:r>
            <a:r>
              <a:rPr lang="en-US" dirty="0" smtClean="0"/>
              <a:t>: </a:t>
            </a:r>
            <a:r>
              <a:rPr lang="en-US" dirty="0" err="1" smtClean="0"/>
              <a:t>Undexpected</a:t>
            </a:r>
            <a:r>
              <a:rPr lang="en-US" dirty="0" smtClean="0"/>
              <a:t> token delete" on this line right here...</a:t>
            </a:r>
          </a:p>
          <a:p>
            <a:r>
              <a:rPr lang="en-US" dirty="0" smtClean="0"/>
              <a:t>&lt;click&gt;So then we are like... umm, okay then I'll just update</a:t>
            </a:r>
            <a:r>
              <a:rPr lang="en-US" baseline="0" dirty="0" smtClean="0"/>
              <a:t> </a:t>
            </a:r>
            <a:r>
              <a:rPr lang="en-US" dirty="0" smtClean="0"/>
              <a:t>this method to "remove" and then map delete to remove in my return object below...</a:t>
            </a:r>
            <a:r>
              <a:rPr lang="en-US" baseline="0" dirty="0" smtClean="0"/>
              <a:t> </a:t>
            </a:r>
          </a:p>
          <a:p>
            <a:r>
              <a:rPr lang="en-US" baseline="0" dirty="0" smtClean="0"/>
              <a:t>&lt;click&gt;</a:t>
            </a:r>
            <a:r>
              <a:rPr lang="en-US" dirty="0" smtClean="0"/>
              <a:t>there that looks better... And then things start to work in modern browsers, but when we go back and test our code in Internet</a:t>
            </a:r>
            <a:r>
              <a:rPr lang="en-US" baseline="0" dirty="0" smtClean="0"/>
              <a:t> Explorer 8 then</a:t>
            </a:r>
            <a:endParaRPr lang="en-US" dirty="0" smtClean="0"/>
          </a:p>
          <a:p>
            <a:r>
              <a:rPr lang="en-US" dirty="0" smtClean="0"/>
              <a:t>&lt;click&gt;BAM we get another exception of "Expected identifier, string or number. Man, we just</a:t>
            </a:r>
            <a:r>
              <a:rPr lang="en-US" baseline="0" dirty="0" smtClean="0"/>
              <a:t> can't win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125</a:t>
            </a:fld>
            <a:endParaRPr lang="en-US"/>
          </a:p>
        </p:txBody>
      </p:sp>
    </p:spTree>
    <p:extLst>
      <p:ext uri="{BB962C8B-B14F-4D97-AF65-F5344CB8AC3E}">
        <p14:creationId xmlns:p14="http://schemas.microsoft.com/office/powerpoint/2010/main" val="191880528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 turns</a:t>
            </a:r>
            <a:r>
              <a:rPr lang="en-US" baseline="0" dirty="0" smtClean="0"/>
              <a:t> out that our root problem is that we are using a reserved word in JavaScript. These are words that are used in the language to mean something special… like if, else, function, new, a whole bunch of others, and DELETE</a:t>
            </a:r>
          </a:p>
          <a:p>
            <a:endParaRPr lang="en-US" baseline="0" dirty="0" smtClean="0"/>
          </a:p>
          <a:p>
            <a:r>
              <a:rPr lang="en-US" baseline="0" dirty="0" smtClean="0"/>
              <a:t>&lt;click&gt;In addition, there are a whole set of reserved words that are set aside for possible use in the future… like class, export, let, import, etc… So we need to be careful not to use these either. One of the common ones that gets accidentally used and causes fits in IE8 is "class"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126</a:t>
            </a:fld>
            <a:endParaRPr lang="en-US"/>
          </a:p>
        </p:txBody>
      </p:sp>
    </p:spTree>
    <p:extLst>
      <p:ext uri="{BB962C8B-B14F-4D97-AF65-F5344CB8AC3E}">
        <p14:creationId xmlns:p14="http://schemas.microsoft.com/office/powerpoint/2010/main" val="154423510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thing</a:t>
            </a:r>
            <a:r>
              <a:rPr lang="en-US" baseline="0" dirty="0" smtClean="0"/>
              <a:t> to know is that in </a:t>
            </a:r>
            <a:r>
              <a:rPr lang="en-US" baseline="0" dirty="0" err="1" smtClean="0"/>
              <a:t>ECMAScript</a:t>
            </a:r>
            <a:r>
              <a:rPr lang="en-US" baseline="0" dirty="0" smtClean="0"/>
              <a:t> 3 reserved words were not allowed as identifier names (think property name) or as </a:t>
            </a:r>
            <a:r>
              <a:rPr lang="en-US" baseline="0" dirty="0" err="1" smtClean="0"/>
              <a:t>identifers</a:t>
            </a:r>
            <a:r>
              <a:rPr lang="en-US" baseline="0" dirty="0" smtClean="0"/>
              <a:t> (think function or variable name). The browser with the largest market share with ES3 is…</a:t>
            </a:r>
          </a:p>
          <a:p>
            <a:endParaRPr lang="en-US" baseline="0" dirty="0" smtClean="0"/>
          </a:p>
          <a:p>
            <a:r>
              <a:rPr lang="en-US" baseline="0" dirty="0" smtClean="0"/>
              <a:t>&lt;click&gt;Internet Explorer 8</a:t>
            </a:r>
          </a:p>
          <a:p>
            <a:endParaRPr lang="en-US" baseline="0" dirty="0" smtClean="0"/>
          </a:p>
          <a:p>
            <a:r>
              <a:rPr lang="en-US" baseline="0" dirty="0" smtClean="0"/>
              <a:t>&lt;click&gt;But thankfully in </a:t>
            </a:r>
            <a:r>
              <a:rPr lang="en-US" baseline="0" dirty="0" err="1" smtClean="0"/>
              <a:t>ECMAScript</a:t>
            </a:r>
            <a:r>
              <a:rPr lang="en-US" baseline="0" dirty="0" smtClean="0"/>
              <a:t> 5 reserved words are allowed as identifier names (think property name), but they are still forbidden as </a:t>
            </a:r>
            <a:r>
              <a:rPr lang="en-US" baseline="0" dirty="0" err="1" smtClean="0"/>
              <a:t>identifers</a:t>
            </a:r>
            <a:r>
              <a:rPr lang="en-US" baseline="0" dirty="0" smtClean="0"/>
              <a:t>. So that is why things started to work in ES5 when we renamed the delete function to remove… but then broke again in ES3.</a:t>
            </a:r>
          </a:p>
          <a:p>
            <a:endParaRPr lang="en-US" baseline="0" dirty="0" smtClean="0"/>
          </a:p>
          <a:p>
            <a:r>
              <a:rPr lang="en-US" baseline="0" dirty="0" smtClean="0"/>
              <a:t>&lt;click&gt;And </a:t>
            </a:r>
            <a:r>
              <a:rPr lang="en-US" baseline="0" dirty="0" err="1" smtClean="0"/>
              <a:t>JSHint</a:t>
            </a:r>
            <a:r>
              <a:rPr lang="en-US" baseline="0" dirty="0" smtClean="0"/>
              <a:t> is here to the rescue again… it will tell us that delete is a reserved word and warn us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127</a:t>
            </a:fld>
            <a:endParaRPr lang="en-US"/>
          </a:p>
        </p:txBody>
      </p:sp>
    </p:spTree>
    <p:extLst>
      <p:ext uri="{BB962C8B-B14F-4D97-AF65-F5344CB8AC3E}">
        <p14:creationId xmlns:p14="http://schemas.microsoft.com/office/powerpoint/2010/main" val="369033479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fix the issue in to work in ES5 and ES3 browsers we could quote</a:t>
            </a:r>
            <a:r>
              <a:rPr lang="en-US" baseline="0" dirty="0" smtClean="0"/>
              <a:t> the delete key in our object,</a:t>
            </a:r>
          </a:p>
          <a:p>
            <a:r>
              <a:rPr lang="en-US" baseline="0" dirty="0" smtClean="0"/>
              <a:t>&lt;click&gt;but that would make invoking it a little awkward since we'd have to use the bracket notation to invoke it. Another solution would just to call it something else altogether… like </a:t>
            </a:r>
            <a:r>
              <a:rPr lang="en-US" baseline="0" dirty="0" err="1" smtClean="0"/>
              <a:t>deleteItem</a:t>
            </a:r>
            <a:r>
              <a:rPr lang="en-US" baseline="0" dirty="0" smtClean="0"/>
              <a:t> or just remove like we did internally.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128</a:t>
            </a:fld>
            <a:endParaRPr lang="en-US"/>
          </a:p>
        </p:txBody>
      </p:sp>
    </p:spTree>
    <p:extLst>
      <p:ext uri="{BB962C8B-B14F-4D97-AF65-F5344CB8AC3E}">
        <p14:creationId xmlns:p14="http://schemas.microsoft.com/office/powerpoint/2010/main" val="412080825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http://jsfiddle.net/elijahmanor/3MFEG/</a:t>
            </a:r>
            <a:endParaRPr lang="en-US" dirty="0" smtClean="0"/>
          </a:p>
          <a:p>
            <a:endParaRPr lang="en-US" dirty="0" smtClean="0"/>
          </a:p>
          <a:p>
            <a:r>
              <a:rPr lang="en-US" dirty="0" smtClean="0"/>
              <a:t>For this Revealing Recall bug we have a Bank constructor function with a deposit and a </a:t>
            </a:r>
            <a:r>
              <a:rPr lang="en-US" dirty="0" err="1" smtClean="0"/>
              <a:t>withdrawl</a:t>
            </a:r>
            <a:r>
              <a:rPr lang="en-US" dirty="0" smtClean="0"/>
              <a:t> method. </a:t>
            </a:r>
          </a:p>
          <a:p>
            <a:endParaRPr lang="en-US" dirty="0" smtClean="0"/>
          </a:p>
          <a:p>
            <a:r>
              <a:rPr lang="en-US" dirty="0" smtClean="0"/>
              <a:t>We can new up our bank</a:t>
            </a:r>
            <a:r>
              <a:rPr lang="en-US" baseline="0" dirty="0" smtClean="0"/>
              <a:t> and then proceed to add and remove money from our bank. Internally there is a fee applied for each transaction and the balance is stored in an account balance property.</a:t>
            </a:r>
          </a:p>
          <a:p>
            <a:endParaRPr lang="en-US" baseline="0" dirty="0" smtClean="0"/>
          </a:p>
          <a:p>
            <a:r>
              <a:rPr lang="en-US" baseline="0" dirty="0" smtClean="0"/>
              <a:t>Can you spot the bug?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129</a:t>
            </a:fld>
            <a:endParaRPr lang="en-US">
              <a:solidFill>
                <a:srgbClr val="000000"/>
              </a:solidFill>
            </a:endParaRPr>
          </a:p>
        </p:txBody>
      </p:sp>
    </p:spTree>
    <p:extLst>
      <p:ext uri="{BB962C8B-B14F-4D97-AF65-F5344CB8AC3E}">
        <p14:creationId xmlns:p14="http://schemas.microsoft.com/office/powerpoint/2010/main" val="3187338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one last time… here is our original code snippet with commas</a:t>
            </a:r>
            <a:r>
              <a:rPr lang="en-US" baseline="0" dirty="0" smtClean="0"/>
              <a:t> placed so that Automatic Semicolon Insertion does not take place.</a:t>
            </a:r>
          </a:p>
          <a:p>
            <a:endParaRPr lang="en-US" baseline="0" dirty="0" smtClean="0"/>
          </a:p>
          <a:p>
            <a:r>
              <a:rPr lang="en-US" baseline="0" dirty="0" smtClean="0"/>
              <a:t>You'll see again that most lines have semi-colons at the end and the opening curly brace is moved to the end of the </a:t>
            </a:r>
            <a:r>
              <a:rPr lang="en-US" baseline="0" dirty="0" err="1" smtClean="0"/>
              <a:t>retun</a:t>
            </a:r>
            <a:r>
              <a:rPr lang="en-US" baseline="0" dirty="0" smtClean="0"/>
              <a:t>.</a:t>
            </a:r>
          </a:p>
          <a:p>
            <a:endParaRPr lang="en-US" baseline="0" dirty="0" smtClean="0"/>
          </a:p>
          <a:p>
            <a:r>
              <a:rPr lang="en-US" baseline="0" dirty="0" smtClean="0"/>
              <a:t>This code will perform and execute as intended. </a:t>
            </a:r>
          </a:p>
        </p:txBody>
      </p:sp>
      <p:sp>
        <p:nvSpPr>
          <p:cNvPr id="4" name="Slide Number Placeholder 3"/>
          <p:cNvSpPr>
            <a:spLocks noGrp="1"/>
          </p:cNvSpPr>
          <p:nvPr>
            <p:ph type="sldNum" sz="quarter" idx="10"/>
          </p:nvPr>
        </p:nvSpPr>
        <p:spPr/>
        <p:txBody>
          <a:bodyPr/>
          <a:lstStyle/>
          <a:p>
            <a:fld id="{190525AF-9E13-4C27-A1B4-D9D03DD67A09}" type="slidenum">
              <a:rPr lang="en-US" smtClean="0"/>
              <a:t>13</a:t>
            </a:fld>
            <a:endParaRPr lang="en-US"/>
          </a:p>
        </p:txBody>
      </p:sp>
    </p:spTree>
    <p:extLst>
      <p:ext uri="{BB962C8B-B14F-4D97-AF65-F5344CB8AC3E}">
        <p14:creationId xmlns:p14="http://schemas.microsoft.com/office/powerpoint/2010/main" val="115773515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bug isn't actually that the code doesn't work… </a:t>
            </a:r>
          </a:p>
          <a:p>
            <a:endParaRPr lang="en-US" dirty="0" smtClean="0"/>
          </a:p>
          <a:p>
            <a:r>
              <a:rPr lang="en-US" dirty="0" smtClean="0"/>
              <a:t>&lt;click&gt;it is that</a:t>
            </a:r>
            <a:r>
              <a:rPr lang="en-US" baseline="0" dirty="0" smtClean="0"/>
              <a:t> we have accidentally exposed information that we didn't mean to onto the global scope. Two global variable have been created.</a:t>
            </a:r>
          </a:p>
          <a:p>
            <a:endParaRPr lang="en-US" baseline="0" dirty="0" smtClean="0"/>
          </a:p>
          <a:p>
            <a:r>
              <a:rPr lang="en-US" baseline="0" dirty="0" smtClean="0"/>
              <a:t>Can you spot both of them? One of them is easier to spot than the other…</a:t>
            </a:r>
          </a:p>
          <a:p>
            <a:endParaRPr lang="en-US" baseline="0" dirty="0" smtClean="0"/>
          </a:p>
          <a:p>
            <a:r>
              <a:rPr lang="en-US" baseline="0" dirty="0" smtClean="0"/>
              <a:t>&lt;click&gt;the first one is the </a:t>
            </a:r>
            <a:r>
              <a:rPr lang="en-US" baseline="0" dirty="0" err="1" smtClean="0"/>
              <a:t>amoutnWithFee</a:t>
            </a:r>
            <a:r>
              <a:rPr lang="en-US" baseline="0" dirty="0" smtClean="0"/>
              <a:t> variable in the </a:t>
            </a:r>
            <a:r>
              <a:rPr lang="en-US" baseline="0" dirty="0" err="1" smtClean="0"/>
              <a:t>withdrawl</a:t>
            </a:r>
            <a:r>
              <a:rPr lang="en-US" baseline="0" dirty="0" smtClean="0"/>
              <a:t> method. Since we didn't </a:t>
            </a:r>
            <a:r>
              <a:rPr lang="en-US" baseline="0" dirty="0" err="1" smtClean="0"/>
              <a:t>var</a:t>
            </a:r>
            <a:r>
              <a:rPr lang="en-US" baseline="0" dirty="0" smtClean="0"/>
              <a:t> the variable JavaScript decided to declare it for us and make it available on the global namespace.</a:t>
            </a:r>
          </a:p>
          <a:p>
            <a:endParaRPr lang="en-US" baseline="0" dirty="0" smtClean="0"/>
          </a:p>
          <a:p>
            <a:r>
              <a:rPr lang="en-US" baseline="0" dirty="0" smtClean="0"/>
              <a:t>&lt;click&gt;the other accidental global variable is fee. Now this trick of assigning a value to multiple variables is valid in many cases, but if you try it as you are defining variables then it can come back to bite you. In this case </a:t>
            </a:r>
            <a:r>
              <a:rPr lang="en-US" baseline="0" dirty="0" err="1" smtClean="0"/>
              <a:t>this.fee</a:t>
            </a:r>
            <a:r>
              <a:rPr lang="en-US" baseline="0" dirty="0" smtClean="0"/>
              <a:t> gets assigned to fee, but fee doesn't have a </a:t>
            </a:r>
            <a:r>
              <a:rPr lang="en-US" baseline="0" dirty="0" err="1" smtClean="0"/>
              <a:t>var</a:t>
            </a:r>
            <a:r>
              <a:rPr lang="en-US" baseline="0" dirty="0" smtClean="0"/>
              <a:t> in front of it so JavaScript declares it and makes it global for you, then that value gets assigned to </a:t>
            </a:r>
            <a:r>
              <a:rPr lang="en-US" baseline="0" dirty="0" err="1" smtClean="0"/>
              <a:t>amountWithFee</a:t>
            </a:r>
            <a:r>
              <a:rPr lang="en-US" baseline="0" dirty="0" smtClean="0"/>
              <a:t> which is declared locally within the deposit method. So, you need to watch out for this one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130</a:t>
            </a:fld>
            <a:endParaRPr lang="en-US"/>
          </a:p>
        </p:txBody>
      </p:sp>
    </p:spTree>
    <p:extLst>
      <p:ext uri="{BB962C8B-B14F-4D97-AF65-F5344CB8AC3E}">
        <p14:creationId xmlns:p14="http://schemas.microsoft.com/office/powerpoint/2010/main" val="384144040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step back and look at various ways that things can become global...</a:t>
            </a:r>
          </a:p>
          <a:p>
            <a:endParaRPr lang="en-US" dirty="0" smtClean="0"/>
          </a:p>
          <a:p>
            <a:r>
              <a:rPr lang="en-US" dirty="0" smtClean="0"/>
              <a:t>so if we have name equals john on our page, then JavaScript will notice that it wasn't declared and declare it for you... in the global namespace. In this case that isn't a big deal because we are already at the root level (we aren't attached or an object or in another function scope).</a:t>
            </a:r>
          </a:p>
          <a:p>
            <a:endParaRPr lang="en-US" dirty="0" smtClean="0"/>
          </a:p>
          <a:p>
            <a:r>
              <a:rPr lang="en-US" dirty="0" smtClean="0"/>
              <a:t>&lt;click&gt;The main thing to remember is... "If you don't declare your variables, JavaScript will for you... on the global object!" which is the window object.</a:t>
            </a:r>
          </a:p>
          <a:p>
            <a:endParaRPr lang="en-US" dirty="0" smtClean="0"/>
          </a:p>
          <a:p>
            <a:r>
              <a:rPr lang="en-US" dirty="0" smtClean="0"/>
              <a:t>&lt;click&gt;So, in this case even though it doesn't really help us much, it is good practice to make sure you declare your variables with the </a:t>
            </a:r>
            <a:r>
              <a:rPr lang="en-US" dirty="0" err="1" smtClean="0"/>
              <a:t>var</a:t>
            </a:r>
            <a:r>
              <a:rPr lang="en-US" dirty="0" smtClean="0"/>
              <a:t> keyword.</a:t>
            </a:r>
          </a:p>
          <a:p>
            <a:endParaRPr lang="en-US" dirty="0" smtClean="0"/>
          </a:p>
          <a:p>
            <a:r>
              <a:rPr lang="en-US" dirty="0" smtClean="0"/>
              <a:t>&lt;click&gt;Here is another example, but this time with a greet function statement. Since we aren't declaring the greeting variable JavaScript will declare it for us, but it won't be local to the greet function... JavaScript makes it global off of the window.</a:t>
            </a:r>
          </a:p>
          <a:p>
            <a:endParaRPr lang="en-US" dirty="0" smtClean="0"/>
          </a:p>
          <a:p>
            <a:r>
              <a:rPr lang="en-US" dirty="0" smtClean="0"/>
              <a:t>&lt;click&gt;So, again... make sure to declare your variables with the </a:t>
            </a:r>
            <a:r>
              <a:rPr lang="en-US" dirty="0" err="1" smtClean="0"/>
              <a:t>var</a:t>
            </a:r>
            <a:r>
              <a:rPr lang="en-US" dirty="0" smtClean="0"/>
              <a:t> keyword. Now the greeting variable will be contained only within the greet function and will not be accessible off the global window object.</a:t>
            </a:r>
          </a:p>
          <a:p>
            <a:endParaRPr lang="en-US" dirty="0" smtClean="0"/>
          </a:p>
          <a:p>
            <a:r>
              <a:rPr lang="en-US" dirty="0" smtClean="0"/>
              <a:t>&lt;click&gt;Another example is the mangle function statement. This one is a little tricky. We are using </a:t>
            </a:r>
            <a:r>
              <a:rPr lang="en-US" dirty="0" err="1" smtClean="0"/>
              <a:t>var</a:t>
            </a:r>
            <a:r>
              <a:rPr lang="en-US" dirty="0" smtClean="0"/>
              <a:t> here to declare the index variable, but you'll notice there is no </a:t>
            </a:r>
            <a:r>
              <a:rPr lang="en-US" dirty="0" err="1" smtClean="0"/>
              <a:t>var</a:t>
            </a:r>
            <a:r>
              <a:rPr lang="en-US" dirty="0" smtClean="0"/>
              <a:t> on the length... so JavaScript will declare it for you and put it on the window object.</a:t>
            </a:r>
          </a:p>
          <a:p>
            <a:endParaRPr lang="en-US" dirty="0" smtClean="0"/>
          </a:p>
          <a:p>
            <a:r>
              <a:rPr lang="en-US" dirty="0" smtClean="0"/>
              <a:t>&lt;click&gt;In this case we'd want to use the comma separator to declare multiple variables and optionally assign them a value.</a:t>
            </a:r>
          </a:p>
          <a:p>
            <a:endParaRPr lang="en-US" dirty="0" smtClean="0"/>
          </a:p>
          <a:p>
            <a:r>
              <a:rPr lang="en-US" dirty="0" smtClean="0"/>
              <a:t>&lt;click&gt;And one final thing... these functions are global too</a:t>
            </a:r>
          </a:p>
          <a:p>
            <a:r>
              <a:rPr lang="en-US" dirty="0" smtClean="0"/>
              <a:t>&lt;click&gt;... so you'll want to be careful about that as well. To help reduce the number of global variables there are several simple techniques you can use such as an object literal or an IIFE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131</a:t>
            </a:fld>
            <a:endParaRPr lang="en-US"/>
          </a:p>
        </p:txBody>
      </p:sp>
    </p:spTree>
    <p:extLst>
      <p:ext uri="{BB962C8B-B14F-4D97-AF65-F5344CB8AC3E}">
        <p14:creationId xmlns:p14="http://schemas.microsoft.com/office/powerpoint/2010/main" val="40378468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we can protect our code from the global namespace is to use an object literal</a:t>
            </a:r>
          </a:p>
          <a:p>
            <a:endParaRPr lang="en-US" dirty="0" smtClean="0"/>
          </a:p>
          <a:p>
            <a:r>
              <a:rPr lang="en-US" dirty="0" smtClean="0"/>
              <a:t>&lt;click&gt;It is pretty easy to use. All you do is make an object using the curly braces and declare all of your properties and methods. The main think to watch out here is the special syntax you need to follow. There are colons between the keys and value and commas separating the pairs. Once you have your object, that is the only thing on the global namespace, everything else is **in** the object</a:t>
            </a:r>
          </a:p>
          <a:p>
            <a:endParaRPr lang="en-US" dirty="0" smtClean="0"/>
          </a:p>
          <a:p>
            <a:r>
              <a:rPr lang="en-US" dirty="0" smtClean="0"/>
              <a:t>&lt;click&gt;Another technique is called the IIFE, which stands for Immediately Invoked Function Expression... in the past you may have also heard the technique referred to Self-Executing Anonymous Function... but is more accurately known as an IIFE. Enough about the name... what is it?</a:t>
            </a:r>
          </a:p>
          <a:p>
            <a:endParaRPr lang="en-US" dirty="0" smtClean="0"/>
          </a:p>
          <a:p>
            <a:r>
              <a:rPr lang="en-US" dirty="0" smtClean="0"/>
              <a:t>&lt;click&gt;Well, first of all, it does look pretty weird and it looks like a lot of extra fluff... but trust me, it is there for a reason. So, let's unpack this for a bit. </a:t>
            </a:r>
          </a:p>
          <a:p>
            <a:endParaRPr lang="en-US" dirty="0" smtClean="0"/>
          </a:p>
          <a:p>
            <a:r>
              <a:rPr lang="en-US" dirty="0" smtClean="0"/>
              <a:t>We are making an anonymous function up here (a function with no name) and then here at the end we are immediately invoking this function with parenthesis. Inside the function we are defining some variables and internal functions. The important thing to notice here is that we are returning something at the end of this anonymous function. Whatever we return at this point will be public properties or methods and will be stored in the </a:t>
            </a:r>
            <a:r>
              <a:rPr lang="en-US" dirty="0" err="1" smtClean="0"/>
              <a:t>myObject</a:t>
            </a:r>
            <a:r>
              <a:rPr lang="en-US" dirty="0" smtClean="0"/>
              <a:t> variable out here. So in this example </a:t>
            </a:r>
            <a:r>
              <a:rPr lang="en-US" dirty="0" err="1" smtClean="0"/>
              <a:t>myObject</a:t>
            </a:r>
            <a:r>
              <a:rPr lang="en-US" dirty="0" smtClean="0"/>
              <a:t> will have access to the greet and mangle methods, but it won't have direct access to the name variable. The greet and mangle methods can access the name variable, but just not directly from </a:t>
            </a:r>
            <a:r>
              <a:rPr lang="en-US" dirty="0" err="1" smtClean="0"/>
              <a:t>myObject</a:t>
            </a:r>
            <a:r>
              <a:rPr lang="en-US" dirty="0" smtClean="0"/>
              <a:t>.</a:t>
            </a:r>
          </a:p>
          <a:p>
            <a:endParaRPr lang="en-US" dirty="0" smtClean="0"/>
          </a:p>
          <a:p>
            <a:r>
              <a:rPr lang="en-US" dirty="0" smtClean="0"/>
              <a:t>So, those are the 2 main techniques to help save yourself from making so many global variables. There are actually several variations using the IIFE approach that you can use as well. In addition you can declare modules to take care of some of this either in node or in the browser using something like </a:t>
            </a:r>
            <a:r>
              <a:rPr lang="en-US" dirty="0" err="1" smtClean="0"/>
              <a:t>RequireJS</a:t>
            </a:r>
            <a:r>
              <a:rPr lang="en-US" dirty="0" smtClean="0"/>
              <a:t> and soon in </a:t>
            </a:r>
            <a:r>
              <a:rPr lang="en-US" dirty="0" err="1" smtClean="0"/>
              <a:t>ECMAScript</a:t>
            </a:r>
            <a:r>
              <a:rPr lang="en-US" dirty="0" smtClean="0"/>
              <a:t> 6.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132</a:t>
            </a:fld>
            <a:endParaRPr lang="en-US"/>
          </a:p>
        </p:txBody>
      </p:sp>
    </p:spTree>
    <p:extLst>
      <p:ext uri="{BB962C8B-B14F-4D97-AF65-F5344CB8AC3E}">
        <p14:creationId xmlns:p14="http://schemas.microsoft.com/office/powerpoint/2010/main" val="347431786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have surrounded our Bank constructor in an IIFE just for some extra protection.</a:t>
            </a:r>
          </a:p>
          <a:p>
            <a:endParaRPr lang="en-US" dirty="0" smtClean="0"/>
          </a:p>
          <a:p>
            <a:r>
              <a:rPr lang="en-US" dirty="0" smtClean="0"/>
              <a:t>We've</a:t>
            </a:r>
            <a:r>
              <a:rPr lang="en-US" baseline="0" dirty="0" smtClean="0"/>
              <a:t> also cleaned up the code some and made sure to declare our variables when necessary.</a:t>
            </a:r>
          </a:p>
          <a:p>
            <a:endParaRPr lang="en-US" baseline="0" dirty="0" smtClean="0"/>
          </a:p>
          <a:p>
            <a:r>
              <a:rPr lang="en-US" baseline="0" dirty="0" smtClean="0"/>
              <a:t>What you see in this slide is very similar to what you might see in the JavaScript output that </a:t>
            </a:r>
            <a:r>
              <a:rPr lang="en-US" baseline="0" dirty="0" err="1" smtClean="0"/>
              <a:t>CoffeeScript</a:t>
            </a:r>
            <a:r>
              <a:rPr lang="en-US" baseline="0" dirty="0" smtClean="0"/>
              <a:t> generates when you use its class keyword.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133</a:t>
            </a:fld>
            <a:endParaRPr lang="en-US"/>
          </a:p>
        </p:txBody>
      </p:sp>
    </p:spTree>
    <p:extLst>
      <p:ext uri="{BB962C8B-B14F-4D97-AF65-F5344CB8AC3E}">
        <p14:creationId xmlns:p14="http://schemas.microsoft.com/office/powerpoint/2010/main" val="87394255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as in many of our points,</a:t>
            </a:r>
            <a:r>
              <a:rPr lang="en-US" baseline="0" dirty="0" smtClean="0"/>
              <a:t> </a:t>
            </a:r>
            <a:r>
              <a:rPr lang="en-US" baseline="0" dirty="0" err="1" smtClean="0"/>
              <a:t>JSHint</a:t>
            </a:r>
            <a:r>
              <a:rPr lang="en-US" baseline="0" dirty="0" smtClean="0"/>
              <a:t> can help you out to find some of these issues as well. Here is a listing of several errors that </a:t>
            </a:r>
            <a:r>
              <a:rPr lang="en-US" baseline="0" dirty="0" err="1" smtClean="0"/>
              <a:t>JSHint</a:t>
            </a:r>
            <a:r>
              <a:rPr lang="en-US" baseline="0" dirty="0" smtClean="0"/>
              <a:t> found as it scanned our buggy code at the beginning of the Revealing Recall Bug.</a:t>
            </a:r>
          </a:p>
          <a:p>
            <a:endParaRPr lang="en-US" baseline="0" dirty="0" smtClean="0"/>
          </a:p>
          <a:p>
            <a:r>
              <a:rPr lang="en-US" baseline="0" dirty="0" smtClean="0"/>
              <a:t>You can see that it noticed that the fee and </a:t>
            </a:r>
            <a:r>
              <a:rPr lang="en-US" baseline="0" dirty="0" err="1" smtClean="0"/>
              <a:t>amountWithFee</a:t>
            </a:r>
            <a:r>
              <a:rPr lang="en-US" baseline="0" dirty="0" smtClean="0"/>
              <a:t> variables were never declared… and by doing so they were being exposed to the global window namespace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134</a:t>
            </a:fld>
            <a:endParaRPr lang="en-US"/>
          </a:p>
        </p:txBody>
      </p:sp>
    </p:spTree>
    <p:extLst>
      <p:ext uri="{BB962C8B-B14F-4D97-AF65-F5344CB8AC3E}">
        <p14:creationId xmlns:p14="http://schemas.microsoft.com/office/powerpoint/2010/main" val="348434476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In this Relative Realism Bug</a:t>
            </a:r>
            <a:r>
              <a:rPr lang="en-US" sz="1200" kern="1200" baseline="0" dirty="0" smtClean="0">
                <a:solidFill>
                  <a:schemeClr val="tx1"/>
                </a:solidFill>
                <a:latin typeface="Arial" pitchFamily="34" charset="0"/>
                <a:ea typeface="+mn-ea"/>
                <a:cs typeface="+mn-cs"/>
              </a:rPr>
              <a:t> we have a html function that will either get or set the </a:t>
            </a:r>
            <a:r>
              <a:rPr lang="en-US" sz="1200" kern="1200" baseline="0" dirty="0" err="1" smtClean="0">
                <a:solidFill>
                  <a:schemeClr val="tx1"/>
                </a:solidFill>
                <a:latin typeface="Arial" pitchFamily="34" charset="0"/>
                <a:ea typeface="+mn-ea"/>
                <a:cs typeface="+mn-cs"/>
              </a:rPr>
              <a:t>innerHTML</a:t>
            </a:r>
            <a:r>
              <a:rPr lang="en-US" sz="1200" kern="1200" baseline="0" dirty="0" smtClean="0">
                <a:solidFill>
                  <a:schemeClr val="tx1"/>
                </a:solidFill>
                <a:latin typeface="Arial" pitchFamily="34" charset="0"/>
                <a:ea typeface="+mn-ea"/>
                <a:cs typeface="+mn-cs"/>
              </a:rPr>
              <a:t> of an element depending on the values passed into it. If no value was passed in, then it will retrieve the HTML, if a string is passed it, then it will set the HTML, and if a function is passed in, then it will invoke the function passing in the original HTML and set the HTML to whatever is returned from that callback.</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Can you spot the bug?</a:t>
            </a:r>
            <a:endParaRPr lang="en-US" sz="1200" kern="120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135</a:t>
            </a:fld>
            <a:endParaRPr lang="en-US"/>
          </a:p>
        </p:txBody>
      </p:sp>
    </p:spTree>
    <p:extLst>
      <p:ext uri="{BB962C8B-B14F-4D97-AF65-F5344CB8AC3E}">
        <p14:creationId xmlns:p14="http://schemas.microsoft.com/office/powerpoint/2010/main" val="356184088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so this is another weird one, but it is actually quite interesting.</a:t>
            </a:r>
          </a:p>
          <a:p>
            <a:endParaRPr lang="en-US" dirty="0" smtClean="0"/>
          </a:p>
          <a:p>
            <a:r>
              <a:rPr lang="en-US" dirty="0" smtClean="0"/>
              <a:t>So everything works just as expected if this is all the code that was being executed….</a:t>
            </a:r>
          </a:p>
          <a:p>
            <a:endParaRPr lang="en-US" dirty="0" smtClean="0"/>
          </a:p>
          <a:p>
            <a:r>
              <a:rPr lang="en-US" baseline="0" dirty="0" smtClean="0"/>
              <a:t>&lt;click&gt;but, someone could have redefined undefined to be something </a:t>
            </a:r>
            <a:r>
              <a:rPr lang="en-US" baseline="0" dirty="0" err="1" smtClean="0"/>
              <a:t>truthy</a:t>
            </a:r>
            <a:r>
              <a:rPr lang="en-US" baseline="0" dirty="0" smtClean="0"/>
              <a:t>… which could effectively mess up all of your checks against undefined in your code. This could either happen maliciously or accidentally or as a prank </a:t>
            </a:r>
            <a:r>
              <a:rPr lang="en-US" baseline="0" dirty="0" smtClean="0">
                <a:sym typeface="Wingdings" panose="05000000000000000000" pitchFamily="2" charset="2"/>
              </a:rPr>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136</a:t>
            </a:fld>
            <a:endParaRPr lang="en-US"/>
          </a:p>
        </p:txBody>
      </p:sp>
    </p:spTree>
    <p:extLst>
      <p:ext uri="{BB962C8B-B14F-4D97-AF65-F5344CB8AC3E}">
        <p14:creationId xmlns:p14="http://schemas.microsoft.com/office/powerpoint/2010/main" val="304513398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wait a minute… what about all those reserved words we talked about earlier in this course? Doesn't that help protect us from such silliness?</a:t>
            </a:r>
          </a:p>
          <a:p>
            <a:endParaRPr lang="en-US" dirty="0" smtClean="0"/>
          </a:p>
          <a:p>
            <a:r>
              <a:rPr lang="en-US" dirty="0" smtClean="0"/>
              <a:t>&lt;click&gt;</a:t>
            </a:r>
            <a:r>
              <a:rPr lang="en-US" dirty="0" err="1" smtClean="0"/>
              <a:t>Ahh</a:t>
            </a:r>
            <a:r>
              <a:rPr lang="en-US" dirty="0" smtClean="0"/>
              <a:t>, where is undefined listed!?!</a:t>
            </a:r>
          </a:p>
          <a:p>
            <a:endParaRPr lang="en-US" dirty="0" smtClean="0"/>
          </a:p>
          <a:p>
            <a:r>
              <a:rPr lang="en-US" dirty="0" smtClean="0"/>
              <a:t>&lt;click&gt;Well, unfortunately </a:t>
            </a:r>
            <a:r>
              <a:rPr lang="en-US" dirty="0" err="1" smtClean="0"/>
              <a:t>ECMAScript</a:t>
            </a:r>
            <a:r>
              <a:rPr lang="en-US" dirty="0" smtClean="0"/>
              <a:t> 3 didn't include "undefined" as a reserved word… and that turns out to be a bad thing since undefined is one of our 7 </a:t>
            </a:r>
            <a:r>
              <a:rPr lang="en-US" dirty="0" err="1" smtClean="0"/>
              <a:t>falsey</a:t>
            </a:r>
            <a:r>
              <a:rPr lang="en-US" dirty="0" smtClean="0"/>
              <a:t> values that we talked about.</a:t>
            </a:r>
          </a:p>
          <a:p>
            <a:endParaRPr lang="en-US" dirty="0" smtClean="0"/>
          </a:p>
          <a:p>
            <a:r>
              <a:rPr lang="en-US" dirty="0" smtClean="0"/>
              <a:t>Thankfully, </a:t>
            </a:r>
            <a:r>
              <a:rPr lang="en-US" dirty="0" err="1" smtClean="0"/>
              <a:t>ECMAScript</a:t>
            </a:r>
            <a:r>
              <a:rPr lang="en-US" dirty="0" smtClean="0"/>
              <a:t> 5 has identified undefined and </a:t>
            </a:r>
            <a:r>
              <a:rPr lang="en-US" dirty="0" err="1" smtClean="0"/>
              <a:t>NaN</a:t>
            </a:r>
            <a:r>
              <a:rPr lang="en-US" dirty="0" smtClean="0"/>
              <a:t> and </a:t>
            </a:r>
            <a:r>
              <a:rPr lang="en-US" dirty="0" err="1" smtClean="0"/>
              <a:t>infiity</a:t>
            </a:r>
            <a:r>
              <a:rPr lang="en-US" dirty="0" smtClean="0"/>
              <a:t> to all be read-only... so this won't be a problem if you are using a modern browser.</a:t>
            </a:r>
          </a:p>
          <a:p>
            <a:endParaRPr lang="en-US" dirty="0" smtClean="0"/>
          </a:p>
          <a:p>
            <a:r>
              <a:rPr lang="en-US" dirty="0" smtClean="0"/>
              <a:t>&lt;click&gt;In addition </a:t>
            </a:r>
            <a:r>
              <a:rPr lang="en-US" dirty="0" err="1" smtClean="0"/>
              <a:t>JSHint</a:t>
            </a:r>
            <a:r>
              <a:rPr lang="en-US" dirty="0" smtClean="0"/>
              <a:t> will help us out some and tell us what </a:t>
            </a:r>
            <a:r>
              <a:rPr lang="en-US" dirty="0" err="1" smtClean="0"/>
              <a:t>what</a:t>
            </a:r>
            <a:r>
              <a:rPr lang="en-US" dirty="0" smtClean="0"/>
              <a:t> we are trying to do... is a bad </a:t>
            </a:r>
            <a:r>
              <a:rPr lang="en-US" dirty="0" err="1" smtClean="0"/>
              <a:t>assigment</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137</a:t>
            </a:fld>
            <a:endParaRPr lang="en-US"/>
          </a:p>
        </p:txBody>
      </p:sp>
    </p:spTree>
    <p:extLst>
      <p:ext uri="{BB962C8B-B14F-4D97-AF65-F5344CB8AC3E}">
        <p14:creationId xmlns:p14="http://schemas.microsoft.com/office/powerpoint/2010/main" val="11240681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we are going to do here to help us out is to use an IIFE.</a:t>
            </a:r>
            <a:r>
              <a:rPr lang="en-US" baseline="0" dirty="0" smtClean="0"/>
              <a:t> We've seen this technique before several times, but this time we are going to use it for a slightly different reason.</a:t>
            </a:r>
          </a:p>
          <a:p>
            <a:endParaRPr lang="en-US" baseline="0" dirty="0" smtClean="0"/>
          </a:p>
          <a:p>
            <a:r>
              <a:rPr lang="en-US" baseline="0" dirty="0" smtClean="0"/>
              <a:t>&lt;click&gt;Before we start let's just talk about functions for a minute. If we have a function like </a:t>
            </a:r>
            <a:r>
              <a:rPr lang="en-US" baseline="0" dirty="0" err="1" smtClean="0"/>
              <a:t>sayHello</a:t>
            </a:r>
            <a:r>
              <a:rPr lang="en-US" baseline="0" dirty="0" smtClean="0"/>
              <a:t> for example and only pass one argument to it, but accept 2 parameters… what will the value of the 2</a:t>
            </a:r>
            <a:r>
              <a:rPr lang="en-US" baseline="30000" dirty="0" smtClean="0"/>
              <a:t>nd</a:t>
            </a:r>
            <a:r>
              <a:rPr lang="en-US" baseline="0" dirty="0" smtClean="0"/>
              <a:t> parameter be? &lt;pause&gt; Its value will be undefined as seen here in this console.log "Hi John undefined".</a:t>
            </a:r>
          </a:p>
          <a:p>
            <a:endParaRPr lang="en-US" baseline="0" dirty="0" smtClean="0"/>
          </a:p>
          <a:p>
            <a:r>
              <a:rPr lang="en-US" baseline="0" dirty="0" smtClean="0"/>
              <a:t>&lt;click&gt;So we can use that concept to our benefit when using an IIFE. What we have here is an IIFE that we are only passing 1 argument to, but we are accepting 2 parameters… the one we are expecting and an extra parameter called undefined. As we saw earlier, what will happen is that JavaScript will make sure our undefined variable now has the undefined value. If the browser is </a:t>
            </a:r>
            <a:r>
              <a:rPr lang="en-US" baseline="0" dirty="0" err="1" smtClean="0"/>
              <a:t>ECMAScript</a:t>
            </a:r>
            <a:r>
              <a:rPr lang="en-US" baseline="0" dirty="0" smtClean="0"/>
              <a:t> 3 then this is a good thing and if the browser uses </a:t>
            </a:r>
            <a:r>
              <a:rPr lang="en-US" baseline="0" dirty="0" err="1" smtClean="0"/>
              <a:t>ECMAScript</a:t>
            </a:r>
            <a:r>
              <a:rPr lang="en-US" baseline="0" dirty="0" smtClean="0"/>
              <a:t> 5, then it doesn't hurt anything… </a:t>
            </a:r>
          </a:p>
          <a:p>
            <a:endParaRPr lang="en-US" baseline="0" dirty="0" smtClean="0"/>
          </a:p>
          <a:p>
            <a:r>
              <a:rPr lang="en-US" baseline="0" dirty="0" smtClean="0"/>
              <a:t>unless you are in strict mode. Strict mode will throw an exception if you try to reassign undefined since it is read-only</a:t>
            </a:r>
          </a:p>
          <a:p>
            <a:endParaRPr lang="en-US" baseline="0" dirty="0" smtClean="0"/>
          </a:p>
          <a:p>
            <a:r>
              <a:rPr lang="en-US" baseline="0" dirty="0" smtClean="0"/>
              <a:t>&lt;click&gt; the final nice thing about this technique is that it can help with </a:t>
            </a:r>
            <a:r>
              <a:rPr lang="en-US" baseline="0" dirty="0" err="1" smtClean="0"/>
              <a:t>minification</a:t>
            </a:r>
            <a:r>
              <a:rPr lang="en-US" baseline="0" dirty="0" smtClean="0"/>
              <a:t>. Since undefined is now just a regular variable, a good </a:t>
            </a:r>
            <a:r>
              <a:rPr lang="en-US" baseline="0" dirty="0" err="1" smtClean="0"/>
              <a:t>minifier</a:t>
            </a:r>
            <a:r>
              <a:rPr lang="en-US" baseline="0" dirty="0" smtClean="0"/>
              <a:t> can replace instances of undefined with a short substitute such as "o" for example in this minified code snippet. The end result can save a lot of bytes since every instance of undefined can be replaced with 'o' or something similar across your whole file. jQuery for example uses this technique.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138</a:t>
            </a:fld>
            <a:endParaRPr lang="en-US"/>
          </a:p>
        </p:txBody>
      </p:sp>
    </p:spTree>
    <p:extLst>
      <p:ext uri="{BB962C8B-B14F-4D97-AF65-F5344CB8AC3E}">
        <p14:creationId xmlns:p14="http://schemas.microsoft.com/office/powerpoint/2010/main" val="78159352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one way to fix this problem is to wrap our code in an IIFE and have</a:t>
            </a:r>
            <a:r>
              <a:rPr lang="en-US" baseline="0" dirty="0" smtClean="0"/>
              <a:t> an undefined parameter that we don't pass any argument to. That way it is </a:t>
            </a:r>
            <a:r>
              <a:rPr lang="en-US" baseline="0" dirty="0" err="1" smtClean="0"/>
              <a:t>guarneteed</a:t>
            </a:r>
            <a:r>
              <a:rPr lang="en-US" baseline="0" dirty="0" smtClean="0"/>
              <a:t> the value of undefined. As I mentioned earlier, this technique does not work in </a:t>
            </a:r>
            <a:r>
              <a:rPr lang="en-US" baseline="0" dirty="0" err="1" smtClean="0"/>
              <a:t>ECMAScript</a:t>
            </a:r>
            <a:r>
              <a:rPr lang="en-US" baseline="0" dirty="0" smtClean="0"/>
              <a:t> 5's strict mode since it throws an exception. Other than that you'll find this technique used in various places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139</a:t>
            </a:fld>
            <a:endParaRPr lang="en-US"/>
          </a:p>
        </p:txBody>
      </p:sp>
    </p:spTree>
    <p:extLst>
      <p:ext uri="{BB962C8B-B14F-4D97-AF65-F5344CB8AC3E}">
        <p14:creationId xmlns:p14="http://schemas.microsoft.com/office/powerpoint/2010/main" val="2634104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Fresh Function bug we have an array of people objects</a:t>
            </a:r>
          </a:p>
          <a:p>
            <a:endParaRPr lang="en-US" dirty="0" smtClean="0"/>
          </a:p>
          <a:p>
            <a:r>
              <a:rPr lang="en-US" dirty="0" smtClean="0"/>
              <a:t>We are using the filter method to trim down the array entries to only those that have a birthday less than 1980</a:t>
            </a:r>
          </a:p>
          <a:p>
            <a:endParaRPr lang="en-US" dirty="0" smtClean="0"/>
          </a:p>
          <a:p>
            <a:r>
              <a:rPr lang="en-US" dirty="0" smtClean="0"/>
              <a:t>Then we are using that filtered result and calling the map method</a:t>
            </a:r>
            <a:r>
              <a:rPr lang="en-US" baseline="0" dirty="0" smtClean="0"/>
              <a:t> which returns a new array of objects each containing a name and age property.</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14</a:t>
            </a:fld>
            <a:endParaRPr lang="en-US"/>
          </a:p>
        </p:txBody>
      </p:sp>
    </p:spTree>
    <p:extLst>
      <p:ext uri="{BB962C8B-B14F-4D97-AF65-F5344CB8AC3E}">
        <p14:creationId xmlns:p14="http://schemas.microsoft.com/office/powerpoint/2010/main" val="230484901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In this Tangled Tag Bug we have the following code. We are using jQuery</a:t>
            </a:r>
            <a:r>
              <a:rPr lang="en-US" sz="1200" kern="1200" baseline="0" dirty="0" smtClean="0">
                <a:solidFill>
                  <a:schemeClr val="tx1"/>
                </a:solidFill>
                <a:latin typeface="Arial" pitchFamily="34" charset="0"/>
                <a:ea typeface="+mn-ea"/>
                <a:cs typeface="+mn-cs"/>
              </a:rPr>
              <a:t> and jQuery UI. Let's assume we've pulled in all of that correctly and we are good to go. </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We run the following script at the bottom of our page, so the DOM is ready at that point. We use jQuery to select all of the date fields and then we initialize those elements with the jQuery UI </a:t>
            </a:r>
            <a:r>
              <a:rPr lang="en-US" sz="1200" kern="1200" baseline="0" dirty="0" err="1" smtClean="0">
                <a:solidFill>
                  <a:schemeClr val="tx1"/>
                </a:solidFill>
                <a:latin typeface="Arial" pitchFamily="34" charset="0"/>
                <a:ea typeface="+mn-ea"/>
                <a:cs typeface="+mn-cs"/>
              </a:rPr>
              <a:t>datepicker</a:t>
            </a:r>
            <a:r>
              <a:rPr lang="en-US" sz="1200" kern="1200" baseline="0" dirty="0" smtClean="0">
                <a:solidFill>
                  <a:schemeClr val="tx1"/>
                </a:solidFill>
                <a:latin typeface="Arial" pitchFamily="34" charset="0"/>
                <a:ea typeface="+mn-ea"/>
                <a:cs typeface="+mn-cs"/>
              </a:rPr>
              <a:t>. </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Can you spot the bug? Do you know what happens?</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Hint: It works just fine in modern browsers, but there is an exception in Internet Explorer 8</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140</a:t>
            </a:fld>
            <a:endParaRPr lang="en-US"/>
          </a:p>
        </p:txBody>
      </p:sp>
    </p:spTree>
    <p:extLst>
      <p:ext uri="{BB962C8B-B14F-4D97-AF65-F5344CB8AC3E}">
        <p14:creationId xmlns:p14="http://schemas.microsoft.com/office/powerpoint/2010/main" val="214975744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again, you might not</a:t>
            </a:r>
            <a:r>
              <a:rPr lang="en-US" baseline="0" dirty="0" smtClean="0"/>
              <a:t> need to support IE8, but this is still a good thing to know in case you ever do need to support it… or to help someone else track down a bug in their bug.</a:t>
            </a:r>
          </a:p>
          <a:p>
            <a:endParaRPr lang="en-US" baseline="0" dirty="0" smtClean="0"/>
          </a:p>
          <a:p>
            <a:r>
              <a:rPr lang="en-US" baseline="0" dirty="0" smtClean="0"/>
              <a:t>&lt;click&gt; The exception that we see in IE is "Object doesn't support this property or method" which is actually really confusing. So, what is really going on?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141</a:t>
            </a:fld>
            <a:endParaRPr lang="en-US"/>
          </a:p>
        </p:txBody>
      </p:sp>
    </p:spTree>
    <p:extLst>
      <p:ext uri="{BB962C8B-B14F-4D97-AF65-F5344CB8AC3E}">
        <p14:creationId xmlns:p14="http://schemas.microsoft.com/office/powerpoint/2010/main" val="226057328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there is something really interesting going on here.</a:t>
            </a:r>
          </a:p>
          <a:p>
            <a:endParaRPr lang="en-US" dirty="0" smtClean="0"/>
          </a:p>
          <a:p>
            <a:endParaRPr lang="en-US" dirty="0" smtClean="0"/>
          </a:p>
          <a:p>
            <a:r>
              <a:rPr lang="en-US" dirty="0" smtClean="0"/>
              <a:t>There is something called "Named access on the Window object" which is described at the URL in more details... but basically what it says is</a:t>
            </a:r>
          </a:p>
          <a:p>
            <a:endParaRPr lang="en-US" dirty="0" smtClean="0"/>
          </a:p>
          <a:p>
            <a:r>
              <a:rPr lang="en-US" dirty="0" smtClean="0"/>
              <a:t>* Names of </a:t>
            </a:r>
            <a:r>
              <a:rPr lang="en-US" dirty="0" err="1" smtClean="0"/>
              <a:t>iframes</a:t>
            </a:r>
            <a:r>
              <a:rPr lang="en-US" dirty="0" smtClean="0"/>
              <a:t>, frame, and framesets will be exposed onto the window</a:t>
            </a:r>
          </a:p>
          <a:p>
            <a:r>
              <a:rPr lang="en-US" dirty="0" smtClean="0"/>
              <a:t>* Certain elements with a name attribute will be exposed onto the window... such as anchor, form, image, etc...</a:t>
            </a:r>
          </a:p>
          <a:p>
            <a:r>
              <a:rPr lang="en-US" dirty="0" smtClean="0"/>
              <a:t>* And elements that have an id attribute will be exposed onto the window</a:t>
            </a:r>
          </a:p>
          <a:p>
            <a:endParaRPr lang="en-US" dirty="0" smtClean="0"/>
          </a:p>
          <a:p>
            <a:r>
              <a:rPr lang="en-US" dirty="0" smtClean="0"/>
              <a:t>Wow, talk about cluttering the global namespace! </a:t>
            </a:r>
          </a:p>
          <a:p>
            <a:endParaRPr lang="en-US" dirty="0" smtClean="0"/>
          </a:p>
          <a:p>
            <a:r>
              <a:rPr lang="en-US" dirty="0" smtClean="0"/>
              <a:t>&lt;click&gt;So for this code snippet we have an html element with id of hello and then a script that can set that element's </a:t>
            </a:r>
            <a:r>
              <a:rPr lang="en-US" dirty="0" err="1" smtClean="0"/>
              <a:t>innerHTML</a:t>
            </a:r>
            <a:r>
              <a:rPr lang="en-US" dirty="0" smtClean="0"/>
              <a:t> with a string... and this works! Because the browser made the div accessible on the window object </a:t>
            </a:r>
          </a:p>
          <a:p>
            <a:endParaRPr lang="en-US" dirty="0" smtClean="0"/>
          </a:p>
          <a:p>
            <a:r>
              <a:rPr lang="en-US" dirty="0" smtClean="0"/>
              <a:t>&lt;click&gt;The above code is as if I had typed </a:t>
            </a:r>
            <a:r>
              <a:rPr lang="en-US" dirty="0" err="1" smtClean="0"/>
              <a:t>window.hello.innerHTML</a:t>
            </a:r>
            <a:r>
              <a:rPr lang="en-US" dirty="0" smtClean="0"/>
              <a:t> = "Howdy!"; It still works and it shows that yes, indeed it is on the window</a:t>
            </a:r>
          </a:p>
          <a:p>
            <a:endParaRPr lang="en-US" dirty="0" smtClean="0"/>
          </a:p>
          <a:p>
            <a:r>
              <a:rPr lang="en-US" dirty="0" smtClean="0"/>
              <a:t>&lt;click&gt;</a:t>
            </a:r>
            <a:r>
              <a:rPr lang="en-US" dirty="0" err="1" smtClean="0"/>
              <a:t>JSHint</a:t>
            </a:r>
            <a:r>
              <a:rPr lang="en-US" dirty="0" smtClean="0"/>
              <a:t> will help us out a little bit and tell us that </a:t>
            </a:r>
            <a:r>
              <a:rPr lang="en-US" dirty="0" err="1" smtClean="0"/>
              <a:t>datePicker</a:t>
            </a:r>
            <a:r>
              <a:rPr lang="en-US" dirty="0" smtClean="0"/>
              <a:t> is not defined... which is necessarily telling us about this exception, but it so happens that this is why we are having a problem... at least in some browsers. Let me explain further.</a:t>
            </a:r>
          </a:p>
          <a:p>
            <a:endParaRPr lang="en-US" dirty="0" smtClean="0"/>
          </a:p>
          <a:p>
            <a:r>
              <a:rPr lang="en-US" dirty="0" smtClean="0"/>
              <a:t>So I mentioned that modern browsers don't have this issues and they just work, right? Well, they actually support this called "Named access on the Window object" specification… so what is different? </a:t>
            </a:r>
          </a:p>
          <a:p>
            <a:endParaRPr lang="en-US" dirty="0" smtClean="0"/>
          </a:p>
          <a:p>
            <a:r>
              <a:rPr lang="en-US" dirty="0" smtClean="0"/>
              <a:t>Well, the difference is that Internet</a:t>
            </a:r>
            <a:r>
              <a:rPr lang="en-US" baseline="0" dirty="0" smtClean="0"/>
              <a:t> Explorer 8 not only makes them accessible off the window, but if you try to reassign them to something else you get an exception… that is the different.</a:t>
            </a:r>
          </a:p>
          <a:p>
            <a:endParaRPr lang="en-US" baseline="0" dirty="0" smtClean="0"/>
          </a:p>
          <a:p>
            <a:r>
              <a:rPr lang="en-US" baseline="0" dirty="0" smtClean="0"/>
              <a:t>Other browsers expose these elements onto the window, but if you decided to reassign them to something else… no exception is thrown.</a:t>
            </a:r>
            <a:endParaRPr lang="en-US" dirty="0" smtClean="0"/>
          </a:p>
          <a:p>
            <a:endParaRPr lang="en-US" dirty="0" smtClean="0"/>
          </a:p>
          <a:p>
            <a:r>
              <a:rPr lang="en-US" dirty="0" smtClean="0"/>
              <a:t>So… this issue is party</a:t>
            </a:r>
            <a:r>
              <a:rPr lang="en-US" baseline="0" dirty="0" smtClean="0"/>
              <a:t> IE8 being weird, but it is a problem because we were creating global variables when it wasn't really necessary. Even if we did declare our </a:t>
            </a:r>
            <a:r>
              <a:rPr lang="en-US" baseline="0" dirty="0" err="1" smtClean="0"/>
              <a:t>datepicker</a:t>
            </a:r>
            <a:r>
              <a:rPr lang="en-US" baseline="0" dirty="0" smtClean="0"/>
              <a:t> variable it still would have been global. So what do we do?</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142</a:t>
            </a:fld>
            <a:endParaRPr lang="en-US"/>
          </a:p>
        </p:txBody>
      </p:sp>
    </p:spTree>
    <p:extLst>
      <p:ext uri="{BB962C8B-B14F-4D97-AF65-F5344CB8AC3E}">
        <p14:creationId xmlns:p14="http://schemas.microsoft.com/office/powerpoint/2010/main" val="258275752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fix our issue, we will just create a simple</a:t>
            </a:r>
            <a:r>
              <a:rPr lang="en-US" baseline="0" dirty="0" smtClean="0"/>
              <a:t> little IIFE wrapper to keep our memory off of the global namespace. That will keep our code from clashing with any n</a:t>
            </a:r>
            <a:r>
              <a:rPr lang="en-US" dirty="0" smtClean="0"/>
              <a:t>amed elements</a:t>
            </a:r>
            <a:r>
              <a:rPr lang="en-US" baseline="0" dirty="0" smtClean="0"/>
              <a:t> on the window object.</a:t>
            </a:r>
          </a:p>
          <a:p>
            <a:endParaRPr lang="en-US" baseline="0" dirty="0" smtClean="0"/>
          </a:p>
          <a:p>
            <a:r>
              <a:rPr lang="en-US" baseline="0" dirty="0" smtClean="0"/>
              <a:t>Another way you could have fixed this is to use jQuery chaining and not even introduce a new variable as I was doing.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143</a:t>
            </a:fld>
            <a:endParaRPr lang="en-US"/>
          </a:p>
        </p:txBody>
      </p:sp>
    </p:spTree>
    <p:extLst>
      <p:ext uri="{BB962C8B-B14F-4D97-AF65-F5344CB8AC3E}">
        <p14:creationId xmlns:p14="http://schemas.microsoft.com/office/powerpoint/2010/main" val="73698880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you could have used</a:t>
            </a:r>
            <a:r>
              <a:rPr lang="en-US" baseline="0" dirty="0" smtClean="0"/>
              <a:t> the DOM ready event handlers to use as your function wrapper. We really just needed some place to contain our memory so it wasn't on the global. However, for this simple example waiting for DOM ready isn't necessary since our previous slide had the code at the bottom of the page right before the closing body tag. </a:t>
            </a:r>
          </a:p>
          <a:p>
            <a:endParaRPr lang="en-US" baseline="0" dirty="0" smtClean="0"/>
          </a:p>
          <a:p>
            <a:r>
              <a:rPr lang="en-US" baseline="0" dirty="0" smtClean="0"/>
              <a:t>But I think you get my point… just be careful about this so called feature. I actually prefer not to rely on named elements on the window. For some reason it just feels dirty to me.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144</a:t>
            </a:fld>
            <a:endParaRPr lang="en-US"/>
          </a:p>
        </p:txBody>
      </p:sp>
    </p:spTree>
    <p:extLst>
      <p:ext uri="{BB962C8B-B14F-4D97-AF65-F5344CB8AC3E}">
        <p14:creationId xmlns:p14="http://schemas.microsoft.com/office/powerpoint/2010/main" val="63330719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this Double Define Bug we have a person object with some name and address properties and a </a:t>
            </a:r>
            <a:r>
              <a:rPr lang="en-US" baseline="0" dirty="0" err="1" smtClean="0"/>
              <a:t>toString</a:t>
            </a:r>
            <a:r>
              <a:rPr lang="en-US" baseline="0" dirty="0" smtClean="0"/>
              <a:t> method and at the end we are console logging the results of the </a:t>
            </a:r>
            <a:r>
              <a:rPr lang="en-US" baseline="0" dirty="0" err="1" smtClean="0"/>
              <a:t>toString</a:t>
            </a:r>
            <a:r>
              <a:rPr lang="en-US" baseline="0" dirty="0" smtClean="0"/>
              <a:t>.</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145</a:t>
            </a:fld>
            <a:endParaRPr lang="en-US"/>
          </a:p>
        </p:txBody>
      </p:sp>
    </p:spTree>
    <p:extLst>
      <p:ext uri="{BB962C8B-B14F-4D97-AF65-F5344CB8AC3E}">
        <p14:creationId xmlns:p14="http://schemas.microsoft.com/office/powerpoint/2010/main" val="224400820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error is</a:t>
            </a:r>
            <a:r>
              <a:rPr lang="en-US" baseline="0" dirty="0" smtClean="0"/>
              <a:t> that we get output that may or may not surprise you. </a:t>
            </a:r>
          </a:p>
          <a:p>
            <a:endParaRPr lang="en-US" baseline="0" dirty="0" smtClean="0"/>
          </a:p>
          <a:p>
            <a:r>
              <a:rPr lang="en-US" baseline="0" dirty="0" smtClean="0"/>
              <a:t>&lt;click&gt;You may have expected the phone number to be 555-123-4567 or you may have thought it would be the value below… which is what is outputted.</a:t>
            </a:r>
          </a:p>
          <a:p>
            <a:endParaRPr lang="en-US" baseline="0" dirty="0" smtClean="0"/>
          </a:p>
          <a:p>
            <a:r>
              <a:rPr lang="en-US" baseline="0" dirty="0" smtClean="0"/>
              <a:t>&lt;click&gt;The issue that that we defined the same key in our object literal twice! </a:t>
            </a:r>
            <a:r>
              <a:rPr lang="en-US" baseline="0" dirty="0" err="1" smtClean="0"/>
              <a:t>Doh</a:t>
            </a:r>
            <a:r>
              <a:rPr lang="en-US" baseline="0" dirty="0" smtClean="0"/>
              <a:t>, that isn't good and most likely it was a mistake. For silly examples like this it might be trivial to notice, but imagine you have an object much bigger. It could be easier to miss in cases like that.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146</a:t>
            </a:fld>
            <a:endParaRPr lang="en-US"/>
          </a:p>
        </p:txBody>
      </p:sp>
    </p:spTree>
    <p:extLst>
      <p:ext uri="{BB962C8B-B14F-4D97-AF65-F5344CB8AC3E}">
        <p14:creationId xmlns:p14="http://schemas.microsoft.com/office/powerpoint/2010/main" val="324746307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main thing to remember is that the last key in an object literal or </a:t>
            </a:r>
            <a:r>
              <a:rPr lang="en-US" dirty="0" err="1" smtClean="0"/>
              <a:t>parmater</a:t>
            </a:r>
            <a:r>
              <a:rPr lang="en-US" dirty="0" smtClean="0"/>
              <a:t> in a function with the same name wins.</a:t>
            </a:r>
          </a:p>
          <a:p>
            <a:endParaRPr lang="en-US" dirty="0" smtClean="0"/>
          </a:p>
          <a:p>
            <a:r>
              <a:rPr lang="en-US" dirty="0" smtClean="0"/>
              <a:t>So to see this behavior on a smaller scale lets look at this snippet</a:t>
            </a:r>
          </a:p>
          <a:p>
            <a:endParaRPr lang="en-US" dirty="0" smtClean="0"/>
          </a:p>
          <a:p>
            <a:r>
              <a:rPr lang="en-US" dirty="0" smtClean="0"/>
              <a:t>Here we have an object literal with key1 listed twice. If we go to console.log myObject.key1 then we see the value that was last assigned... in this case key1 will be "Goodbye1"</a:t>
            </a:r>
          </a:p>
          <a:p>
            <a:endParaRPr lang="en-US" dirty="0" smtClean="0"/>
          </a:p>
          <a:p>
            <a:endParaRPr lang="en-US" dirty="0" smtClean="0"/>
          </a:p>
          <a:p>
            <a:r>
              <a:rPr lang="en-US" dirty="0" smtClean="0"/>
              <a:t>&lt;click&gt;If we take a look at another simple example of a function with multiple </a:t>
            </a:r>
            <a:r>
              <a:rPr lang="en-US" dirty="0" err="1" smtClean="0"/>
              <a:t>parmaeters</a:t>
            </a:r>
            <a:r>
              <a:rPr lang="en-US" dirty="0" smtClean="0"/>
              <a:t>... if they happened to have the same name like param1 then whichever parameter was last will get the value. So if I called </a:t>
            </a:r>
            <a:r>
              <a:rPr lang="en-US" dirty="0" err="1" smtClean="0"/>
              <a:t>myFunction</a:t>
            </a:r>
            <a:r>
              <a:rPr lang="en-US" dirty="0" smtClean="0"/>
              <a:t> with Hello.2 and Goodbye2 then the end result of logging param1 would be Goodbye2.</a:t>
            </a:r>
          </a:p>
          <a:p>
            <a:endParaRPr lang="en-US" dirty="0" smtClean="0"/>
          </a:p>
          <a:p>
            <a:endParaRPr lang="en-US" dirty="0" smtClean="0"/>
          </a:p>
          <a:p>
            <a:r>
              <a:rPr lang="en-US" dirty="0" smtClean="0"/>
              <a:t>&lt;click&gt;Thankfully </a:t>
            </a:r>
            <a:r>
              <a:rPr lang="en-US" dirty="0" err="1" smtClean="0"/>
              <a:t>JSHint</a:t>
            </a:r>
            <a:r>
              <a:rPr lang="en-US" dirty="0" smtClean="0"/>
              <a:t> will warn us about such things... that we have a duplicate key or duplicate parameter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147</a:t>
            </a:fld>
            <a:endParaRPr lang="en-US"/>
          </a:p>
        </p:txBody>
      </p:sp>
    </p:spTree>
    <p:extLst>
      <p:ext uri="{BB962C8B-B14F-4D97-AF65-F5344CB8AC3E}">
        <p14:creationId xmlns:p14="http://schemas.microsoft.com/office/powerpoint/2010/main" val="27666644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go one step further and turn on strict mode in </a:t>
            </a:r>
            <a:r>
              <a:rPr lang="en-US" dirty="0" err="1" smtClean="0"/>
              <a:t>ECMAScript</a:t>
            </a:r>
            <a:r>
              <a:rPr lang="en-US" dirty="0" smtClean="0"/>
              <a:t> 5, then these </a:t>
            </a:r>
            <a:r>
              <a:rPr lang="en-US" dirty="0" err="1" smtClean="0"/>
              <a:t>JSHint</a:t>
            </a:r>
            <a:r>
              <a:rPr lang="en-US" dirty="0" smtClean="0"/>
              <a:t> errors actually become runtime exceptions! So that is good</a:t>
            </a:r>
          </a:p>
          <a:p>
            <a:endParaRPr lang="en-US" dirty="0" smtClean="0"/>
          </a:p>
          <a:p>
            <a:r>
              <a:rPr lang="en-US" dirty="0" smtClean="0"/>
              <a:t>&lt;click&gt;So we get an Uncaught </a:t>
            </a:r>
            <a:r>
              <a:rPr lang="en-US" dirty="0" err="1" smtClean="0"/>
              <a:t>SyntaxError</a:t>
            </a:r>
            <a:r>
              <a:rPr lang="en-US" dirty="0" smtClean="0"/>
              <a:t>: Duplicate data property in object literal not allowed in strict mode</a:t>
            </a:r>
          </a:p>
          <a:p>
            <a:r>
              <a:rPr lang="en-US" dirty="0" smtClean="0"/>
              <a:t>&lt;click&gt;</a:t>
            </a:r>
          </a:p>
          <a:p>
            <a:r>
              <a:rPr lang="en-US" dirty="0" smtClean="0"/>
              <a:t>&lt;click&gt;And down here we get "Uncaught </a:t>
            </a:r>
            <a:r>
              <a:rPr lang="en-US" dirty="0" err="1" smtClean="0"/>
              <a:t>SyntaxError</a:t>
            </a:r>
            <a:r>
              <a:rPr lang="en-US" dirty="0" smtClean="0"/>
              <a:t>: </a:t>
            </a:r>
            <a:r>
              <a:rPr lang="en-US" dirty="0" err="1" smtClean="0"/>
              <a:t>Stirct</a:t>
            </a:r>
            <a:r>
              <a:rPr lang="en-US" dirty="0" smtClean="0"/>
              <a:t> mode function may not have duplicate parameter names"</a:t>
            </a:r>
          </a:p>
          <a:p>
            <a:r>
              <a:rPr lang="en-US" dirty="0" smtClean="0"/>
              <a:t>&lt;click&gt;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148</a:t>
            </a:fld>
            <a:endParaRPr lang="en-US"/>
          </a:p>
        </p:txBody>
      </p:sp>
    </p:spTree>
    <p:extLst>
      <p:ext uri="{BB962C8B-B14F-4D97-AF65-F5344CB8AC3E}">
        <p14:creationId xmlns:p14="http://schemas.microsoft.com/office/powerpoint/2010/main" val="273275552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fix our code,</a:t>
            </a:r>
            <a:r>
              <a:rPr lang="en-US" baseline="0" dirty="0" smtClean="0"/>
              <a:t> what we will do is put it in strict mode… to give us runtime exceptions if there is a problem, and also we will go ahead and remove the redundant object key to resolve the problem. And now there shouldn't be a question or confusion as to what the output should be… yay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149</a:t>
            </a:fld>
            <a:endParaRPr lang="en-US"/>
          </a:p>
        </p:txBody>
      </p:sp>
    </p:spTree>
    <p:extLst>
      <p:ext uri="{BB962C8B-B14F-4D97-AF65-F5344CB8AC3E}">
        <p14:creationId xmlns:p14="http://schemas.microsoft.com/office/powerpoint/2010/main" val="318157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this one is</a:t>
            </a:r>
            <a:r>
              <a:rPr lang="en-US" baseline="0" dirty="0" smtClean="0"/>
              <a:t> a little tricky because the code works just fine in a modern browser. </a:t>
            </a:r>
          </a:p>
          <a:p>
            <a:endParaRPr lang="en-US" baseline="0" dirty="0" smtClean="0"/>
          </a:p>
          <a:p>
            <a:r>
              <a:rPr lang="en-US" baseline="0" dirty="0" smtClean="0"/>
              <a:t>&lt;click&gt;The error comes if we go back and use an older browser like Internet Explorer 8, which does not support </a:t>
            </a:r>
            <a:r>
              <a:rPr lang="en-US" baseline="0" dirty="0" err="1" smtClean="0"/>
              <a:t>ECMAScript</a:t>
            </a:r>
            <a:r>
              <a:rPr lang="en-US" baseline="0" dirty="0" smtClean="0"/>
              <a:t> 5. The filter and map methods were only introduced in ES5 in IE9… which is also available in Chrome, Firefox, Opera, and Safari.</a:t>
            </a:r>
          </a:p>
          <a:p>
            <a:endParaRPr lang="en-US" baseline="0" dirty="0" smtClean="0"/>
          </a:p>
          <a:p>
            <a:r>
              <a:rPr lang="en-US" baseline="0" dirty="0" smtClean="0"/>
              <a:t>So the problem is that the filter and map methods aren't available in IE8 which is why the exception occurred.</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15</a:t>
            </a:fld>
            <a:endParaRPr lang="en-US"/>
          </a:p>
        </p:txBody>
      </p:sp>
    </p:spTree>
    <p:extLst>
      <p:ext uri="{BB962C8B-B14F-4D97-AF65-F5344CB8AC3E}">
        <p14:creationId xmlns:p14="http://schemas.microsoft.com/office/powerpoint/2010/main" val="198215341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Transform Total Bug we have a purchase function statement that accepts an item and a amount. Inside the function it is parsing the amount and then converting it to a fixed number in a console log message.</a:t>
            </a:r>
          </a:p>
          <a:p>
            <a:endParaRPr lang="en-US" baseline="0" dirty="0" smtClean="0"/>
          </a:p>
          <a:p>
            <a:r>
              <a:rPr lang="en-US" baseline="0" dirty="0" smtClean="0"/>
              <a:t>Then at the bottom we go to purchase some eggs for one dollar, and then we found some crazy expensive rare smoked bacon that costs eight dollars!</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150</a:t>
            </a:fld>
            <a:endParaRPr lang="en-US"/>
          </a:p>
        </p:txBody>
      </p:sp>
    </p:spTree>
    <p:extLst>
      <p:ext uri="{BB962C8B-B14F-4D97-AF65-F5344CB8AC3E}">
        <p14:creationId xmlns:p14="http://schemas.microsoft.com/office/powerpoint/2010/main" val="322546973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&lt;click&gt;Well, here is the output from our code. At first we got eggs for one</a:t>
            </a:r>
            <a:r>
              <a:rPr lang="en-US" baseline="0" dirty="0" smtClean="0"/>
              <a:t> dollar, which looks correct… but then we got bacon for what!?! Free? That doesn't make any sense. It is supposed to be really expensive bacon, but hey… I'll take free too ;)</a:t>
            </a:r>
          </a:p>
          <a:p>
            <a:endParaRPr lang="en-US" baseline="0" dirty="0" smtClean="0"/>
          </a:p>
          <a:p>
            <a:r>
              <a:rPr lang="en-US" baseline="0" dirty="0" smtClean="0"/>
              <a:t>&lt;click&gt;So, it turns out that this bug is only in Internet Explorer 8, which by now shouldn't surprise us.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151</a:t>
            </a:fld>
            <a:endParaRPr lang="en-US"/>
          </a:p>
        </p:txBody>
      </p:sp>
    </p:spTree>
    <p:extLst>
      <p:ext uri="{BB962C8B-B14F-4D97-AF65-F5344CB8AC3E}">
        <p14:creationId xmlns:p14="http://schemas.microsoft.com/office/powerpoint/2010/main" val="218520687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let's take a step back and look at </a:t>
            </a:r>
            <a:r>
              <a:rPr lang="en-US" dirty="0" err="1" smtClean="0"/>
              <a:t>parseInt</a:t>
            </a:r>
            <a:r>
              <a:rPr lang="en-US" dirty="0" smtClean="0"/>
              <a:t>... it takes two parameters</a:t>
            </a:r>
          </a:p>
          <a:p>
            <a:endParaRPr lang="en-US" dirty="0" smtClean="0"/>
          </a:p>
          <a:p>
            <a:r>
              <a:rPr lang="en-US" dirty="0" smtClean="0"/>
              <a:t>The first is a string to parse, which is what we are passing, but the second parameter is a </a:t>
            </a:r>
            <a:r>
              <a:rPr lang="en-US" dirty="0" err="1" smtClean="0"/>
              <a:t>redix</a:t>
            </a:r>
            <a:r>
              <a:rPr lang="en-US" dirty="0" smtClean="0"/>
              <a:t>... which is optional and we were **not** passing.</a:t>
            </a:r>
          </a:p>
          <a:p>
            <a:endParaRPr lang="en-US" dirty="0" smtClean="0"/>
          </a:p>
          <a:p>
            <a:r>
              <a:rPr lang="en-US" dirty="0" smtClean="0"/>
              <a:t>Here are the rules that are applied if the radix is not provided (undefined or 0) and the item to parse is a string...</a:t>
            </a:r>
          </a:p>
          <a:p>
            <a:endParaRPr lang="en-US" dirty="0" smtClean="0"/>
          </a:p>
          <a:p>
            <a:r>
              <a:rPr lang="en-US" dirty="0" smtClean="0"/>
              <a:t>If it starts with a 0x then the </a:t>
            </a:r>
            <a:r>
              <a:rPr lang="en-US" dirty="0" err="1" smtClean="0"/>
              <a:t>redix</a:t>
            </a:r>
            <a:r>
              <a:rPr lang="en-US" dirty="0" smtClean="0"/>
              <a:t> is 16</a:t>
            </a:r>
          </a:p>
          <a:p>
            <a:r>
              <a:rPr lang="en-US" dirty="0" smtClean="0"/>
              <a:t>if it starts with a 0 then radix is 8</a:t>
            </a:r>
          </a:p>
          <a:p>
            <a:r>
              <a:rPr lang="en-US" dirty="0" smtClean="0"/>
              <a:t>if it starts with something else then radix is 10</a:t>
            </a:r>
          </a:p>
          <a:p>
            <a:endParaRPr lang="en-US" dirty="0" smtClean="0"/>
          </a:p>
          <a:p>
            <a:r>
              <a:rPr lang="en-US" dirty="0" smtClean="0"/>
              <a:t>The exception to the rule is if you are using </a:t>
            </a:r>
            <a:r>
              <a:rPr lang="en-US" dirty="0" err="1" smtClean="0"/>
              <a:t>ECMAScript</a:t>
            </a:r>
            <a:r>
              <a:rPr lang="en-US" dirty="0" smtClean="0"/>
              <a:t> 5. In that case the radix will not default to octal if the string starts with a zero... which is why our previous example worked in modern browsers that use </a:t>
            </a:r>
            <a:r>
              <a:rPr lang="en-US" dirty="0" err="1" smtClean="0"/>
              <a:t>ECMAScript</a:t>
            </a:r>
            <a:r>
              <a:rPr lang="en-US" dirty="0" smtClean="0"/>
              <a:t> 5, but not in IE8 that uses </a:t>
            </a:r>
            <a:r>
              <a:rPr lang="en-US" dirty="0" err="1" smtClean="0"/>
              <a:t>ECMAScript</a:t>
            </a:r>
            <a:r>
              <a:rPr lang="en-US" dirty="0" smtClean="0"/>
              <a:t> 3.</a:t>
            </a:r>
          </a:p>
          <a:p>
            <a:endParaRPr lang="en-US" dirty="0" smtClean="0"/>
          </a:p>
          <a:p>
            <a:r>
              <a:rPr lang="en-US" dirty="0" smtClean="0"/>
              <a:t>So the following examples... 0xA defaults to base 16 and the value is 10... and 015 defaults to base 8 in ES3 and the value is 13 OR in ES5 the base is 10 and the value is 15</a:t>
            </a:r>
          </a:p>
          <a:p>
            <a:endParaRPr lang="en-US" dirty="0" smtClean="0"/>
          </a:p>
          <a:p>
            <a:r>
              <a:rPr lang="en-US" dirty="0" smtClean="0"/>
              <a:t>&lt;click&gt;Thankfully </a:t>
            </a:r>
            <a:r>
              <a:rPr lang="en-US" dirty="0" err="1" smtClean="0"/>
              <a:t>JSHint</a:t>
            </a:r>
            <a:r>
              <a:rPr lang="en-US" dirty="0" smtClean="0"/>
              <a:t> will let us know if we are missing the optional radix parameter. We don't want to leave this optional because ES3 could pick octal when we didn't really mean it... so it is safer to always provide a radix... and most likely you will say base 10.</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152</a:t>
            </a:fld>
            <a:endParaRPr lang="en-US"/>
          </a:p>
        </p:txBody>
      </p:sp>
    </p:spTree>
    <p:extLst>
      <p:ext uri="{BB962C8B-B14F-4D97-AF65-F5344CB8AC3E}">
        <p14:creationId xmlns:p14="http://schemas.microsoft.com/office/powerpoint/2010/main" val="316823099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order to fix our buggy code, all we have to do is provide a radix</a:t>
            </a:r>
            <a:r>
              <a:rPr lang="en-US" baseline="0" dirty="0" smtClean="0"/>
              <a:t> of 10 and everything works as expected… although, now we have to pay 8 dollars for that expensive bacon. Maybe it was better free after all </a:t>
            </a:r>
            <a:r>
              <a:rPr lang="en-US" baseline="0" dirty="0" smtClean="0">
                <a:sym typeface="Wingdings" panose="05000000000000000000" pitchFamily="2" charset="2"/>
              </a:rPr>
              <a:t> Ha, not really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153</a:t>
            </a:fld>
            <a:endParaRPr lang="en-US"/>
          </a:p>
        </p:txBody>
      </p:sp>
    </p:spTree>
    <p:extLst>
      <p:ext uri="{BB962C8B-B14F-4D97-AF65-F5344CB8AC3E}">
        <p14:creationId xmlns:p14="http://schemas.microsoft.com/office/powerpoint/2010/main" val="50001929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this Amount Aware bug, we have a similar problem</a:t>
            </a:r>
            <a:r>
              <a:rPr lang="en-US" baseline="0" dirty="0" smtClean="0"/>
              <a:t> as the last one, but a little bit different.</a:t>
            </a:r>
          </a:p>
          <a:p>
            <a:endParaRPr lang="en-US" baseline="0" dirty="0" smtClean="0"/>
          </a:p>
          <a:p>
            <a:r>
              <a:rPr lang="en-US" baseline="0" dirty="0" smtClean="0"/>
              <a:t>Here our purchase function parses a float and if the number parsed is Not a Number then we will throw an exception. Otherwise we will console log the item and price with a fixed decimal format. </a:t>
            </a:r>
          </a:p>
          <a:p>
            <a:endParaRPr lang="en-US" baseline="0" dirty="0" smtClean="0"/>
          </a:p>
          <a:p>
            <a:r>
              <a:rPr lang="en-US" baseline="0" dirty="0" smtClean="0"/>
              <a:t>Then later we call purchase to get some eggs for one dollar 75 cents and then we buy some </a:t>
            </a:r>
            <a:r>
              <a:rPr lang="en-US" baseline="0" dirty="0" err="1" smtClean="0"/>
              <a:t>pircless</a:t>
            </a:r>
            <a:r>
              <a:rPr lang="en-US" baseline="0" dirty="0" smtClean="0"/>
              <a:t> bacon. The 8 dollar bacon wet our appetite for something even more exotic… so we found some bacon that is so rare and tasty that no price could describe it's value.</a:t>
            </a:r>
          </a:p>
          <a:p>
            <a:endParaRPr lang="en-US" baseline="0" dirty="0" smtClean="0"/>
          </a:p>
          <a:p>
            <a:r>
              <a:rPr lang="en-US" baseline="0" dirty="0" smtClean="0"/>
              <a:t>Can you spot the bug? Do you know what is going to happen?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154</a:t>
            </a:fld>
            <a:endParaRPr lang="en-US"/>
          </a:p>
        </p:txBody>
      </p:sp>
    </p:spTree>
    <p:extLst>
      <p:ext uri="{BB962C8B-B14F-4D97-AF65-F5344CB8AC3E}">
        <p14:creationId xmlns:p14="http://schemas.microsoft.com/office/powerpoint/2010/main" val="126209376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be surprised by the result… or not. Here we have eggs at one dollar 75 cents, but</a:t>
            </a:r>
            <a:r>
              <a:rPr lang="en-US" baseline="0" dirty="0" smtClean="0"/>
              <a:t> we kind of expected bacon to thrown an exception and it did not. Instead it printed out </a:t>
            </a:r>
            <a:r>
              <a:rPr lang="en-US" baseline="0" dirty="0" err="1" smtClean="0"/>
              <a:t>NaN</a:t>
            </a:r>
            <a:r>
              <a:rPr lang="en-US" baseline="0" dirty="0" smtClean="0"/>
              <a:t> as the price of bacon, which is silly and shouldn't be displayed. </a:t>
            </a:r>
          </a:p>
          <a:p>
            <a:endParaRPr lang="en-US" baseline="0" dirty="0" smtClean="0"/>
          </a:p>
          <a:p>
            <a:r>
              <a:rPr lang="en-US" baseline="0" dirty="0" smtClean="0"/>
              <a:t>So, what went wrong? Do you know?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155</a:t>
            </a:fld>
            <a:endParaRPr lang="en-US"/>
          </a:p>
        </p:txBody>
      </p:sp>
    </p:spTree>
    <p:extLst>
      <p:ext uri="{BB962C8B-B14F-4D97-AF65-F5344CB8AC3E}">
        <p14:creationId xmlns:p14="http://schemas.microsoft.com/office/powerpoint/2010/main" val="116592724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one has an</a:t>
            </a:r>
            <a:r>
              <a:rPr lang="en-US" baseline="0" dirty="0" smtClean="0"/>
              <a:t> easy fix. It turns out you can't compare </a:t>
            </a:r>
            <a:r>
              <a:rPr lang="en-US" baseline="0" dirty="0" err="1" smtClean="0"/>
              <a:t>NaN</a:t>
            </a:r>
            <a:r>
              <a:rPr lang="en-US" baseline="0" dirty="0" smtClean="0"/>
              <a:t> to itself using the double equals or triple equals operator. If you tried… they would always return false.</a:t>
            </a:r>
          </a:p>
          <a:p>
            <a:endParaRPr lang="en-US" baseline="0" dirty="0" smtClean="0"/>
          </a:p>
          <a:p>
            <a:r>
              <a:rPr lang="en-US" baseline="0" dirty="0" smtClean="0"/>
              <a:t>&lt;click&gt;So, there is a special </a:t>
            </a:r>
            <a:r>
              <a:rPr lang="en-US" baseline="0" dirty="0" err="1" smtClean="0"/>
              <a:t>isNaN</a:t>
            </a:r>
            <a:r>
              <a:rPr lang="en-US" baseline="0" dirty="0" smtClean="0"/>
              <a:t> function and you need to call it instead to test if your value is </a:t>
            </a:r>
            <a:r>
              <a:rPr lang="en-US" baseline="0" dirty="0" err="1" smtClean="0"/>
              <a:t>NaN</a:t>
            </a:r>
            <a:r>
              <a:rPr lang="en-US" baseline="0" dirty="0" smtClean="0"/>
              <a:t> or not.</a:t>
            </a:r>
          </a:p>
          <a:p>
            <a:endParaRPr lang="en-US" baseline="0" dirty="0" smtClean="0"/>
          </a:p>
          <a:p>
            <a:r>
              <a:rPr lang="en-US" baseline="0" dirty="0" smtClean="0"/>
              <a:t>&lt;click&gt;Thankfully </a:t>
            </a:r>
            <a:r>
              <a:rPr lang="en-US" baseline="0" dirty="0" err="1" smtClean="0"/>
              <a:t>JSHint</a:t>
            </a:r>
            <a:r>
              <a:rPr lang="en-US" baseline="0" dirty="0" smtClean="0"/>
              <a:t> will catch this and recommend that we use the </a:t>
            </a:r>
            <a:r>
              <a:rPr lang="en-US" baseline="0" dirty="0" err="1" smtClean="0"/>
              <a:t>isNaN</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156</a:t>
            </a:fld>
            <a:endParaRPr lang="en-US"/>
          </a:p>
        </p:txBody>
      </p:sp>
    </p:spTree>
    <p:extLst>
      <p:ext uri="{BB962C8B-B14F-4D97-AF65-F5344CB8AC3E}">
        <p14:creationId xmlns:p14="http://schemas.microsoft.com/office/powerpoint/2010/main" val="28776827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thankfully this fix is really easy. We just switch our equality from </a:t>
            </a:r>
            <a:r>
              <a:rPr lang="en-US" dirty="0" err="1" smtClean="0"/>
              <a:t>NaN</a:t>
            </a:r>
            <a:r>
              <a:rPr lang="en-US" baseline="0" dirty="0" smtClean="0"/>
              <a:t> to calling the </a:t>
            </a:r>
            <a:r>
              <a:rPr lang="en-US" baseline="0" dirty="0" err="1" smtClean="0"/>
              <a:t>isNaN</a:t>
            </a:r>
            <a:r>
              <a:rPr lang="en-US" baseline="0" dirty="0" smtClean="0"/>
              <a:t> function and all will work as expected. The eggs work as expected and the priceless bacon throws an exception because the number could not be parsed and was </a:t>
            </a:r>
            <a:r>
              <a:rPr lang="en-US" baseline="0" dirty="0" err="1" smtClean="0"/>
              <a:t>NaN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157</a:t>
            </a:fld>
            <a:endParaRPr lang="en-US"/>
          </a:p>
        </p:txBody>
      </p:sp>
    </p:spTree>
    <p:extLst>
      <p:ext uri="{BB962C8B-B14F-4D97-AF65-F5344CB8AC3E}">
        <p14:creationId xmlns:p14="http://schemas.microsoft.com/office/powerpoint/2010/main" val="103079436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Elijah Manor and in this module we are going to</a:t>
            </a:r>
            <a:r>
              <a:rPr lang="en-US" baseline="0" dirty="0" smtClean="0"/>
              <a:t> look at fixing some common JavaScript bugs when related to using objects.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158</a:t>
            </a:fld>
            <a:endParaRPr lang="en-US"/>
          </a:p>
        </p:txBody>
      </p:sp>
    </p:spTree>
    <p:extLst>
      <p:ext uri="{BB962C8B-B14F-4D97-AF65-F5344CB8AC3E}">
        <p14:creationId xmlns:p14="http://schemas.microsoft.com/office/powerpoint/2010/main" val="406102308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In this Pregnable Property Bug we have a webpage where we are pulling in </a:t>
            </a:r>
            <a:r>
              <a:rPr lang="en-US" sz="1200" kern="1200" dirty="0" err="1" smtClean="0">
                <a:solidFill>
                  <a:schemeClr val="tx1"/>
                </a:solidFill>
                <a:latin typeface="Arial" pitchFamily="34" charset="0"/>
                <a:ea typeface="+mn-ea"/>
                <a:cs typeface="+mn-cs"/>
              </a:rPr>
              <a:t>mootools</a:t>
            </a:r>
            <a:r>
              <a:rPr lang="en-US" sz="1200" kern="1200" dirty="0" smtClean="0">
                <a:solidFill>
                  <a:schemeClr val="tx1"/>
                </a:solidFill>
                <a:latin typeface="Arial" pitchFamily="34" charset="0"/>
                <a:ea typeface="+mn-ea"/>
                <a:cs typeface="+mn-cs"/>
              </a:rPr>
              <a:t> and we have an array of customers.</a:t>
            </a:r>
            <a:r>
              <a:rPr lang="en-US" sz="1200" kern="1200" baseline="0" dirty="0" smtClean="0">
                <a:solidFill>
                  <a:schemeClr val="tx1"/>
                </a:solidFill>
                <a:latin typeface="Arial" pitchFamily="34" charset="0"/>
                <a:ea typeface="+mn-ea"/>
                <a:cs typeface="+mn-cs"/>
              </a:rPr>
              <a:t> Then we have a for…in loop that will console log the key and the customer. </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Do you know what the output will be? 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159</a:t>
            </a:fld>
            <a:endParaRPr lang="en-US"/>
          </a:p>
        </p:txBody>
      </p:sp>
    </p:spTree>
    <p:extLst>
      <p:ext uri="{BB962C8B-B14F-4D97-AF65-F5344CB8AC3E}">
        <p14:creationId xmlns:p14="http://schemas.microsoft.com/office/powerpoint/2010/main" val="257765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 doesn't mean we can't</a:t>
            </a:r>
            <a:r>
              <a:rPr lang="en-US" baseline="0" dirty="0" smtClean="0"/>
              <a:t> use the methods at all. These methods are very handy and there are many others that are helpful like </a:t>
            </a:r>
            <a:r>
              <a:rPr lang="en-US" baseline="0" dirty="0" err="1" smtClean="0"/>
              <a:t>forEach</a:t>
            </a:r>
            <a:r>
              <a:rPr lang="en-US" baseline="0" dirty="0" smtClean="0"/>
              <a:t>, every, some, </a:t>
            </a:r>
            <a:r>
              <a:rPr lang="en-US" baseline="0" dirty="0" err="1" smtClean="0"/>
              <a:t>indexOf</a:t>
            </a:r>
            <a:r>
              <a:rPr lang="en-US" baseline="0" dirty="0" smtClean="0"/>
              <a:t>, etc…</a:t>
            </a:r>
          </a:p>
          <a:p>
            <a:endParaRPr lang="en-US" baseline="0" dirty="0" smtClean="0"/>
          </a:p>
          <a:p>
            <a:r>
              <a:rPr lang="en-US" baseline="0" dirty="0" smtClean="0"/>
              <a:t>We can either require a modern browser… or we could </a:t>
            </a:r>
            <a:r>
              <a:rPr lang="en-US" baseline="0" dirty="0" err="1" smtClean="0"/>
              <a:t>polyfill</a:t>
            </a:r>
            <a:r>
              <a:rPr lang="en-US" baseline="0" dirty="0" smtClean="0"/>
              <a:t> the functionality. A </a:t>
            </a:r>
            <a:r>
              <a:rPr lang="en-US" baseline="0" dirty="0" err="1" smtClean="0"/>
              <a:t>polyfill</a:t>
            </a:r>
            <a:r>
              <a:rPr lang="en-US" baseline="0" dirty="0" smtClean="0"/>
              <a:t> is a library simulates a native API (such as the ES5 array methods) if they don't exist. Unfortunately, this </a:t>
            </a:r>
            <a:r>
              <a:rPr lang="en-US" baseline="0" dirty="0" err="1" smtClean="0"/>
              <a:t>polyfill</a:t>
            </a:r>
            <a:r>
              <a:rPr lang="en-US" baseline="0" dirty="0" smtClean="0"/>
              <a:t> was named as a "shim", which these days usually means something a little different.</a:t>
            </a:r>
          </a:p>
          <a:p>
            <a:endParaRPr lang="en-US" baseline="0" dirty="0" smtClean="0"/>
          </a:p>
          <a:p>
            <a:r>
              <a:rPr lang="en-US" baseline="0" dirty="0" smtClean="0"/>
              <a:t>A shim has come to be defined as a library providing similar functionality (like a </a:t>
            </a:r>
            <a:r>
              <a:rPr lang="en-US" baseline="0" dirty="0" err="1" smtClean="0"/>
              <a:t>polyfill</a:t>
            </a:r>
            <a:r>
              <a:rPr lang="en-US" baseline="0" dirty="0" smtClean="0"/>
              <a:t>), but for one reason or another has a different API. Some popular shims to provide these methods are underscore. and lo-dash… however, these libraries are more than just a shim. They  have lots of other handy methods that I find helpful in just about any front-end web application</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16</a:t>
            </a:fld>
            <a:endParaRPr lang="en-US"/>
          </a:p>
        </p:txBody>
      </p:sp>
    </p:spTree>
    <p:extLst>
      <p:ext uri="{BB962C8B-B14F-4D97-AF65-F5344CB8AC3E}">
        <p14:creationId xmlns:p14="http://schemas.microsoft.com/office/powerpoint/2010/main" val="243359922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the output of</a:t>
            </a:r>
            <a:r>
              <a:rPr lang="en-US" baseline="0" dirty="0" smtClean="0"/>
              <a:t> our previous buggy code… whoa! Isn't that crazy. Where did all that stuff come from? That wasn't in our array. What is going on?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160</a:t>
            </a:fld>
            <a:endParaRPr lang="en-US"/>
          </a:p>
        </p:txBody>
      </p:sp>
    </p:spTree>
    <p:extLst>
      <p:ext uri="{BB962C8B-B14F-4D97-AF65-F5344CB8AC3E}">
        <p14:creationId xmlns:p14="http://schemas.microsoft.com/office/powerpoint/2010/main" val="33795560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the for-in</a:t>
            </a:r>
            <a:r>
              <a:rPr lang="en-US" baseline="0" dirty="0" smtClean="0"/>
              <a:t> loop iterates over all the enumerable </a:t>
            </a:r>
            <a:r>
              <a:rPr lang="en-US" baseline="0" dirty="0" err="1" smtClean="0"/>
              <a:t>properites</a:t>
            </a:r>
            <a:r>
              <a:rPr lang="en-US" baseline="0" dirty="0" smtClean="0"/>
              <a:t> of an object including those that are inherited from it's prototype. And since an array is just a special type of object, then the Array's prototype gets enumerated as well.</a:t>
            </a:r>
          </a:p>
          <a:p>
            <a:endParaRPr lang="en-US" dirty="0" smtClean="0"/>
          </a:p>
          <a:p>
            <a:r>
              <a:rPr lang="en-US" dirty="0" smtClean="0"/>
              <a:t>One</a:t>
            </a:r>
            <a:r>
              <a:rPr lang="en-US" baseline="0" dirty="0" smtClean="0"/>
              <a:t> of the issues with the previous code is that we had </a:t>
            </a:r>
            <a:r>
              <a:rPr lang="en-US" baseline="0" dirty="0" err="1" smtClean="0"/>
              <a:t>MooTools</a:t>
            </a:r>
            <a:r>
              <a:rPr lang="en-US" baseline="0" dirty="0" smtClean="0"/>
              <a:t> on the page. </a:t>
            </a:r>
            <a:r>
              <a:rPr lang="en-US" baseline="0" dirty="0" err="1" smtClean="0"/>
              <a:t>MooTools</a:t>
            </a:r>
            <a:r>
              <a:rPr lang="en-US" baseline="0" dirty="0" smtClean="0"/>
              <a:t> in of itself isn't bad, but it does do something that we need to be careful about as we code. Both </a:t>
            </a:r>
            <a:r>
              <a:rPr lang="en-US" baseline="0" dirty="0" err="1" smtClean="0"/>
              <a:t>MootTools</a:t>
            </a:r>
            <a:r>
              <a:rPr lang="en-US" baseline="0" dirty="0" smtClean="0"/>
              <a:t> and Prototype.js add custom prototype methods to the Array, String, and other constructors. And by doing so, if you use for-in on an array… you will also pick up the methods it added to the Array prototype.</a:t>
            </a:r>
          </a:p>
          <a:p>
            <a:endParaRPr lang="en-US" baseline="0" dirty="0" smtClean="0"/>
          </a:p>
          <a:p>
            <a:r>
              <a:rPr lang="en-US" dirty="0" smtClean="0"/>
              <a:t>For example…</a:t>
            </a:r>
          </a:p>
          <a:p>
            <a:endParaRPr lang="en-US" dirty="0" smtClean="0"/>
          </a:p>
          <a:p>
            <a:r>
              <a:rPr lang="en-US" dirty="0" smtClean="0"/>
              <a:t>In the following code we have an array with test1 and test2 inside of it</a:t>
            </a:r>
            <a:r>
              <a:rPr lang="en-US" baseline="0" dirty="0" smtClean="0"/>
              <a:t> and then we are adding a "</a:t>
            </a:r>
            <a:r>
              <a:rPr lang="en-US" baseline="0" dirty="0" err="1" smtClean="0"/>
              <a:t>wat</a:t>
            </a:r>
            <a:r>
              <a:rPr lang="en-US" baseline="0" dirty="0" smtClean="0"/>
              <a:t>" property to the Array prototype. When we for-in over our array</a:t>
            </a:r>
          </a:p>
          <a:p>
            <a:endParaRPr lang="en-US" baseline="0" dirty="0" smtClean="0"/>
          </a:p>
          <a:p>
            <a:r>
              <a:rPr lang="en-US" baseline="0" dirty="0" smtClean="0"/>
              <a:t>&lt;click&gt; we console 0 test1, 3 test2, and </a:t>
            </a:r>
            <a:r>
              <a:rPr lang="en-US" baseline="0" dirty="0" err="1" smtClean="0"/>
              <a:t>wat</a:t>
            </a:r>
            <a:r>
              <a:rPr lang="en-US" baseline="0" dirty="0" smtClean="0"/>
              <a:t> WAT… so you can see how it is picking up the item we added to the prototype. You may also notice that it didn't iterate over index 1 or 2. The for-in doesn't pick those up because they aren't part of the object.</a:t>
            </a:r>
          </a:p>
          <a:p>
            <a:endParaRPr lang="en-US" baseline="0" dirty="0" smtClean="0"/>
          </a:p>
          <a:p>
            <a:r>
              <a:rPr lang="en-US" baseline="0" dirty="0" smtClean="0"/>
              <a:t>&lt;click&gt;an alternative to use for-in on an array is to just use the standard for loop instead. That way you have full control over what index you want to examine.</a:t>
            </a:r>
          </a:p>
          <a:p>
            <a:endParaRPr lang="en-US" baseline="0" dirty="0" smtClean="0"/>
          </a:p>
          <a:p>
            <a:r>
              <a:rPr lang="en-US" baseline="0" dirty="0" smtClean="0"/>
              <a:t>&lt;click&gt;The output we get using this approach is much more expected. We don't accidently loop over the prototype property and we also get to see all the indexes as is usually expected when looping over an array.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161</a:t>
            </a:fld>
            <a:endParaRPr lang="en-US"/>
          </a:p>
        </p:txBody>
      </p:sp>
    </p:spTree>
    <p:extLst>
      <p:ext uri="{BB962C8B-B14F-4D97-AF65-F5344CB8AC3E}">
        <p14:creationId xmlns:p14="http://schemas.microsoft.com/office/powerpoint/2010/main" val="314133695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for-in loop is more suited toward iterating</a:t>
            </a:r>
            <a:r>
              <a:rPr lang="en-US" baseline="0" dirty="0" smtClean="0"/>
              <a:t> over an object than an array, however, you still need to be mindful of the prototype.</a:t>
            </a:r>
          </a:p>
          <a:p>
            <a:endParaRPr lang="en-US" baseline="0" dirty="0" smtClean="0"/>
          </a:p>
          <a:p>
            <a:r>
              <a:rPr lang="en-US" baseline="0" dirty="0" smtClean="0"/>
              <a:t>In the following code snippet we are defining a Person constructor function and assigning a married property onto the Person prototype. Then we are </a:t>
            </a:r>
            <a:r>
              <a:rPr lang="en-US" baseline="0" dirty="0" err="1" smtClean="0"/>
              <a:t>newing</a:t>
            </a:r>
            <a:r>
              <a:rPr lang="en-US" baseline="0" dirty="0" smtClean="0"/>
              <a:t> up a new john person, setting his marital status to true and then doing a for-in loop over his properties.</a:t>
            </a:r>
          </a:p>
          <a:p>
            <a:endParaRPr lang="en-US" baseline="0" dirty="0" smtClean="0"/>
          </a:p>
          <a:p>
            <a:r>
              <a:rPr lang="en-US" baseline="0" dirty="0" smtClean="0"/>
              <a:t>&lt;click&gt;As you can see not only did it pick up his name, but also the married property on it's prototype. This may or may not be what you want… it could be that you only wanted the immediate properties and not those on the prototype. </a:t>
            </a:r>
          </a:p>
          <a:p>
            <a:endParaRPr lang="en-US" baseline="0" dirty="0" smtClean="0"/>
          </a:p>
          <a:p>
            <a:r>
              <a:rPr lang="en-US" baseline="0" dirty="0" smtClean="0"/>
              <a:t>&lt;click&gt;if that is the case then you can call a special method off of the object called </a:t>
            </a:r>
            <a:r>
              <a:rPr lang="en-US" baseline="0" dirty="0" err="1" smtClean="0"/>
              <a:t>hasOwnProperty</a:t>
            </a:r>
            <a:r>
              <a:rPr lang="en-US" baseline="0" dirty="0" smtClean="0"/>
              <a:t>. By calling this method we can check if this object directly owns this property or if it is something that is inherited from a prototype. In this case we will only console log a message if the object own the property</a:t>
            </a:r>
          </a:p>
          <a:p>
            <a:endParaRPr lang="en-US" baseline="0" dirty="0" smtClean="0"/>
          </a:p>
          <a:p>
            <a:r>
              <a:rPr lang="en-US" baseline="0" dirty="0" smtClean="0"/>
              <a:t>&lt;click&gt;and now our output will only output the name and **not** console log the married prototype property</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162</a:t>
            </a:fld>
            <a:endParaRPr lang="en-US"/>
          </a:p>
        </p:txBody>
      </p:sp>
    </p:spTree>
    <p:extLst>
      <p:ext uri="{BB962C8B-B14F-4D97-AF65-F5344CB8AC3E}">
        <p14:creationId xmlns:p14="http://schemas.microsoft.com/office/powerpoint/2010/main" val="137330823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there are two ways we could have</a:t>
            </a:r>
            <a:r>
              <a:rPr lang="en-US" baseline="0" dirty="0" smtClean="0"/>
              <a:t> solved this issue. One is to keep using the for-in loop on the array, but to call the </a:t>
            </a:r>
            <a:r>
              <a:rPr lang="en-US" baseline="0" dirty="0" err="1" smtClean="0"/>
              <a:t>hasOwnProperty</a:t>
            </a:r>
            <a:r>
              <a:rPr lang="en-US" baseline="0" dirty="0" smtClean="0"/>
              <a:t> before logging a message.</a:t>
            </a:r>
          </a:p>
          <a:p>
            <a:r>
              <a:rPr lang="en-US" baseline="0" dirty="0" smtClean="0"/>
              <a:t>&lt;click&gt;By doing so you get the following output</a:t>
            </a:r>
          </a:p>
          <a:p>
            <a:endParaRPr lang="en-US" baseline="0" dirty="0" smtClean="0"/>
          </a:p>
          <a:p>
            <a:r>
              <a:rPr lang="en-US" baseline="0" dirty="0" smtClean="0"/>
              <a:t>OR you could instead use a standard for loop controlling your own index. That way you can iterate over every index, which is usually what you want when looping over an array.</a:t>
            </a:r>
          </a:p>
          <a:p>
            <a:endParaRPr lang="en-US" baseline="0" dirty="0" smtClean="0"/>
          </a:p>
          <a:p>
            <a:r>
              <a:rPr lang="en-US" baseline="0" dirty="0" smtClean="0"/>
              <a:t>&lt;click&gt;Here is the output using this technique.</a:t>
            </a:r>
          </a:p>
          <a:p>
            <a:endParaRPr lang="en-US" baseline="0" dirty="0" smtClean="0"/>
          </a:p>
          <a:p>
            <a:r>
              <a:rPr lang="en-US" baseline="0" dirty="0" smtClean="0"/>
              <a:t>Note: you can also use the </a:t>
            </a:r>
            <a:r>
              <a:rPr lang="en-US" baseline="0" dirty="0" err="1" smtClean="0"/>
              <a:t>forEach</a:t>
            </a:r>
            <a:r>
              <a:rPr lang="en-US" baseline="0" dirty="0" smtClean="0"/>
              <a:t> method in </a:t>
            </a:r>
            <a:r>
              <a:rPr lang="en-US" baseline="0" dirty="0" err="1" smtClean="0"/>
              <a:t>ECMAScript</a:t>
            </a:r>
            <a:r>
              <a:rPr lang="en-US" baseline="0" dirty="0" smtClean="0"/>
              <a:t> 5 to iterate over the array as well… or use various each utility methods off of jQuery or underscore</a:t>
            </a:r>
          </a:p>
          <a:p>
            <a:endParaRPr lang="en-US" baseline="0" dirty="0" smtClean="0"/>
          </a:p>
          <a:p>
            <a:r>
              <a:rPr lang="en-US" baseline="0" dirty="0" smtClean="0"/>
              <a:t>&lt;click&gt;In addition </a:t>
            </a:r>
            <a:r>
              <a:rPr lang="en-US" baseline="0" dirty="0" err="1" smtClean="0"/>
              <a:t>JSHint</a:t>
            </a:r>
            <a:r>
              <a:rPr lang="en-US" baseline="0" dirty="0" smtClean="0"/>
              <a:t> helps us out here a little bit and will remind us to use the </a:t>
            </a:r>
            <a:r>
              <a:rPr lang="en-US" baseline="0" dirty="0" err="1" smtClean="0"/>
              <a:t>hasOwnProperty</a:t>
            </a:r>
            <a:r>
              <a:rPr lang="en-US" baseline="0" dirty="0" smtClean="0"/>
              <a:t> method when inside a for…in loop as seen in this screenshot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163</a:t>
            </a:fld>
            <a:endParaRPr lang="en-US"/>
          </a:p>
        </p:txBody>
      </p:sp>
    </p:spTree>
    <p:extLst>
      <p:ext uri="{BB962C8B-B14F-4D97-AF65-F5344CB8AC3E}">
        <p14:creationId xmlns:p14="http://schemas.microsoft.com/office/powerpoint/2010/main" val="374985265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For the Accidental </a:t>
            </a:r>
            <a:r>
              <a:rPr lang="en-US" sz="1200" kern="1200" dirty="0" err="1" smtClean="0">
                <a:solidFill>
                  <a:schemeClr val="tx1"/>
                </a:solidFill>
                <a:latin typeface="Arial" pitchFamily="34" charset="0"/>
                <a:ea typeface="+mn-ea"/>
                <a:cs typeface="+mn-cs"/>
              </a:rPr>
              <a:t>Ancestory</a:t>
            </a:r>
            <a:r>
              <a:rPr lang="en-US" sz="1200" kern="1200" dirty="0" smtClean="0">
                <a:solidFill>
                  <a:schemeClr val="tx1"/>
                </a:solidFill>
                <a:latin typeface="Arial" pitchFamily="34" charset="0"/>
                <a:ea typeface="+mn-ea"/>
                <a:cs typeface="+mn-cs"/>
              </a:rPr>
              <a:t> Bug we have an Animal</a:t>
            </a:r>
            <a:r>
              <a:rPr lang="en-US" sz="1200" kern="1200" baseline="0" dirty="0" smtClean="0">
                <a:solidFill>
                  <a:schemeClr val="tx1"/>
                </a:solidFill>
                <a:latin typeface="Arial" pitchFamily="34" charset="0"/>
                <a:ea typeface="+mn-ea"/>
                <a:cs typeface="+mn-cs"/>
              </a:rPr>
              <a:t> constructor function with a name property and eat and sleep prototype methods</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And then we have a cat constructor that inherits from the Animal prototype. The Cat overrides the eat method wherein the cat immediately falls asleep after eating.</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164</a:t>
            </a:fld>
            <a:endParaRPr lang="en-US">
              <a:solidFill>
                <a:srgbClr val="000000"/>
              </a:solidFill>
            </a:endParaRPr>
          </a:p>
        </p:txBody>
      </p:sp>
    </p:spTree>
    <p:extLst>
      <p:ext uri="{BB962C8B-B14F-4D97-AF65-F5344CB8AC3E}">
        <p14:creationId xmlns:p14="http://schemas.microsoft.com/office/powerpoint/2010/main" val="40942708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http://jsfiddle.net/elijahmanor/epCr5/5/</a:t>
            </a:r>
            <a:endParaRPr lang="en-US" dirty="0" smtClean="0"/>
          </a:p>
          <a:p>
            <a:endParaRPr lang="en-US" dirty="0" smtClean="0"/>
          </a:p>
          <a:p>
            <a:r>
              <a:rPr lang="en-US" dirty="0" smtClean="0"/>
              <a:t>&lt;click&gt;Well the problems with</a:t>
            </a:r>
            <a:r>
              <a:rPr lang="en-US" baseline="0" dirty="0" smtClean="0"/>
              <a:t> our code aren't obvious until we start creating other types of animals… like Dog for example. Let's create a Dog that inherits from Animal and then we will override it's sleep method and let's say that these dogs are mean… and they are going to attack humans before they sleep.</a:t>
            </a:r>
          </a:p>
          <a:p>
            <a:endParaRPr lang="en-US" baseline="0" dirty="0" smtClean="0"/>
          </a:p>
          <a:p>
            <a:r>
              <a:rPr lang="en-US" baseline="0" dirty="0" smtClean="0"/>
              <a:t>And now we are going to switch gears and create a sweet calm little cat named Fluffy and have it eat some food. </a:t>
            </a:r>
          </a:p>
          <a:p>
            <a:endParaRPr lang="en-US" baseline="0" dirty="0" smtClean="0"/>
          </a:p>
          <a:p>
            <a:r>
              <a:rPr lang="en-US" baseline="0" dirty="0" smtClean="0"/>
              <a:t>&lt;click&gt;and here is the output… Fluffy starts to eat like we expected and Then BAM our sweet little kitten is now attacking me! </a:t>
            </a:r>
            <a:r>
              <a:rPr lang="en-US" baseline="0" dirty="0" err="1" smtClean="0"/>
              <a:t>Ahhhhh</a:t>
            </a:r>
            <a:r>
              <a:rPr lang="en-US" baseline="0" dirty="0" smtClean="0"/>
              <a:t>, take cover… so what is going on here? Well, since we assigned the </a:t>
            </a:r>
            <a:r>
              <a:rPr lang="en-US" baseline="0" dirty="0" err="1" smtClean="0"/>
              <a:t>Animal.prototype</a:t>
            </a:r>
            <a:r>
              <a:rPr lang="en-US" baseline="0" dirty="0" smtClean="0"/>
              <a:t> to the </a:t>
            </a:r>
            <a:r>
              <a:rPr lang="en-US" baseline="0" dirty="0" err="1" smtClean="0"/>
              <a:t>Dog.prototype</a:t>
            </a:r>
            <a:r>
              <a:rPr lang="en-US" baseline="0" dirty="0" smtClean="0"/>
              <a:t> we essentially are now sharing the same reference. So when we modified the sleep method we weren't overriding it… we were rewriting it!</a:t>
            </a:r>
          </a:p>
          <a:p>
            <a:endParaRPr lang="en-US" baseline="0" dirty="0" smtClean="0"/>
          </a:p>
          <a:p>
            <a:r>
              <a:rPr lang="en-US" baseline="0" dirty="0" smtClean="0"/>
              <a:t>&lt;click&gt; Our next problem can be viewed down here. If we use the </a:t>
            </a:r>
            <a:r>
              <a:rPr lang="en-US" baseline="0" dirty="0" err="1" smtClean="0"/>
              <a:t>instanceof</a:t>
            </a:r>
            <a:r>
              <a:rPr lang="en-US" baseline="0" dirty="0" smtClean="0"/>
              <a:t> operator then our cat instance it will return true to being an </a:t>
            </a:r>
            <a:r>
              <a:rPr lang="en-US" baseline="0" dirty="0" err="1" smtClean="0"/>
              <a:t>instanceof</a:t>
            </a:r>
            <a:r>
              <a:rPr lang="en-US" baseline="0" dirty="0" smtClean="0"/>
              <a:t> animal and cat… which is great. However, if we compare what constructor was used to create it… it thinks it was created with the animal constructor. It would be nice if it would tell us that we created it with the Cat constructor instead.</a:t>
            </a:r>
          </a:p>
          <a:p>
            <a:endParaRPr lang="en-US" baseline="0" dirty="0" smtClean="0"/>
          </a:p>
          <a:p>
            <a:r>
              <a:rPr lang="en-US" baseline="0" dirty="0" smtClean="0"/>
              <a:t>So let's see what it would take to fix these two issues.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165</a:t>
            </a:fld>
            <a:endParaRPr lang="en-US"/>
          </a:p>
        </p:txBody>
      </p:sp>
    </p:spTree>
    <p:extLst>
      <p:ext uri="{BB962C8B-B14F-4D97-AF65-F5344CB8AC3E}">
        <p14:creationId xmlns:p14="http://schemas.microsoft.com/office/powerpoint/2010/main" val="100136906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fixing both of these issues is</a:t>
            </a:r>
            <a:r>
              <a:rPr lang="en-US" baseline="0" dirty="0" smtClean="0"/>
              <a:t> pretty easy to do. </a:t>
            </a:r>
          </a:p>
          <a:p>
            <a:endParaRPr lang="en-US" baseline="0" dirty="0" smtClean="0"/>
          </a:p>
          <a:p>
            <a:r>
              <a:rPr lang="en-US" baseline="0" dirty="0" smtClean="0"/>
              <a:t>&lt;click&gt;In order to break the connection between the subtype and super type</a:t>
            </a:r>
          </a:p>
          <a:p>
            <a:r>
              <a:rPr lang="en-US" baseline="0" dirty="0" smtClean="0"/>
              <a:t>&lt;click&gt;all you have to do is to create a new instance of the super prototype and assign that to the subtype's prototype. That way if you change the subtype you aren't also changing the </a:t>
            </a:r>
            <a:r>
              <a:rPr lang="en-US" baseline="0" dirty="0" err="1" smtClean="0"/>
              <a:t>supertype</a:t>
            </a:r>
            <a:r>
              <a:rPr lang="en-US" baseline="0" dirty="0" smtClean="0"/>
              <a:t>… which is what was happening in our previous slide</a:t>
            </a:r>
          </a:p>
          <a:p>
            <a:endParaRPr lang="en-US" baseline="0" dirty="0" smtClean="0"/>
          </a:p>
          <a:p>
            <a:r>
              <a:rPr lang="en-US" baseline="0" dirty="0" smtClean="0"/>
              <a:t>&lt;click&gt;The next thing we need to fix is the constructor</a:t>
            </a:r>
          </a:p>
          <a:p>
            <a:r>
              <a:rPr lang="en-US" baseline="0" dirty="0" smtClean="0"/>
              <a:t>&lt;click&gt;that is also an easy thing to fix. We just set the subtype's prototype constructor to our subtype constructor function</a:t>
            </a:r>
          </a:p>
          <a:p>
            <a:r>
              <a:rPr lang="en-US" baseline="0" dirty="0" smtClean="0"/>
              <a:t>&lt;click&gt;and now when we create a new subtype the </a:t>
            </a:r>
            <a:r>
              <a:rPr lang="en-US" baseline="0" dirty="0" err="1" smtClean="0"/>
              <a:t>instanceof's</a:t>
            </a:r>
            <a:r>
              <a:rPr lang="en-US" baseline="0" dirty="0" smtClean="0"/>
              <a:t> will be correct as we saw before, but now the </a:t>
            </a:r>
            <a:r>
              <a:rPr lang="en-US" baseline="0" dirty="0" err="1" smtClean="0"/>
              <a:t>subtype.constructor</a:t>
            </a:r>
            <a:r>
              <a:rPr lang="en-US" baseline="0" dirty="0" smtClean="0"/>
              <a:t> will be equal to the subtype constructor function. yay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166</a:t>
            </a:fld>
            <a:endParaRPr lang="en-US"/>
          </a:p>
        </p:txBody>
      </p:sp>
    </p:spTree>
    <p:extLst>
      <p:ext uri="{BB962C8B-B14F-4D97-AF65-F5344CB8AC3E}">
        <p14:creationId xmlns:p14="http://schemas.microsoft.com/office/powerpoint/2010/main" val="253920450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order to fix our problems we just need</a:t>
            </a:r>
            <a:r>
              <a:rPr lang="en-US" baseline="0" dirty="0" smtClean="0"/>
              <a:t> to make two minor changes. </a:t>
            </a:r>
          </a:p>
          <a:p>
            <a:endParaRPr lang="en-US" baseline="0" dirty="0" smtClean="0"/>
          </a:p>
          <a:p>
            <a:pPr marL="0" indent="0">
              <a:buNone/>
            </a:pPr>
            <a:r>
              <a:rPr lang="en-US" baseline="0" dirty="0" smtClean="0"/>
              <a:t>#1, We need to </a:t>
            </a:r>
            <a:r>
              <a:rPr lang="en-US" baseline="0" dirty="0" err="1" smtClean="0"/>
              <a:t>object.create</a:t>
            </a:r>
            <a:r>
              <a:rPr lang="en-US" baseline="0" dirty="0" smtClean="0"/>
              <a:t> our </a:t>
            </a:r>
            <a:r>
              <a:rPr lang="en-US" baseline="0" dirty="0" err="1" smtClean="0"/>
              <a:t>animal.prototype</a:t>
            </a:r>
            <a:r>
              <a:rPr lang="en-US" baseline="0" dirty="0" smtClean="0"/>
              <a:t> when </a:t>
            </a:r>
            <a:r>
              <a:rPr lang="en-US" baseline="0" dirty="0" err="1" smtClean="0"/>
              <a:t>assing</a:t>
            </a:r>
            <a:r>
              <a:rPr lang="en-US" baseline="0" dirty="0" smtClean="0"/>
              <a:t> it to the cat's prototype</a:t>
            </a:r>
          </a:p>
          <a:p>
            <a:pPr marL="0" indent="0">
              <a:buNone/>
            </a:pPr>
            <a:r>
              <a:rPr lang="en-US" baseline="0" dirty="0" smtClean="0"/>
              <a:t>and #2, we need to set the </a:t>
            </a:r>
            <a:r>
              <a:rPr lang="en-US" baseline="0" dirty="0" err="1" smtClean="0"/>
              <a:t>cat.prototype.constructor</a:t>
            </a:r>
            <a:r>
              <a:rPr lang="en-US" baseline="0" dirty="0" smtClean="0"/>
              <a:t> to the cat constructor function</a:t>
            </a:r>
          </a:p>
          <a:p>
            <a:pPr marL="0" indent="0">
              <a:buNone/>
            </a:pPr>
            <a:endParaRPr lang="en-US" baseline="0" dirty="0" smtClean="0"/>
          </a:p>
          <a:p>
            <a:pPr marL="0" indent="0">
              <a:buNone/>
            </a:pPr>
            <a:r>
              <a:rPr lang="en-US" baseline="0" dirty="0" smtClean="0"/>
              <a:t>And that is it!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167</a:t>
            </a:fld>
            <a:endParaRPr lang="en-US"/>
          </a:p>
        </p:txBody>
      </p:sp>
    </p:spTree>
    <p:extLst>
      <p:ext uri="{BB962C8B-B14F-4D97-AF65-F5344CB8AC3E}">
        <p14:creationId xmlns:p14="http://schemas.microsoft.com/office/powerpoint/2010/main" val="1968854647"/>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side note you may have noticed some redundant code in the previous example. Well, if we have a subtype… then in the constructor we can call the </a:t>
            </a:r>
            <a:r>
              <a:rPr lang="en-US" dirty="0" err="1" smtClean="0"/>
              <a:t>supertype's</a:t>
            </a:r>
            <a:r>
              <a:rPr lang="en-US" baseline="0" dirty="0" smtClean="0"/>
              <a:t> constructor by saying </a:t>
            </a:r>
          </a:p>
          <a:p>
            <a:endParaRPr lang="en-US" baseline="0" dirty="0" smtClean="0"/>
          </a:p>
          <a:p>
            <a:r>
              <a:rPr lang="en-US" baseline="0" dirty="0" smtClean="0"/>
              <a:t>&lt;click&gt;</a:t>
            </a:r>
            <a:r>
              <a:rPr lang="en-US" baseline="0" dirty="0" err="1" smtClean="0"/>
              <a:t>Animal.prototype.constructor.call</a:t>
            </a:r>
            <a:r>
              <a:rPr lang="en-US" baseline="0" dirty="0" smtClean="0"/>
              <a:t>(this, name). Yeah, it is a lot to type, but it is better than repeating the functionality again.</a:t>
            </a:r>
          </a:p>
          <a:p>
            <a:endParaRPr lang="en-US" baseline="0" dirty="0" smtClean="0"/>
          </a:p>
          <a:p>
            <a:r>
              <a:rPr lang="en-US" baseline="0" dirty="0" smtClean="0"/>
              <a:t>In addition if you are overriding a method and want to call the super's version of that method (for example in the eat method) then you can call</a:t>
            </a:r>
          </a:p>
          <a:p>
            <a:endParaRPr lang="en-US" baseline="0" dirty="0" smtClean="0"/>
          </a:p>
          <a:p>
            <a:r>
              <a:rPr lang="en-US" baseline="0" dirty="0" smtClean="0"/>
              <a:t>&lt;click&gt;</a:t>
            </a:r>
            <a:r>
              <a:rPr lang="en-US" baseline="0" dirty="0" err="1" smtClean="0"/>
              <a:t>Animal.prototype.eat.apply</a:t>
            </a:r>
            <a:r>
              <a:rPr lang="en-US" baseline="0" dirty="0" smtClean="0"/>
              <a:t>(this). Again that is nice so you don't have to repeat code in your subclass.</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168</a:t>
            </a:fld>
            <a:endParaRPr lang="en-US"/>
          </a:p>
        </p:txBody>
      </p:sp>
    </p:spTree>
    <p:extLst>
      <p:ext uri="{BB962C8B-B14F-4D97-AF65-F5344CB8AC3E}">
        <p14:creationId xmlns:p14="http://schemas.microsoft.com/office/powerpoint/2010/main" val="13338209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For the Eccentric Envelope Bug we have</a:t>
            </a:r>
            <a:r>
              <a:rPr lang="en-US" sz="1200" kern="1200" baseline="0" dirty="0" smtClean="0">
                <a:solidFill>
                  <a:schemeClr val="tx1"/>
                </a:solidFill>
                <a:latin typeface="Arial" pitchFamily="34" charset="0"/>
                <a:ea typeface="+mn-ea"/>
                <a:cs typeface="+mn-cs"/>
              </a:rPr>
              <a:t> an array of contestant strings and a </a:t>
            </a:r>
            <a:r>
              <a:rPr lang="en-US" sz="1200" kern="1200" baseline="0" dirty="0" err="1" smtClean="0">
                <a:solidFill>
                  <a:schemeClr val="tx1"/>
                </a:solidFill>
                <a:latin typeface="Arial" pitchFamily="34" charset="0"/>
                <a:ea typeface="+mn-ea"/>
                <a:cs typeface="+mn-cs"/>
              </a:rPr>
              <a:t>isWinner</a:t>
            </a:r>
            <a:r>
              <a:rPr lang="en-US" sz="1200" kern="1200" baseline="0" dirty="0" smtClean="0">
                <a:solidFill>
                  <a:schemeClr val="tx1"/>
                </a:solidFill>
                <a:latin typeface="Arial" pitchFamily="34" charset="0"/>
                <a:ea typeface="+mn-ea"/>
                <a:cs typeface="+mn-cs"/>
              </a:rPr>
              <a:t> function. The </a:t>
            </a:r>
            <a:r>
              <a:rPr lang="en-US" sz="1200" kern="1200" baseline="0" dirty="0" err="1" smtClean="0">
                <a:solidFill>
                  <a:schemeClr val="tx1"/>
                </a:solidFill>
                <a:latin typeface="Arial" pitchFamily="34" charset="0"/>
                <a:ea typeface="+mn-ea"/>
                <a:cs typeface="+mn-cs"/>
              </a:rPr>
              <a:t>isWinner</a:t>
            </a:r>
            <a:r>
              <a:rPr lang="en-US" sz="1200" kern="1200" baseline="0" dirty="0" smtClean="0">
                <a:solidFill>
                  <a:schemeClr val="tx1"/>
                </a:solidFill>
                <a:latin typeface="Arial" pitchFamily="34" charset="0"/>
                <a:ea typeface="+mn-ea"/>
                <a:cs typeface="+mn-cs"/>
              </a:rPr>
              <a:t> function will use the </a:t>
            </a:r>
            <a:r>
              <a:rPr lang="en-US" sz="1200" kern="1200" baseline="0" dirty="0" err="1" smtClean="0">
                <a:solidFill>
                  <a:schemeClr val="tx1"/>
                </a:solidFill>
                <a:latin typeface="Arial" pitchFamily="34" charset="0"/>
                <a:ea typeface="+mn-ea"/>
                <a:cs typeface="+mn-cs"/>
              </a:rPr>
              <a:t>ECMAScript</a:t>
            </a:r>
            <a:r>
              <a:rPr lang="en-US" sz="1200" kern="1200" baseline="0" dirty="0" smtClean="0">
                <a:solidFill>
                  <a:schemeClr val="tx1"/>
                </a:solidFill>
                <a:latin typeface="Arial" pitchFamily="34" charset="0"/>
                <a:ea typeface="+mn-ea"/>
                <a:cs typeface="+mn-cs"/>
              </a:rPr>
              <a:t> 5 some method to see if there are any items in the contestants array that match the name and happen to be a winner. If there is a winner, then a console message will be display with a happy face otherwise a </a:t>
            </a:r>
            <a:r>
              <a:rPr lang="en-US" sz="1200" kern="1200" baseline="0" dirty="0" err="1" smtClean="0">
                <a:solidFill>
                  <a:schemeClr val="tx1"/>
                </a:solidFill>
                <a:latin typeface="Arial" pitchFamily="34" charset="0"/>
                <a:ea typeface="+mn-ea"/>
                <a:cs typeface="+mn-cs"/>
              </a:rPr>
              <a:t>frowny</a:t>
            </a:r>
            <a:r>
              <a:rPr lang="en-US" sz="1200" kern="1200" baseline="0" dirty="0" smtClean="0">
                <a:solidFill>
                  <a:schemeClr val="tx1"/>
                </a:solidFill>
                <a:latin typeface="Arial" pitchFamily="34" charset="0"/>
                <a:ea typeface="+mn-ea"/>
                <a:cs typeface="+mn-cs"/>
              </a:rPr>
              <a:t> face will be display.</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And here at the bottom we are calling the </a:t>
            </a:r>
            <a:r>
              <a:rPr lang="en-US" sz="1200" kern="1200" baseline="0" dirty="0" err="1" smtClean="0">
                <a:solidFill>
                  <a:schemeClr val="tx1"/>
                </a:solidFill>
                <a:latin typeface="Arial" pitchFamily="34" charset="0"/>
                <a:ea typeface="+mn-ea"/>
                <a:cs typeface="+mn-cs"/>
              </a:rPr>
              <a:t>isWinner</a:t>
            </a:r>
            <a:r>
              <a:rPr lang="en-US" sz="1200" kern="1200" baseline="0" dirty="0" smtClean="0">
                <a:solidFill>
                  <a:schemeClr val="tx1"/>
                </a:solidFill>
                <a:latin typeface="Arial" pitchFamily="34" charset="0"/>
                <a:ea typeface="+mn-ea"/>
                <a:cs typeface="+mn-cs"/>
              </a:rPr>
              <a:t> function twice… once with Elijah Manor as the name and winner with false</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And other time with string of John Smith and winner of true</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Do you know what will be console logged? Can you spot the bug?</a:t>
            </a:r>
          </a:p>
          <a:p>
            <a:endParaRPr lang="en-US" sz="1200" kern="1200" baseline="0" dirty="0" smtClean="0">
              <a:solidFill>
                <a:schemeClr val="tx1"/>
              </a:solidFill>
              <a:latin typeface="Arial"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169</a:t>
            </a:fld>
            <a:endParaRPr lang="en-US"/>
          </a:p>
        </p:txBody>
      </p:sp>
    </p:spTree>
    <p:extLst>
      <p:ext uri="{BB962C8B-B14F-4D97-AF65-F5344CB8AC3E}">
        <p14:creationId xmlns:p14="http://schemas.microsoft.com/office/powerpoint/2010/main" val="2952265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one way to solve this issue is to pull in the es5-shim </a:t>
            </a:r>
            <a:r>
              <a:rPr lang="en-US" dirty="0" err="1" smtClean="0"/>
              <a:t>polyfill</a:t>
            </a:r>
            <a:r>
              <a:rPr lang="en-US" baseline="0" dirty="0" smtClean="0"/>
              <a:t> before we include our JavaScript.</a:t>
            </a:r>
          </a:p>
          <a:p>
            <a:endParaRPr lang="en-US" baseline="0" dirty="0" smtClean="0"/>
          </a:p>
          <a:p>
            <a:r>
              <a:rPr lang="en-US" baseline="0" dirty="0" smtClean="0"/>
              <a:t>The great thing about a </a:t>
            </a:r>
            <a:r>
              <a:rPr lang="en-US" baseline="0" dirty="0" err="1" smtClean="0"/>
              <a:t>polyfill</a:t>
            </a:r>
            <a:r>
              <a:rPr lang="en-US" baseline="0" dirty="0" smtClean="0"/>
              <a:t> is that if we are using a modern browser that supports these new methods, then the </a:t>
            </a:r>
            <a:r>
              <a:rPr lang="en-US" baseline="0" dirty="0" err="1" smtClean="0"/>
              <a:t>polyfill</a:t>
            </a:r>
            <a:r>
              <a:rPr lang="en-US" baseline="0" dirty="0" smtClean="0"/>
              <a:t> doesn't do anything. The </a:t>
            </a:r>
            <a:r>
              <a:rPr lang="en-US" baseline="0" dirty="0" err="1" smtClean="0"/>
              <a:t>polyfill</a:t>
            </a:r>
            <a:r>
              <a:rPr lang="en-US" baseline="0" dirty="0" smtClean="0"/>
              <a:t> only kicks in to provide this behavior if the methods do not exist already. That allows the methods to work faster natively on new browsers and to fill in the gaps on older browsers.</a:t>
            </a:r>
          </a:p>
          <a:p>
            <a:endParaRPr lang="en-US" baseline="0" dirty="0" smtClean="0"/>
          </a:p>
          <a:p>
            <a:r>
              <a:rPr lang="en-US" baseline="0" dirty="0" smtClean="0"/>
              <a:t>As another solution we also could have replaced the filter and map with _.filter and _.map</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17</a:t>
            </a:fld>
            <a:endParaRPr lang="en-US"/>
          </a:p>
        </p:txBody>
      </p:sp>
    </p:spTree>
    <p:extLst>
      <p:ext uri="{BB962C8B-B14F-4D97-AF65-F5344CB8AC3E}">
        <p14:creationId xmlns:p14="http://schemas.microsoft.com/office/powerpoint/2010/main" val="306881136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 turns out that neither Elijah Manor or</a:t>
            </a:r>
            <a:r>
              <a:rPr lang="en-US" baseline="0" dirty="0" smtClean="0"/>
              <a:t> </a:t>
            </a:r>
            <a:r>
              <a:rPr lang="en-US" dirty="0" smtClean="0"/>
              <a:t>John Smith are winners… although we were sort of expecting John Smith to be a winner… I mean his name is in the contestants array and we mentioned that we wanted him to be a winner, right? So, what went wrong?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170</a:t>
            </a:fld>
            <a:endParaRPr lang="en-US"/>
          </a:p>
        </p:txBody>
      </p:sp>
    </p:spTree>
    <p:extLst>
      <p:ext uri="{BB962C8B-B14F-4D97-AF65-F5344CB8AC3E}">
        <p14:creationId xmlns:p14="http://schemas.microsoft.com/office/powerpoint/2010/main" val="238037904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JavaScript has 5 primitive types... </a:t>
            </a:r>
            <a:r>
              <a:rPr lang="en-US" dirty="0" err="1" smtClean="0"/>
              <a:t>boolean</a:t>
            </a:r>
            <a:r>
              <a:rPr lang="en-US" dirty="0" smtClean="0"/>
              <a:t>, number, string, null &amp; undefined</a:t>
            </a:r>
          </a:p>
          <a:p>
            <a:endParaRPr lang="en-US" dirty="0" smtClean="0"/>
          </a:p>
          <a:p>
            <a:r>
              <a:rPr lang="en-US" dirty="0" smtClean="0"/>
              <a:t>It also has 3 Constructor Wrappers.... Boolean, Number, and String</a:t>
            </a:r>
          </a:p>
          <a:p>
            <a:endParaRPr lang="en-US" dirty="0" smtClean="0"/>
          </a:p>
          <a:p>
            <a:r>
              <a:rPr lang="en-US" dirty="0" smtClean="0"/>
              <a:t>&lt;click&gt;if we </a:t>
            </a:r>
            <a:r>
              <a:rPr lang="en-US" dirty="0" err="1" smtClean="0"/>
              <a:t>typeof</a:t>
            </a:r>
            <a:r>
              <a:rPr lang="en-US" dirty="0" smtClean="0"/>
              <a:t> a native </a:t>
            </a:r>
            <a:r>
              <a:rPr lang="en-US" dirty="0" err="1" smtClean="0"/>
              <a:t>boolean</a:t>
            </a:r>
            <a:r>
              <a:rPr lang="en-US" dirty="0" smtClean="0"/>
              <a:t> we get </a:t>
            </a:r>
            <a:r>
              <a:rPr lang="en-US" dirty="0" err="1" smtClean="0"/>
              <a:t>boolean</a:t>
            </a:r>
            <a:r>
              <a:rPr lang="en-US" dirty="0" smtClean="0"/>
              <a:t> as a result</a:t>
            </a:r>
          </a:p>
          <a:p>
            <a:endParaRPr lang="en-US" dirty="0" smtClean="0"/>
          </a:p>
          <a:p>
            <a:r>
              <a:rPr lang="en-US" dirty="0" smtClean="0"/>
              <a:t>if we </a:t>
            </a:r>
            <a:r>
              <a:rPr lang="en-US" dirty="0" err="1" smtClean="0"/>
              <a:t>typeof</a:t>
            </a:r>
            <a:r>
              <a:rPr lang="en-US" dirty="0" smtClean="0"/>
              <a:t> a Boolean wrapper we get object as a result... which makes sense, but is kind of a bummer</a:t>
            </a:r>
          </a:p>
          <a:p>
            <a:endParaRPr lang="en-US" dirty="0" smtClean="0"/>
          </a:p>
          <a:p>
            <a:r>
              <a:rPr lang="en-US" dirty="0" smtClean="0"/>
              <a:t>if we triple equals compare a </a:t>
            </a:r>
            <a:r>
              <a:rPr lang="en-US" dirty="0" err="1" smtClean="0"/>
              <a:t>boolean</a:t>
            </a:r>
            <a:r>
              <a:rPr lang="en-US" dirty="0" smtClean="0"/>
              <a:t> true wrapper with another </a:t>
            </a:r>
            <a:r>
              <a:rPr lang="en-US" dirty="0" err="1" smtClean="0"/>
              <a:t>boolean</a:t>
            </a:r>
            <a:r>
              <a:rPr lang="en-US" dirty="0" smtClean="0"/>
              <a:t> true wrapper, then those are not equal... because it is comparing object references, which are not the same</a:t>
            </a:r>
          </a:p>
          <a:p>
            <a:endParaRPr lang="en-US" dirty="0" smtClean="0"/>
          </a:p>
          <a:p>
            <a:r>
              <a:rPr lang="en-US" dirty="0" smtClean="0"/>
              <a:t>if we double equals compare a primitive true </a:t>
            </a:r>
            <a:r>
              <a:rPr lang="en-US" dirty="0" err="1" smtClean="0"/>
              <a:t>boolean</a:t>
            </a:r>
            <a:r>
              <a:rPr lang="en-US" dirty="0" smtClean="0"/>
              <a:t> with a </a:t>
            </a:r>
            <a:r>
              <a:rPr lang="en-US" dirty="0" err="1" smtClean="0"/>
              <a:t>boolean</a:t>
            </a:r>
            <a:r>
              <a:rPr lang="en-US" dirty="0" smtClean="0"/>
              <a:t> true wrapper it will end up being true because the double equals will </a:t>
            </a:r>
            <a:r>
              <a:rPr lang="en-US" dirty="0" err="1" smtClean="0"/>
              <a:t>toPrimitive</a:t>
            </a:r>
            <a:r>
              <a:rPr lang="en-US" dirty="0" smtClean="0"/>
              <a:t> the wrapper which will call the </a:t>
            </a:r>
            <a:r>
              <a:rPr lang="en-US" dirty="0" err="1" smtClean="0"/>
              <a:t>valueOf</a:t>
            </a:r>
            <a:r>
              <a:rPr lang="en-US" dirty="0" smtClean="0"/>
              <a:t> method returning the primitive</a:t>
            </a:r>
            <a:r>
              <a:rPr lang="en-US" baseline="0" dirty="0" smtClean="0"/>
              <a:t> value</a:t>
            </a:r>
            <a:endParaRPr lang="en-US" dirty="0" smtClean="0"/>
          </a:p>
          <a:p>
            <a:endParaRPr lang="en-US" dirty="0" smtClean="0"/>
          </a:p>
          <a:p>
            <a:r>
              <a:rPr lang="en-US" dirty="0" smtClean="0"/>
              <a:t>&lt;click&gt;In the same way, if we </a:t>
            </a:r>
            <a:r>
              <a:rPr lang="en-US" dirty="0" err="1" smtClean="0"/>
              <a:t>typeof</a:t>
            </a:r>
            <a:r>
              <a:rPr lang="en-US" dirty="0" smtClean="0"/>
              <a:t> a native string we get "string" as a result</a:t>
            </a:r>
          </a:p>
          <a:p>
            <a:endParaRPr lang="en-US" dirty="0" smtClean="0"/>
          </a:p>
          <a:p>
            <a:r>
              <a:rPr lang="en-US" dirty="0" smtClean="0"/>
              <a:t>if we </a:t>
            </a:r>
            <a:r>
              <a:rPr lang="en-US" dirty="0" err="1" smtClean="0"/>
              <a:t>typeof</a:t>
            </a:r>
            <a:r>
              <a:rPr lang="en-US" dirty="0" smtClean="0"/>
              <a:t> a String wrapper we get </a:t>
            </a:r>
            <a:r>
              <a:rPr lang="en-US" dirty="0" err="1" smtClean="0"/>
              <a:t>ojbect</a:t>
            </a:r>
            <a:r>
              <a:rPr lang="en-US" dirty="0" smtClean="0"/>
              <a:t> as a result</a:t>
            </a:r>
          </a:p>
          <a:p>
            <a:endParaRPr lang="en-US" dirty="0" smtClean="0"/>
          </a:p>
          <a:p>
            <a:r>
              <a:rPr lang="en-US" dirty="0" smtClean="0"/>
              <a:t>if we triple equals a string wrapper with another string wrapper containing the same content, it will return false because they are different object references</a:t>
            </a:r>
          </a:p>
          <a:p>
            <a:endParaRPr lang="en-US" dirty="0" smtClean="0"/>
          </a:p>
          <a:p>
            <a:r>
              <a:rPr lang="en-US" dirty="0" smtClean="0"/>
              <a:t>however, if we double equals a string </a:t>
            </a:r>
            <a:r>
              <a:rPr lang="en-US" dirty="0" err="1" smtClean="0"/>
              <a:t>primative</a:t>
            </a:r>
            <a:r>
              <a:rPr lang="en-US" dirty="0" smtClean="0"/>
              <a:t> with a string wrapper both containing the same content that will return true because the object will get passed through </a:t>
            </a:r>
            <a:r>
              <a:rPr lang="en-US" dirty="0" err="1" smtClean="0"/>
              <a:t>toPrimitive</a:t>
            </a:r>
            <a:r>
              <a:rPr lang="en-US" dirty="0" smtClean="0"/>
              <a:t> which will return the </a:t>
            </a:r>
            <a:r>
              <a:rPr lang="en-US" dirty="0" err="1" smtClean="0"/>
              <a:t>valueOf</a:t>
            </a:r>
            <a:r>
              <a:rPr lang="en-US" dirty="0" smtClean="0"/>
              <a:t> which is the primitive string contents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171</a:t>
            </a:fld>
            <a:endParaRPr lang="en-US"/>
          </a:p>
        </p:txBody>
      </p:sp>
    </p:spTree>
    <p:extLst>
      <p:ext uri="{BB962C8B-B14F-4D97-AF65-F5344CB8AC3E}">
        <p14:creationId xmlns:p14="http://schemas.microsoft.com/office/powerpoint/2010/main" val="208807319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order to exterminate this bug… the easiest thing to do is just **not**</a:t>
            </a:r>
            <a:r>
              <a:rPr lang="en-US" baseline="0" dirty="0" smtClean="0"/>
              <a:t> use the Boolean wrappers. Actually, in most cases I would recommend not using them at all. There are some use cases for them and we will talk about those in just one minute.</a:t>
            </a:r>
          </a:p>
          <a:p>
            <a:endParaRPr lang="en-US" baseline="0" dirty="0" smtClean="0"/>
          </a:p>
          <a:p>
            <a:r>
              <a:rPr lang="en-US" baseline="0" dirty="0" smtClean="0"/>
              <a:t>&lt;click&gt;After removing the wrappers and using primitive strings and primitive Booleans we now get output that looks like what we expected. Elijah is not a winner and John is a winner</a:t>
            </a:r>
          </a:p>
          <a:p>
            <a:endParaRPr lang="en-US" baseline="0" dirty="0" smtClean="0"/>
          </a:p>
          <a:p>
            <a:r>
              <a:rPr lang="en-US" baseline="0" dirty="0" smtClean="0"/>
              <a:t>&lt;click&gt;Thankfully </a:t>
            </a:r>
            <a:r>
              <a:rPr lang="en-US" baseline="0" dirty="0" err="1" smtClean="0"/>
              <a:t>JSHint</a:t>
            </a:r>
            <a:r>
              <a:rPr lang="en-US" baseline="0" dirty="0" smtClean="0"/>
              <a:t> will again help us out here and tell us not to use the string or Boolean constructor wrappers. Yay, </a:t>
            </a:r>
            <a:r>
              <a:rPr lang="en-US" baseline="0" dirty="0" err="1" smtClean="0"/>
              <a:t>JSHint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172</a:t>
            </a:fld>
            <a:endParaRPr lang="en-US"/>
          </a:p>
        </p:txBody>
      </p:sp>
    </p:spTree>
    <p:extLst>
      <p:ext uri="{BB962C8B-B14F-4D97-AF65-F5344CB8AC3E}">
        <p14:creationId xmlns:p14="http://schemas.microsoft.com/office/powerpoint/2010/main" val="346802042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when do I suggest using the wrapper constructors? The safest place I've seen to use them is when converting between types and even then there are alternative ways to do it.</a:t>
            </a:r>
          </a:p>
          <a:p>
            <a:endParaRPr lang="en-US" baseline="0" dirty="0" smtClean="0"/>
          </a:p>
          <a:p>
            <a:r>
              <a:rPr lang="en-US" baseline="0" dirty="0" smtClean="0"/>
              <a:t>To convert a type to Boolean there are two main ways to do it. One is to double not the expression. This does look funny at first, but by </a:t>
            </a:r>
            <a:r>
              <a:rPr lang="en-US" baseline="0" dirty="0" err="1" smtClean="0"/>
              <a:t>notting</a:t>
            </a:r>
            <a:r>
              <a:rPr lang="en-US" baseline="0" dirty="0" smtClean="0"/>
              <a:t> the expression the first time will convert it's value to a Boolean and flip the bit to the opposite. So if we want to find the original value we have to not it again. It is weird, but something you will very commonly see in JavaScript code.</a:t>
            </a:r>
          </a:p>
          <a:p>
            <a:endParaRPr lang="en-US" baseline="0" dirty="0" smtClean="0"/>
          </a:p>
          <a:p>
            <a:r>
              <a:rPr lang="en-US" baseline="0" dirty="0" smtClean="0"/>
              <a:t>Another way to convert to a Boolean is to use the Boolean Constructor without using the new keyword. It will return a converted Boolean </a:t>
            </a:r>
            <a:r>
              <a:rPr lang="en-US" baseline="0" dirty="0" err="1" smtClean="0"/>
              <a:t>respresentation</a:t>
            </a:r>
            <a:r>
              <a:rPr lang="en-US" baseline="0" dirty="0" smtClean="0"/>
              <a:t> of whatever you passed as an argument.</a:t>
            </a:r>
          </a:p>
          <a:p>
            <a:endParaRPr lang="en-US" baseline="0" dirty="0" smtClean="0"/>
          </a:p>
          <a:p>
            <a:r>
              <a:rPr lang="en-US" baseline="0" dirty="0" smtClean="0"/>
              <a:t>&lt;click&gt; There are several ways to convert a number to a string. You can use the String wrapper constructor without using new and just pass in the number you want to convert, or you can just use the plus operator and concatenate an empty string, or you can do something really strange and use two periods and then call the </a:t>
            </a:r>
            <a:r>
              <a:rPr lang="en-US" baseline="0" dirty="0" err="1" smtClean="0"/>
              <a:t>toString</a:t>
            </a:r>
            <a:r>
              <a:rPr lang="en-US" baseline="0" dirty="0" smtClean="0"/>
              <a:t>() method. Why two periods you ask? Well, if we only had one period JavaScript would think that is a decimal, but if we give two periods it will convert it to a Number wrapper behind the scenes and then you can call the </a:t>
            </a:r>
            <a:r>
              <a:rPr lang="en-US" baseline="0" dirty="0" err="1" smtClean="0"/>
              <a:t>toString</a:t>
            </a:r>
            <a:r>
              <a:rPr lang="en-US" baseline="0" dirty="0" smtClean="0"/>
              <a:t>() method.</a:t>
            </a:r>
          </a:p>
          <a:p>
            <a:endParaRPr lang="en-US" baseline="0" dirty="0" smtClean="0"/>
          </a:p>
          <a:p>
            <a:r>
              <a:rPr lang="en-US" baseline="0" dirty="0" smtClean="0"/>
              <a:t>&lt;click&gt;There are also several ways to convert a string to a number. You can prepend the plus operator to the string and it will convert it to a number, you could use the number wrapper constructor without using the new keyboard, or you could use </a:t>
            </a:r>
            <a:r>
              <a:rPr lang="en-US" baseline="0" dirty="0" err="1" smtClean="0"/>
              <a:t>parseInt</a:t>
            </a:r>
            <a:r>
              <a:rPr lang="en-US" baseline="0" dirty="0" smtClean="0"/>
              <a:t> making sure to pass the 2</a:t>
            </a:r>
            <a:r>
              <a:rPr lang="en-US" baseline="30000" dirty="0" smtClean="0"/>
              <a:t>nd</a:t>
            </a:r>
            <a:r>
              <a:rPr lang="en-US" baseline="0" dirty="0" smtClean="0"/>
              <a:t> radix argument. One reason you might want to use </a:t>
            </a:r>
            <a:r>
              <a:rPr lang="en-US" baseline="0" dirty="0" err="1" smtClean="0"/>
              <a:t>parseInt</a:t>
            </a:r>
            <a:r>
              <a:rPr lang="en-US" baseline="0" dirty="0" smtClean="0"/>
              <a:t> rather than the 1</a:t>
            </a:r>
            <a:r>
              <a:rPr lang="en-US" baseline="30000" dirty="0" smtClean="0"/>
              <a:t>st</a:t>
            </a:r>
            <a:r>
              <a:rPr lang="en-US" baseline="0" dirty="0" smtClean="0"/>
              <a:t> two techniques is that it is a little more forgiving… for example if I had a string that contained "42 is the answer" then </a:t>
            </a:r>
            <a:r>
              <a:rPr lang="en-US" baseline="0" dirty="0" err="1" smtClean="0"/>
              <a:t>NaN</a:t>
            </a:r>
            <a:r>
              <a:rPr lang="en-US" baseline="0" dirty="0" smtClean="0"/>
              <a:t> will get returned from the 1</a:t>
            </a:r>
            <a:r>
              <a:rPr lang="en-US" baseline="30000" dirty="0" smtClean="0"/>
              <a:t>st</a:t>
            </a:r>
            <a:r>
              <a:rPr lang="en-US" baseline="0" dirty="0" smtClean="0"/>
              <a:t> 2, but </a:t>
            </a:r>
            <a:r>
              <a:rPr lang="en-US" baseline="0" dirty="0" err="1" smtClean="0"/>
              <a:t>parseInt</a:t>
            </a:r>
            <a:r>
              <a:rPr lang="en-US" baseline="0" dirty="0" smtClean="0"/>
              <a:t> would at least capture the 42 portion and return that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173</a:t>
            </a:fld>
            <a:endParaRPr lang="en-US"/>
          </a:p>
        </p:txBody>
      </p:sp>
    </p:spTree>
    <p:extLst>
      <p:ext uri="{BB962C8B-B14F-4D97-AF65-F5344CB8AC3E}">
        <p14:creationId xmlns:p14="http://schemas.microsoft.com/office/powerpoint/2010/main" val="100864924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In the following Translate</a:t>
            </a:r>
            <a:r>
              <a:rPr lang="en-US" sz="1200" kern="1200" baseline="0" dirty="0" smtClean="0">
                <a:solidFill>
                  <a:schemeClr val="tx1"/>
                </a:solidFill>
                <a:latin typeface="Arial" pitchFamily="34" charset="0"/>
                <a:ea typeface="+mn-ea"/>
                <a:cs typeface="+mn-cs"/>
              </a:rPr>
              <a:t> Time Bug we have some sample data that we are pretending is coming back from the server and then we are using the </a:t>
            </a:r>
            <a:r>
              <a:rPr lang="en-US" sz="1200" kern="1200" baseline="0" dirty="0" err="1" smtClean="0">
                <a:solidFill>
                  <a:schemeClr val="tx1"/>
                </a:solidFill>
                <a:latin typeface="Arial" pitchFamily="34" charset="0"/>
                <a:ea typeface="+mn-ea"/>
                <a:cs typeface="+mn-cs"/>
              </a:rPr>
              <a:t>ECMAScript</a:t>
            </a:r>
            <a:r>
              <a:rPr lang="en-US" sz="1200" kern="1200" baseline="0" dirty="0" smtClean="0">
                <a:solidFill>
                  <a:schemeClr val="tx1"/>
                </a:solidFill>
                <a:latin typeface="Arial" pitchFamily="34" charset="0"/>
                <a:ea typeface="+mn-ea"/>
                <a:cs typeface="+mn-cs"/>
              </a:rPr>
              <a:t> 5 map method to iterate over the items and slightly transform what each record will look like in a new array. Instead of having uppercase Name we will lowercase name, and instead of having uppercase Birthday we will lowercase birthday and also new up an instance of the data object based on what was passed from the server.</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Can you spot the bug? Do you know what will happen?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174</a:t>
            </a:fld>
            <a:endParaRPr lang="en-US"/>
          </a:p>
        </p:txBody>
      </p:sp>
    </p:spTree>
    <p:extLst>
      <p:ext uri="{BB962C8B-B14F-4D97-AF65-F5344CB8AC3E}">
        <p14:creationId xmlns:p14="http://schemas.microsoft.com/office/powerpoint/2010/main" val="169485665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it turns out there isn't an error at all, but the result we get is not what we want..</a:t>
            </a:r>
          </a:p>
          <a:p>
            <a:endParaRPr lang="en-US" baseline="0" dirty="0" smtClean="0"/>
          </a:p>
          <a:p>
            <a:r>
              <a:rPr lang="en-US" baseline="0" dirty="0" smtClean="0"/>
              <a:t>&lt;click&gt; What we end up getting is an array that looks something like this. We were able to transform the keys to lowercase, which is good "name" and "birthday"… but if you noticed the values of the birthdays… they say "Invalid Date". Hmm, that's not good. So what is the problem?</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175</a:t>
            </a:fld>
            <a:endParaRPr lang="en-US"/>
          </a:p>
        </p:txBody>
      </p:sp>
    </p:spTree>
    <p:extLst>
      <p:ext uri="{BB962C8B-B14F-4D97-AF65-F5344CB8AC3E}">
        <p14:creationId xmlns:p14="http://schemas.microsoft.com/office/powerpoint/2010/main" val="21761502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in this case the date</a:t>
            </a:r>
            <a:r>
              <a:rPr lang="en-US" baseline="0" dirty="0" smtClean="0"/>
              <a:t> came from an older version of .NET and it serialized the Date to a strange Unix Epoch value with some strange extra information stuck in there</a:t>
            </a:r>
          </a:p>
          <a:p>
            <a:endParaRPr lang="en-US" baseline="0" dirty="0" smtClean="0"/>
          </a:p>
          <a:p>
            <a:r>
              <a:rPr lang="en-US" baseline="0" dirty="0" smtClean="0"/>
              <a:t>&lt;click&gt;if we try to pass that to the date constructor, it can't figure out what we meant so it ends up being an "Invalid Date"</a:t>
            </a:r>
          </a:p>
          <a:p>
            <a:endParaRPr lang="en-US" baseline="0" dirty="0" smtClean="0"/>
          </a:p>
          <a:p>
            <a:r>
              <a:rPr lang="en-US" baseline="0" dirty="0" smtClean="0"/>
              <a:t>&lt;click&gt;Thankfully there is a nice </a:t>
            </a:r>
            <a:r>
              <a:rPr lang="en-US" baseline="0" dirty="0" err="1" smtClean="0"/>
              <a:t>utlity</a:t>
            </a:r>
            <a:r>
              <a:rPr lang="en-US" baseline="0" dirty="0" smtClean="0"/>
              <a:t> date library called moment.js that knows how to convert this format for us. We will see in our next slide how it can help us out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176</a:t>
            </a:fld>
            <a:endParaRPr lang="en-US"/>
          </a:p>
        </p:txBody>
      </p:sp>
    </p:spTree>
    <p:extLst>
      <p:ext uri="{BB962C8B-B14F-4D97-AF65-F5344CB8AC3E}">
        <p14:creationId xmlns:p14="http://schemas.microsoft.com/office/powerpoint/2010/main" val="174329262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Thankfully with the moment.js</a:t>
            </a:r>
            <a:r>
              <a:rPr lang="en-US" baseline="0" dirty="0" smtClean="0"/>
              <a:t> library it was really easy to fix this issue. We just pass the strange serialized date string to the moment function and then call </a:t>
            </a:r>
            <a:r>
              <a:rPr lang="en-US" baseline="0" dirty="0" err="1" smtClean="0"/>
              <a:t>toDate</a:t>
            </a:r>
            <a:r>
              <a:rPr lang="en-US" baseline="0" dirty="0" smtClean="0"/>
              <a:t> function..</a:t>
            </a:r>
          </a:p>
          <a:p>
            <a:endParaRPr lang="en-US" baseline="0" dirty="0" smtClean="0"/>
          </a:p>
          <a:p>
            <a:r>
              <a:rPr lang="en-US" baseline="0" dirty="0" smtClean="0"/>
              <a:t>&lt;click&gt;And viola the output looks so much better! WE have updated keys and a correctly parsed date. Yay, moment.js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177</a:t>
            </a:fld>
            <a:endParaRPr lang="en-US"/>
          </a:p>
        </p:txBody>
      </p:sp>
    </p:spTree>
    <p:extLst>
      <p:ext uri="{BB962C8B-B14F-4D97-AF65-F5344CB8AC3E}">
        <p14:creationId xmlns:p14="http://schemas.microsoft.com/office/powerpoint/2010/main" val="158234516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parsing</a:t>
            </a:r>
            <a:r>
              <a:rPr lang="en-US" baseline="0" dirty="0" smtClean="0"/>
              <a:t> older serialized .NET dates, there are many other handy features that moment.js can do.</a:t>
            </a:r>
          </a:p>
          <a:p>
            <a:endParaRPr lang="en-US" baseline="0" dirty="0" smtClean="0"/>
          </a:p>
          <a:p>
            <a:r>
              <a:rPr lang="en-US" baseline="0" dirty="0" smtClean="0"/>
              <a:t>&lt;click&gt;It can format dates… and you can choose from a lot of different formats or create your own</a:t>
            </a:r>
          </a:p>
          <a:p>
            <a:endParaRPr lang="en-US" baseline="0" dirty="0" smtClean="0"/>
          </a:p>
          <a:p>
            <a:r>
              <a:rPr lang="en-US" baseline="0" dirty="0" smtClean="0"/>
              <a:t>&lt;click&gt;It has a </a:t>
            </a:r>
            <a:r>
              <a:rPr lang="en-US" baseline="0" dirty="0" err="1" smtClean="0"/>
              <a:t>timeago</a:t>
            </a:r>
            <a:r>
              <a:rPr lang="en-US" baseline="0" dirty="0" smtClean="0"/>
              <a:t> feature… which basically means relative time. So you can see if a date is "2 years ago" or "32 minutes ago" or "in 28 minutes". Many social programs display their dates like this</a:t>
            </a:r>
          </a:p>
          <a:p>
            <a:endParaRPr lang="en-US" baseline="0" dirty="0" smtClean="0"/>
          </a:p>
          <a:p>
            <a:r>
              <a:rPr lang="en-US" baseline="0" dirty="0" smtClean="0"/>
              <a:t>&lt;click&gt;and there are a bunch of calendar time methods like adding or </a:t>
            </a:r>
            <a:r>
              <a:rPr lang="en-US" baseline="0" dirty="0" err="1" smtClean="0"/>
              <a:t>substracting</a:t>
            </a:r>
            <a:r>
              <a:rPr lang="en-US" baseline="0" dirty="0" smtClean="0"/>
              <a:t> amounts of time to or from an existing date. </a:t>
            </a:r>
          </a:p>
          <a:p>
            <a:endParaRPr lang="en-US" baseline="0" dirty="0" smtClean="0"/>
          </a:p>
          <a:p>
            <a:r>
              <a:rPr lang="en-US" baseline="0" dirty="0" smtClean="0"/>
              <a:t>&lt;click&gt;there is much more to the library... If you need to do stuff with dates, this is my </a:t>
            </a:r>
            <a:r>
              <a:rPr lang="en-US" baseline="0" dirty="0" err="1" smtClean="0"/>
              <a:t>goto</a:t>
            </a:r>
            <a:r>
              <a:rPr lang="en-US" baseline="0" dirty="0" smtClean="0"/>
              <a:t> library. It is small and jam packed with date goodness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178</a:t>
            </a:fld>
            <a:endParaRPr lang="en-US"/>
          </a:p>
        </p:txBody>
      </p:sp>
    </p:spTree>
    <p:extLst>
      <p:ext uri="{BB962C8B-B14F-4D97-AF65-F5344CB8AC3E}">
        <p14:creationId xmlns:p14="http://schemas.microsoft.com/office/powerpoint/2010/main" val="385174364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For this Perpetual Property Bug we are going to create a read-only</a:t>
            </a:r>
            <a:r>
              <a:rPr lang="en-US" sz="1200" kern="1200" baseline="0" dirty="0" smtClean="0">
                <a:solidFill>
                  <a:schemeClr val="tx1"/>
                </a:solidFill>
                <a:latin typeface="Arial" pitchFamily="34" charset="0"/>
                <a:ea typeface="+mn-ea"/>
                <a:cs typeface="+mn-cs"/>
              </a:rPr>
              <a:t> property called MEANING_OF_LIFE and assign it the value of 42.</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Below we are going to console log the property, then assign it a different value of 24, and then console log it again.</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Do you know what is going to happen? 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179</a:t>
            </a:fld>
            <a:endParaRPr lang="en-US"/>
          </a:p>
        </p:txBody>
      </p:sp>
    </p:spTree>
    <p:extLst>
      <p:ext uri="{BB962C8B-B14F-4D97-AF65-F5344CB8AC3E}">
        <p14:creationId xmlns:p14="http://schemas.microsoft.com/office/powerpoint/2010/main" val="1590154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side node, we could have used the reduce method</a:t>
            </a:r>
            <a:r>
              <a:rPr lang="en-US" baseline="0" dirty="0" smtClean="0"/>
              <a:t> to functionally get the same answer. Whatever you can do with filter and map you can also do with reduce.</a:t>
            </a:r>
          </a:p>
          <a:p>
            <a:endParaRPr lang="en-US" baseline="0" dirty="0" smtClean="0"/>
          </a:p>
          <a:p>
            <a:r>
              <a:rPr lang="en-US" baseline="0" dirty="0" smtClean="0"/>
              <a:t>Reduce takes a memo argument that is passed along to each iteration of our array. We initialize it to an empty array and then inside our callback function we only push to the array if the year is less than 1980 and as we push… we add a custom object with a name and age property. If there is no match, then we just return the previous memo array which will then get passed along to the next item in the array. By the time the reduce method finishes we are returned the memo array containing our filtered and mapped result.</a:t>
            </a:r>
          </a:p>
        </p:txBody>
      </p:sp>
      <p:sp>
        <p:nvSpPr>
          <p:cNvPr id="4" name="Slide Number Placeholder 3"/>
          <p:cNvSpPr>
            <a:spLocks noGrp="1"/>
          </p:cNvSpPr>
          <p:nvPr>
            <p:ph type="sldNum" sz="quarter" idx="10"/>
          </p:nvPr>
        </p:nvSpPr>
        <p:spPr/>
        <p:txBody>
          <a:bodyPr/>
          <a:lstStyle/>
          <a:p>
            <a:fld id="{190525AF-9E13-4C27-A1B4-D9D03DD67A09}" type="slidenum">
              <a:rPr lang="en-US" smtClean="0"/>
              <a:t>18</a:t>
            </a:fld>
            <a:endParaRPr lang="en-US"/>
          </a:p>
        </p:txBody>
      </p:sp>
    </p:spTree>
    <p:extLst>
      <p:ext uri="{BB962C8B-B14F-4D97-AF65-F5344CB8AC3E}">
        <p14:creationId xmlns:p14="http://schemas.microsoft.com/office/powerpoint/2010/main" val="370595154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&lt;click&gt;Well,</a:t>
            </a:r>
            <a:r>
              <a:rPr lang="en-US" baseline="0" dirty="0" smtClean="0"/>
              <a:t> the output for this is 42 and then 42 even though we tried to assign it the value of 24. </a:t>
            </a:r>
          </a:p>
          <a:p>
            <a:r>
              <a:rPr lang="en-US" baseline="0" dirty="0" smtClean="0"/>
              <a:t>&lt;click&gt;What!?! Well, this actually might not be a huge surprise to you, but it might be surprising that it didn't complain at all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180</a:t>
            </a:fld>
            <a:endParaRPr lang="en-US"/>
          </a:p>
        </p:txBody>
      </p:sp>
    </p:spTree>
    <p:extLst>
      <p:ext uri="{BB962C8B-B14F-4D97-AF65-F5344CB8AC3E}">
        <p14:creationId xmlns:p14="http://schemas.microsoft.com/office/powerpoint/2010/main" val="31457622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ECMAScript</a:t>
            </a:r>
            <a:r>
              <a:rPr lang="en-US" baseline="0" dirty="0" smtClean="0"/>
              <a:t> 5 does not throw an error if you try to redefine a immutable or read-only property. For example, we can redefined undefined here and it will just ignore it. </a:t>
            </a:r>
          </a:p>
          <a:p>
            <a:endParaRPr lang="en-US" baseline="0" dirty="0" smtClean="0"/>
          </a:p>
          <a:p>
            <a:r>
              <a:rPr lang="en-US" baseline="0" dirty="0" smtClean="0"/>
              <a:t>&lt;click&gt;However, if we are in strict mode, then trying to change a read-only property will throw an exception from JavaScript as seen here… "Uncaught </a:t>
            </a:r>
            <a:r>
              <a:rPr lang="en-US" baseline="0" dirty="0" err="1" smtClean="0"/>
              <a:t>TypeError</a:t>
            </a:r>
            <a:r>
              <a:rPr lang="en-US" baseline="0" dirty="0" smtClean="0"/>
              <a:t>: Cannot assign to read only property 'undefined'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181</a:t>
            </a:fld>
            <a:endParaRPr lang="en-US"/>
          </a:p>
        </p:txBody>
      </p:sp>
    </p:spTree>
    <p:extLst>
      <p:ext uri="{BB962C8B-B14F-4D97-AF65-F5344CB8AC3E}">
        <p14:creationId xmlns:p14="http://schemas.microsoft.com/office/powerpoint/2010/main" val="81940178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this particular</a:t>
            </a:r>
            <a:r>
              <a:rPr lang="en-US" baseline="0" dirty="0" smtClean="0"/>
              <a:t> case we aren't going to fix this problem. We are just going to put it in strict mode so that it will alert us that there is a problem… </a:t>
            </a:r>
          </a:p>
          <a:p>
            <a:endParaRPr lang="en-US" baseline="0" dirty="0" smtClean="0"/>
          </a:p>
          <a:p>
            <a:r>
              <a:rPr lang="en-US" baseline="0" dirty="0" smtClean="0"/>
              <a:t>&lt;click&gt;and here you see the error in our console…</a:t>
            </a:r>
          </a:p>
          <a:p>
            <a:endParaRPr lang="en-US" baseline="0" dirty="0" smtClean="0"/>
          </a:p>
          <a:p>
            <a:r>
              <a:rPr lang="en-US" baseline="0" dirty="0" smtClean="0"/>
              <a:t>and then at that point we can update our code accordingly based on whatever we were trying to do. At this point, it is mainly trying to get us information as quickly as possible that what we are trying to do isn't working as expected. If we didn't have a warning like this… then it could have taken a long time for us to figure out we were never setting that value appropriately.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182</a:t>
            </a:fld>
            <a:endParaRPr lang="en-US"/>
          </a:p>
        </p:txBody>
      </p:sp>
    </p:spTree>
    <p:extLst>
      <p:ext uri="{BB962C8B-B14F-4D97-AF65-F5344CB8AC3E}">
        <p14:creationId xmlns:p14="http://schemas.microsoft.com/office/powerpoint/2010/main" val="1638775887"/>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this Strange Set Bug we have two new arrays. One for an easy combination with 1 number and a hard combination with 3 numbers. Then we decide we want to combine the easy and the hard arrays to generate a combined combination array. </a:t>
            </a:r>
          </a:p>
          <a:p>
            <a:endParaRPr lang="en-US" baseline="0" dirty="0" smtClean="0"/>
          </a:p>
          <a:p>
            <a:r>
              <a:rPr lang="en-US" baseline="0" dirty="0" smtClean="0"/>
              <a:t>Finally we console.log the array.</a:t>
            </a:r>
          </a:p>
          <a:p>
            <a:endParaRPr lang="en-US" baseline="0" dirty="0" smtClean="0"/>
          </a:p>
          <a:p>
            <a:r>
              <a:rPr lang="en-US" baseline="0" dirty="0" smtClean="0"/>
              <a:t>Do you know what the resulting combined array will look like? 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183</a:t>
            </a:fld>
            <a:endParaRPr lang="en-US"/>
          </a:p>
        </p:txBody>
      </p:sp>
    </p:spTree>
    <p:extLst>
      <p:ext uri="{BB962C8B-B14F-4D97-AF65-F5344CB8AC3E}">
        <p14:creationId xmlns:p14="http://schemas.microsoft.com/office/powerpoint/2010/main" val="39635485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Admittadedly</a:t>
            </a:r>
            <a:r>
              <a:rPr lang="en-US" baseline="0" dirty="0" smtClean="0"/>
              <a:t> this one is kind of weird.</a:t>
            </a:r>
          </a:p>
          <a:p>
            <a:endParaRPr lang="en-US" baseline="0" dirty="0" smtClean="0"/>
          </a:p>
          <a:p>
            <a:r>
              <a:rPr lang="en-US" baseline="0" dirty="0" smtClean="0"/>
              <a:t>&lt;click&gt; Here is the output of the combined array…</a:t>
            </a:r>
          </a:p>
          <a:p>
            <a:endParaRPr lang="en-US" baseline="0" dirty="0" smtClean="0"/>
          </a:p>
          <a:p>
            <a:r>
              <a:rPr lang="en-US" baseline="0" dirty="0" smtClean="0"/>
              <a:t>What? Does that make any sense at all? I was expecting an array for 4 items in it… What is even going on there?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184</a:t>
            </a:fld>
            <a:endParaRPr lang="en-US"/>
          </a:p>
        </p:txBody>
      </p:sp>
    </p:spTree>
    <p:extLst>
      <p:ext uri="{BB962C8B-B14F-4D97-AF65-F5344CB8AC3E}">
        <p14:creationId xmlns:p14="http://schemas.microsoft.com/office/powerpoint/2010/main" val="149042754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as it turns out the Array Constructor is overloaded</a:t>
            </a:r>
            <a:r>
              <a:rPr lang="en-US" baseline="0" dirty="0" smtClean="0"/>
              <a:t>. So depending what parameters you pass… it will behave differently. If you new up a new Array with no parameters then it just creates a new empty array.</a:t>
            </a:r>
          </a:p>
          <a:p>
            <a:endParaRPr lang="en-US" baseline="0" dirty="0" smtClean="0"/>
          </a:p>
          <a:p>
            <a:r>
              <a:rPr lang="en-US" baseline="0" dirty="0" smtClean="0"/>
              <a:t>&lt;click&gt;If you provide several arguments to the Array constructor then it will new up an array initialized with all of those elements. So in these examples there are 3 items in each array</a:t>
            </a:r>
          </a:p>
          <a:p>
            <a:endParaRPr lang="en-US" baseline="0" dirty="0" smtClean="0"/>
          </a:p>
          <a:p>
            <a:r>
              <a:rPr lang="en-US" baseline="0" dirty="0" smtClean="0"/>
              <a:t>&lt;click&gt;However, there is another overload… where if there is only 1 argument and it happens to be a number… that it means something very special. It means that you want an array with that many entries that are all set to undefined… which seems a little strange to me.</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185</a:t>
            </a:fld>
            <a:endParaRPr lang="en-US"/>
          </a:p>
        </p:txBody>
      </p:sp>
    </p:spTree>
    <p:extLst>
      <p:ext uri="{BB962C8B-B14F-4D97-AF65-F5344CB8AC3E}">
        <p14:creationId xmlns:p14="http://schemas.microsoft.com/office/powerpoint/2010/main" val="135375904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fix this,</a:t>
            </a:r>
            <a:r>
              <a:rPr lang="en-US" baseline="0" dirty="0" smtClean="0"/>
              <a:t> we will just use array literals instead of the Array </a:t>
            </a:r>
            <a:r>
              <a:rPr lang="en-US" baseline="0" dirty="0" err="1" smtClean="0"/>
              <a:t>contructor</a:t>
            </a:r>
            <a:r>
              <a:rPr lang="en-US" baseline="0" dirty="0" smtClean="0"/>
              <a:t>. </a:t>
            </a:r>
          </a:p>
          <a:p>
            <a:endParaRPr lang="en-US" baseline="0" dirty="0" smtClean="0"/>
          </a:p>
          <a:p>
            <a:r>
              <a:rPr lang="en-US" baseline="0" dirty="0" smtClean="0"/>
              <a:t>&lt;click&gt;and as you see the output is much more reasonable. It is a new array with the 4 items from both arrays combined.</a:t>
            </a:r>
            <a:endParaRPr lang="en-US" dirty="0" smtClean="0"/>
          </a:p>
          <a:p>
            <a:endParaRPr lang="en-US" dirty="0" smtClean="0"/>
          </a:p>
          <a:p>
            <a:r>
              <a:rPr lang="en-US" dirty="0" smtClean="0"/>
              <a:t>&lt;click&gt;There</a:t>
            </a:r>
            <a:r>
              <a:rPr lang="en-US" baseline="0" dirty="0" smtClean="0"/>
              <a:t> is varied help with </a:t>
            </a:r>
            <a:r>
              <a:rPr lang="en-US" baseline="0" dirty="0" err="1" smtClean="0"/>
              <a:t>JSHint</a:t>
            </a:r>
            <a:r>
              <a:rPr lang="en-US" baseline="0" dirty="0" smtClean="0"/>
              <a:t> and </a:t>
            </a:r>
            <a:r>
              <a:rPr lang="en-US" baseline="0" dirty="0" err="1" smtClean="0"/>
              <a:t>JSLint</a:t>
            </a:r>
            <a:r>
              <a:rPr lang="en-US" baseline="0" dirty="0" smtClean="0"/>
              <a:t> about this </a:t>
            </a:r>
            <a:r>
              <a:rPr lang="en-US" baseline="0" dirty="0" err="1" smtClean="0"/>
              <a:t>parcular</a:t>
            </a:r>
            <a:r>
              <a:rPr lang="en-US" baseline="0" dirty="0" smtClean="0"/>
              <a:t> Array constructor.</a:t>
            </a:r>
          </a:p>
          <a:p>
            <a:endParaRPr lang="en-US" baseline="0" dirty="0" smtClean="0"/>
          </a:p>
          <a:p>
            <a:r>
              <a:rPr lang="en-US" baseline="0" dirty="0" smtClean="0"/>
              <a:t>If you are using new Array() to make an empty array both linters will encourage you to use the array literal syntax… the square brackets</a:t>
            </a:r>
          </a:p>
          <a:p>
            <a:endParaRPr lang="en-US" baseline="0" dirty="0" smtClean="0"/>
          </a:p>
          <a:p>
            <a:r>
              <a:rPr lang="en-US" baseline="0" dirty="0" smtClean="0"/>
              <a:t>If you are using the special numeric one argument overload of Array then neither linter will complain. They understand this means something special and so they let it go on.</a:t>
            </a:r>
          </a:p>
          <a:p>
            <a:endParaRPr lang="en-US" baseline="0" dirty="0" smtClean="0"/>
          </a:p>
          <a:p>
            <a:r>
              <a:rPr lang="en-US" baseline="0" dirty="0" smtClean="0"/>
              <a:t>And In a similar fashion, the linters will encourage you to use the literal syntax if you are </a:t>
            </a:r>
            <a:r>
              <a:rPr lang="en-US" baseline="0" dirty="0" err="1" smtClean="0"/>
              <a:t>newing</a:t>
            </a:r>
            <a:r>
              <a:rPr lang="en-US" baseline="0" dirty="0" smtClean="0"/>
              <a:t> up an Array constructor passing it multiple arguments.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186</a:t>
            </a:fld>
            <a:endParaRPr lang="en-US"/>
          </a:p>
        </p:txBody>
      </p:sp>
    </p:spTree>
    <p:extLst>
      <p:ext uri="{BB962C8B-B14F-4D97-AF65-F5344CB8AC3E}">
        <p14:creationId xmlns:p14="http://schemas.microsoft.com/office/powerpoint/2010/main" val="3809700797"/>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In this Malformed Message Bug we have a</a:t>
            </a:r>
            <a:r>
              <a:rPr lang="en-US" sz="1200" kern="1200" baseline="0" dirty="0" smtClean="0">
                <a:solidFill>
                  <a:schemeClr val="tx1"/>
                </a:solidFill>
                <a:latin typeface="Arial" pitchFamily="34" charset="0"/>
                <a:ea typeface="+mn-ea"/>
                <a:cs typeface="+mn-cs"/>
              </a:rPr>
              <a:t> string of JSON from the server and then we go to parse it using JSON's parse method and then we console log what we've parsed.</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Do you know what will happen? 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187</a:t>
            </a:fld>
            <a:endParaRPr lang="en-US"/>
          </a:p>
        </p:txBody>
      </p:sp>
    </p:spTree>
    <p:extLst>
      <p:ext uri="{BB962C8B-B14F-4D97-AF65-F5344CB8AC3E}">
        <p14:creationId xmlns:p14="http://schemas.microsoft.com/office/powerpoint/2010/main" val="40306073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all we get in our console is a big red exception… "Uncaught </a:t>
            </a:r>
            <a:r>
              <a:rPr lang="en-US" baseline="0" dirty="0" err="1" smtClean="0"/>
              <a:t>SyntaxError</a:t>
            </a:r>
            <a:r>
              <a:rPr lang="en-US" baseline="0" dirty="0" smtClean="0"/>
              <a:t>: Unexpected token n"</a:t>
            </a:r>
          </a:p>
          <a:p>
            <a:endParaRPr lang="en-US" baseline="0" dirty="0" smtClean="0"/>
          </a:p>
          <a:p>
            <a:r>
              <a:rPr lang="en-US" baseline="0" dirty="0" smtClean="0"/>
              <a:t>Umm, what does that even mean? Seems kind of cryptic, doesn't it?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188</a:t>
            </a:fld>
            <a:endParaRPr lang="en-US"/>
          </a:p>
        </p:txBody>
      </p:sp>
    </p:spTree>
    <p:extLst>
      <p:ext uri="{BB962C8B-B14F-4D97-AF65-F5344CB8AC3E}">
        <p14:creationId xmlns:p14="http://schemas.microsoft.com/office/powerpoint/2010/main" val="235285752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as it turns out the format of our JSON was incorrect.</a:t>
            </a:r>
          </a:p>
          <a:p>
            <a:endParaRPr lang="en-US" dirty="0" smtClean="0"/>
          </a:p>
          <a:p>
            <a:r>
              <a:rPr lang="en-US" dirty="0" smtClean="0"/>
              <a:t>JSON, which is a string, is different from an Object Literal, which is an object.</a:t>
            </a:r>
          </a:p>
          <a:p>
            <a:endParaRPr lang="en-US" dirty="0" smtClean="0"/>
          </a:p>
          <a:p>
            <a:r>
              <a:rPr lang="en-US" dirty="0" smtClean="0"/>
              <a:t>JSON is actually a subset of the object literal </a:t>
            </a:r>
            <a:r>
              <a:rPr lang="en-US" dirty="0" err="1" smtClean="0"/>
              <a:t>notiation</a:t>
            </a:r>
            <a:r>
              <a:rPr lang="en-US" dirty="0" smtClean="0"/>
              <a:t>. So, what does that mean?</a:t>
            </a:r>
          </a:p>
          <a:p>
            <a:endParaRPr lang="en-US" dirty="0" smtClean="0"/>
          </a:p>
          <a:p>
            <a:r>
              <a:rPr lang="en-US" dirty="0" smtClean="0"/>
              <a:t>Well JSON keys need to be double quoted and JSON strings need to be double quotes.</a:t>
            </a:r>
          </a:p>
          <a:p>
            <a:endParaRPr lang="en-US" dirty="0" smtClean="0"/>
          </a:p>
          <a:p>
            <a:r>
              <a:rPr lang="en-US" dirty="0" smtClean="0"/>
              <a:t>Here are examples of both...</a:t>
            </a:r>
          </a:p>
          <a:p>
            <a:endParaRPr lang="en-US" dirty="0" smtClean="0"/>
          </a:p>
          <a:p>
            <a:r>
              <a:rPr lang="en-US" dirty="0" smtClean="0"/>
              <a:t>You'll notice that the keys in object1 are not quoted, whereas the keys in the </a:t>
            </a:r>
            <a:r>
              <a:rPr lang="en-US" dirty="0" err="1" smtClean="0"/>
              <a:t>json</a:t>
            </a:r>
            <a:r>
              <a:rPr lang="en-US" dirty="0" smtClean="0"/>
              <a:t> string are double quoted. </a:t>
            </a:r>
          </a:p>
          <a:p>
            <a:endParaRPr lang="en-US" dirty="0" smtClean="0"/>
          </a:p>
          <a:p>
            <a:r>
              <a:rPr lang="en-US" dirty="0" smtClean="0"/>
              <a:t>Also the string in object1 are single quotes, whereas the keys in the </a:t>
            </a:r>
            <a:r>
              <a:rPr lang="en-US" dirty="0" err="1" smtClean="0"/>
              <a:t>json</a:t>
            </a:r>
            <a:r>
              <a:rPr lang="en-US" dirty="0" smtClean="0"/>
              <a:t> string are double quotes.</a:t>
            </a:r>
          </a:p>
          <a:p>
            <a:endParaRPr lang="en-US" dirty="0" smtClean="0"/>
          </a:p>
          <a:p>
            <a:r>
              <a:rPr lang="en-US" dirty="0" smtClean="0"/>
              <a:t>Object literals are much more flexible. I could have single quoted or double quoted all of its key or decided to double quote the strings if I wanted to. Quotes around the keys are options for object literals unless there is a special character that isn't value in an identifier (or variable name). </a:t>
            </a:r>
          </a:p>
          <a:p>
            <a:endParaRPr lang="en-US" dirty="0" smtClean="0"/>
          </a:p>
          <a:p>
            <a:r>
              <a:rPr lang="en-US" dirty="0" smtClean="0"/>
              <a:t>&lt;click&gt;Which brings me to another point. There is no such thing as a JSON Object</a:t>
            </a:r>
          </a:p>
          <a:p>
            <a:endParaRPr lang="en-US" dirty="0" smtClean="0"/>
          </a:p>
          <a:p>
            <a:r>
              <a:rPr lang="en-US" dirty="0" smtClean="0"/>
              <a:t>&lt;click&gt;JSON is a string, it is not an object. It represents serialized data... that typically comes from the server, but you can also store it in other places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189</a:t>
            </a:fld>
            <a:endParaRPr lang="en-US"/>
          </a:p>
        </p:txBody>
      </p:sp>
    </p:spTree>
    <p:extLst>
      <p:ext uri="{BB962C8B-B14F-4D97-AF65-F5344CB8AC3E}">
        <p14:creationId xmlns:p14="http://schemas.microsoft.com/office/powerpoint/2010/main" val="1301263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a:t>
            </a:r>
            <a:r>
              <a:rPr lang="en-US" baseline="0" dirty="0" smtClean="0"/>
              <a:t> Tumble Through Bug we have a </a:t>
            </a:r>
            <a:r>
              <a:rPr lang="en-US" baseline="0" dirty="0" err="1" smtClean="0"/>
              <a:t>getPrice</a:t>
            </a:r>
            <a:r>
              <a:rPr lang="en-US" baseline="0" dirty="0" smtClean="0"/>
              <a:t> function that will return whatever price we have defined for the fruit we provide it. </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19</a:t>
            </a:fld>
            <a:endParaRPr lang="en-US"/>
          </a:p>
        </p:txBody>
      </p:sp>
    </p:spTree>
    <p:extLst>
      <p:ext uri="{BB962C8B-B14F-4D97-AF65-F5344CB8AC3E}">
        <p14:creationId xmlns:p14="http://schemas.microsoft.com/office/powerpoint/2010/main" val="347206564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order to fix our problem we will fix our JSON and use double quotes where they are necessary. </a:t>
            </a:r>
          </a:p>
          <a:p>
            <a:endParaRPr lang="en-US" dirty="0" smtClean="0"/>
          </a:p>
          <a:p>
            <a:r>
              <a:rPr lang="en-US" dirty="0" smtClean="0"/>
              <a:t>As a side note: hopefully</a:t>
            </a:r>
            <a:r>
              <a:rPr lang="en-US" baseline="0" dirty="0" smtClean="0"/>
              <a:t> you aren't manually creating all of your JSON by hand or wrote code to generate your JSON with string concatenation or a template. There are great open source JSON </a:t>
            </a:r>
            <a:r>
              <a:rPr lang="en-US" baseline="0" dirty="0" err="1" smtClean="0"/>
              <a:t>serializers</a:t>
            </a:r>
            <a:r>
              <a:rPr lang="en-US" baseline="0" dirty="0" smtClean="0"/>
              <a:t> in most languages and libraries and many that are native with server technologies. It is considered best to use these and not try to output or tweak your own. As a result you shouldn't run into this issue. </a:t>
            </a:r>
          </a:p>
          <a:p>
            <a:endParaRPr lang="en-US" baseline="0" dirty="0" smtClean="0"/>
          </a:p>
          <a:p>
            <a:r>
              <a:rPr lang="en-US" baseline="0" dirty="0" smtClean="0"/>
              <a:t>Anyway, once we've fix our issue then our code works just like we expected. Here is the parsed object in our console!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190</a:t>
            </a:fld>
            <a:endParaRPr lang="en-US"/>
          </a:p>
        </p:txBody>
      </p:sp>
    </p:spTree>
    <p:extLst>
      <p:ext uri="{BB962C8B-B14F-4D97-AF65-F5344CB8AC3E}">
        <p14:creationId xmlns:p14="http://schemas.microsoft.com/office/powerpoint/2010/main" val="335747289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Elijah Manor and this course is called Fixing Common JavaScript Bugs.</a:t>
            </a:r>
          </a:p>
          <a:p>
            <a:endParaRPr lang="en-US" dirty="0" smtClean="0"/>
          </a:p>
          <a:p>
            <a:r>
              <a:rPr lang="en-US" dirty="0" smtClean="0"/>
              <a:t>The</a:t>
            </a:r>
            <a:r>
              <a:rPr lang="en-US" baseline="0" dirty="0" smtClean="0"/>
              <a:t> intent of this course is to learn JavaScript better, however, by looking at it a little differently.</a:t>
            </a:r>
          </a:p>
          <a:p>
            <a:endParaRPr lang="en-US" baseline="0" dirty="0" smtClean="0"/>
          </a:p>
          <a:p>
            <a:r>
              <a:rPr lang="en-US" baseline="0" dirty="0" smtClean="0"/>
              <a:t>Instead of teaching you concepts up front, instead we will take a look at some code that has a common issue that you may have already encountered, or may run into.</a:t>
            </a:r>
          </a:p>
          <a:p>
            <a:endParaRPr lang="en-US" baseline="0" dirty="0" smtClean="0"/>
          </a:p>
          <a:p>
            <a:r>
              <a:rPr lang="en-US" baseline="0" dirty="0" smtClean="0"/>
              <a:t>Then we will identify this bug, explain what really is going on under the covers, and look at ways to resolve the issue.</a:t>
            </a:r>
          </a:p>
          <a:p>
            <a:endParaRPr lang="en-US" baseline="0" dirty="0" smtClean="0"/>
          </a:p>
          <a:p>
            <a:r>
              <a:rPr lang="en-US" baseline="0" dirty="0" smtClean="0"/>
              <a:t>Instead of just showing you how to fix a problem, it is good to know why it's a problem so you can protect yourselves in the future from other similar issues.</a:t>
            </a:r>
          </a:p>
          <a:p>
            <a:endParaRPr lang="en-US" baseline="0" dirty="0" smtClean="0"/>
          </a:p>
          <a:p>
            <a:r>
              <a:rPr lang="en-US" baseline="0" dirty="0" smtClean="0"/>
              <a:t>As always feel free to reach me on my blog at elijahmanor.com or on twitter at </a:t>
            </a:r>
            <a:r>
              <a:rPr lang="en-US" baseline="0" dirty="0" err="1" smtClean="0"/>
              <a:t>elijahmanor</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191</a:t>
            </a:fld>
            <a:endParaRPr lang="en-US"/>
          </a:p>
        </p:txBody>
      </p:sp>
    </p:spTree>
    <p:extLst>
      <p:ext uri="{BB962C8B-B14F-4D97-AF65-F5344CB8AC3E}">
        <p14:creationId xmlns:p14="http://schemas.microsoft.com/office/powerpoint/2010/main" val="147908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950918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that we get</a:t>
            </a:r>
            <a:r>
              <a:rPr lang="en-US" baseline="0" dirty="0" smtClean="0"/>
              <a:t> is that </a:t>
            </a:r>
            <a:r>
              <a:rPr lang="en-US" baseline="0" dirty="0" err="1" smtClean="0"/>
              <a:t>passionfruit</a:t>
            </a:r>
            <a:r>
              <a:rPr lang="en-US" baseline="0" dirty="0" smtClean="0"/>
              <a:t> is only 50 cents… when it should have been 1 dollar and 50 cents.</a:t>
            </a:r>
            <a:endParaRPr lang="en-US" dirty="0" smtClean="0"/>
          </a:p>
          <a:p>
            <a:endParaRPr lang="en-US" dirty="0" smtClean="0"/>
          </a:p>
          <a:p>
            <a:r>
              <a:rPr lang="en-US" dirty="0" smtClean="0"/>
              <a:t>This one may or</a:t>
            </a:r>
            <a:r>
              <a:rPr lang="en-US" baseline="0" dirty="0" smtClean="0"/>
              <a:t> may not have been easy for you to spot. </a:t>
            </a:r>
          </a:p>
          <a:p>
            <a:endParaRPr lang="en-US" baseline="0" dirty="0" smtClean="0"/>
          </a:p>
          <a:p>
            <a:r>
              <a:rPr lang="en-US" baseline="0" dirty="0" smtClean="0"/>
              <a:t>If you see a switch statement, one of the first things you should look for is if all the break statements have been provided. If not, then you could possibly have a bug on your hands… unless it was intentional. </a:t>
            </a:r>
          </a:p>
          <a:p>
            <a:endParaRPr lang="en-US" baseline="0" dirty="0" smtClean="0"/>
          </a:p>
          <a:p>
            <a:r>
              <a:rPr lang="en-US" baseline="0" dirty="0" smtClean="0"/>
              <a:t>&lt;click&gt;In this case since there was no break after price = 1.5 … so it fell through to the pear case and set the price to 0.5… since it has a break… the flow of execution moved to the return and we get the incorrect value.</a:t>
            </a:r>
          </a:p>
          <a:p>
            <a:endParaRPr lang="en-US" baseline="0" dirty="0" smtClean="0"/>
          </a:p>
          <a:p>
            <a:r>
              <a:rPr lang="en-US" baseline="0" dirty="0" smtClean="0"/>
              <a:t>&lt;click&gt; thankfully </a:t>
            </a:r>
            <a:r>
              <a:rPr lang="en-US" baseline="0" dirty="0" err="1" smtClean="0"/>
              <a:t>JSHint</a:t>
            </a:r>
            <a:r>
              <a:rPr lang="en-US" baseline="0" dirty="0" smtClean="0"/>
              <a:t> will warn us about such things. Here is the error that we receive if we forget to provide a break inside our </a:t>
            </a:r>
            <a:r>
              <a:rPr lang="en-US" baseline="0" dirty="0" err="1" smtClean="0"/>
              <a:t>swtich</a:t>
            </a:r>
            <a:r>
              <a:rPr lang="en-US" baseline="0" dirty="0" smtClean="0"/>
              <a:t> statement.</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20</a:t>
            </a:fld>
            <a:endParaRPr lang="en-US"/>
          </a:p>
        </p:txBody>
      </p:sp>
    </p:spTree>
    <p:extLst>
      <p:ext uri="{BB962C8B-B14F-4D97-AF65-F5344CB8AC3E}">
        <p14:creationId xmlns:p14="http://schemas.microsoft.com/office/powerpoint/2010/main" val="3464550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 statements typically have a</a:t>
            </a:r>
            <a:r>
              <a:rPr lang="en-US" baseline="0" dirty="0" smtClean="0"/>
              <a:t> break statement after every case so that they don't conflict with each other.  </a:t>
            </a:r>
          </a:p>
          <a:p>
            <a:endParaRPr lang="en-US" baseline="0" dirty="0" smtClean="0"/>
          </a:p>
          <a:p>
            <a:r>
              <a:rPr lang="en-US" baseline="0" dirty="0" smtClean="0"/>
              <a:t>Since leaving out a break can cause a nasty bug… that is why there is a test case inside of </a:t>
            </a:r>
            <a:r>
              <a:rPr lang="en-US" baseline="0" dirty="0" err="1" smtClean="0"/>
              <a:t>JSHint</a:t>
            </a:r>
            <a:r>
              <a:rPr lang="en-US" baseline="0" dirty="0" smtClean="0"/>
              <a:t> to warn us when we've forgotten to include one.</a:t>
            </a:r>
          </a:p>
          <a:p>
            <a:endParaRPr lang="en-US" baseline="0" dirty="0" smtClean="0"/>
          </a:p>
          <a:p>
            <a:r>
              <a:rPr lang="en-US" baseline="0" dirty="0" smtClean="0"/>
              <a:t>&lt;click&gt;However, what if we meant to leave out a break? There may be times when you'd intentionally like a case to fall through multiple clauses. Thankfully, there is a way to tell </a:t>
            </a:r>
            <a:r>
              <a:rPr lang="en-US" baseline="0" dirty="0" err="1" smtClean="0"/>
              <a:t>JSHint</a:t>
            </a:r>
            <a:r>
              <a:rPr lang="en-US" baseline="0" dirty="0" smtClean="0"/>
              <a:t> that you want to do this.</a:t>
            </a:r>
          </a:p>
          <a:p>
            <a:endParaRPr lang="en-US" baseline="0" dirty="0" smtClean="0"/>
          </a:p>
          <a:p>
            <a:r>
              <a:rPr lang="en-US" baseline="0" dirty="0" smtClean="0"/>
              <a:t>&lt;click&gt;All you need to do is provide a falls through comment where the break would have been and </a:t>
            </a:r>
            <a:r>
              <a:rPr lang="en-US" baseline="0" dirty="0" err="1" smtClean="0"/>
              <a:t>JSHint</a:t>
            </a:r>
            <a:r>
              <a:rPr lang="en-US" baseline="0" dirty="0" smtClean="0"/>
              <a:t> will not complain.</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21</a:t>
            </a:fld>
            <a:endParaRPr lang="en-US"/>
          </a:p>
        </p:txBody>
      </p:sp>
    </p:spTree>
    <p:extLst>
      <p:ext uri="{BB962C8B-B14F-4D97-AF65-F5344CB8AC3E}">
        <p14:creationId xmlns:p14="http://schemas.microsoft.com/office/powerpoint/2010/main" val="4151809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this case the easiest way to fix this issue is to just add a break; right</a:t>
            </a:r>
            <a:r>
              <a:rPr lang="en-US" baseline="0" dirty="0" smtClean="0"/>
              <a:t> after providing the process for </a:t>
            </a:r>
            <a:r>
              <a:rPr lang="en-US" baseline="0" dirty="0" err="1" smtClean="0"/>
              <a:t>passionfruit</a:t>
            </a:r>
            <a:r>
              <a:rPr lang="en-US" baseline="0" dirty="0" smtClean="0"/>
              <a:t>. And there you go… the code works just as intended</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22</a:t>
            </a:fld>
            <a:endParaRPr lang="en-US"/>
          </a:p>
        </p:txBody>
      </p:sp>
    </p:spTree>
    <p:extLst>
      <p:ext uri="{BB962C8B-B14F-4D97-AF65-F5344CB8AC3E}">
        <p14:creationId xmlns:p14="http://schemas.microsoft.com/office/powerpoint/2010/main" val="388100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possible</a:t>
            </a:r>
            <a:r>
              <a:rPr lang="en-US" baseline="0" dirty="0" smtClean="0"/>
              <a:t> solution for this problem would be to not use the switch statement at all, but rather use an objet to store the prices. What we'll do is have the keys of the object represent the fruit names and the values represent the price of each item. In addition we'll wrap our prices object in an IIFE and make the data only accessible to the </a:t>
            </a:r>
            <a:r>
              <a:rPr lang="en-US" baseline="0" dirty="0" err="1" smtClean="0"/>
              <a:t>getPrice</a:t>
            </a:r>
            <a:r>
              <a:rPr lang="en-US" baseline="0" dirty="0" smtClean="0"/>
              <a:t> store method. The </a:t>
            </a:r>
            <a:r>
              <a:rPr lang="en-US" baseline="0" dirty="0" err="1" smtClean="0"/>
              <a:t>getPrice</a:t>
            </a:r>
            <a:r>
              <a:rPr lang="en-US" baseline="0" dirty="0" smtClean="0"/>
              <a:t> method can then access the prices object using the bracket notation to retrieve the corresponding price. This turns out to be a nice solution to the problem and we don't have to worry about missing break statements. </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23</a:t>
            </a:fld>
            <a:endParaRPr lang="en-US"/>
          </a:p>
        </p:txBody>
      </p:sp>
    </p:spTree>
    <p:extLst>
      <p:ext uri="{BB962C8B-B14F-4D97-AF65-F5344CB8AC3E}">
        <p14:creationId xmlns:p14="http://schemas.microsoft.com/office/powerpoint/2010/main" val="21578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onto the next bug, here</a:t>
            </a:r>
            <a:r>
              <a:rPr lang="en-US" baseline="0" dirty="0" smtClean="0"/>
              <a:t> Is one last solution to the previous problem. Instead of using the switch statement or an object to store our values… why don't we let each fruit handle it's own price inside of a function. Here we define a common prices object and then define a bunch of function off of that object that all know about how to get their price. The apple function knows that it is 1 dollar 25 cents and will multiply itself by however many items are needed. There are several benefits of this technique </a:t>
            </a:r>
          </a:p>
          <a:p>
            <a:pPr marL="228600" indent="-228600">
              <a:buAutoNum type="arabicPeriod"/>
            </a:pPr>
            <a:r>
              <a:rPr lang="en-US" baseline="0" dirty="0" smtClean="0"/>
              <a:t>If you want to add another fruit you don't have to modify existing code. All you do is add a new method. </a:t>
            </a:r>
          </a:p>
          <a:p>
            <a:pPr marL="228600" indent="-228600">
              <a:buAutoNum type="arabicPeriod"/>
            </a:pPr>
            <a:r>
              <a:rPr lang="en-US" baseline="0" dirty="0" smtClean="0"/>
              <a:t>Each method controls it's own before. For example the </a:t>
            </a:r>
            <a:r>
              <a:rPr lang="en-US" baseline="0" dirty="0" err="1" smtClean="0"/>
              <a:t>passionfruit</a:t>
            </a:r>
            <a:r>
              <a:rPr lang="en-US" baseline="0" dirty="0" smtClean="0"/>
              <a:t> code has logic that its price varies depending on what time of the year it is</a:t>
            </a:r>
          </a:p>
          <a:p>
            <a:pPr marL="0" indent="0">
              <a:buNone/>
            </a:pPr>
            <a:r>
              <a:rPr lang="en-US" baseline="0" dirty="0" smtClean="0"/>
              <a:t>And 3. you don't have to worry about those pesky break; statements like you do with the switch statement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24</a:t>
            </a:fld>
            <a:endParaRPr lang="en-US"/>
          </a:p>
        </p:txBody>
      </p:sp>
    </p:spTree>
    <p:extLst>
      <p:ext uri="{BB962C8B-B14F-4D97-AF65-F5344CB8AC3E}">
        <p14:creationId xmlns:p14="http://schemas.microsoft.com/office/powerpoint/2010/main" val="2163320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a:t>
            </a:r>
            <a:r>
              <a:rPr lang="en-US" baseline="0" dirty="0" smtClean="0"/>
              <a:t> Strictly Stray Bug we have two JavaScript files… script1.js and scriopt2.js. Can you spot the runtime exception that is thrown? </a:t>
            </a:r>
          </a:p>
          <a:p>
            <a:endParaRPr lang="en-US" baseline="0" dirty="0" smtClean="0"/>
          </a:p>
          <a:p>
            <a:r>
              <a:rPr lang="en-US" baseline="0" dirty="0" smtClean="0"/>
              <a:t>Hint: it works fine in a development </a:t>
            </a:r>
            <a:r>
              <a:rPr lang="en-US" baseline="0" dirty="0" err="1" smtClean="0"/>
              <a:t>envrionment</a:t>
            </a:r>
            <a:r>
              <a:rPr lang="en-US" baseline="0" dirty="0" smtClean="0"/>
              <a:t>, but only occurs when in production</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25</a:t>
            </a:fld>
            <a:endParaRPr lang="en-US"/>
          </a:p>
        </p:txBody>
      </p:sp>
    </p:spTree>
    <p:extLst>
      <p:ext uri="{BB962C8B-B14F-4D97-AF65-F5344CB8AC3E}">
        <p14:creationId xmlns:p14="http://schemas.microsoft.com/office/powerpoint/2010/main" val="4106069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if you didn't guess it… it has to do with combining</a:t>
            </a:r>
            <a:r>
              <a:rPr lang="en-US" baseline="0" dirty="0" smtClean="0"/>
              <a:t> and minifying your JavaScript…. Which is what we've been trained to do when </a:t>
            </a:r>
            <a:r>
              <a:rPr lang="en-US" baseline="0" dirty="0" err="1" smtClean="0"/>
              <a:t>oving</a:t>
            </a:r>
            <a:r>
              <a:rPr lang="en-US" baseline="0" dirty="0" smtClean="0"/>
              <a:t> to a production environment, right? well, there are other things like asynchronous script loading and source maps, but you get my point. </a:t>
            </a:r>
          </a:p>
          <a:p>
            <a:endParaRPr lang="en-US" baseline="0" dirty="0" smtClean="0"/>
          </a:p>
          <a:p>
            <a:r>
              <a:rPr lang="en-US" baseline="0" dirty="0" smtClean="0"/>
              <a:t>The issue is that once we combined the 2 script files that now the use strict directive gets applied to the whole combined file and not just the file that was originally intended. </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26</a:t>
            </a:fld>
            <a:endParaRPr lang="en-US"/>
          </a:p>
        </p:txBody>
      </p:sp>
    </p:spTree>
    <p:extLst>
      <p:ext uri="{BB962C8B-B14F-4D97-AF65-F5344CB8AC3E}">
        <p14:creationId xmlns:p14="http://schemas.microsoft.com/office/powerpoint/2010/main" val="131513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strict mode anyway and why do we even want it? </a:t>
            </a:r>
          </a:p>
          <a:p>
            <a:endParaRPr lang="en-US" dirty="0" smtClean="0"/>
          </a:p>
          <a:p>
            <a:r>
              <a:rPr lang="en-US" dirty="0" smtClean="0"/>
              <a:t>Well, strict mode is something special that can be turned on in </a:t>
            </a:r>
            <a:r>
              <a:rPr lang="en-US" dirty="0" err="1" smtClean="0"/>
              <a:t>ECMAScript</a:t>
            </a:r>
            <a:r>
              <a:rPr lang="en-US" dirty="0" smtClean="0"/>
              <a:t> 5. </a:t>
            </a:r>
            <a:r>
              <a:rPr lang="en-US" dirty="0" err="1" smtClean="0"/>
              <a:t>Unfortuantley</a:t>
            </a:r>
            <a:r>
              <a:rPr lang="en-US" dirty="0" smtClean="0"/>
              <a:t> </a:t>
            </a:r>
            <a:r>
              <a:rPr lang="en-US" baseline="0" dirty="0" smtClean="0"/>
              <a:t>IE9 does not support strict mode although it does support the rest of </a:t>
            </a:r>
            <a:r>
              <a:rPr lang="en-US" baseline="0" dirty="0" err="1" smtClean="0"/>
              <a:t>ECMAScript</a:t>
            </a:r>
            <a:r>
              <a:rPr lang="en-US" baseline="0" dirty="0" smtClean="0"/>
              <a:t> 5. Thankfully strict mode is available in IE10 and can be used in windows store apps. As for other browsers, you are good to go there. </a:t>
            </a:r>
          </a:p>
          <a:p>
            <a:endParaRPr lang="en-US" baseline="0" dirty="0" smtClean="0"/>
          </a:p>
          <a:p>
            <a:r>
              <a:rPr lang="en-US" baseline="0" dirty="0" smtClean="0"/>
              <a:t>So again, what does strict mode give us?</a:t>
            </a:r>
          </a:p>
          <a:p>
            <a:endParaRPr lang="en-US" baseline="0" dirty="0" smtClean="0"/>
          </a:p>
          <a:p>
            <a:r>
              <a:rPr lang="en-US" baseline="0" dirty="0" smtClean="0"/>
              <a:t>Well, it helps prevent accidental global variables… which is great. It will give us an exception if we try to silly things like assign to a read-only property or delete something that should be un-</a:t>
            </a:r>
            <a:r>
              <a:rPr lang="en-US" baseline="0" dirty="0" err="1" smtClean="0"/>
              <a:t>deleteable</a:t>
            </a:r>
            <a:r>
              <a:rPr lang="en-US" baseline="0" dirty="0" smtClean="0"/>
              <a:t>. It also helps enforce us to not duplicate object keys or parameter names… something we shouldn't be doing anyway. It also makes the use of "with" an error and makes </a:t>
            </a:r>
            <a:r>
              <a:rPr lang="en-US" baseline="0" dirty="0" err="1" smtClean="0"/>
              <a:t>eval</a:t>
            </a:r>
            <a:r>
              <a:rPr lang="en-US" baseline="0" dirty="0" smtClean="0"/>
              <a:t> a little bit safer. There are more things, but I think you get the point… it is super handy.</a:t>
            </a:r>
          </a:p>
          <a:p>
            <a:endParaRPr lang="en-US" baseline="0" dirty="0" smtClean="0"/>
          </a:p>
          <a:p>
            <a:r>
              <a:rPr lang="en-US" baseline="0" dirty="0" smtClean="0"/>
              <a:t>The more feedback we can get up front about problems in our code the better we can address them and continue building cool stuff.  As a developer you highly consider turning on strict mode along with using a tool like </a:t>
            </a:r>
            <a:r>
              <a:rPr lang="en-US" baseline="0" dirty="0" err="1" smtClean="0"/>
              <a:t>JSHint</a:t>
            </a:r>
            <a:r>
              <a:rPr lang="en-US" baseline="0" dirty="0" smtClean="0"/>
              <a:t>, </a:t>
            </a:r>
            <a:r>
              <a:rPr lang="en-US" baseline="0" dirty="0" err="1" smtClean="0"/>
              <a:t>JSLint</a:t>
            </a:r>
            <a:r>
              <a:rPr lang="en-US" baseline="0" dirty="0" smtClean="0"/>
              <a:t>, or the new </a:t>
            </a:r>
            <a:r>
              <a:rPr lang="en-US" baseline="0" dirty="0" err="1" smtClean="0"/>
              <a:t>ESLint</a:t>
            </a:r>
            <a:r>
              <a:rPr lang="en-US" baseline="0" dirty="0" smtClean="0"/>
              <a:t> to help with code quality.</a:t>
            </a:r>
          </a:p>
          <a:p>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27</a:t>
            </a:fld>
            <a:endParaRPr lang="en-US"/>
          </a:p>
        </p:txBody>
      </p:sp>
    </p:spTree>
    <p:extLst>
      <p:ext uri="{BB962C8B-B14F-4D97-AF65-F5344CB8AC3E}">
        <p14:creationId xmlns:p14="http://schemas.microsoft.com/office/powerpoint/2010/main" val="611415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you turn on strict mode? As you've already seen you use the string "use strict";</a:t>
            </a:r>
            <a:r>
              <a:rPr lang="en-US" baseline="0" dirty="0" smtClean="0"/>
              <a:t> </a:t>
            </a:r>
          </a:p>
          <a:p>
            <a:endParaRPr lang="en-US" baseline="0" dirty="0" smtClean="0"/>
          </a:p>
          <a:p>
            <a:r>
              <a:rPr lang="en-US" baseline="0" dirty="0" smtClean="0"/>
              <a:t>although it is just a string, it does mean something special to JavaScript. The reason it was chosen to be a string is so that it could be backwards compatible with older versions of JavaScript.</a:t>
            </a:r>
          </a:p>
          <a:p>
            <a:endParaRPr lang="en-US" baseline="0" dirty="0" smtClean="0"/>
          </a:p>
          <a:p>
            <a:r>
              <a:rPr lang="en-US" baseline="0" dirty="0" smtClean="0"/>
              <a:t>So, there are two ways you can apply strict mode. One is to a whole script file… as seen here</a:t>
            </a:r>
          </a:p>
          <a:p>
            <a:endParaRPr lang="en-US" baseline="0" dirty="0" smtClean="0"/>
          </a:p>
          <a:p>
            <a:r>
              <a:rPr lang="en-US" baseline="0" dirty="0" smtClean="0"/>
              <a:t>And the other is to only apply strict mode to a particular function… here below.</a:t>
            </a:r>
          </a:p>
          <a:p>
            <a:endParaRPr lang="en-US" baseline="0" dirty="0" smtClean="0"/>
          </a:p>
          <a:p>
            <a:r>
              <a:rPr lang="en-US" baseline="0" dirty="0" smtClean="0"/>
              <a:t>&lt;click&gt;If we run </a:t>
            </a:r>
            <a:r>
              <a:rPr lang="en-US" baseline="0" dirty="0" err="1" smtClean="0"/>
              <a:t>JSHint</a:t>
            </a:r>
            <a:r>
              <a:rPr lang="en-US" baseline="0" dirty="0" smtClean="0"/>
              <a:t> against the code in number one we will get the following error… use the function form of "use strict"</a:t>
            </a:r>
          </a:p>
          <a:p>
            <a:endParaRPr lang="en-US" baseline="0" dirty="0" smtClean="0"/>
          </a:p>
          <a:p>
            <a:r>
              <a:rPr lang="en-US" baseline="0" dirty="0" smtClean="0"/>
              <a:t>The reason for this error is to exactly prevent the bug that we are getting where one file accidentally sets "use strict" on another.</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28</a:t>
            </a:fld>
            <a:endParaRPr lang="en-US"/>
          </a:p>
        </p:txBody>
      </p:sp>
    </p:spTree>
    <p:extLst>
      <p:ext uri="{BB962C8B-B14F-4D97-AF65-F5344CB8AC3E}">
        <p14:creationId xmlns:p14="http://schemas.microsoft.com/office/powerpoint/2010/main" val="374050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fix our bug is pretty easy. What we are going to do is wrap the contents of script1.js in an</a:t>
            </a:r>
            <a:r>
              <a:rPr lang="en-US" baseline="0" dirty="0" smtClean="0"/>
              <a:t> IIFE… which is just a function that is immediately invoked. By adding a function wrapper we can insert "use strict" inside of script1.js, which will only apply strict mode to that scope…. Which is good because script2.js accidentally is creating a global variable. The code might rely on this behavior and if we said "use strict" then that is considered an error. Either way, we should probably fix that code… but it very well could be some 3</a:t>
            </a:r>
            <a:r>
              <a:rPr lang="en-US" baseline="30000" dirty="0" smtClean="0"/>
              <a:t>rd</a:t>
            </a:r>
            <a:r>
              <a:rPr lang="en-US" baseline="0" dirty="0" smtClean="0"/>
              <a:t> party library that you don't have much control over.</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29</a:t>
            </a:fld>
            <a:endParaRPr lang="en-US"/>
          </a:p>
        </p:txBody>
      </p:sp>
    </p:spTree>
    <p:extLst>
      <p:ext uri="{BB962C8B-B14F-4D97-AF65-F5344CB8AC3E}">
        <p14:creationId xmlns:p14="http://schemas.microsoft.com/office/powerpoint/2010/main" val="185453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tricky things about this course is that I try not to clue you in on exactly what I'm trying to teach up front, that might sounds kind of silly, but I don't want to give away the bug in each code snippet before it's time to uncover it. I want to see if you can spot the bug before we expose it together and then unpack it. </a:t>
            </a:r>
            <a:endParaRPr lang="en-US" dirty="0" smtClean="0"/>
          </a:p>
          <a:p>
            <a:endParaRPr lang="en-US" dirty="0" smtClean="0"/>
          </a:p>
          <a:p>
            <a:r>
              <a:rPr lang="en-US" dirty="0" smtClean="0"/>
              <a:t>So There</a:t>
            </a:r>
            <a:r>
              <a:rPr lang="en-US" baseline="0" dirty="0" smtClean="0"/>
              <a:t> are five main modules in this course. We will start with common bugs related to statements, then move to functions, expressions and operator, values/variables/&amp;literals, and then objects.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65761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a:t>
            </a:r>
            <a:r>
              <a:rPr lang="en-US" baseline="0" dirty="0" smtClean="0"/>
              <a:t> Parsing Parenthesis Bug we have an IIFE on top that is creating a store with a </a:t>
            </a:r>
            <a:r>
              <a:rPr lang="en-US" baseline="0" dirty="0" err="1" smtClean="0"/>
              <a:t>getPrice</a:t>
            </a:r>
            <a:r>
              <a:rPr lang="en-US" baseline="0" dirty="0" smtClean="0"/>
              <a:t> method. And then we have code below that is calling the </a:t>
            </a:r>
            <a:r>
              <a:rPr lang="en-US" baseline="0" dirty="0" err="1" smtClean="0"/>
              <a:t>getPrice</a:t>
            </a:r>
            <a:r>
              <a:rPr lang="en-US" baseline="0" dirty="0" smtClean="0"/>
              <a:t> method passing in how many items they want to purchase.</a:t>
            </a:r>
          </a:p>
          <a:p>
            <a:endParaRPr lang="en-US" baseline="0" dirty="0" smtClean="0"/>
          </a:p>
          <a:p>
            <a:r>
              <a:rPr lang="en-US" baseline="0" dirty="0" smtClean="0"/>
              <a:t>Can you spot the bug?</a:t>
            </a:r>
          </a:p>
          <a:p>
            <a:endParaRPr lang="en-US" baseline="0" dirty="0" smtClean="0"/>
          </a:p>
          <a:p>
            <a:r>
              <a:rPr lang="en-US" baseline="0" dirty="0" smtClean="0"/>
              <a:t>Hint: there is a syntax exception thrown by JavaScript</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30</a:t>
            </a:fld>
            <a:endParaRPr lang="en-US"/>
          </a:p>
        </p:txBody>
      </p:sp>
    </p:spTree>
    <p:extLst>
      <p:ext uri="{BB962C8B-B14F-4D97-AF65-F5344CB8AC3E}">
        <p14:creationId xmlns:p14="http://schemas.microsoft.com/office/powerpoint/2010/main" val="656544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exception</a:t>
            </a:r>
            <a:r>
              <a:rPr lang="en-US" baseline="0" dirty="0" smtClean="0"/>
              <a:t> is thrown around the IIFE at the bottom. As it turns out JavaScript can't parse a function that is immediately invoked without having a little help. </a:t>
            </a:r>
            <a:r>
              <a:rPr lang="en-US" baseline="0" dirty="0" err="1" smtClean="0"/>
              <a:t>JSHint</a:t>
            </a:r>
            <a:r>
              <a:rPr lang="en-US" baseline="0" dirty="0" smtClean="0"/>
              <a:t> actually helps us out here and tells us that we need to wrap the whole function in </a:t>
            </a:r>
            <a:r>
              <a:rPr lang="en-US" baseline="0" dirty="0" err="1" smtClean="0"/>
              <a:t>parens</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31</a:t>
            </a:fld>
            <a:endParaRPr lang="en-US"/>
          </a:p>
        </p:txBody>
      </p:sp>
    </p:spTree>
    <p:extLst>
      <p:ext uri="{BB962C8B-B14F-4D97-AF65-F5344CB8AC3E}">
        <p14:creationId xmlns:p14="http://schemas.microsoft.com/office/powerpoint/2010/main" val="80372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it turns out… to have an IIFE we can actually code it a couple ways. </a:t>
            </a:r>
          </a:p>
          <a:p>
            <a:endParaRPr lang="en-US" dirty="0" smtClean="0"/>
          </a:p>
          <a:p>
            <a:r>
              <a:rPr lang="en-US" dirty="0" smtClean="0"/>
              <a:t>&lt;click&gt;The first example here won't work as we've seen.</a:t>
            </a:r>
          </a:p>
          <a:p>
            <a:endParaRPr lang="en-US" dirty="0" smtClean="0"/>
          </a:p>
          <a:p>
            <a:r>
              <a:rPr lang="en-US" dirty="0" smtClean="0"/>
              <a:t>&lt;click&gt;The</a:t>
            </a:r>
            <a:r>
              <a:rPr lang="en-US" baseline="0" dirty="0" smtClean="0"/>
              <a:t> most common approach is to wrap it in parenthesis as we saw in the </a:t>
            </a:r>
            <a:r>
              <a:rPr lang="en-US" baseline="0" dirty="0" err="1" smtClean="0"/>
              <a:t>JSHint</a:t>
            </a:r>
            <a:r>
              <a:rPr lang="en-US" baseline="0" dirty="0" smtClean="0"/>
              <a:t> error. </a:t>
            </a:r>
          </a:p>
          <a:p>
            <a:endParaRPr lang="en-US" baseline="0" dirty="0" smtClean="0"/>
          </a:p>
          <a:p>
            <a:r>
              <a:rPr lang="en-US" baseline="0" dirty="0" smtClean="0"/>
              <a:t>&lt;click&gt;Another approach that you'll see some people use is to prepend a unary operator… such as a bang for example. This is enough for JavaScript to proceed with parsing and it will not adversely affect your code. </a:t>
            </a:r>
          </a:p>
          <a:p>
            <a:endParaRPr lang="en-US" baseline="0" dirty="0" smtClean="0"/>
          </a:p>
          <a:p>
            <a:r>
              <a:rPr lang="en-US" baseline="0" dirty="0" smtClean="0"/>
              <a:t>However, for consistency it is considered best practice by many to use the </a:t>
            </a:r>
            <a:r>
              <a:rPr lang="en-US" baseline="0" dirty="0" err="1" smtClean="0"/>
              <a:t>parens</a:t>
            </a:r>
            <a:r>
              <a:rPr lang="en-US" baseline="0" dirty="0" smtClean="0"/>
              <a:t> instead.</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32</a:t>
            </a:fld>
            <a:endParaRPr lang="en-US"/>
          </a:p>
        </p:txBody>
      </p:sp>
    </p:spTree>
    <p:extLst>
      <p:ext uri="{BB962C8B-B14F-4D97-AF65-F5344CB8AC3E}">
        <p14:creationId xmlns:p14="http://schemas.microsoft.com/office/powerpoint/2010/main" val="4275044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it turns out we don't technically</a:t>
            </a:r>
          </a:p>
          <a:p>
            <a:r>
              <a:rPr lang="en-US" dirty="0" smtClean="0"/>
              <a:t>&lt;click&gt;need an extra set of </a:t>
            </a:r>
            <a:r>
              <a:rPr lang="en-US" dirty="0" err="1" smtClean="0"/>
              <a:t>parens</a:t>
            </a:r>
            <a:r>
              <a:rPr lang="en-US" dirty="0" smtClean="0"/>
              <a:t> around the</a:t>
            </a:r>
            <a:r>
              <a:rPr lang="en-US" baseline="0" dirty="0" smtClean="0"/>
              <a:t> code up above because it isn't a function statement like the previous slide… it is a function expression.</a:t>
            </a:r>
          </a:p>
          <a:p>
            <a:endParaRPr lang="en-US" baseline="0" dirty="0" smtClean="0"/>
          </a:p>
          <a:p>
            <a:r>
              <a:rPr lang="en-US" baseline="0" dirty="0" smtClean="0"/>
              <a:t>&lt;click&gt;However, it still isn't consistent so </a:t>
            </a:r>
            <a:r>
              <a:rPr lang="en-US" baseline="0" dirty="0" err="1" smtClean="0"/>
              <a:t>JSHint</a:t>
            </a:r>
            <a:r>
              <a:rPr lang="en-US" baseline="0" dirty="0" smtClean="0"/>
              <a:t> encourages to wrap the IIFE in </a:t>
            </a:r>
            <a:r>
              <a:rPr lang="en-US" baseline="0" dirty="0" err="1" smtClean="0"/>
              <a:t>parens</a:t>
            </a:r>
            <a:r>
              <a:rPr lang="en-US" baseline="0" dirty="0" smtClean="0"/>
              <a:t> to help the reader of the function know something special is happening. </a:t>
            </a:r>
          </a:p>
          <a:p>
            <a:endParaRPr lang="en-US" baseline="0" dirty="0" smtClean="0"/>
          </a:p>
          <a:p>
            <a:r>
              <a:rPr lang="en-US" baseline="0" dirty="0" smtClean="0"/>
              <a:t>&lt;click&gt;It essentially is an indicator that this function is going to be invoked immediately. If the wrapper </a:t>
            </a:r>
            <a:r>
              <a:rPr lang="en-US" baseline="0" dirty="0" err="1" smtClean="0"/>
              <a:t>parens</a:t>
            </a:r>
            <a:r>
              <a:rPr lang="en-US" baseline="0" dirty="0" smtClean="0"/>
              <a:t> weren't there and the function was long, then the developer might not realize what is going on.</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33</a:t>
            </a:fld>
            <a:endParaRPr lang="en-US"/>
          </a:p>
        </p:txBody>
      </p:sp>
    </p:spTree>
    <p:extLst>
      <p:ext uri="{BB962C8B-B14F-4D97-AF65-F5344CB8AC3E}">
        <p14:creationId xmlns:p14="http://schemas.microsoft.com/office/powerpoint/2010/main" val="3691598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order to fix our code and also make it easier to understand we will wrap both of the IIFEs with an extra set of </a:t>
            </a:r>
            <a:r>
              <a:rPr lang="en-US" baseline="0" dirty="0" err="1" smtClean="0"/>
              <a:t>parens</a:t>
            </a:r>
            <a:r>
              <a:rPr lang="en-US" baseline="0" dirty="0" smtClean="0"/>
              <a:t>… minor changes can make a world of difference.</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34</a:t>
            </a:fld>
            <a:endParaRPr lang="en-US"/>
          </a:p>
        </p:txBody>
      </p:sp>
    </p:spTree>
    <p:extLst>
      <p:ext uri="{BB962C8B-B14F-4D97-AF65-F5344CB8AC3E}">
        <p14:creationId xmlns:p14="http://schemas.microsoft.com/office/powerpoint/2010/main" val="733130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a:t>
            </a:r>
            <a:r>
              <a:rPr lang="en-US" baseline="0" dirty="0" smtClean="0"/>
              <a:t> Evil </a:t>
            </a:r>
            <a:r>
              <a:rPr lang="en-US" baseline="0" dirty="0" err="1" smtClean="0"/>
              <a:t>Eval</a:t>
            </a:r>
            <a:r>
              <a:rPr lang="en-US" baseline="0" dirty="0" smtClean="0"/>
              <a:t> Bug we have a safe object containing the secret combination and an open method that we will expose from our IIFE. If the combination matches the safe we are trying to open then we get a message that it was opened, otherwise it will say incorrect combination.</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35</a:t>
            </a:fld>
            <a:endParaRPr lang="en-US"/>
          </a:p>
        </p:txBody>
      </p:sp>
    </p:spTree>
    <p:extLst>
      <p:ext uri="{BB962C8B-B14F-4D97-AF65-F5344CB8AC3E}">
        <p14:creationId xmlns:p14="http://schemas.microsoft.com/office/powerpoint/2010/main" val="724685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the title of this bug kind of gave away what was wrong with the code…. But do you realize what kind of bad things can happen because of the </a:t>
            </a:r>
            <a:r>
              <a:rPr lang="en-US" baseline="0" dirty="0" err="1" smtClean="0"/>
              <a:t>eval</a:t>
            </a:r>
            <a:r>
              <a:rPr lang="en-US" baseline="0" dirty="0" smtClean="0"/>
              <a:t> function? Let's take a look at some of the fun things we can do </a:t>
            </a:r>
          </a:p>
          <a:p>
            <a:r>
              <a:rPr lang="en-US" baseline="0" dirty="0" smtClean="0"/>
              <a:t>&lt;click&gt;here we can call the open method passing in… underscore (just because we really don't care what safe it is), then we are going to put a semi-colon to finish that statement… then provide some additional code where we can do whatever we want! In this case we will console.log the combinations for all the safes! The end result is</a:t>
            </a:r>
          </a:p>
          <a:p>
            <a:r>
              <a:rPr lang="en-US" baseline="0" dirty="0" smtClean="0"/>
              <a:t>&lt;click&gt; that we get all the combinations listed in our console! Now we don't get into the safe with this attempt, but since we now know all of the combinations we can easily try again.</a:t>
            </a:r>
          </a:p>
          <a:p>
            <a:r>
              <a:rPr lang="en-US" baseline="0" dirty="0" smtClean="0"/>
              <a:t>&lt;click&gt; another fun thing we can do is the following… we are calling open and instead of asking for a safe combination, we are setting the safe combination to something </a:t>
            </a:r>
            <a:r>
              <a:rPr lang="en-US" baseline="0" dirty="0" err="1" smtClean="0"/>
              <a:t>artibrary</a:t>
            </a:r>
            <a:r>
              <a:rPr lang="en-US" baseline="0" dirty="0" smtClean="0"/>
              <a:t> like 999. and then we are requesting to open that same safe with our new combination of 999… </a:t>
            </a:r>
          </a:p>
          <a:p>
            <a:r>
              <a:rPr lang="en-US" baseline="0" dirty="0" smtClean="0"/>
              <a:t>&lt;click&gt; and BAM our safe have been opened! Thank you </a:t>
            </a:r>
            <a:r>
              <a:rPr lang="en-US" baseline="0" dirty="0" err="1" smtClean="0"/>
              <a:t>eval</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36</a:t>
            </a:fld>
            <a:endParaRPr lang="en-US"/>
          </a:p>
        </p:txBody>
      </p:sp>
    </p:spTree>
    <p:extLst>
      <p:ext uri="{BB962C8B-B14F-4D97-AF65-F5344CB8AC3E}">
        <p14:creationId xmlns:p14="http://schemas.microsoft.com/office/powerpoint/2010/main" val="1562920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okay… you probably knew that </a:t>
            </a:r>
            <a:r>
              <a:rPr lang="en-US" baseline="0" dirty="0" err="1" smtClean="0"/>
              <a:t>eval</a:t>
            </a:r>
            <a:r>
              <a:rPr lang="en-US" baseline="0" dirty="0" smtClean="0"/>
              <a:t> was dangerous in some cases… it is usually harmful when the user has control of what gets </a:t>
            </a:r>
            <a:r>
              <a:rPr lang="en-US" baseline="0" dirty="0" err="1" smtClean="0"/>
              <a:t>eval'ed</a:t>
            </a:r>
            <a:r>
              <a:rPr lang="en-US" baseline="0" dirty="0" smtClean="0"/>
              <a:t>. If you, the developer, have control over what is passed to </a:t>
            </a:r>
            <a:r>
              <a:rPr lang="en-US" baseline="0" dirty="0" err="1" smtClean="0"/>
              <a:t>eval</a:t>
            </a:r>
            <a:r>
              <a:rPr lang="en-US" baseline="0" dirty="0" smtClean="0"/>
              <a:t> then it isn't so bad after all. </a:t>
            </a:r>
          </a:p>
          <a:p>
            <a:endParaRPr lang="en-US" baseline="0" dirty="0" smtClean="0"/>
          </a:p>
          <a:p>
            <a:r>
              <a:rPr lang="en-US" baseline="0" dirty="0" smtClean="0"/>
              <a:t>&lt;click&gt;You may want to read an interesting blog post by Nicholas Zakas called "</a:t>
            </a:r>
            <a:r>
              <a:rPr lang="en-US" baseline="0" dirty="0" err="1" smtClean="0"/>
              <a:t>eval</a:t>
            </a:r>
            <a:r>
              <a:rPr lang="en-US" baseline="0" dirty="0" smtClean="0"/>
              <a:t>() isn't evil, just misunderstood" to learn more about this topic.</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anyway, the point is that if you find yourself wanting to use </a:t>
            </a:r>
            <a:r>
              <a:rPr lang="en-US" baseline="0" dirty="0" err="1" smtClean="0"/>
              <a:t>eval</a:t>
            </a:r>
            <a:r>
              <a:rPr lang="en-US" baseline="0" dirty="0" smtClean="0"/>
              <a:t>, then first ask yourself if there is a better way. There just very well may be something you can do that is cleaner… without having to use </a:t>
            </a:r>
            <a:r>
              <a:rPr lang="en-US" baseline="0" dirty="0" err="1" smtClean="0"/>
              <a:t>eval</a:t>
            </a:r>
            <a:r>
              <a:rPr lang="en-US" baseline="0" dirty="0" smtClean="0"/>
              <a:t>. Think of a JavaScript developer that you respect and ask them.</a:t>
            </a:r>
          </a:p>
          <a:p>
            <a:endParaRPr lang="en-US" baseline="0" dirty="0" smtClean="0"/>
          </a:p>
          <a:p>
            <a:r>
              <a:rPr lang="en-US" baseline="0" dirty="0" smtClean="0"/>
              <a:t>&lt;click&gt;Thankfully there is a warning by </a:t>
            </a:r>
            <a:r>
              <a:rPr lang="en-US" baseline="0" dirty="0" err="1" smtClean="0"/>
              <a:t>JSHint</a:t>
            </a:r>
            <a:r>
              <a:rPr lang="en-US" baseline="0" dirty="0" smtClean="0"/>
              <a:t> that will tell you that what you are doing could be harmful and in this case it is.  </a:t>
            </a:r>
          </a:p>
          <a:p>
            <a:endParaRPr lang="en-US" baseline="0" dirty="0" smtClean="0"/>
          </a:p>
          <a:p>
            <a:r>
              <a:rPr lang="en-US" baseline="0" dirty="0" smtClean="0"/>
              <a:t>&lt;click&gt;Thankfully there is another way to solve this problem. Instead of using </a:t>
            </a:r>
            <a:r>
              <a:rPr lang="en-US" baseline="0" dirty="0" err="1" smtClean="0"/>
              <a:t>eval</a:t>
            </a:r>
            <a:r>
              <a:rPr lang="en-US" baseline="0" dirty="0" smtClean="0"/>
              <a:t> we could use the bracket notation off of the combination object to dynamically access one of it's properties. This is a little different than other languages like C# and Java, but it is a very common thing you can do in </a:t>
            </a:r>
            <a:r>
              <a:rPr lang="en-US" baseline="0" dirty="0" err="1" smtClean="0"/>
              <a:t>JavaScfript</a:t>
            </a:r>
            <a:r>
              <a:rPr lang="en-US" baseline="0" dirty="0" smtClean="0"/>
              <a:t>. </a:t>
            </a:r>
          </a:p>
        </p:txBody>
      </p:sp>
      <p:sp>
        <p:nvSpPr>
          <p:cNvPr id="4" name="Slide Number Placeholder 3"/>
          <p:cNvSpPr>
            <a:spLocks noGrp="1"/>
          </p:cNvSpPr>
          <p:nvPr>
            <p:ph type="sldNum" sz="quarter" idx="10"/>
          </p:nvPr>
        </p:nvSpPr>
        <p:spPr/>
        <p:txBody>
          <a:bodyPr/>
          <a:lstStyle/>
          <a:p>
            <a:fld id="{190525AF-9E13-4C27-A1B4-D9D03DD67A09}" type="slidenum">
              <a:rPr lang="en-US" smtClean="0"/>
              <a:t>37</a:t>
            </a:fld>
            <a:endParaRPr lang="en-US"/>
          </a:p>
        </p:txBody>
      </p:sp>
    </p:spTree>
    <p:extLst>
      <p:ext uri="{BB962C8B-B14F-4D97-AF65-F5344CB8AC3E}">
        <p14:creationId xmlns:p14="http://schemas.microsoft.com/office/powerpoint/2010/main" val="2270333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fix to</a:t>
            </a:r>
            <a:r>
              <a:rPr lang="en-US" baseline="0" dirty="0" smtClean="0"/>
              <a:t> our bug is to use the bracket notation to access the safe combinations instead of the </a:t>
            </a:r>
            <a:r>
              <a:rPr lang="en-US" baseline="0" dirty="0" err="1" smtClean="0"/>
              <a:t>eval</a:t>
            </a:r>
            <a:r>
              <a:rPr lang="en-US" baseline="0" dirty="0" smtClean="0"/>
              <a:t> function. And now we don't have all of these strange security issues. </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38</a:t>
            </a:fld>
            <a:endParaRPr lang="en-US"/>
          </a:p>
        </p:txBody>
      </p:sp>
    </p:spTree>
    <p:extLst>
      <p:ext uri="{BB962C8B-B14F-4D97-AF65-F5344CB8AC3E}">
        <p14:creationId xmlns:p14="http://schemas.microsoft.com/office/powerpoint/2010/main" val="3319595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Fickle Figure</a:t>
            </a:r>
            <a:r>
              <a:rPr lang="en-US" baseline="0" dirty="0" smtClean="0"/>
              <a:t> Bug we have some code that will wait for the DOM to be ready and then use a little jQuery to initialize our input date fields with the jQuery UI </a:t>
            </a:r>
            <a:r>
              <a:rPr lang="en-US" baseline="0" dirty="0" err="1" smtClean="0"/>
              <a:t>datepicker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39</a:t>
            </a:fld>
            <a:endParaRPr lang="en-US"/>
          </a:p>
        </p:txBody>
      </p:sp>
    </p:spTree>
    <p:extLst>
      <p:ext uri="{BB962C8B-B14F-4D97-AF65-F5344CB8AC3E}">
        <p14:creationId xmlns:p14="http://schemas.microsoft.com/office/powerpoint/2010/main" val="39714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 The rest of this module will focus on bugs that relate to statements. So, let's get started</a:t>
            </a:r>
          </a:p>
          <a:p>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4</a:t>
            </a:fld>
            <a:endParaRPr lang="en-US"/>
          </a:p>
        </p:txBody>
      </p:sp>
    </p:spTree>
    <p:extLst>
      <p:ext uri="{BB962C8B-B14F-4D97-AF65-F5344CB8AC3E}">
        <p14:creationId xmlns:p14="http://schemas.microsoft.com/office/powerpoint/2010/main" val="20852359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to go all the way back to IE7 to see this error in action. IE7 complains about the trailing comma for our last key/value pair in the object literal. This is not a problem with newer browsers so this might not mean much to you, but for all the others who have to support IE6 and IE7… you need to think about this.</a:t>
            </a:r>
          </a:p>
          <a:p>
            <a:endParaRPr lang="en-US" baseline="0" dirty="0" smtClean="0"/>
          </a:p>
          <a:p>
            <a:r>
              <a:rPr lang="en-US" baseline="0" dirty="0" smtClean="0"/>
              <a:t>Why does this even happen? Well, it is a common thing to try out different options </a:t>
            </a:r>
            <a:r>
              <a:rPr lang="en-US" baseline="0" dirty="0" err="1" smtClean="0"/>
              <a:t>ina</a:t>
            </a:r>
            <a:r>
              <a:rPr lang="en-US" baseline="0" dirty="0" smtClean="0"/>
              <a:t> jQuery plugin. For example, I might want to quickly see what this widget looks </a:t>
            </a:r>
            <a:r>
              <a:rPr lang="en-US" baseline="0" dirty="0" err="1" smtClean="0"/>
              <a:t>ilke</a:t>
            </a:r>
            <a:r>
              <a:rPr lang="en-US" baseline="0" dirty="0" smtClean="0"/>
              <a:t> with </a:t>
            </a:r>
            <a:r>
              <a:rPr lang="en-US" baseline="0" dirty="0" err="1" smtClean="0"/>
              <a:t>numberOfMonths</a:t>
            </a:r>
            <a:r>
              <a:rPr lang="en-US" baseline="0" dirty="0" smtClean="0"/>
              <a:t> turned on and off.</a:t>
            </a:r>
          </a:p>
          <a:p>
            <a:endParaRPr lang="en-US" baseline="0" dirty="0" smtClean="0"/>
          </a:p>
          <a:p>
            <a:r>
              <a:rPr lang="en-US" baseline="0" dirty="0" smtClean="0"/>
              <a:t>As soon as I comment out the last property…. </a:t>
            </a:r>
          </a:p>
          <a:p>
            <a:endParaRPr lang="en-US" baseline="0" dirty="0" smtClean="0"/>
          </a:p>
          <a:p>
            <a:r>
              <a:rPr lang="en-US" baseline="0" dirty="0" smtClean="0"/>
              <a:t>&lt;click&gt;I get into the same problem I was before in that I have a trailing comma. Sure I can go in and fix this, but often times it is forgotten. </a:t>
            </a:r>
          </a:p>
          <a:p>
            <a:endParaRPr lang="en-US" baseline="0" dirty="0" smtClean="0"/>
          </a:p>
          <a:p>
            <a:r>
              <a:rPr lang="en-US" baseline="0" dirty="0" smtClean="0"/>
              <a:t>&lt;click&gt;Some developers have gotten to the point where they've adopted the commas first technique to counter this issue…. So they can quickly see which commas have been provided</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40</a:t>
            </a:fld>
            <a:endParaRPr lang="en-US"/>
          </a:p>
        </p:txBody>
      </p:sp>
    </p:spTree>
    <p:extLst>
      <p:ext uri="{BB962C8B-B14F-4D97-AF65-F5344CB8AC3E}">
        <p14:creationId xmlns:p14="http://schemas.microsoft.com/office/powerpoint/2010/main" val="40904445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Whatever you do… it is important to know what is acceptable across various browser versions. In this case we care about Internet Explorer 7, 8, and 9</a:t>
            </a:r>
          </a:p>
          <a:p>
            <a:endParaRPr lang="en-US" baseline="0" dirty="0" smtClean="0"/>
          </a:p>
          <a:p>
            <a:r>
              <a:rPr lang="en-US" baseline="0" dirty="0" smtClean="0"/>
              <a:t>The issue here is trailing commas both in object literals and also in arrays In IE7. These are both considered errors… and that is why our previous code was broken… in IE7 that is</a:t>
            </a:r>
          </a:p>
          <a:p>
            <a:endParaRPr lang="en-US" baseline="0" dirty="0" smtClean="0"/>
          </a:p>
          <a:p>
            <a:r>
              <a:rPr lang="en-US" baseline="0" dirty="0" smtClean="0"/>
              <a:t>&lt;click&gt;If we move to IE8, then things get a little better and neither of these cases are errors, but the array will have one entry than you probably intended because of the extra comma. You might think it should only have 3 items, but it really has four. IE8 added an extra entry with value undefined because of that extra comma.</a:t>
            </a:r>
          </a:p>
          <a:p>
            <a:endParaRPr lang="en-US" baseline="0" dirty="0" smtClean="0"/>
          </a:p>
          <a:p>
            <a:r>
              <a:rPr lang="en-US" baseline="0" dirty="0" smtClean="0"/>
              <a:t>&lt;click&gt;Thankfully </a:t>
            </a:r>
            <a:r>
              <a:rPr lang="en-US" baseline="0" dirty="0" err="1" smtClean="0"/>
              <a:t>ECMAScript</a:t>
            </a:r>
            <a:r>
              <a:rPr lang="en-US" baseline="0" dirty="0" smtClean="0"/>
              <a:t> 5 has made trailing commas legal in both cases and we no longer get strange behavior with the array so we should only get the items we meant to include. So you are safe in IE9 and above.</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1553903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fix to this bug is really easy… al you do is remove the trailing comma on the last property… that is if you care about IE7, which you may not need to on your project. Thankfully </a:t>
            </a:r>
            <a:r>
              <a:rPr lang="en-US" baseline="0" dirty="0" err="1" smtClean="0"/>
              <a:t>JSHint</a:t>
            </a:r>
            <a:r>
              <a:rPr lang="en-US" baseline="0" dirty="0" smtClean="0"/>
              <a:t> can help you out here as well if you have the ES3 option turned on.</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42</a:t>
            </a:fld>
            <a:endParaRPr lang="en-US"/>
          </a:p>
        </p:txBody>
      </p:sp>
    </p:spTree>
    <p:extLst>
      <p:ext uri="{BB962C8B-B14F-4D97-AF65-F5344CB8AC3E}">
        <p14:creationId xmlns:p14="http://schemas.microsoft.com/office/powerpoint/2010/main" val="3313478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thing to note</a:t>
            </a:r>
            <a:r>
              <a:rPr lang="en-US" baseline="0" dirty="0" smtClean="0"/>
              <a:t> before moving on is that even though you might not care about trailing commas… let's say for example you only have to support IE8 and above. You will still need to be careful about trailing commas in your JSON! If you have a library generating your JSON then you should be fine, however, if you are manually building your JSON in code or you've hard coded JSON somewhere… then you might want to double check that you don't have any trailing commas after the last key/value pair…. Because that will break </a:t>
            </a:r>
            <a:r>
              <a:rPr lang="en-US" baseline="0" dirty="0" err="1" smtClean="0"/>
              <a:t>JSON.parse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43</a:t>
            </a:fld>
            <a:endParaRPr lang="en-US"/>
          </a:p>
        </p:txBody>
      </p:sp>
    </p:spTree>
    <p:extLst>
      <p:ext uri="{BB962C8B-B14F-4D97-AF65-F5344CB8AC3E}">
        <p14:creationId xmlns:p14="http://schemas.microsoft.com/office/powerpoint/2010/main" val="31003133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a:t>
            </a:r>
            <a:r>
              <a:rPr lang="en-US" baseline="0" dirty="0" smtClean="0"/>
              <a:t> is Elijah Manor and in this module we are going to look at some common bugs when dealing with expressions and operators in JavaScript. Along the way, we will uncover some foundation concepts in JavaScript to help you become a more effective front-end developer.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44</a:t>
            </a:fld>
            <a:endParaRPr lang="en-US"/>
          </a:p>
        </p:txBody>
      </p:sp>
    </p:spTree>
    <p:extLst>
      <p:ext uri="{BB962C8B-B14F-4D97-AF65-F5344CB8AC3E}">
        <p14:creationId xmlns:p14="http://schemas.microsoft.com/office/powerpoint/2010/main" val="1779356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mn-ea"/>
                <a:cs typeface="+mn-cs"/>
              </a:rPr>
              <a:t>In this Crude </a:t>
            </a:r>
            <a:r>
              <a:rPr lang="en-US" sz="1200" kern="1200" dirty="0" err="1" smtClean="0">
                <a:solidFill>
                  <a:schemeClr val="tx1"/>
                </a:solidFill>
                <a:latin typeface="Arial" pitchFamily="34" charset="0"/>
                <a:ea typeface="+mn-ea"/>
                <a:cs typeface="+mn-cs"/>
              </a:rPr>
              <a:t>Compuation</a:t>
            </a:r>
            <a:r>
              <a:rPr lang="en-US" sz="1200" kern="1200" dirty="0" smtClean="0">
                <a:solidFill>
                  <a:schemeClr val="tx1"/>
                </a:solidFill>
                <a:latin typeface="Arial" pitchFamily="34" charset="0"/>
                <a:ea typeface="+mn-ea"/>
                <a:cs typeface="+mn-cs"/>
              </a:rPr>
              <a:t> Bug we have a simple for loop and we are incrementing our I variable by 0.1 and console</a:t>
            </a:r>
            <a:r>
              <a:rPr lang="en-US" sz="1200" kern="1200" baseline="0" dirty="0" smtClean="0">
                <a:solidFill>
                  <a:schemeClr val="tx1"/>
                </a:solidFill>
                <a:latin typeface="Arial" pitchFamily="34" charset="0"/>
                <a:ea typeface="+mn-ea"/>
                <a:cs typeface="+mn-cs"/>
              </a:rPr>
              <a:t> logging "Hello"</a:t>
            </a:r>
            <a:r>
              <a:rPr lang="en-US" sz="1200" kern="1200" dirty="0" smtClean="0">
                <a:solidFill>
                  <a:schemeClr val="tx1"/>
                </a:solidFill>
                <a:latin typeface="Arial" pitchFamily="34" charset="0"/>
                <a:ea typeface="+mn-ea"/>
                <a:cs typeface="+mn-cs"/>
              </a:rPr>
              <a:t> until we reach an index of 1.0 at which point we exit the loop</a:t>
            </a:r>
          </a:p>
          <a:p>
            <a:endParaRPr lang="en-US" sz="1200" kern="1200" dirty="0" smtClean="0">
              <a:solidFill>
                <a:schemeClr val="tx1"/>
              </a:solidFill>
              <a:latin typeface="Arial" pitchFamily="34" charset="0"/>
              <a:ea typeface="+mn-ea"/>
              <a:cs typeface="+mn-cs"/>
            </a:endParaRPr>
          </a:p>
          <a:p>
            <a:r>
              <a:rPr lang="en-US" sz="1200" kern="1200" dirty="0" smtClean="0">
                <a:solidFill>
                  <a:schemeClr val="tx1"/>
                </a:solidFill>
                <a:latin typeface="Arial" pitchFamily="34" charset="0"/>
                <a:ea typeface="+mn-ea"/>
                <a:cs typeface="+mn-cs"/>
              </a:rPr>
              <a:t>Do you know what will be logged in the console?</a:t>
            </a:r>
          </a:p>
          <a:p>
            <a:endParaRPr lang="en-US" sz="1200" kern="1200" dirty="0" smtClean="0">
              <a:solidFill>
                <a:schemeClr val="tx1"/>
              </a:solidFill>
              <a:latin typeface="Arial" pitchFamily="34" charset="0"/>
              <a:ea typeface="+mn-ea"/>
              <a:cs typeface="+mn-cs"/>
            </a:endParaRPr>
          </a:p>
          <a:p>
            <a:r>
              <a:rPr lang="en-US" sz="1200" kern="1200" dirty="0" smtClean="0">
                <a:solidFill>
                  <a:schemeClr val="tx1"/>
                </a:solidFill>
                <a:latin typeface="Arial" pitchFamily="34" charset="0"/>
                <a:ea typeface="+mn-ea"/>
                <a:cs typeface="+mn-cs"/>
              </a:rPr>
              <a:t>Can you spot the bug?</a:t>
            </a:r>
          </a:p>
          <a:p>
            <a:endParaRPr lang="en-US" sz="1200" kern="1200" dirty="0" smtClean="0">
              <a:solidFill>
                <a:schemeClr val="tx1"/>
              </a:solidFill>
              <a:latin typeface="Arial" pitchFamily="34" charset="0"/>
              <a:ea typeface="+mn-ea"/>
              <a:cs typeface="+mn-cs"/>
            </a:endParaRPr>
          </a:p>
          <a:p>
            <a:r>
              <a:rPr lang="en-US" sz="1200" kern="1200" dirty="0" smtClean="0">
                <a:solidFill>
                  <a:schemeClr val="tx1"/>
                </a:solidFill>
                <a:latin typeface="Arial" pitchFamily="34" charset="0"/>
                <a:ea typeface="+mn-ea"/>
                <a:cs typeface="+mn-cs"/>
              </a:rPr>
              <a:t>https://github.com/MikeMcl/big.js</a:t>
            </a:r>
          </a:p>
          <a:p>
            <a:r>
              <a:rPr lang="en-US" sz="1200" kern="1200" dirty="0" smtClean="0">
                <a:solidFill>
                  <a:schemeClr val="tx1"/>
                </a:solidFill>
                <a:latin typeface="Arial" pitchFamily="34"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45</a:t>
            </a:fld>
            <a:endParaRPr lang="en-US"/>
          </a:p>
        </p:txBody>
      </p:sp>
    </p:spTree>
    <p:extLst>
      <p:ext uri="{BB962C8B-B14F-4D97-AF65-F5344CB8AC3E}">
        <p14:creationId xmlns:p14="http://schemas.microsoft.com/office/powerpoint/2010/main" val="3318389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bug may or</a:t>
            </a:r>
            <a:r>
              <a:rPr lang="en-US" baseline="0" dirty="0" smtClean="0"/>
              <a:t> may have not have been obvious. For one thing, you probably aren't in the habit of writing your for loops like that ;)</a:t>
            </a:r>
          </a:p>
          <a:p>
            <a:endParaRPr lang="en-US" baseline="0" dirty="0" smtClean="0"/>
          </a:p>
          <a:p>
            <a:r>
              <a:rPr lang="en-US" baseline="0" dirty="0" smtClean="0"/>
              <a:t>Well the output from the console might surprise you if you are new to JavaScript or haven't done much arithmetic with the language.</a:t>
            </a:r>
          </a:p>
          <a:p>
            <a:endParaRPr lang="en-US" baseline="0" dirty="0" smtClean="0"/>
          </a:p>
          <a:p>
            <a:r>
              <a:rPr lang="en-US" baseline="0" dirty="0" smtClean="0"/>
              <a:t>What you'll notice is that the precision of the numbers get off by just a little bit on occasion… and in our case that lack of precision actually causes an infinite loop because we were checking for a value of 1.0 in order to exit the loop, but the closest number the "</a:t>
            </a:r>
            <a:r>
              <a:rPr lang="en-US" baseline="0" dirty="0" err="1" smtClean="0"/>
              <a:t>i</a:t>
            </a:r>
            <a:r>
              <a:rPr lang="en-US" baseline="0" dirty="0" smtClean="0"/>
              <a:t>" variable got was 0.99999999 etc… which is not 1.0. </a:t>
            </a:r>
          </a:p>
          <a:p>
            <a:endParaRPr lang="en-US" baseline="0" dirty="0" smtClean="0"/>
          </a:p>
          <a:p>
            <a:r>
              <a:rPr lang="en-US" baseline="0" dirty="0" smtClean="0"/>
              <a:t>So, what in the world is going on? Why this madness?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46</a:t>
            </a:fld>
            <a:endParaRPr lang="en-US"/>
          </a:p>
        </p:txBody>
      </p:sp>
    </p:spTree>
    <p:extLst>
      <p:ext uri="{BB962C8B-B14F-4D97-AF65-F5344CB8AC3E}">
        <p14:creationId xmlns:p14="http://schemas.microsoft.com/office/powerpoint/2010/main" val="25554485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that JavaScript only has one number type</a:t>
            </a:r>
            <a:r>
              <a:rPr lang="en-US" baseline="0" dirty="0" smtClean="0"/>
              <a:t> and it is the I </a:t>
            </a:r>
            <a:r>
              <a:rPr lang="en-US" baseline="0" dirty="0" err="1" smtClean="0"/>
              <a:t>Tripple</a:t>
            </a:r>
            <a:r>
              <a:rPr lang="en-US" baseline="0" dirty="0" smtClean="0"/>
              <a:t> E 754 Double Precision floating point.</a:t>
            </a:r>
          </a:p>
          <a:p>
            <a:endParaRPr lang="en-US" baseline="0" dirty="0" smtClean="0"/>
          </a:p>
          <a:p>
            <a:r>
              <a:rPr lang="en-US" baseline="0" dirty="0" smtClean="0"/>
              <a:t>The number is 64 bits.. Where 1 bit is for the sign of the number, 11 bits represent the exponent of the number, and the remaining 52 bits represent the fraction portion of the number. </a:t>
            </a:r>
          </a:p>
          <a:p>
            <a:endParaRPr lang="en-US" baseline="0" dirty="0" smtClean="0"/>
          </a:p>
          <a:p>
            <a:r>
              <a:rPr lang="en-US" baseline="0" dirty="0" smtClean="0"/>
              <a:t>The great thing about this type of number is that you can represent a wide range of values, but the downside is that some of the precision can be lost in the process.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47</a:t>
            </a:fld>
            <a:endParaRPr lang="en-US"/>
          </a:p>
        </p:txBody>
      </p:sp>
    </p:spTree>
    <p:extLst>
      <p:ext uri="{BB962C8B-B14F-4D97-AF65-F5344CB8AC3E}">
        <p14:creationId xmlns:p14="http://schemas.microsoft.com/office/powerpoint/2010/main" val="1122500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&lt;click&gt;For example, if</a:t>
            </a:r>
            <a:r>
              <a:rPr lang="en-US" baseline="0" dirty="0" smtClean="0"/>
              <a:t> you tried to add .1 with .2 you'd get .30000000004</a:t>
            </a:r>
          </a:p>
          <a:p>
            <a:r>
              <a:rPr lang="en-US" baseline="0" dirty="0" smtClean="0"/>
              <a:t>And if you tried to log 99999999999 then you'd get a number that was 1 larger</a:t>
            </a:r>
          </a:p>
          <a:p>
            <a:endParaRPr lang="en-US" baseline="0" dirty="0" smtClean="0"/>
          </a:p>
          <a:p>
            <a:r>
              <a:rPr lang="en-US" baseline="0" dirty="0" smtClean="0"/>
              <a:t>&lt;click&gt;If you tried to add up an array of numbers that represent money, then the end result may not be exactly what you intended… in this case our result is 10.08000000000002 and when it comes to money, usually we want things to be exact.</a:t>
            </a:r>
          </a:p>
          <a:p>
            <a:endParaRPr lang="en-US" baseline="0" dirty="0" smtClean="0"/>
          </a:p>
          <a:p>
            <a:r>
              <a:rPr lang="en-US" baseline="0" dirty="0" smtClean="0"/>
              <a:t>&lt;click&gt;So, one solution to this problem… when dealing with money in particular, is to convert all values to whole cents, do all manipulations with cents, and when you are done convert the cents back into dollars. I know that isn't optimal, but you don't run into weird precision issues this way.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48</a:t>
            </a:fld>
            <a:endParaRPr lang="en-US"/>
          </a:p>
        </p:txBody>
      </p:sp>
    </p:spTree>
    <p:extLst>
      <p:ext uri="{BB962C8B-B14F-4D97-AF65-F5344CB8AC3E}">
        <p14:creationId xmlns:p14="http://schemas.microsoft.com/office/powerpoint/2010/main" val="3144576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this case… to fix the infinite</a:t>
            </a:r>
            <a:r>
              <a:rPr lang="en-US" baseline="0" dirty="0" smtClean="0"/>
              <a:t> loop we are going to first check if the index is less than 1 instead of checking when it isn't 1.0 exactly.</a:t>
            </a:r>
          </a:p>
          <a:p>
            <a:endParaRPr lang="en-US" baseline="0" dirty="0" smtClean="0"/>
          </a:p>
          <a:p>
            <a:r>
              <a:rPr lang="en-US" baseline="0" dirty="0" smtClean="0"/>
              <a:t>The will resolve one of our issues… the infinite loop, but we still have the issue that our index values are sometimes off a little bit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49</a:t>
            </a:fld>
            <a:endParaRPr lang="en-US"/>
          </a:p>
        </p:txBody>
      </p:sp>
    </p:spTree>
    <p:extLst>
      <p:ext uri="{BB962C8B-B14F-4D97-AF65-F5344CB8AC3E}">
        <p14:creationId xmlns:p14="http://schemas.microsoft.com/office/powerpoint/2010/main" val="7940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our first bug</a:t>
            </a:r>
            <a:r>
              <a:rPr lang="en-US" baseline="0" dirty="0" smtClean="0"/>
              <a:t> called the Missing Mark Bug</a:t>
            </a:r>
          </a:p>
          <a:p>
            <a:endParaRPr lang="en-US" baseline="0" dirty="0" smtClean="0"/>
          </a:p>
          <a:p>
            <a:r>
              <a:rPr lang="en-US" baseline="0" dirty="0" smtClean="0"/>
              <a:t>What we have here is a function named </a:t>
            </a:r>
            <a:r>
              <a:rPr lang="en-US" baseline="0" dirty="0" err="1" smtClean="0"/>
              <a:t>getNames</a:t>
            </a:r>
            <a:r>
              <a:rPr lang="en-US" baseline="0" dirty="0" smtClean="0"/>
              <a:t>. Inside we are declaring two variables, a length and a names string.</a:t>
            </a:r>
          </a:p>
          <a:p>
            <a:endParaRPr lang="en-US" baseline="0" dirty="0" smtClean="0"/>
          </a:p>
          <a:p>
            <a:r>
              <a:rPr lang="en-US" baseline="0" dirty="0" smtClean="0"/>
              <a:t>Then we have an array of strings (john, </a:t>
            </a:r>
            <a:r>
              <a:rPr lang="en-US" baseline="0" dirty="0" err="1" smtClean="0"/>
              <a:t>susan</a:t>
            </a:r>
            <a:r>
              <a:rPr lang="en-US" baseline="0" dirty="0" smtClean="0"/>
              <a:t>, and </a:t>
            </a:r>
            <a:r>
              <a:rPr lang="en-US" baseline="0" dirty="0" err="1" smtClean="0"/>
              <a:t>joe</a:t>
            </a:r>
            <a:r>
              <a:rPr lang="en-US" baseline="0" dirty="0" smtClean="0"/>
              <a:t>) and we are looping over them and incrementing the length variables and concatenating each name to the names string.</a:t>
            </a:r>
          </a:p>
          <a:p>
            <a:endParaRPr lang="en-US" baseline="0" dirty="0" smtClean="0"/>
          </a:p>
          <a:p>
            <a:r>
              <a:rPr lang="en-US" baseline="0" dirty="0" smtClean="0"/>
              <a:t>Once our loop is done we return an object with 2 properties… the length and a string that has the concatenated names in it</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5</a:t>
            </a:fld>
            <a:endParaRPr lang="en-US"/>
          </a:p>
        </p:txBody>
      </p:sp>
    </p:spTree>
    <p:extLst>
      <p:ext uri="{BB962C8B-B14F-4D97-AF65-F5344CB8AC3E}">
        <p14:creationId xmlns:p14="http://schemas.microsoft.com/office/powerpoint/2010/main" val="1533201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address that issue we can</a:t>
            </a:r>
            <a:r>
              <a:rPr lang="en-US" baseline="0" dirty="0" smtClean="0"/>
              <a:t> use the technique we talked about earlier by doing our arithmetic with whole numbers and then covert back to the fraction when we need it.</a:t>
            </a:r>
          </a:p>
          <a:p>
            <a:endParaRPr lang="en-US" baseline="0" dirty="0" smtClean="0"/>
          </a:p>
          <a:p>
            <a:r>
              <a:rPr lang="en-US" baseline="0" dirty="0" smtClean="0"/>
              <a:t>Here for example, we are incrementing whole numbers and inside the console we divide by 10 to get our message… and you'll see that the decimals appear to look just fine 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50</a:t>
            </a:fld>
            <a:endParaRPr lang="en-US"/>
          </a:p>
        </p:txBody>
      </p:sp>
    </p:spTree>
    <p:extLst>
      <p:ext uri="{BB962C8B-B14F-4D97-AF65-F5344CB8AC3E}">
        <p14:creationId xmlns:p14="http://schemas.microsoft.com/office/powerpoint/2010/main" val="3834440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http://jsfiddle.net/elijahmanor/gA2CZ/</a:t>
            </a:r>
            <a:endParaRPr lang="en-US" dirty="0" smtClean="0"/>
          </a:p>
          <a:p>
            <a:endParaRPr lang="en-US" dirty="0" smtClean="0"/>
          </a:p>
          <a:p>
            <a:r>
              <a:rPr lang="en-US" dirty="0" smtClean="0"/>
              <a:t>Multiplying</a:t>
            </a:r>
            <a:r>
              <a:rPr lang="en-US" baseline="0" dirty="0" smtClean="0"/>
              <a:t> and dividing as I showed in the last example might be a little cumbersome… as an alternative you could use one of the following math libraries…. Big.js or bignumber.js They are actually sister projects and their goal is to facilitate arbitrary precision decimal and non-decimal arithmetic… so you won't get into the same situations that we showed in the last several slides.</a:t>
            </a:r>
          </a:p>
          <a:p>
            <a:endParaRPr lang="en-US" baseline="0" dirty="0" smtClean="0"/>
          </a:p>
          <a:p>
            <a:r>
              <a:rPr lang="en-US" baseline="0" dirty="0" smtClean="0"/>
              <a:t>For example, if we used the native Number type then subtracting 0.1 from 0.3 would give us 0.1999999999 …</a:t>
            </a:r>
          </a:p>
          <a:p>
            <a:endParaRPr lang="en-US" baseline="0" dirty="0" smtClean="0"/>
          </a:p>
          <a:p>
            <a:r>
              <a:rPr lang="en-US" baseline="0" dirty="0" smtClean="0"/>
              <a:t>But if we used </a:t>
            </a:r>
            <a:r>
              <a:rPr lang="en-US" baseline="0" dirty="0" err="1" smtClean="0"/>
              <a:t>BigNumber</a:t>
            </a:r>
            <a:r>
              <a:rPr lang="en-US" baseline="0" dirty="0" smtClean="0"/>
              <a:t> we could wrap the 0.3 value, call the minus methods to </a:t>
            </a:r>
            <a:r>
              <a:rPr lang="en-US" baseline="0" dirty="0" err="1" smtClean="0"/>
              <a:t>substract</a:t>
            </a:r>
            <a:r>
              <a:rPr lang="en-US" baseline="0" dirty="0" smtClean="0"/>
              <a:t> 0.1 and that will give us 0.2… which is more like what we expected. Now, there is extra overhead as we have to interface with the API and overall the performance won't be as good as the native implementation, but it can help with precision if that is important to you.</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51</a:t>
            </a:fld>
            <a:endParaRPr lang="en-US"/>
          </a:p>
        </p:txBody>
      </p:sp>
    </p:spTree>
    <p:extLst>
      <p:ext uri="{BB962C8B-B14F-4D97-AF65-F5344CB8AC3E}">
        <p14:creationId xmlns:p14="http://schemas.microsoft.com/office/powerpoint/2010/main" val="3417837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http://plnkr.co/edit/EIxPWj6WKbUYBEuA5EtE?p=preview</a:t>
            </a:r>
            <a:endParaRPr lang="en-US" dirty="0" smtClean="0"/>
          </a:p>
          <a:p>
            <a:endParaRPr lang="en-US" dirty="0" smtClean="0"/>
          </a:p>
          <a:p>
            <a:r>
              <a:rPr lang="en-US" dirty="0" smtClean="0"/>
              <a:t>For the Mistaken Mold bug we have a function called </a:t>
            </a:r>
            <a:r>
              <a:rPr lang="en-US" dirty="0" err="1" smtClean="0"/>
              <a:t>getResource</a:t>
            </a:r>
            <a:r>
              <a:rPr lang="en-US" dirty="0" smtClean="0"/>
              <a:t> that</a:t>
            </a:r>
            <a:r>
              <a:rPr lang="en-US" baseline="0" dirty="0" smtClean="0"/>
              <a:t> once the resource has been retrieved via Ajax will invoke the callback function or array of functions that was provided.</a:t>
            </a:r>
          </a:p>
          <a:p>
            <a:endParaRPr lang="en-US" baseline="0" dirty="0" smtClean="0"/>
          </a:p>
          <a:p>
            <a:r>
              <a:rPr lang="en-US" baseline="0" dirty="0" smtClean="0"/>
              <a:t>At the bottom we have two functions cb1 and cb2 that will be used as callback functions…. And then we call the </a:t>
            </a:r>
            <a:r>
              <a:rPr lang="en-US" baseline="0" dirty="0" err="1" smtClean="0"/>
              <a:t>getResource</a:t>
            </a:r>
            <a:r>
              <a:rPr lang="en-US" baseline="0" dirty="0" smtClean="0"/>
              <a:t> twice… both times to get the </a:t>
            </a:r>
            <a:r>
              <a:rPr lang="en-US" baseline="0" dirty="0" err="1" smtClean="0"/>
              <a:t>data.json</a:t>
            </a:r>
            <a:r>
              <a:rPr lang="en-US" baseline="0" dirty="0" smtClean="0"/>
              <a:t> resource. The first call to </a:t>
            </a:r>
            <a:r>
              <a:rPr lang="en-US" baseline="0" dirty="0" err="1" smtClean="0"/>
              <a:t>getResource</a:t>
            </a:r>
            <a:r>
              <a:rPr lang="en-US" baseline="0" dirty="0" smtClean="0"/>
              <a:t> we want cb1 to be invoked when the response is available… and the second call to </a:t>
            </a:r>
            <a:r>
              <a:rPr lang="en-US" baseline="0" dirty="0" err="1" smtClean="0"/>
              <a:t>getResource</a:t>
            </a:r>
            <a:r>
              <a:rPr lang="en-US" baseline="0" dirty="0" smtClean="0"/>
              <a:t> was want both cb1 and cb2 to be invoked when the response is </a:t>
            </a:r>
            <a:r>
              <a:rPr lang="en-US" baseline="0" dirty="0" err="1" smtClean="0"/>
              <a:t>avaible</a:t>
            </a:r>
            <a:r>
              <a:rPr lang="en-US" baseline="0" dirty="0" smtClean="0"/>
              <a:t>. </a:t>
            </a:r>
          </a:p>
          <a:p>
            <a:endParaRPr lang="en-US" baseline="0" dirty="0" smtClean="0"/>
          </a:p>
          <a:p>
            <a:r>
              <a:rPr lang="en-US" baseline="0" dirty="0" smtClean="0"/>
              <a:t>Do you know what will be logged in the console? 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52</a:t>
            </a:fld>
            <a:endParaRPr lang="en-US">
              <a:solidFill>
                <a:srgbClr val="000000"/>
              </a:solidFill>
            </a:endParaRPr>
          </a:p>
        </p:txBody>
      </p:sp>
    </p:spTree>
    <p:extLst>
      <p:ext uri="{BB962C8B-B14F-4D97-AF65-F5344CB8AC3E}">
        <p14:creationId xmlns:p14="http://schemas.microsoft.com/office/powerpoint/2010/main" val="21459241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bug might have been hard to spot unless you know the </a:t>
            </a:r>
            <a:r>
              <a:rPr lang="en-US" baseline="0" dirty="0" err="1" smtClean="0"/>
              <a:t>typeof</a:t>
            </a:r>
            <a:r>
              <a:rPr lang="en-US" baseline="0" dirty="0" smtClean="0"/>
              <a:t> operator pretty well. What we end up getting is a successful response when calling </a:t>
            </a:r>
            <a:r>
              <a:rPr lang="en-US" baseline="0" dirty="0" err="1" smtClean="0"/>
              <a:t>getResource</a:t>
            </a:r>
            <a:r>
              <a:rPr lang="en-US" baseline="0" dirty="0" smtClean="0"/>
              <a:t> with a function as the callback, but…</a:t>
            </a:r>
          </a:p>
          <a:p>
            <a:r>
              <a:rPr lang="en-US" baseline="0" dirty="0" smtClean="0"/>
              <a:t> we end up getting the following exception when trying to pass an array of callbacks… "Uncaught </a:t>
            </a:r>
            <a:r>
              <a:rPr lang="en-US" baseline="0" dirty="0" err="1" smtClean="0"/>
              <a:t>TypeError</a:t>
            </a:r>
            <a:r>
              <a:rPr lang="en-US" baseline="0" dirty="0" smtClean="0"/>
              <a:t>: object is not a function"</a:t>
            </a:r>
          </a:p>
          <a:p>
            <a:endParaRPr lang="en-US" baseline="0" dirty="0" smtClean="0"/>
          </a:p>
          <a:p>
            <a:r>
              <a:rPr lang="en-US" baseline="0" dirty="0" smtClean="0"/>
              <a:t>The reason for the error is that the </a:t>
            </a:r>
            <a:r>
              <a:rPr lang="en-US" baseline="0" dirty="0" err="1" smtClean="0"/>
              <a:t>typeof</a:t>
            </a:r>
            <a:r>
              <a:rPr lang="en-US" baseline="0" dirty="0" smtClean="0"/>
              <a:t> an array is **not** the string array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53</a:t>
            </a:fld>
            <a:endParaRPr lang="en-US"/>
          </a:p>
        </p:txBody>
      </p:sp>
    </p:spTree>
    <p:extLst>
      <p:ext uri="{BB962C8B-B14F-4D97-AF65-F5344CB8AC3E}">
        <p14:creationId xmlns:p14="http://schemas.microsoft.com/office/powerpoint/2010/main" val="30503480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Typeof</a:t>
            </a:r>
            <a:r>
              <a:rPr lang="en-US" baseline="0" dirty="0" smtClean="0"/>
              <a:t> is a great operator and very helpful, but in certain cases it doesn't yield the result that you would like. </a:t>
            </a:r>
          </a:p>
          <a:p>
            <a:endParaRPr lang="en-US" baseline="0" dirty="0" smtClean="0"/>
          </a:p>
          <a:p>
            <a:r>
              <a:rPr lang="en-US" baseline="0" dirty="0" smtClean="0"/>
              <a:t>For example, on the left, it does great with Boolean, number, string, function, undefined, and object…</a:t>
            </a:r>
          </a:p>
          <a:p>
            <a:endParaRPr lang="en-US" baseline="0" dirty="0" smtClean="0"/>
          </a:p>
          <a:p>
            <a:r>
              <a:rPr lang="en-US" baseline="0" dirty="0" smtClean="0"/>
              <a:t>&lt;click&gt;But on the left… </a:t>
            </a:r>
            <a:r>
              <a:rPr lang="en-US" baseline="0" dirty="0" err="1" smtClean="0"/>
              <a:t>typeof</a:t>
            </a:r>
            <a:r>
              <a:rPr lang="en-US" baseline="0" dirty="0" smtClean="0"/>
              <a:t> isn't all that helpful. It returns "object" for null, an error, arrays, dates, and regular expressions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54</a:t>
            </a:fld>
            <a:endParaRPr lang="en-US"/>
          </a:p>
        </p:txBody>
      </p:sp>
    </p:spTree>
    <p:extLst>
      <p:ext uri="{BB962C8B-B14F-4D97-AF65-F5344CB8AC3E}">
        <p14:creationId xmlns:p14="http://schemas.microsoft.com/office/powerpoint/2010/main" val="3348537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Thankfully there are some </a:t>
            </a:r>
            <a:r>
              <a:rPr lang="en-US" baseline="0" dirty="0" smtClean="0"/>
              <a:t>methods that can help us out a little bit.</a:t>
            </a:r>
          </a:p>
          <a:p>
            <a:endParaRPr lang="en-US" baseline="0" dirty="0" smtClean="0"/>
          </a:p>
          <a:p>
            <a:r>
              <a:rPr lang="en-US" baseline="0" dirty="0" smtClean="0"/>
              <a:t>For example, if you are already using jQuery… there is a type utility method that brings some sanity back to it's results. So, for all the types on the previous page that returned "object"… they now return "null", "error", "array", "date", and "</a:t>
            </a:r>
            <a:r>
              <a:rPr lang="en-US" baseline="0" dirty="0" err="1" smtClean="0"/>
              <a:t>regexp</a:t>
            </a:r>
            <a:r>
              <a:rPr lang="en-US" baseline="0" dirty="0" smtClean="0"/>
              <a:t>" as we probably expected.</a:t>
            </a:r>
          </a:p>
          <a:p>
            <a:endParaRPr lang="en-US" baseline="0" dirty="0" smtClean="0"/>
          </a:p>
          <a:p>
            <a:r>
              <a:rPr lang="en-US" baseline="0" dirty="0" smtClean="0"/>
              <a:t>&lt;click&gt;If you aren't using jQuery or you already have underscore or lo-dash then you could also use the following helpful methods… </a:t>
            </a:r>
            <a:r>
              <a:rPr lang="en-US" baseline="0" dirty="0" err="1" smtClean="0"/>
              <a:t>isNull</a:t>
            </a:r>
            <a:r>
              <a:rPr lang="en-US" baseline="0" dirty="0" smtClean="0"/>
              <a:t>, </a:t>
            </a:r>
            <a:r>
              <a:rPr lang="en-US" baseline="0" dirty="0" err="1" smtClean="0"/>
              <a:t>isArray</a:t>
            </a:r>
            <a:r>
              <a:rPr lang="en-US" baseline="0" dirty="0" smtClean="0"/>
              <a:t>, </a:t>
            </a:r>
            <a:r>
              <a:rPr lang="en-US" baseline="0" dirty="0" err="1" smtClean="0"/>
              <a:t>isDate</a:t>
            </a:r>
            <a:r>
              <a:rPr lang="en-US" baseline="0" dirty="0" smtClean="0"/>
              <a:t>, and </a:t>
            </a:r>
            <a:r>
              <a:rPr lang="en-US" baseline="0" dirty="0" err="1" smtClean="0"/>
              <a:t>isRegex</a:t>
            </a:r>
            <a:r>
              <a:rPr lang="en-US" baseline="0" dirty="0" smtClean="0"/>
              <a:t>. However, there isn't a method to test for an error object. In addition underscore also has other methods to check if an object is Empty, if an object is the arguments implicit parameter, if a number is finite, and to test for Not a number.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55</a:t>
            </a:fld>
            <a:endParaRPr lang="en-US"/>
          </a:p>
        </p:txBody>
      </p:sp>
    </p:spTree>
    <p:extLst>
      <p:ext uri="{BB962C8B-B14F-4D97-AF65-F5344CB8AC3E}">
        <p14:creationId xmlns:p14="http://schemas.microsoft.com/office/powerpoint/2010/main" val="17921948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easily fix our broken code by using one of those helper methods. In this case we will use the underscore</a:t>
            </a:r>
            <a:r>
              <a:rPr lang="en-US" baseline="0" dirty="0" smtClean="0"/>
              <a:t> </a:t>
            </a:r>
            <a:r>
              <a:rPr lang="en-US" baseline="0" dirty="0" err="1" smtClean="0"/>
              <a:t>isArray</a:t>
            </a:r>
            <a:r>
              <a:rPr lang="en-US" baseline="0" dirty="0" smtClean="0"/>
              <a:t> method to check if the parameter is an array or not instead of using </a:t>
            </a:r>
            <a:r>
              <a:rPr lang="en-US" baseline="0" dirty="0" err="1" smtClean="0"/>
              <a:t>typeof</a:t>
            </a:r>
            <a:r>
              <a:rPr lang="en-US" baseline="0" dirty="0" smtClean="0"/>
              <a:t>.</a:t>
            </a:r>
          </a:p>
          <a:p>
            <a:endParaRPr lang="en-US" baseline="0" dirty="0" smtClean="0"/>
          </a:p>
          <a:p>
            <a:r>
              <a:rPr lang="en-US" baseline="0" dirty="0" smtClean="0"/>
              <a:t>… and now we get the output we were looking for!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56</a:t>
            </a:fld>
            <a:endParaRPr lang="en-US"/>
          </a:p>
        </p:txBody>
      </p:sp>
    </p:spTree>
    <p:extLst>
      <p:ext uri="{BB962C8B-B14F-4D97-AF65-F5344CB8AC3E}">
        <p14:creationId xmlns:p14="http://schemas.microsoft.com/office/powerpoint/2010/main" val="37574514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Twisted Truth Bug we have a function called sell. In the function it tests to see if the</a:t>
            </a:r>
            <a:r>
              <a:rPr lang="en-US" baseline="0" dirty="0" smtClean="0"/>
              <a:t> price was provided. If a price was provided then it will check to see if it is 0 and if so it'll be converted to the price "Free" otherwise it will prepend a dollar sign and format the price. If a price was not provided then a "Please provide a price" message will be displayed.</a:t>
            </a:r>
          </a:p>
          <a:p>
            <a:endParaRPr lang="en-US" baseline="0" dirty="0" smtClean="0"/>
          </a:p>
          <a:p>
            <a:r>
              <a:rPr lang="en-US" baseline="0" dirty="0" smtClean="0"/>
              <a:t>And at the bottom we are selling new things for 50 cents, old things for 0 cents, so it is free, and we are selling whatchamacallits… but didn't provide a price </a:t>
            </a:r>
          </a:p>
          <a:p>
            <a:endParaRPr lang="en-US" baseline="0" dirty="0" smtClean="0"/>
          </a:p>
          <a:p>
            <a:r>
              <a:rPr lang="en-US" baseline="0" dirty="0" smtClean="0"/>
              <a:t>Do you know what will be outputted? Can you spot the bug?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57</a:t>
            </a:fld>
            <a:endParaRPr lang="en-US"/>
          </a:p>
        </p:txBody>
      </p:sp>
    </p:spTree>
    <p:extLst>
      <p:ext uri="{BB962C8B-B14F-4D97-AF65-F5344CB8AC3E}">
        <p14:creationId xmlns:p14="http://schemas.microsoft.com/office/powerpoint/2010/main" val="38811648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you</a:t>
            </a:r>
            <a:r>
              <a:rPr lang="en-US" baseline="0" dirty="0" smtClean="0"/>
              <a:t> spot anything fishy? Well, here is the output of the code snippet.</a:t>
            </a:r>
          </a:p>
          <a:p>
            <a:endParaRPr lang="en-US" baseline="0" dirty="0" smtClean="0"/>
          </a:p>
          <a:p>
            <a:r>
              <a:rPr lang="en-US" baseline="0" dirty="0" smtClean="0"/>
              <a:t>The first message looks correct… and the last message looks correct, </a:t>
            </a:r>
          </a:p>
          <a:p>
            <a:endParaRPr lang="en-US" baseline="0" dirty="0" smtClean="0"/>
          </a:p>
          <a:p>
            <a:r>
              <a:rPr lang="en-US" baseline="0" dirty="0" smtClean="0"/>
              <a:t>But the second message does not. Instead of saying "Selling Old Things for Free" it says "Please provide a price". What!?!</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58</a:t>
            </a:fld>
            <a:endParaRPr lang="en-US"/>
          </a:p>
        </p:txBody>
      </p:sp>
    </p:spTree>
    <p:extLst>
      <p:ext uri="{BB962C8B-B14F-4D97-AF65-F5344CB8AC3E}">
        <p14:creationId xmlns:p14="http://schemas.microsoft.com/office/powerpoint/2010/main" val="16439463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where the concept of </a:t>
            </a:r>
            <a:r>
              <a:rPr lang="en-US" dirty="0" err="1" smtClean="0"/>
              <a:t>truthy</a:t>
            </a:r>
            <a:r>
              <a:rPr lang="en-US" baseline="0" dirty="0" smtClean="0"/>
              <a:t> and </a:t>
            </a:r>
            <a:r>
              <a:rPr lang="en-US" baseline="0" dirty="0" err="1" smtClean="0"/>
              <a:t>falsey</a:t>
            </a:r>
            <a:r>
              <a:rPr lang="en-US" baseline="0" dirty="0" smtClean="0"/>
              <a:t> becomes important and it's quite different from other languages that you might know such as C# and Java.</a:t>
            </a:r>
          </a:p>
          <a:p>
            <a:endParaRPr lang="en-US" baseline="0" dirty="0" smtClean="0"/>
          </a:p>
          <a:p>
            <a:r>
              <a:rPr lang="en-US" baseline="0" dirty="0" smtClean="0"/>
              <a:t>Unlike many languages where there is only one value for true or false, in JavaScript there are several. </a:t>
            </a:r>
          </a:p>
          <a:p>
            <a:endParaRPr lang="en-US" baseline="0" dirty="0" smtClean="0"/>
          </a:p>
          <a:p>
            <a:r>
              <a:rPr lang="en-US" baseline="0" dirty="0" smtClean="0"/>
              <a:t>The easiest way to remember this is to memorize the </a:t>
            </a:r>
            <a:r>
              <a:rPr lang="en-US" baseline="0" dirty="0" err="1" smtClean="0"/>
              <a:t>falsey</a:t>
            </a:r>
            <a:r>
              <a:rPr lang="en-US" baseline="0" dirty="0" smtClean="0"/>
              <a:t> values and then everything else is </a:t>
            </a:r>
            <a:r>
              <a:rPr lang="en-US" baseline="0" dirty="0" err="1" smtClean="0"/>
              <a:t>truthy</a:t>
            </a:r>
            <a:r>
              <a:rPr lang="en-US" baseline="0" dirty="0" smtClean="0"/>
              <a:t>.</a:t>
            </a:r>
          </a:p>
          <a:p>
            <a:endParaRPr lang="en-US" baseline="0" dirty="0" smtClean="0"/>
          </a:p>
          <a:p>
            <a:r>
              <a:rPr lang="en-US" baseline="0" dirty="0" smtClean="0"/>
              <a:t>So, the 7 </a:t>
            </a:r>
            <a:r>
              <a:rPr lang="en-US" baseline="0" dirty="0" err="1" smtClean="0"/>
              <a:t>falsey</a:t>
            </a:r>
            <a:r>
              <a:rPr lang="en-US" baseline="0" dirty="0" smtClean="0"/>
              <a:t> values are…. Undefined, null, false, plus zero, minus zero, </a:t>
            </a:r>
            <a:r>
              <a:rPr lang="en-US" baseline="0" dirty="0" err="1" smtClean="0"/>
              <a:t>NaN</a:t>
            </a:r>
            <a:r>
              <a:rPr lang="en-US" baseline="0" dirty="0" smtClean="0"/>
              <a:t>, and empty string. Some of those might be surprising to you, but they are what they are… </a:t>
            </a:r>
            <a:r>
              <a:rPr lang="en-US" baseline="0" dirty="0" err="1" smtClean="0"/>
              <a:t>falsey</a:t>
            </a:r>
            <a:r>
              <a:rPr lang="en-US" baseline="0" dirty="0" smtClean="0"/>
              <a:t>… and everything else? Well they are </a:t>
            </a:r>
            <a:r>
              <a:rPr lang="en-US" baseline="0" dirty="0" err="1" smtClean="0"/>
              <a:t>truthy</a:t>
            </a:r>
            <a:r>
              <a:rPr lang="en-US" baseline="0" dirty="0" smtClean="0"/>
              <a:t>.</a:t>
            </a:r>
          </a:p>
          <a:p>
            <a:endParaRPr lang="en-US" baseline="0" dirty="0" smtClean="0"/>
          </a:p>
          <a:p>
            <a:r>
              <a:rPr lang="en-US" baseline="0" dirty="0" smtClean="0"/>
              <a:t>&lt;click&gt; So for example: the following are all </a:t>
            </a:r>
            <a:r>
              <a:rPr lang="en-US" baseline="0" dirty="0" err="1" smtClean="0"/>
              <a:t>falsey</a:t>
            </a:r>
            <a:r>
              <a:rPr lang="en-US" baseline="0" dirty="0" smtClean="0"/>
              <a:t> (false, zero, null, an empty string, etc…)</a:t>
            </a:r>
          </a:p>
          <a:p>
            <a:endParaRPr lang="en-US" baseline="0" dirty="0" smtClean="0"/>
          </a:p>
          <a:p>
            <a:r>
              <a:rPr lang="en-US" baseline="0" dirty="0" smtClean="0"/>
              <a:t>And the following are </a:t>
            </a:r>
            <a:r>
              <a:rPr lang="en-US" baseline="0" dirty="0" err="1" smtClean="0"/>
              <a:t>truthy</a:t>
            </a:r>
            <a:r>
              <a:rPr lang="en-US" baseline="0" dirty="0" smtClean="0"/>
              <a:t>: true, the number 5, the string John, an object, an array, a regular expression and really anything that isn't one of our 7 </a:t>
            </a:r>
            <a:r>
              <a:rPr lang="en-US" baseline="0" dirty="0" err="1" smtClean="0"/>
              <a:t>falsey</a:t>
            </a:r>
            <a:r>
              <a:rPr lang="en-US" baseline="0" dirty="0" smtClean="0"/>
              <a:t> values.</a:t>
            </a:r>
          </a:p>
          <a:p>
            <a:endParaRPr lang="en-US" baseline="0" dirty="0" smtClean="0"/>
          </a:p>
          <a:p>
            <a:r>
              <a:rPr lang="en-US" baseline="0" dirty="0" smtClean="0"/>
              <a:t>The easiest thing to do is just memorize the 7 </a:t>
            </a:r>
            <a:r>
              <a:rPr lang="en-US" baseline="0" dirty="0" err="1" smtClean="0"/>
              <a:t>falsey</a:t>
            </a:r>
            <a:r>
              <a:rPr lang="en-US" baseline="0" dirty="0" smtClean="0"/>
              <a:t> values. Life will become much easier in JavaScript once you do that.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59</a:t>
            </a:fld>
            <a:endParaRPr lang="en-US"/>
          </a:p>
        </p:txBody>
      </p:sp>
    </p:spTree>
    <p:extLst>
      <p:ext uri="{BB962C8B-B14F-4D97-AF65-F5344CB8AC3E}">
        <p14:creationId xmlns:p14="http://schemas.microsoft.com/office/powerpoint/2010/main" val="202572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attempt to expose this bug what we will notice if we run the code in the browser is that we get an exception</a:t>
            </a:r>
          </a:p>
          <a:p>
            <a:r>
              <a:rPr lang="en-US" baseline="0" dirty="0" smtClean="0"/>
              <a:t>&lt;click&gt; thrown that says Uncaught </a:t>
            </a:r>
            <a:r>
              <a:rPr lang="en-US" baseline="0" dirty="0" err="1" smtClean="0"/>
              <a:t>SyntaxError</a:t>
            </a:r>
            <a:r>
              <a:rPr lang="en-US" baseline="0" dirty="0" smtClean="0"/>
              <a:t>: Unexpected token :</a:t>
            </a:r>
          </a:p>
          <a:p>
            <a:r>
              <a:rPr lang="en-US" baseline="0" dirty="0" smtClean="0"/>
              <a:t>Which seems a little confusing since we just defined an array with john, </a:t>
            </a:r>
            <a:r>
              <a:rPr lang="en-US" baseline="0" dirty="0" err="1" smtClean="0"/>
              <a:t>susan</a:t>
            </a:r>
            <a:r>
              <a:rPr lang="en-US" baseline="0" dirty="0" smtClean="0"/>
              <a:t>, and </a:t>
            </a:r>
            <a:r>
              <a:rPr lang="en-US" baseline="0" dirty="0" err="1" smtClean="0"/>
              <a:t>joe</a:t>
            </a:r>
            <a:r>
              <a:rPr lang="en-US" baseline="0" dirty="0" smtClean="0"/>
              <a:t>… which isn't undefined… but for some reason JavaScript thinks it is undefined &lt;pause&gt;</a:t>
            </a:r>
          </a:p>
          <a:p>
            <a:r>
              <a:rPr lang="en-US" baseline="0" dirty="0" smtClean="0"/>
              <a:t>If we take a step back and look at the code we might notice a couple of things… 2 in particular.</a:t>
            </a:r>
          </a:p>
          <a:p>
            <a:pPr marL="228600" indent="-228600">
              <a:buAutoNum type="arabicPeriod"/>
            </a:pPr>
            <a:r>
              <a:rPr lang="en-US" baseline="0" dirty="0" smtClean="0"/>
              <a:t>It seems we have left out quite a few semi-colons, but we tell ourselves that "that should be okay" because they are optional… right?</a:t>
            </a:r>
          </a:p>
          <a:p>
            <a:pPr marL="0" indent="0">
              <a:buNone/>
            </a:pPr>
            <a:r>
              <a:rPr lang="en-US" baseline="0" dirty="0" smtClean="0"/>
              <a:t>And 2. our opening curly brace after the return is on a new line in comparison to the other curly braces. But again we tell ourselves "that should be okay, it shouldn't matter". After all, that may be what we are familiar with when using c# or java. </a:t>
            </a:r>
          </a:p>
          <a:p>
            <a:pPr marL="0" indent="0">
              <a:buNone/>
            </a:pPr>
            <a:r>
              <a:rPr lang="en-US" baseline="0" dirty="0" smtClean="0"/>
              <a:t>So, what **is ** really going on after all?</a:t>
            </a:r>
          </a:p>
        </p:txBody>
      </p:sp>
      <p:sp>
        <p:nvSpPr>
          <p:cNvPr id="4" name="Slide Number Placeholder 3"/>
          <p:cNvSpPr>
            <a:spLocks noGrp="1"/>
          </p:cNvSpPr>
          <p:nvPr>
            <p:ph type="sldNum" sz="quarter" idx="10"/>
          </p:nvPr>
        </p:nvSpPr>
        <p:spPr/>
        <p:txBody>
          <a:bodyPr/>
          <a:lstStyle/>
          <a:p>
            <a:fld id="{190525AF-9E13-4C27-A1B4-D9D03DD67A09}" type="slidenum">
              <a:rPr lang="en-US" smtClean="0"/>
              <a:t>6</a:t>
            </a:fld>
            <a:endParaRPr lang="en-US"/>
          </a:p>
        </p:txBody>
      </p:sp>
    </p:spTree>
    <p:extLst>
      <p:ext uri="{BB962C8B-B14F-4D97-AF65-F5344CB8AC3E}">
        <p14:creationId xmlns:p14="http://schemas.microsoft.com/office/powerpoint/2010/main" val="232904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problem</a:t>
            </a:r>
            <a:r>
              <a:rPr lang="en-US" baseline="0" dirty="0" smtClean="0"/>
              <a:t> with our previous code is that we were just checking if price was </a:t>
            </a:r>
            <a:r>
              <a:rPr lang="en-US" baseline="0" dirty="0" err="1" smtClean="0"/>
              <a:t>truthy</a:t>
            </a:r>
            <a:r>
              <a:rPr lang="en-US" baseline="0" dirty="0" smtClean="0"/>
              <a:t>… but really that was checking if price was not all of the 7 various </a:t>
            </a:r>
            <a:r>
              <a:rPr lang="en-US" baseline="0" dirty="0" err="1" smtClean="0"/>
              <a:t>falsey</a:t>
            </a:r>
            <a:r>
              <a:rPr lang="en-US" baseline="0" dirty="0" smtClean="0"/>
              <a:t> values. But when price was 0 it was </a:t>
            </a:r>
            <a:r>
              <a:rPr lang="en-US" baseline="0" dirty="0" err="1" smtClean="0"/>
              <a:t>falsey</a:t>
            </a:r>
            <a:r>
              <a:rPr lang="en-US" baseline="0" dirty="0" smtClean="0"/>
              <a:t>, even though we provided a value… so it went to the else branch and logged that we needed to provide it. </a:t>
            </a:r>
          </a:p>
          <a:p>
            <a:endParaRPr lang="en-US" baseline="0" dirty="0" smtClean="0"/>
          </a:p>
          <a:p>
            <a:r>
              <a:rPr lang="en-US" baseline="0" dirty="0" smtClean="0"/>
              <a:t>So, let's be a little more exact in our price check and we will compare it against undefined, which is the value a parameter gets if you don't provide it to a function.</a:t>
            </a:r>
          </a:p>
          <a:p>
            <a:endParaRPr lang="en-US" baseline="0" dirty="0" smtClean="0"/>
          </a:p>
          <a:p>
            <a:r>
              <a:rPr lang="en-US" baseline="0" dirty="0" smtClean="0"/>
              <a:t>&lt;click&gt; And that fixes our problem just fine.. Now our second console log says "Selling Old Things for Free" instead of thinking we didn't provide a price at all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60</a:t>
            </a:fld>
            <a:endParaRPr lang="en-US"/>
          </a:p>
        </p:txBody>
      </p:sp>
    </p:spTree>
    <p:extLst>
      <p:ext uri="{BB962C8B-B14F-4D97-AF65-F5344CB8AC3E}">
        <p14:creationId xmlns:p14="http://schemas.microsoft.com/office/powerpoint/2010/main" val="41459338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http://jsfiddle.net/elijahmanor/N4pRF/</a:t>
            </a:r>
            <a:endParaRPr lang="en-US" dirty="0" smtClean="0"/>
          </a:p>
          <a:p>
            <a:endParaRPr lang="en-US" dirty="0" smtClean="0"/>
          </a:p>
          <a:p>
            <a:r>
              <a:rPr lang="en-US" dirty="0" smtClean="0"/>
              <a:t>For our Crafty Convert Bug we have a</a:t>
            </a:r>
            <a:r>
              <a:rPr lang="en-US" baseline="0" dirty="0" smtClean="0"/>
              <a:t> bacon object with a slices property and a buy method where you can buy pieces of bacon. If you buy zero pieces of bacon, then you get a message of "WAT!?!", if you pass true as the second parameter then that means you want to cover the bacon with chocolate, then the slices parameter gets incremented by however many slices you purchased and then a final console is logged showing how many total slices of bacon were purchased over all.</a:t>
            </a:r>
          </a:p>
          <a:p>
            <a:endParaRPr lang="en-US" baseline="0" dirty="0" smtClean="0"/>
          </a:p>
          <a:p>
            <a:r>
              <a:rPr lang="en-US" baseline="0" dirty="0" smtClean="0"/>
              <a:t>And then call the buy method several times below passing various </a:t>
            </a:r>
            <a:r>
              <a:rPr lang="en-US" baseline="0" dirty="0" err="1" smtClean="0"/>
              <a:t>paramters</a:t>
            </a:r>
            <a:r>
              <a:rPr lang="en-US" baseline="0" dirty="0" smtClean="0"/>
              <a:t>… some normal and some quite odd.</a:t>
            </a:r>
          </a:p>
          <a:p>
            <a:endParaRPr lang="en-US" baseline="0" dirty="0" smtClean="0"/>
          </a:p>
          <a:p>
            <a:r>
              <a:rPr lang="en-US" baseline="0" dirty="0" smtClean="0"/>
              <a:t>Do you know what will be logged to the console? …</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61</a:t>
            </a:fld>
            <a:endParaRPr lang="en-US"/>
          </a:p>
        </p:txBody>
      </p:sp>
    </p:spTree>
    <p:extLst>
      <p:ext uri="{BB962C8B-B14F-4D97-AF65-F5344CB8AC3E}">
        <p14:creationId xmlns:p14="http://schemas.microsoft.com/office/powerpoint/2010/main" val="37477640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first three calls to buy work as expected. </a:t>
            </a:r>
          </a:p>
          <a:p>
            <a:endParaRPr lang="en-US" dirty="0" smtClean="0"/>
          </a:p>
          <a:p>
            <a:r>
              <a:rPr lang="en-US" dirty="0" smtClean="0"/>
              <a:t>When I purchase 0 strips of bacon I get the "WAT?" message</a:t>
            </a:r>
            <a:r>
              <a:rPr lang="en-US" baseline="0" dirty="0" smtClean="0"/>
              <a:t> along with "0 total slices of bacon!"</a:t>
            </a:r>
          </a:p>
          <a:p>
            <a:endParaRPr lang="en-US" baseline="0" dirty="0" smtClean="0"/>
          </a:p>
          <a:p>
            <a:r>
              <a:rPr lang="en-US" baseline="0" dirty="0" smtClean="0"/>
              <a:t>And if I purchase 5 strips of bacon I get the message "5 total slices of bacon!"</a:t>
            </a:r>
          </a:p>
          <a:p>
            <a:endParaRPr lang="en-US" baseline="0" dirty="0" smtClean="0"/>
          </a:p>
          <a:p>
            <a:r>
              <a:rPr lang="en-US" baseline="0" dirty="0" smtClean="0"/>
              <a:t>And if I purchase 10 strips of bacon and pass true as the second argument I get the message "Adding Joy" and then "15 total slices of bacon!"</a:t>
            </a:r>
          </a:p>
          <a:p>
            <a:endParaRPr lang="en-US" baseline="0" dirty="0" smtClean="0"/>
          </a:p>
          <a:p>
            <a:r>
              <a:rPr lang="en-US" baseline="0" dirty="0" smtClean="0"/>
              <a:t>Things start to get strange for the last two calls to the buy method.</a:t>
            </a:r>
          </a:p>
          <a:p>
            <a:endParaRPr lang="en-US" baseline="0" dirty="0" smtClean="0"/>
          </a:p>
          <a:p>
            <a:r>
              <a:rPr lang="en-US" baseline="0" dirty="0" smtClean="0"/>
              <a:t>When I call buy passing an empty string as the 1</a:t>
            </a:r>
            <a:r>
              <a:rPr lang="en-US" baseline="30000" dirty="0" smtClean="0"/>
              <a:t>st</a:t>
            </a:r>
            <a:r>
              <a:rPr lang="en-US" baseline="0" dirty="0" smtClean="0"/>
              <a:t> argument and the string "1" as the second argument I get "WAT?", "Adding Joy", and "15 total slices of bacon!" logged to the console… and to that I say, "WHAT!?" That is truly </a:t>
            </a:r>
            <a:r>
              <a:rPr lang="en-US" baseline="0" dirty="0" err="1" smtClean="0"/>
              <a:t>starnge</a:t>
            </a:r>
            <a:r>
              <a:rPr lang="en-US" baseline="0" dirty="0" smtClean="0"/>
              <a:t>… but as you'll see later we can make sense out of it.</a:t>
            </a:r>
          </a:p>
          <a:p>
            <a:endParaRPr lang="en-US" baseline="0" dirty="0" smtClean="0"/>
          </a:p>
          <a:p>
            <a:r>
              <a:rPr lang="en-US" baseline="0" dirty="0" smtClean="0"/>
              <a:t>The final call to buy is even stranger. We are passing a string with an explanation mark as the 1</a:t>
            </a:r>
            <a:r>
              <a:rPr lang="en-US" baseline="30000" dirty="0" smtClean="0"/>
              <a:t>st</a:t>
            </a:r>
            <a:r>
              <a:rPr lang="en-US" baseline="0" dirty="0" smtClean="0"/>
              <a:t> </a:t>
            </a:r>
            <a:r>
              <a:rPr lang="en-US" baseline="0" dirty="0" err="1" smtClean="0"/>
              <a:t>arugment</a:t>
            </a:r>
            <a:r>
              <a:rPr lang="en-US" baseline="0" dirty="0" smtClean="0"/>
              <a:t> and an objects with a </a:t>
            </a:r>
            <a:r>
              <a:rPr lang="en-US" baseline="0" dirty="0" err="1" smtClean="0"/>
              <a:t>toString</a:t>
            </a:r>
            <a:r>
              <a:rPr lang="en-US" baseline="0" dirty="0" smtClean="0"/>
              <a:t> method as the 2</a:t>
            </a:r>
            <a:r>
              <a:rPr lang="en-US" baseline="30000" dirty="0" smtClean="0"/>
              <a:t>nd</a:t>
            </a:r>
            <a:r>
              <a:rPr lang="en-US" baseline="0" dirty="0" smtClean="0"/>
              <a:t> argument. The result we get from this is "Adding Joy" to the console and then "15 exclamation mark total slices of bacon!"… and again I say to that "WHAT!"! </a:t>
            </a:r>
          </a:p>
          <a:p>
            <a:endParaRPr lang="en-US" baseline="0" dirty="0" smtClean="0"/>
          </a:p>
          <a:p>
            <a:r>
              <a:rPr lang="en-US" baseline="0" dirty="0" smtClean="0"/>
              <a:t>Now that you've been thoroughly confused and blown away by this randomness… let's pull away the covers and see what exactly is going on.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62</a:t>
            </a:fld>
            <a:endParaRPr lang="en-US"/>
          </a:p>
        </p:txBody>
      </p:sp>
    </p:spTree>
    <p:extLst>
      <p:ext uri="{BB962C8B-B14F-4D97-AF65-F5344CB8AC3E}">
        <p14:creationId xmlns:p14="http://schemas.microsoft.com/office/powerpoint/2010/main" val="37630422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before we start to dig deep into this, let's first start talk about the strict equality</a:t>
            </a:r>
            <a:r>
              <a:rPr lang="en-US" baseline="0" dirty="0" smtClean="0"/>
              <a:t> comparison algorithm. You may or may not know this, but there is a triple equals you can use for comparisons. You'll actually find many developers recommending that you use this technique instead of the double equals… and you'll see why in the next couple of slides, but anyway.</a:t>
            </a:r>
          </a:p>
          <a:p>
            <a:endParaRPr lang="en-US" baseline="0" dirty="0" smtClean="0"/>
          </a:p>
          <a:p>
            <a:r>
              <a:rPr lang="en-US" baseline="0" dirty="0" smtClean="0"/>
              <a:t>The triple equals checks to see if the type of the variables it is comparing is the same.. And if it is not, then it evaluates to false.</a:t>
            </a:r>
          </a:p>
          <a:p>
            <a:endParaRPr lang="en-US" baseline="0" dirty="0" smtClean="0"/>
          </a:p>
          <a:p>
            <a:r>
              <a:rPr lang="en-US" baseline="0" dirty="0" smtClean="0"/>
              <a:t>If the types are the same, then if they are both undefined it is true, if they are both null it is true, if they are numbers and are the same value it is true, if they are strings and they have the same characters it is true, if they are Booleans and are the same value it is true, and if they are both objects and refer to the same instance then it is true. If one of those rules doesn't match… then it is false. </a:t>
            </a:r>
          </a:p>
          <a:p>
            <a:endParaRPr lang="en-US" baseline="0" dirty="0" smtClean="0"/>
          </a:p>
          <a:p>
            <a:r>
              <a:rPr lang="en-US" baseline="0" dirty="0" smtClean="0"/>
              <a:t>These rules sound predictable and should feel pretty familiar if you compared it to another language… at least for the most part.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63</a:t>
            </a:fld>
            <a:endParaRPr lang="en-US"/>
          </a:p>
        </p:txBody>
      </p:sp>
    </p:spTree>
    <p:extLst>
      <p:ext uri="{BB962C8B-B14F-4D97-AF65-F5344CB8AC3E}">
        <p14:creationId xmlns:p14="http://schemas.microsoft.com/office/powerpoint/2010/main" val="13261004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things get a little more interesting if</a:t>
            </a:r>
            <a:r>
              <a:rPr lang="en-US" baseline="0" dirty="0" smtClean="0"/>
              <a:t> you start to use the abstract equality comparison algorithm… the double equals. </a:t>
            </a:r>
          </a:p>
          <a:p>
            <a:endParaRPr lang="en-US" baseline="0" dirty="0" smtClean="0"/>
          </a:p>
          <a:p>
            <a:r>
              <a:rPr lang="en-US" baseline="0" dirty="0" smtClean="0"/>
              <a:t>If both types are the same, then the same rules we discussed in the last slide are applied, which are pretty straightforward.</a:t>
            </a:r>
          </a:p>
          <a:p>
            <a:endParaRPr lang="en-US" baseline="0" dirty="0" smtClean="0"/>
          </a:p>
          <a:p>
            <a:r>
              <a:rPr lang="en-US" baseline="0" dirty="0" smtClean="0"/>
              <a:t>However, if the types are different… then things get a little more complicated. If the types are number and string, then the string gets converted to a number. We will take a look at that algorithm on the next slide. If either of the types is a Boolean then the other type get's converted into a number. If one type is an object and the other is a string or number, then the object will get converted to a primitive value. And finally… if none of these are a match false will be returned</a:t>
            </a:r>
          </a:p>
          <a:p>
            <a:endParaRPr lang="en-US" baseline="0" dirty="0" smtClean="0"/>
          </a:p>
          <a:p>
            <a:r>
              <a:rPr lang="en-US" baseline="0" dirty="0" smtClean="0"/>
              <a:t>These rules can be memorized, but you might start to </a:t>
            </a:r>
            <a:r>
              <a:rPr lang="en-US" baseline="0" dirty="0" err="1" smtClean="0"/>
              <a:t>appricate</a:t>
            </a:r>
            <a:r>
              <a:rPr lang="en-US" baseline="0" dirty="0" smtClean="0"/>
              <a:t> why some style guides suggest to only use the triple equals instead of the double equals.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64</a:t>
            </a:fld>
            <a:endParaRPr lang="en-US"/>
          </a:p>
        </p:txBody>
      </p:sp>
    </p:spTree>
    <p:extLst>
      <p:ext uri="{BB962C8B-B14F-4D97-AF65-F5344CB8AC3E}">
        <p14:creationId xmlns:p14="http://schemas.microsoft.com/office/powerpoint/2010/main" val="20042824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several of the conversions from the previous page had a </a:t>
            </a:r>
            <a:r>
              <a:rPr lang="en-US" dirty="0" err="1" smtClean="0"/>
              <a:t>toNumber</a:t>
            </a:r>
            <a:r>
              <a:rPr lang="en-US" dirty="0" smtClean="0"/>
              <a:t> conversion. This slide describes what that looks like.</a:t>
            </a:r>
            <a:r>
              <a:rPr lang="en-US" baseline="0" dirty="0" smtClean="0"/>
              <a:t> Most of these are straightforward, so that is good.</a:t>
            </a:r>
          </a:p>
          <a:p>
            <a:endParaRPr lang="en-US" baseline="0" dirty="0" smtClean="0"/>
          </a:p>
          <a:p>
            <a:r>
              <a:rPr lang="en-US" baseline="0" dirty="0" smtClean="0"/>
              <a:t>To Number of undefined is </a:t>
            </a:r>
            <a:r>
              <a:rPr lang="en-US" baseline="0" dirty="0" err="1" smtClean="0"/>
              <a:t>NaN</a:t>
            </a:r>
            <a:r>
              <a:rPr lang="en-US" baseline="0" dirty="0" smtClean="0"/>
              <a:t>, which makes sense. Null is zero, true is 1, false is 0, an empty string is 0, a string with a value is converted if in a number format, and an object is converted to a primitive and then that is passed </a:t>
            </a:r>
            <a:r>
              <a:rPr lang="en-US" baseline="0" dirty="0" err="1" smtClean="0"/>
              <a:t>ToNumber</a:t>
            </a:r>
            <a:r>
              <a:rPr lang="en-US" baseline="0" dirty="0" smtClean="0"/>
              <a:t>.</a:t>
            </a:r>
          </a:p>
          <a:p>
            <a:endParaRPr lang="en-US" baseline="0" dirty="0" smtClean="0"/>
          </a:p>
          <a:p>
            <a:r>
              <a:rPr lang="en-US" baseline="0" dirty="0" smtClean="0"/>
              <a:t>The </a:t>
            </a:r>
            <a:r>
              <a:rPr lang="en-US" baseline="0" dirty="0" err="1" smtClean="0"/>
              <a:t>ToPrimitive</a:t>
            </a:r>
            <a:r>
              <a:rPr lang="en-US" baseline="0" dirty="0" smtClean="0"/>
              <a:t> process is to return the </a:t>
            </a:r>
            <a:r>
              <a:rPr lang="en-US" baseline="0" dirty="0" err="1" smtClean="0"/>
              <a:t>valueOf</a:t>
            </a:r>
            <a:r>
              <a:rPr lang="en-US" baseline="0" dirty="0" smtClean="0"/>
              <a:t> the object if it is a </a:t>
            </a:r>
            <a:r>
              <a:rPr lang="en-US" baseline="0" dirty="0" err="1" smtClean="0"/>
              <a:t>primirtive</a:t>
            </a:r>
            <a:r>
              <a:rPr lang="en-US" baseline="0" dirty="0" smtClean="0"/>
              <a:t>, otherwise call the </a:t>
            </a:r>
            <a:r>
              <a:rPr lang="en-US" baseline="0" dirty="0" err="1" smtClean="0"/>
              <a:t>toString</a:t>
            </a:r>
            <a:r>
              <a:rPr lang="en-US" baseline="0" dirty="0" smtClean="0"/>
              <a:t> method if it returns a primitive… otherwise throw an error. </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65</a:t>
            </a:fld>
            <a:endParaRPr lang="en-US"/>
          </a:p>
        </p:txBody>
      </p:sp>
    </p:spTree>
    <p:extLst>
      <p:ext uri="{BB962C8B-B14F-4D97-AF65-F5344CB8AC3E}">
        <p14:creationId xmlns:p14="http://schemas.microsoft.com/office/powerpoint/2010/main" val="21298609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actually go and exterminate our bug, let's also talk about the addition operator. </a:t>
            </a:r>
          </a:p>
          <a:p>
            <a:endParaRPr lang="en-US" dirty="0" smtClean="0"/>
          </a:p>
          <a:p>
            <a:r>
              <a:rPr lang="en-US" dirty="0" smtClean="0"/>
              <a:t>Before anything happens both operands get converted</a:t>
            </a:r>
            <a:r>
              <a:rPr lang="en-US" baseline="0" dirty="0" smtClean="0"/>
              <a:t> to a primitive if they are not already.</a:t>
            </a:r>
            <a:endParaRPr lang="en-US" dirty="0" smtClean="0"/>
          </a:p>
          <a:p>
            <a:endParaRPr lang="en-US" dirty="0" smtClean="0"/>
          </a:p>
          <a:p>
            <a:r>
              <a:rPr lang="en-US" dirty="0" smtClean="0"/>
              <a:t>If </a:t>
            </a:r>
            <a:r>
              <a:rPr lang="en-US" baseline="0" dirty="0" smtClean="0"/>
              <a:t>either side of an addition operator is a string, then both sides will get </a:t>
            </a:r>
            <a:r>
              <a:rPr lang="en-US" baseline="0" dirty="0" err="1" smtClean="0"/>
              <a:t>toString'ed</a:t>
            </a:r>
            <a:r>
              <a:rPr lang="en-US" baseline="0" dirty="0" smtClean="0"/>
              <a:t> and concatenated. Otherwise both will be </a:t>
            </a:r>
            <a:r>
              <a:rPr lang="en-US" baseline="0" dirty="0" err="1" smtClean="0"/>
              <a:t>toNumbered</a:t>
            </a:r>
            <a:r>
              <a:rPr lang="en-US" baseline="0" dirty="0" smtClean="0"/>
              <a:t> and added together.</a:t>
            </a:r>
          </a:p>
          <a:p>
            <a:endParaRPr lang="en-US" baseline="0" dirty="0" smtClean="0"/>
          </a:p>
          <a:p>
            <a:r>
              <a:rPr lang="en-US" baseline="0" dirty="0" smtClean="0"/>
              <a:t>So, we have a 4 and a 2… and those are added together to make 6</a:t>
            </a:r>
          </a:p>
          <a:p>
            <a:r>
              <a:rPr lang="en-US" baseline="0" dirty="0" smtClean="0"/>
              <a:t>Then we have a string 4 and a number two… since the 4 is a </a:t>
            </a:r>
            <a:r>
              <a:rPr lang="en-US" baseline="0" dirty="0" err="1" smtClean="0"/>
              <a:t>stirng</a:t>
            </a:r>
            <a:r>
              <a:rPr lang="en-US" baseline="0" dirty="0" smtClean="0"/>
              <a:t> the 2 will get converted to a string and then they will get concatenated together… and really the rest of the examples follow that pattern or are just </a:t>
            </a:r>
            <a:r>
              <a:rPr lang="en-US" baseline="0" dirty="0" err="1" smtClean="0"/>
              <a:t>concat'ing</a:t>
            </a:r>
            <a:r>
              <a:rPr lang="en-US" baseline="0" dirty="0" smtClean="0"/>
              <a:t> 2 strings</a:t>
            </a:r>
          </a:p>
          <a:p>
            <a:endParaRPr lang="en-US" baseline="0" dirty="0" smtClean="0"/>
          </a:p>
          <a:p>
            <a:r>
              <a:rPr lang="en-US" baseline="0" dirty="0" smtClean="0"/>
              <a:t>So, hopefully these all make sense now… even if at first they didn't so much.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66</a:t>
            </a:fld>
            <a:endParaRPr lang="en-US"/>
          </a:p>
        </p:txBody>
      </p:sp>
    </p:spTree>
    <p:extLst>
      <p:ext uri="{BB962C8B-B14F-4D97-AF65-F5344CB8AC3E}">
        <p14:creationId xmlns:p14="http://schemas.microsoft.com/office/powerpoint/2010/main" val="11095999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we are going to do here is make 3 small changes. 1st we will exit out of our function if the quantity variable is not a number type. And then instead of using double equals we will use triple equals so there is no type coercion going on.</a:t>
            </a:r>
          </a:p>
          <a:p>
            <a:endParaRPr lang="en-US" dirty="0" smtClean="0"/>
          </a:p>
          <a:p>
            <a:r>
              <a:rPr lang="en-US" dirty="0" smtClean="0"/>
              <a:t>By</a:t>
            </a:r>
            <a:r>
              <a:rPr lang="en-US" baseline="0" dirty="0" smtClean="0"/>
              <a:t> making these changes it protects us from the last 2 cases falling through by accident or ones like them.</a:t>
            </a:r>
          </a:p>
          <a:p>
            <a:endParaRPr lang="en-US" baseline="0" dirty="0" smtClean="0"/>
          </a:p>
          <a:p>
            <a:r>
              <a:rPr lang="en-US" baseline="0" dirty="0" smtClean="0"/>
              <a:t>Now the output looks more like what we would have expected.</a:t>
            </a:r>
          </a:p>
          <a:p>
            <a:endParaRPr lang="en-US" baseline="0" dirty="0" smtClean="0"/>
          </a:p>
          <a:p>
            <a:r>
              <a:rPr lang="en-US" baseline="0" dirty="0" smtClean="0"/>
              <a:t>&lt;click&gt;As I mentioned a lot of coding guidelines recommend using the triple equals for comparison. </a:t>
            </a:r>
            <a:r>
              <a:rPr lang="en-US" baseline="0" dirty="0" err="1" smtClean="0"/>
              <a:t>JSHint</a:t>
            </a:r>
            <a:r>
              <a:rPr lang="en-US" baseline="0" dirty="0" smtClean="0"/>
              <a:t> helps us out here as well and encourages us to use triple equals… however, as most </a:t>
            </a:r>
            <a:r>
              <a:rPr lang="en-US" baseline="0" dirty="0" err="1" smtClean="0"/>
              <a:t>JSHint</a:t>
            </a:r>
            <a:r>
              <a:rPr lang="en-US" baseline="0" dirty="0" smtClean="0"/>
              <a:t> rules you can turn them off if you'd rather not follow them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67</a:t>
            </a:fld>
            <a:endParaRPr lang="en-US"/>
          </a:p>
        </p:txBody>
      </p:sp>
    </p:spTree>
    <p:extLst>
      <p:ext uri="{BB962C8B-B14F-4D97-AF65-F5344CB8AC3E}">
        <p14:creationId xmlns:p14="http://schemas.microsoft.com/office/powerpoint/2010/main" val="30744009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move on, I wanted to show an alternate version of the previous fix. </a:t>
            </a:r>
          </a:p>
          <a:p>
            <a:endParaRPr lang="en-US" baseline="0" dirty="0" smtClean="0"/>
          </a:p>
          <a:p>
            <a:r>
              <a:rPr lang="en-US" baseline="0" dirty="0" smtClean="0"/>
              <a:t>There are some JavaScript developers who view over use of the triple equals and it's counterpart not double equals to be overkill and unnecessary if you know both types are the same. </a:t>
            </a:r>
          </a:p>
          <a:p>
            <a:endParaRPr lang="en-US" baseline="0" dirty="0" smtClean="0"/>
          </a:p>
          <a:p>
            <a:r>
              <a:rPr lang="en-US" baseline="0" dirty="0" smtClean="0"/>
              <a:t>So this example uses the double equals when we know the types on both sides of the operator are the same… and since they are the same type they follow the same rules as the strict triple equals.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68</a:t>
            </a:fld>
            <a:endParaRPr lang="en-US"/>
          </a:p>
        </p:txBody>
      </p:sp>
    </p:spTree>
    <p:extLst>
      <p:ext uri="{BB962C8B-B14F-4D97-AF65-F5344CB8AC3E}">
        <p14:creationId xmlns:p14="http://schemas.microsoft.com/office/powerpoint/2010/main" val="4255508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Problematic Pause Bug we have a max function that accepts N number of arguments and it will loop over them and return the largest number that it found.</a:t>
            </a:r>
          </a:p>
          <a:p>
            <a:endParaRPr lang="en-US" baseline="0" dirty="0" smtClean="0"/>
          </a:p>
          <a:p>
            <a:r>
              <a:rPr lang="en-US" baseline="0" dirty="0" smtClean="0"/>
              <a:t>Take a few seconds and see if you can figure out what will be logged to the console. Can you spot the bug in this piece of code?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69</a:t>
            </a:fld>
            <a:endParaRPr lang="en-US"/>
          </a:p>
        </p:txBody>
      </p:sp>
    </p:spTree>
    <p:extLst>
      <p:ext uri="{BB962C8B-B14F-4D97-AF65-F5344CB8AC3E}">
        <p14:creationId xmlns:p14="http://schemas.microsoft.com/office/powerpoint/2010/main" val="333231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As it turn out</a:t>
            </a:r>
            <a:r>
              <a:rPr lang="en-US" baseline="0" dirty="0" smtClean="0"/>
              <a:t> JavaScript **does** need semicolons in order to parse the language. However, since it **isn't** guaranteed that there will **be** semi-colons… so, there is something called Automatic Semicolon Insertion (also know as ASI) that tries to assist with parsing if it is needed.</a:t>
            </a:r>
          </a:p>
          <a:p>
            <a:r>
              <a:rPr lang="en-US" baseline="0" dirty="0" smtClean="0"/>
              <a:t>&lt;click&gt;</a:t>
            </a:r>
          </a:p>
          <a:p>
            <a:r>
              <a:rPr lang="en-US" baseline="0" dirty="0" smtClean="0"/>
              <a:t>Here are the rules for ASI…</a:t>
            </a:r>
          </a:p>
          <a:p>
            <a:r>
              <a:rPr lang="en-US" baseline="0" dirty="0" smtClean="0"/>
              <a:t>It is only applied when a new line or curly brace is followed by an invalid token</a:t>
            </a:r>
          </a:p>
          <a:p>
            <a:r>
              <a:rPr lang="en-US" baseline="0" dirty="0" smtClean="0"/>
              <a:t>It is only applied when a new line comes before the </a:t>
            </a:r>
            <a:r>
              <a:rPr lang="en-US" baseline="0" dirty="0" err="1" smtClean="0"/>
              <a:t>minusminus</a:t>
            </a:r>
            <a:r>
              <a:rPr lang="en-US" baseline="0" dirty="0" smtClean="0"/>
              <a:t> or </a:t>
            </a:r>
            <a:r>
              <a:rPr lang="en-US" baseline="0" dirty="0" err="1" smtClean="0"/>
              <a:t>plusplus</a:t>
            </a:r>
            <a:r>
              <a:rPr lang="en-US" baseline="0" dirty="0" smtClean="0"/>
              <a:t> token</a:t>
            </a:r>
          </a:p>
          <a:p>
            <a:r>
              <a:rPr lang="en-US" baseline="0" dirty="0" smtClean="0"/>
              <a:t>It is only applied when a new line follows a continue, break, return or a throw statement</a:t>
            </a:r>
          </a:p>
          <a:p>
            <a:r>
              <a:rPr lang="en-US" baseline="0" dirty="0" smtClean="0"/>
              <a:t>And it is only applied if a </a:t>
            </a:r>
            <a:r>
              <a:rPr lang="en-US" baseline="0" dirty="0" err="1" smtClean="0"/>
              <a:t>seimicolon</a:t>
            </a:r>
            <a:r>
              <a:rPr lang="en-US" baseline="0" dirty="0" smtClean="0"/>
              <a:t> is needed at the end of a file </a:t>
            </a:r>
          </a:p>
          <a:p>
            <a:r>
              <a:rPr lang="en-US" baseline="0" dirty="0" smtClean="0"/>
              <a:t>&lt;click&gt;</a:t>
            </a:r>
          </a:p>
          <a:p>
            <a:r>
              <a:rPr lang="en-US" baseline="0" dirty="0" smtClean="0"/>
              <a:t>With those rules in mind, there are some exceptions when ASI will not run even if they match one of the above rules</a:t>
            </a:r>
          </a:p>
          <a:p>
            <a:r>
              <a:rPr lang="en-US" baseline="0" dirty="0" smtClean="0"/>
              <a:t>ASI will not be applied if it would result in an empty statement…</a:t>
            </a:r>
          </a:p>
          <a:p>
            <a:r>
              <a:rPr lang="en-US" baseline="0" dirty="0" smtClean="0"/>
              <a:t>And ASI will not be applied inside the head of a for statement</a:t>
            </a:r>
          </a:p>
          <a:p>
            <a:endParaRPr lang="en-US" baseline="0" dirty="0" smtClean="0"/>
          </a:p>
          <a:p>
            <a:r>
              <a:rPr lang="en-US" baseline="0" dirty="0" smtClean="0"/>
              <a:t>Whew, now that is a lot of rules and exceptions and some of them sound kind of confusing. So, what does that actually mean for our code snippet? Well, let's take a look and see.</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7</a:t>
            </a:fld>
            <a:endParaRPr lang="en-US"/>
          </a:p>
        </p:txBody>
      </p:sp>
    </p:spTree>
    <p:extLst>
      <p:ext uri="{BB962C8B-B14F-4D97-AF65-F5344CB8AC3E}">
        <p14:creationId xmlns:p14="http://schemas.microsoft.com/office/powerpoint/2010/main" val="21344305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there may be several things I am doing in this code snippet that you might not be familiar</a:t>
            </a:r>
            <a:r>
              <a:rPr lang="en-US" baseline="0" dirty="0" smtClean="0"/>
              <a:t> with, but we will unpack that here in a few minutes.</a:t>
            </a:r>
          </a:p>
          <a:p>
            <a:endParaRPr lang="en-US" baseline="0" dirty="0" smtClean="0"/>
          </a:p>
          <a:p>
            <a:r>
              <a:rPr lang="en-US" baseline="0" dirty="0" smtClean="0"/>
              <a:t>&lt;click&gt;First, let's check out what the output of this piece of code is… and of course we have a bug… because we always do, right?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Once the 1 is processed it is identified as the max, then 3 comes along which is largest… and so forth. Until hopefully we get a max of 9…. But wait a minute, max is console logged as undefined? How can that be?</a:t>
            </a:r>
          </a:p>
          <a:p>
            <a:endParaRPr lang="en-US" baseline="0"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70</a:t>
            </a:fld>
            <a:endParaRPr lang="en-US"/>
          </a:p>
        </p:txBody>
      </p:sp>
    </p:spTree>
    <p:extLst>
      <p:ext uri="{BB962C8B-B14F-4D97-AF65-F5344CB8AC3E}">
        <p14:creationId xmlns:p14="http://schemas.microsoft.com/office/powerpoint/2010/main" val="20290688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let's take a look at the comma operator,</a:t>
            </a:r>
            <a:r>
              <a:rPr lang="en-US" baseline="0" dirty="0" smtClean="0"/>
              <a:t> which I was using in several places in the previous code snippet.</a:t>
            </a:r>
          </a:p>
          <a:p>
            <a:endParaRPr lang="en-US" baseline="0" dirty="0" smtClean="0"/>
          </a:p>
          <a:p>
            <a:r>
              <a:rPr lang="en-US" baseline="0" dirty="0" smtClean="0"/>
              <a:t>The comma operator evaluates both sides of its operand from left to right and returns the value of the second. </a:t>
            </a:r>
          </a:p>
          <a:p>
            <a:endParaRPr lang="en-US" baseline="0" dirty="0" smtClean="0"/>
          </a:p>
          <a:p>
            <a:r>
              <a:rPr lang="en-US" baseline="0" dirty="0" smtClean="0"/>
              <a:t>&lt;click&gt;So the following piece of code evaluates single to 3, then evaluates double to 6, and then it returns 6 and assigns it to the </a:t>
            </a:r>
            <a:r>
              <a:rPr lang="en-US" baseline="0" dirty="0" err="1" smtClean="0"/>
              <a:t>wat</a:t>
            </a:r>
            <a:r>
              <a:rPr lang="en-US" baseline="0" dirty="0" smtClean="0"/>
              <a:t> variable. </a:t>
            </a:r>
          </a:p>
          <a:p>
            <a:endParaRPr lang="en-US" baseline="0" dirty="0" smtClean="0"/>
          </a:p>
          <a:p>
            <a:r>
              <a:rPr lang="en-US" baseline="0" dirty="0" smtClean="0"/>
              <a:t>It's a pretty easy concept to follow, but it's important to know.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71</a:t>
            </a:fld>
            <a:endParaRPr lang="en-US"/>
          </a:p>
        </p:txBody>
      </p:sp>
    </p:spTree>
    <p:extLst>
      <p:ext uri="{BB962C8B-B14F-4D97-AF65-F5344CB8AC3E}">
        <p14:creationId xmlns:p14="http://schemas.microsoft.com/office/powerpoint/2010/main" val="14897784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main issue with the buggy code is that I had a comma after max and was returning the </a:t>
            </a:r>
            <a:r>
              <a:rPr lang="en-US" baseline="0" dirty="0" err="1" smtClean="0"/>
              <a:t>arg</a:t>
            </a:r>
            <a:r>
              <a:rPr lang="en-US" baseline="0" dirty="0" smtClean="0"/>
              <a:t> variable from the max function since it was on the right of the comma operator.</a:t>
            </a:r>
          </a:p>
          <a:p>
            <a:endParaRPr lang="en-US" baseline="0" dirty="0" smtClean="0"/>
          </a:p>
          <a:p>
            <a:r>
              <a:rPr lang="en-US" baseline="0" dirty="0" smtClean="0"/>
              <a:t>&lt;click&gt;So, if I remove the </a:t>
            </a:r>
            <a:r>
              <a:rPr lang="en-US" baseline="0" dirty="0" err="1" smtClean="0"/>
              <a:t>arg</a:t>
            </a:r>
            <a:r>
              <a:rPr lang="en-US" baseline="0" dirty="0" smtClean="0"/>
              <a:t> from the return statement things will start working as expected.</a:t>
            </a:r>
          </a:p>
          <a:p>
            <a:endParaRPr lang="en-US" baseline="0" dirty="0" smtClean="0"/>
          </a:p>
          <a:p>
            <a:r>
              <a:rPr lang="en-US" baseline="0" dirty="0" smtClean="0"/>
              <a:t>I am still using the comma operator to store the length of the arguments while initializing the </a:t>
            </a:r>
            <a:r>
              <a:rPr lang="en-US" baseline="0" dirty="0" err="1" smtClean="0"/>
              <a:t>i</a:t>
            </a:r>
            <a:r>
              <a:rPr lang="en-US" baseline="0" dirty="0" smtClean="0"/>
              <a:t> variable. And in addition to checking if </a:t>
            </a:r>
            <a:r>
              <a:rPr lang="en-US" baseline="0" dirty="0" err="1" smtClean="0"/>
              <a:t>i</a:t>
            </a:r>
            <a:r>
              <a:rPr lang="en-US" baseline="0" dirty="0" smtClean="0"/>
              <a:t> is less than length I'm also assigning the arguments at index </a:t>
            </a:r>
            <a:r>
              <a:rPr lang="en-US" baseline="0" dirty="0" err="1" smtClean="0"/>
              <a:t>i</a:t>
            </a:r>
            <a:r>
              <a:rPr lang="en-US" baseline="0" dirty="0" smtClean="0"/>
              <a:t> to the </a:t>
            </a:r>
            <a:r>
              <a:rPr lang="en-US" baseline="0" dirty="0" err="1" smtClean="0"/>
              <a:t>arg</a:t>
            </a:r>
            <a:r>
              <a:rPr lang="en-US" baseline="0" dirty="0" smtClean="0"/>
              <a:t> variable… which cleans up the code inside the for statement a little bit</a:t>
            </a:r>
          </a:p>
          <a:p>
            <a:endParaRPr lang="en-US" baseline="0" dirty="0" smtClean="0"/>
          </a:p>
          <a:p>
            <a:r>
              <a:rPr lang="en-US" baseline="0" dirty="0" smtClean="0"/>
              <a:t>I removed the </a:t>
            </a:r>
            <a:r>
              <a:rPr lang="en-US" baseline="0" dirty="0" err="1" smtClean="0"/>
              <a:t>console.logs</a:t>
            </a:r>
            <a:r>
              <a:rPr lang="en-US" baseline="0" dirty="0" smtClean="0"/>
              <a:t>, but if you recall those were using the commas operator as well so I could sneak in an extra statement where it didn't really belong ;)</a:t>
            </a:r>
          </a:p>
          <a:p>
            <a:endParaRPr lang="en-US" baseline="0" dirty="0" smtClean="0"/>
          </a:p>
          <a:p>
            <a:r>
              <a:rPr lang="en-US" baseline="0" dirty="0" smtClean="0"/>
              <a:t>As a side note, you probably want to be careful with the commas operator as it can encourage you to write really terse and hard to read code… but if it makes sense or really cleans things up, then I think it is alright. As for most things… try to follow best practices unless you have a good reason… use your best judgment and ask a friend too.</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72</a:t>
            </a:fld>
            <a:endParaRPr lang="en-US"/>
          </a:p>
        </p:txBody>
      </p:sp>
    </p:spTree>
    <p:extLst>
      <p:ext uri="{BB962C8B-B14F-4D97-AF65-F5344CB8AC3E}">
        <p14:creationId xmlns:p14="http://schemas.microsoft.com/office/powerpoint/2010/main" val="1375516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Ignored Invention Bug we have a Cat constructor and we are creating two new cats… fluffy and midnight… and then logging them to the console via </a:t>
            </a:r>
            <a:r>
              <a:rPr lang="en-US" baseline="0" dirty="0" err="1" smtClean="0"/>
              <a:t>JSON.stringify</a:t>
            </a:r>
            <a:endParaRPr lang="en-US" baseline="0" dirty="0" smtClean="0"/>
          </a:p>
          <a:p>
            <a:endParaRPr lang="en-US" baseline="0" dirty="0" smtClean="0"/>
          </a:p>
          <a:p>
            <a:r>
              <a:rPr lang="en-US" baseline="0" dirty="0" smtClean="0"/>
              <a:t>Can you spot the bug? Do you know what is really happening?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73</a:t>
            </a:fld>
            <a:endParaRPr lang="en-US"/>
          </a:p>
        </p:txBody>
      </p:sp>
    </p:spTree>
    <p:extLst>
      <p:ext uri="{BB962C8B-B14F-4D97-AF65-F5344CB8AC3E}">
        <p14:creationId xmlns:p14="http://schemas.microsoft.com/office/powerpoint/2010/main" val="42140035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fluffy ends up logging</a:t>
            </a:r>
            <a:r>
              <a:rPr lang="en-US" baseline="0" dirty="0" smtClean="0"/>
              <a:t> to the console correctly…</a:t>
            </a:r>
          </a:p>
          <a:p>
            <a:r>
              <a:rPr lang="en-US" baseline="0" dirty="0" smtClean="0"/>
              <a:t>But midnight logs out undefined. Hmm, that is unfortunate.</a:t>
            </a:r>
          </a:p>
          <a:p>
            <a:r>
              <a:rPr lang="en-US" baseline="0" dirty="0" smtClean="0"/>
              <a:t>But midnight hasn't been lost completely… he can be found on the global window object… however, that's actually not cool at all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74</a:t>
            </a:fld>
            <a:endParaRPr lang="en-US"/>
          </a:p>
        </p:txBody>
      </p:sp>
    </p:spTree>
    <p:extLst>
      <p:ext uri="{BB962C8B-B14F-4D97-AF65-F5344CB8AC3E}">
        <p14:creationId xmlns:p14="http://schemas.microsoft.com/office/powerpoint/2010/main" val="30488200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instanceof</a:t>
            </a:r>
            <a:r>
              <a:rPr lang="en-US" dirty="0" smtClean="0">
                <a:solidFill>
                  <a:srgbClr val="000000"/>
                </a:solidFill>
                <a:highlight>
                  <a:srgbClr val="FFFFFF"/>
                </a:highlight>
                <a:latin typeface="Consolas" panose="020B0609020204030204" pitchFamily="49" charset="0"/>
              </a:rPr>
              <a:t> Person))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Person(name);</a:t>
            </a:r>
          </a:p>
          <a:p>
            <a:pPr marL="0" indent="0">
              <a:buNone/>
            </a:pPr>
            <a:r>
              <a:rPr lang="en-US" dirty="0" smtClean="0">
                <a:solidFill>
                  <a:srgbClr val="000000"/>
                </a:solidFill>
                <a:highlight>
                  <a:srgbClr val="FFFFFF"/>
                </a:highlight>
                <a:latin typeface="Consolas" panose="020B0609020204030204" pitchFamily="49" charset="0"/>
              </a:rPr>
              <a:t>    }</a:t>
            </a:r>
            <a:endParaRPr lang="en-US" dirty="0" smtClean="0"/>
          </a:p>
          <a:p>
            <a:endParaRPr lang="en-US" dirty="0" smtClean="0"/>
          </a:p>
          <a:p>
            <a:endParaRPr lang="en-US" dirty="0" smtClean="0"/>
          </a:p>
          <a:p>
            <a:r>
              <a:rPr lang="en-US" dirty="0" smtClean="0"/>
              <a:t>So, what's going on exactly? </a:t>
            </a:r>
          </a:p>
          <a:p>
            <a:endParaRPr lang="en-US" dirty="0" smtClean="0"/>
          </a:p>
          <a:p>
            <a:r>
              <a:rPr lang="en-US" dirty="0" smtClean="0"/>
              <a:t>Well, we</a:t>
            </a:r>
            <a:r>
              <a:rPr lang="en-US" baseline="0" dirty="0" smtClean="0"/>
              <a:t> forgot to include the new operator when calling the constructor to create midnight. </a:t>
            </a:r>
          </a:p>
          <a:p>
            <a:endParaRPr lang="en-US" baseline="0" dirty="0" smtClean="0"/>
          </a:p>
          <a:p>
            <a:r>
              <a:rPr lang="en-US" baseline="0" dirty="0" smtClean="0"/>
              <a:t>What does the new operator even do? Well, it creates the new object, sets it's prototype to the constructor's prototype, executes the constructor using the new object as the "this" context, and then returns the new object</a:t>
            </a:r>
          </a:p>
          <a:p>
            <a:endParaRPr lang="en-US" dirty="0" smtClean="0"/>
          </a:p>
          <a:p>
            <a:r>
              <a:rPr lang="en-US" dirty="0" smtClean="0"/>
              <a:t>So, let's take a look at the following code and talk through what is happening…</a:t>
            </a:r>
          </a:p>
          <a:p>
            <a:endParaRPr lang="en-US" dirty="0" smtClean="0"/>
          </a:p>
          <a:p>
            <a:r>
              <a:rPr lang="en-US" dirty="0" smtClean="0"/>
              <a:t>&lt;click&gt;If we use the new operator along with a constructor… a new object</a:t>
            </a:r>
            <a:r>
              <a:rPr lang="en-US" baseline="0" dirty="0" smtClean="0"/>
              <a:t> is created</a:t>
            </a:r>
            <a:endParaRPr lang="en-US" dirty="0" smtClean="0"/>
          </a:p>
          <a:p>
            <a:r>
              <a:rPr lang="en-US" dirty="0" smtClean="0"/>
              <a:t>&lt;click&gt;Once we get inside the constructor the "this" context will refer to the newly created object</a:t>
            </a:r>
          </a:p>
          <a:p>
            <a:r>
              <a:rPr lang="en-US" dirty="0" smtClean="0"/>
              <a:t>&lt;click&gt;however, if we tried to call our constructor without using the new operator</a:t>
            </a:r>
          </a:p>
          <a:p>
            <a:r>
              <a:rPr lang="en-US" dirty="0" smtClean="0"/>
              <a:t>&lt;click&gt;then no new object will be created</a:t>
            </a:r>
          </a:p>
          <a:p>
            <a:r>
              <a:rPr lang="en-US" dirty="0" smtClean="0"/>
              <a:t>&lt;click&gt;and when we get inside our constructor the "this" context will refer to the global object.. Which is the window object. This</a:t>
            </a:r>
            <a:r>
              <a:rPr lang="en-US" baseline="0" dirty="0" smtClean="0"/>
              <a:t> is bad because we are now appending things on the window object that is global to everyone. </a:t>
            </a:r>
            <a:r>
              <a:rPr lang="en-US" baseline="0" dirty="0" err="1" smtClean="0"/>
              <a:t>Ohh</a:t>
            </a:r>
            <a:r>
              <a:rPr lang="en-US" baseline="0" dirty="0" smtClean="0"/>
              <a:t> boy ;(</a:t>
            </a:r>
            <a:endParaRPr lang="en-US" dirty="0" smtClean="0"/>
          </a:p>
          <a:p>
            <a:r>
              <a:rPr lang="en-US" dirty="0" smtClean="0"/>
              <a:t>&lt;click&gt;As a result, it is considered a best practice to uppercase your constructor function</a:t>
            </a:r>
            <a:r>
              <a:rPr lang="en-US" baseline="0" dirty="0" smtClean="0"/>
              <a:t> to communicate to the developer that something special needs to be done with this function… it needs to be </a:t>
            </a:r>
            <a:r>
              <a:rPr lang="en-US" baseline="0" dirty="0" err="1" smtClean="0"/>
              <a:t>new'ed</a:t>
            </a:r>
            <a:r>
              <a:rPr lang="en-US" baseline="0" dirty="0" smtClean="0"/>
              <a:t> up</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75</a:t>
            </a:fld>
            <a:endParaRPr lang="en-US"/>
          </a:p>
        </p:txBody>
      </p:sp>
    </p:spTree>
    <p:extLst>
      <p:ext uri="{BB962C8B-B14F-4D97-AF65-F5344CB8AC3E}">
        <p14:creationId xmlns:p14="http://schemas.microsoft.com/office/powerpoint/2010/main" val="26067346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were concerned about developers calling your constructor without using the new operator, then you could add some extra code to protect against that. </a:t>
            </a:r>
          </a:p>
          <a:p>
            <a:endParaRPr lang="en-US" baseline="0" dirty="0" smtClean="0"/>
          </a:p>
          <a:p>
            <a:r>
              <a:rPr lang="en-US" baseline="0" dirty="0" smtClean="0"/>
              <a:t>Here in our constructor we are checking if this is an instance of a person. If it isn't then… that means it was not </a:t>
            </a:r>
            <a:r>
              <a:rPr lang="en-US" baseline="0" dirty="0" err="1" smtClean="0"/>
              <a:t>new'ed</a:t>
            </a:r>
            <a:r>
              <a:rPr lang="en-US" baseline="0" dirty="0" smtClean="0"/>
              <a:t> up correctly so we will manually return a new version of Person passing the appropriate arguments.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76</a:t>
            </a:fld>
            <a:endParaRPr lang="en-US"/>
          </a:p>
        </p:txBody>
      </p:sp>
    </p:spTree>
    <p:extLst>
      <p:ext uri="{BB962C8B-B14F-4D97-AF65-F5344CB8AC3E}">
        <p14:creationId xmlns:p14="http://schemas.microsoft.com/office/powerpoint/2010/main" val="22400291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order to fix our code</a:t>
            </a:r>
            <a:r>
              <a:rPr lang="en-US" baseline="0" dirty="0" smtClean="0"/>
              <a:t> all we need to do is make sure we use the "new" operator before creating our </a:t>
            </a:r>
            <a:r>
              <a:rPr lang="en-US" baseline="0" dirty="0" err="1" smtClean="0"/>
              <a:t>midngith</a:t>
            </a:r>
            <a:r>
              <a:rPr lang="en-US" baseline="0" dirty="0" smtClean="0"/>
              <a:t> cat and all is well…. And we don't have any leaked items on our global widow object.</a:t>
            </a:r>
          </a:p>
          <a:p>
            <a:endParaRPr lang="en-US" baseline="0" dirty="0" smtClean="0"/>
          </a:p>
          <a:p>
            <a:r>
              <a:rPr lang="en-US" baseline="0" dirty="0" smtClean="0"/>
              <a:t>In addition we added some code in our constructor… to protect against someone not using "new"… just in case</a:t>
            </a:r>
          </a:p>
          <a:p>
            <a:endParaRPr lang="en-US" baseline="0" dirty="0" smtClean="0"/>
          </a:p>
          <a:p>
            <a:r>
              <a:rPr lang="en-US" baseline="0" dirty="0" smtClean="0"/>
              <a:t>&lt;click&gt;And again… we have </a:t>
            </a:r>
            <a:r>
              <a:rPr lang="en-US" baseline="0" dirty="0" err="1" smtClean="0"/>
              <a:t>JSHint</a:t>
            </a:r>
            <a:r>
              <a:rPr lang="en-US" baseline="0" dirty="0" smtClean="0"/>
              <a:t> to the rescue and it would  have given us the following error in our previous buggy code. "Missing new prefix when invoking a constructor"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77</a:t>
            </a:fld>
            <a:endParaRPr lang="en-US"/>
          </a:p>
        </p:txBody>
      </p:sp>
    </p:spTree>
    <p:extLst>
      <p:ext uri="{BB962C8B-B14F-4D97-AF65-F5344CB8AC3E}">
        <p14:creationId xmlns:p14="http://schemas.microsoft.com/office/powerpoint/2010/main" val="3304650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Inaccurate Increate bug we have a fruit array of strings and we are incrementing the index and the count to add two new items (orange and banana). And then at the end we console log the contents of the array.</a:t>
            </a:r>
          </a:p>
          <a:p>
            <a:endParaRPr lang="en-US" baseline="0" dirty="0" smtClean="0"/>
          </a:p>
          <a:p>
            <a:r>
              <a:rPr lang="en-US" baseline="0" dirty="0" smtClean="0"/>
              <a:t>The desired output is listed above in the comment… apple 1, orange 2, and banana 3</a:t>
            </a:r>
          </a:p>
          <a:p>
            <a:endParaRPr lang="en-US" baseline="0" dirty="0" smtClean="0"/>
          </a:p>
          <a:p>
            <a:r>
              <a:rPr lang="en-US" baseline="0" dirty="0" smtClean="0"/>
              <a:t>Do you know what the output will be?</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78</a:t>
            </a:fld>
            <a:endParaRPr lang="en-US"/>
          </a:p>
        </p:txBody>
      </p:sp>
    </p:spTree>
    <p:extLst>
      <p:ext uri="{BB962C8B-B14F-4D97-AF65-F5344CB8AC3E}">
        <p14:creationId xmlns:p14="http://schemas.microsoft.com/office/powerpoint/2010/main" val="13763388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unfortuatnley</a:t>
            </a:r>
            <a:r>
              <a:rPr lang="en-US" dirty="0" smtClean="0"/>
              <a:t> we didn't get the desired output… but you knew we had a bug so that</a:t>
            </a:r>
            <a:r>
              <a:rPr lang="en-US" baseline="0" dirty="0" smtClean="0"/>
              <a:t> was obvious</a:t>
            </a:r>
          </a:p>
          <a:p>
            <a:endParaRPr lang="en-US" baseline="0" dirty="0" smtClean="0"/>
          </a:p>
          <a:p>
            <a:r>
              <a:rPr lang="en-US" baseline="0" dirty="0" smtClean="0"/>
              <a:t>What we do get as output is orange 2, and banana 3… and that's it. </a:t>
            </a:r>
          </a:p>
          <a:p>
            <a:endParaRPr lang="en-US" baseline="0" dirty="0" smtClean="0"/>
          </a:p>
          <a:p>
            <a:r>
              <a:rPr lang="en-US" baseline="0" dirty="0" smtClean="0"/>
              <a:t>So, what happened to apple-1? Where did it go?</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79</a:t>
            </a:fld>
            <a:endParaRPr lang="en-US"/>
          </a:p>
        </p:txBody>
      </p:sp>
    </p:spTree>
    <p:extLst>
      <p:ext uri="{BB962C8B-B14F-4D97-AF65-F5344CB8AC3E}">
        <p14:creationId xmlns:p14="http://schemas.microsoft.com/office/powerpoint/2010/main" val="186090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look at</a:t>
            </a:r>
            <a:r>
              <a:rPr lang="en-US" baseline="0" dirty="0" smtClean="0"/>
              <a:t> our code again and apply the </a:t>
            </a:r>
            <a:r>
              <a:rPr lang="en-US" baseline="0" dirty="0" err="1" smtClean="0"/>
              <a:t>Automatica</a:t>
            </a:r>
            <a:r>
              <a:rPr lang="en-US" baseline="0" dirty="0" smtClean="0"/>
              <a:t> Semicolon Insertion rules… hopefully that will reveal any problems that we might have.</a:t>
            </a:r>
          </a:p>
          <a:p>
            <a:endParaRPr lang="en-US" baseline="0" dirty="0" smtClean="0"/>
          </a:p>
          <a:p>
            <a:r>
              <a:rPr lang="en-US" baseline="0" dirty="0" smtClean="0"/>
              <a:t>If we </a:t>
            </a:r>
            <a:r>
              <a:rPr lang="en-US" baseline="0" dirty="0" err="1" smtClean="0"/>
              <a:t>appy</a:t>
            </a:r>
            <a:r>
              <a:rPr lang="en-US" baseline="0" dirty="0" smtClean="0"/>
              <a:t> the first rule (when a new line or </a:t>
            </a:r>
            <a:r>
              <a:rPr lang="en-US" baseline="0" dirty="0" err="1" smtClean="0"/>
              <a:t>cirly</a:t>
            </a:r>
            <a:r>
              <a:rPr lang="en-US" baseline="0" dirty="0" smtClean="0"/>
              <a:t> brace is followed by an invalid token)  then ASI will add the following semicolons for us.&lt;click&gt; And those all seem to make sense. It is placing semicolons where we would have put them if we were following that style.</a:t>
            </a:r>
          </a:p>
          <a:p>
            <a:endParaRPr lang="en-US" baseline="0" dirty="0" smtClean="0"/>
          </a:p>
          <a:p>
            <a:r>
              <a:rPr lang="en-US" baseline="0" dirty="0" smtClean="0"/>
              <a:t>However, the 3</a:t>
            </a:r>
            <a:r>
              <a:rPr lang="en-US" baseline="30000" dirty="0" smtClean="0"/>
              <a:t>rd</a:t>
            </a:r>
            <a:r>
              <a:rPr lang="en-US" baseline="0" dirty="0" smtClean="0"/>
              <a:t> ASI rule (when a new line follows a continue, break, return, or throw) puts a semicolon at the end of the return statement! What!?! Now that is definitely **not** what we wanted, so… that **is** a problem.</a:t>
            </a:r>
          </a:p>
          <a:p>
            <a:endParaRPr lang="en-US" baseline="0" dirty="0" smtClean="0"/>
          </a:p>
          <a:p>
            <a:r>
              <a:rPr lang="en-US" baseline="0" dirty="0" smtClean="0"/>
              <a:t>&lt;click&gt;Something else to notice is that ASI **did not** add a semicolon after our declaration of the names string. **That** turns out to be a problem too because that means JavaScript will think the following array code is actually a part of the same declaration statement… which is **not** the case.</a:t>
            </a:r>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8</a:t>
            </a:fld>
            <a:endParaRPr lang="en-US"/>
          </a:p>
        </p:txBody>
      </p:sp>
    </p:spTree>
    <p:extLst>
      <p:ext uri="{BB962C8B-B14F-4D97-AF65-F5344CB8AC3E}">
        <p14:creationId xmlns:p14="http://schemas.microsoft.com/office/powerpoint/2010/main" val="2987753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reason things aren't</a:t>
            </a:r>
            <a:r>
              <a:rPr lang="en-US" baseline="0" dirty="0" smtClean="0"/>
              <a:t> working as expected is because we are using a combination of prefix and postfix operators and we are also using them within a complex statement. This combination can lead to some confusing bugs.</a:t>
            </a:r>
          </a:p>
          <a:p>
            <a:endParaRPr lang="en-US" baseline="0" dirty="0" smtClean="0"/>
          </a:p>
          <a:p>
            <a:r>
              <a:rPr lang="en-US" baseline="0" dirty="0" smtClean="0"/>
              <a:t>The different between prefix and postfix is easy to understand conceptually, but in practice it can be easy to get wrong. </a:t>
            </a:r>
          </a:p>
          <a:p>
            <a:endParaRPr lang="en-US" baseline="0" dirty="0" smtClean="0"/>
          </a:p>
          <a:p>
            <a:r>
              <a:rPr lang="en-US" baseline="0" dirty="0" smtClean="0"/>
              <a:t>++x returns the operand after adding one.</a:t>
            </a:r>
          </a:p>
          <a:p>
            <a:r>
              <a:rPr lang="en-US" baseline="0" dirty="0" smtClean="0"/>
              <a:t>Whereas x++ returns the operand as is and adds one after that.</a:t>
            </a:r>
          </a:p>
          <a:p>
            <a:r>
              <a:rPr lang="en-US" baseline="0" dirty="0" smtClean="0"/>
              <a:t>&lt;click&gt;If these are on a line by themselves, it isn't too hard to understand, </a:t>
            </a:r>
          </a:p>
          <a:p>
            <a:endParaRPr lang="en-US" baseline="0" dirty="0" smtClean="0"/>
          </a:p>
          <a:p>
            <a:r>
              <a:rPr lang="en-US" baseline="0" dirty="0" smtClean="0"/>
              <a:t>&lt;click&gt;but once you start mixing them into complex statements… all bets are off.</a:t>
            </a:r>
          </a:p>
          <a:p>
            <a:r>
              <a:rPr lang="en-US" baseline="0" dirty="0" smtClean="0"/>
              <a:t>Take a look at some of these… we have a new array with y equal zero. </a:t>
            </a:r>
          </a:p>
          <a:p>
            <a:r>
              <a:rPr lang="en-US" baseline="0" dirty="0" smtClean="0"/>
              <a:t>We </a:t>
            </a:r>
            <a:r>
              <a:rPr lang="en-US" baseline="0" dirty="0" err="1" smtClean="0"/>
              <a:t>concat</a:t>
            </a:r>
            <a:r>
              <a:rPr lang="en-US" baseline="0" dirty="0" smtClean="0"/>
              <a:t> the "test" string to ++y and assign it to our array. After that statement… the string is at index 0 and the value of y is 1</a:t>
            </a:r>
          </a:p>
          <a:p>
            <a:endParaRPr lang="en-US" baseline="0" dirty="0" smtClean="0"/>
          </a:p>
          <a:p>
            <a:r>
              <a:rPr lang="en-US" baseline="0" dirty="0" smtClean="0"/>
              <a:t>If we repeat the statement slightly, but use the postfix instead then we get a result that we probably didn't intend… an array with "test1" and "test1"</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80</a:t>
            </a:fld>
            <a:endParaRPr lang="en-US"/>
          </a:p>
        </p:txBody>
      </p:sp>
    </p:spTree>
    <p:extLst>
      <p:ext uri="{BB962C8B-B14F-4D97-AF65-F5344CB8AC3E}">
        <p14:creationId xmlns:p14="http://schemas.microsoft.com/office/powerpoint/2010/main" val="27236889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fix our problem we could split out the code</a:t>
            </a:r>
            <a:r>
              <a:rPr lang="en-US" baseline="0" dirty="0" smtClean="0"/>
              <a:t> to increment our variables onto their own line. Yes, it is more cumbersome, but the outcome is much more straightforward for developers to understand.</a:t>
            </a:r>
          </a:p>
          <a:p>
            <a:endParaRPr lang="en-US" baseline="0" dirty="0" smtClean="0"/>
          </a:p>
          <a:p>
            <a:r>
              <a:rPr lang="en-US" baseline="0" dirty="0" smtClean="0"/>
              <a:t>&lt;click&gt;and the changes of accidentally introducing an error is decreased.</a:t>
            </a:r>
          </a:p>
          <a:p>
            <a:endParaRPr lang="en-US" baseline="0" dirty="0" smtClean="0"/>
          </a:p>
          <a:p>
            <a:r>
              <a:rPr lang="en-US" baseline="0" dirty="0" smtClean="0"/>
              <a:t>&lt;click&gt;</a:t>
            </a:r>
            <a:r>
              <a:rPr lang="en-US" baseline="0" dirty="0" err="1" smtClean="0"/>
              <a:t>JSHint</a:t>
            </a:r>
            <a:r>
              <a:rPr lang="en-US" baseline="0" dirty="0" smtClean="0"/>
              <a:t> also helps us out here and lets us know that we are using confusing pluses, which should be a heads up to us that maybe we should reconsider how we are coding this.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81</a:t>
            </a:fld>
            <a:endParaRPr lang="en-US"/>
          </a:p>
        </p:txBody>
      </p:sp>
    </p:spTree>
    <p:extLst>
      <p:ext uri="{BB962C8B-B14F-4D97-AF65-F5344CB8AC3E}">
        <p14:creationId xmlns:p14="http://schemas.microsoft.com/office/powerpoint/2010/main" val="508837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solution to this particular issue is to use the length of the fruit</a:t>
            </a:r>
            <a:r>
              <a:rPr lang="en-US" baseline="0" dirty="0" smtClean="0"/>
              <a:t> array to both help insert a new record and also help concatenate the string being stored. </a:t>
            </a:r>
          </a:p>
          <a:p>
            <a:endParaRPr lang="en-US" baseline="0" dirty="0" smtClean="0"/>
          </a:p>
          <a:p>
            <a:r>
              <a:rPr lang="en-US" baseline="0" dirty="0" smtClean="0"/>
              <a:t>Since the length of the array will always be a value one higher than the last index we can use it to append new records to our array. Or we could also used the push method off the array to insert as well.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82</a:t>
            </a:fld>
            <a:endParaRPr lang="en-US"/>
          </a:p>
        </p:txBody>
      </p:sp>
    </p:spTree>
    <p:extLst>
      <p:ext uri="{BB962C8B-B14F-4D97-AF65-F5344CB8AC3E}">
        <p14:creationId xmlns:p14="http://schemas.microsoft.com/office/powerpoint/2010/main" val="8615415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Elijah Manor and in</a:t>
            </a:r>
            <a:r>
              <a:rPr lang="en-US" baseline="0" dirty="0" smtClean="0"/>
              <a:t> this module we will focus on fixing common </a:t>
            </a:r>
            <a:r>
              <a:rPr lang="en-US" baseline="0" dirty="0" err="1" smtClean="0"/>
              <a:t>javascript</a:t>
            </a:r>
            <a:r>
              <a:rPr lang="en-US" baseline="0" dirty="0" smtClean="0"/>
              <a:t> bugs related to functions. You can reach me at my blog at elijahmanor.com or feel free to tweet me at </a:t>
            </a:r>
            <a:r>
              <a:rPr lang="en-US" baseline="0" dirty="0" err="1" smtClean="0"/>
              <a:t>elijahmanor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83</a:t>
            </a:fld>
            <a:endParaRPr lang="en-US"/>
          </a:p>
        </p:txBody>
      </p:sp>
    </p:spTree>
    <p:extLst>
      <p:ext uri="{BB962C8B-B14F-4D97-AF65-F5344CB8AC3E}">
        <p14:creationId xmlns:p14="http://schemas.microsoft.com/office/powerpoint/2010/main" val="33887002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Raised Resource Bug we have a</a:t>
            </a:r>
            <a:r>
              <a:rPr lang="en-US" baseline="0" dirty="0" smtClean="0"/>
              <a:t> global score of 1000 set outside of the play function. Once we call the play function it will check to see if score has been set, and if not it will log that it is setting a default value and will set score to 100.</a:t>
            </a:r>
          </a:p>
          <a:p>
            <a:endParaRPr lang="en-US" baseline="0" dirty="0" smtClean="0"/>
          </a:p>
          <a:p>
            <a:r>
              <a:rPr lang="en-US" baseline="0" dirty="0" smtClean="0"/>
              <a:t>Do you know what the console logs will say after the code at the bottom executes? … </a:t>
            </a:r>
          </a:p>
          <a:p>
            <a:endParaRPr lang="en-US" baseline="0" dirty="0" smtClean="0"/>
          </a:p>
          <a:p>
            <a:r>
              <a:rPr lang="en-US" baseline="0" dirty="0" smtClean="0"/>
              <a:t>Can you spot the bug?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84</a:t>
            </a:fld>
            <a:endParaRPr lang="en-US"/>
          </a:p>
        </p:txBody>
      </p:sp>
    </p:spTree>
    <p:extLst>
      <p:ext uri="{BB962C8B-B14F-4D97-AF65-F5344CB8AC3E}">
        <p14:creationId xmlns:p14="http://schemas.microsoft.com/office/powerpoint/2010/main" val="28284969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 for the </a:t>
            </a:r>
            <a:r>
              <a:rPr lang="en-US" baseline="0" dirty="0" err="1" smtClean="0"/>
              <a:t>console.logs</a:t>
            </a:r>
            <a:r>
              <a:rPr lang="en-US" baseline="0" dirty="0" smtClean="0"/>
              <a:t> is shown here in this box.</a:t>
            </a:r>
          </a:p>
          <a:p>
            <a:endParaRPr lang="en-US" baseline="0" dirty="0" smtClean="0"/>
          </a:p>
          <a:p>
            <a:r>
              <a:rPr lang="en-US" baseline="0" dirty="0" smtClean="0"/>
              <a:t>Before we call the play function the score is 1000, which makes sense since that is what it was globally set to. </a:t>
            </a:r>
          </a:p>
          <a:p>
            <a:endParaRPr lang="en-US" baseline="0" dirty="0" smtClean="0"/>
          </a:p>
          <a:p>
            <a:r>
              <a:rPr lang="en-US" baseline="0" dirty="0" smtClean="0"/>
              <a:t>Then once we invoke the play function the next log says "begin: undefined"… wait a second!?! What? Shouldn't it be 1000 at that point? The previous log said it was 1000. what happened?</a:t>
            </a:r>
          </a:p>
          <a:p>
            <a:endParaRPr lang="en-US" baseline="0" dirty="0" smtClean="0"/>
          </a:p>
          <a:p>
            <a:r>
              <a:rPr lang="en-US" baseline="0" dirty="0" smtClean="0"/>
              <a:t>Since the previous log said score is undefined… it gets into the if statement to set the default value of 100. </a:t>
            </a:r>
          </a:p>
          <a:p>
            <a:endParaRPr lang="en-US" baseline="0" dirty="0" smtClean="0"/>
          </a:p>
          <a:p>
            <a:r>
              <a:rPr lang="en-US" baseline="0" dirty="0" smtClean="0"/>
              <a:t>And then at the end of the function we get logged that score's value is 100. Which makes sense because we just set it to 100, so I'm good with that….. but</a:t>
            </a:r>
          </a:p>
          <a:p>
            <a:endParaRPr lang="en-US" baseline="0" dirty="0" smtClean="0"/>
          </a:p>
          <a:p>
            <a:r>
              <a:rPr lang="en-US" baseline="0" dirty="0" smtClean="0"/>
              <a:t>once we exit the play function… it turns out score is back to 1000. What in the world is going on here!?!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85</a:t>
            </a:fld>
            <a:endParaRPr lang="en-US"/>
          </a:p>
        </p:txBody>
      </p:sp>
    </p:spTree>
    <p:extLst>
      <p:ext uri="{BB962C8B-B14F-4D97-AF65-F5344CB8AC3E}">
        <p14:creationId xmlns:p14="http://schemas.microsoft.com/office/powerpoint/2010/main" val="3221167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as it turns out… there is an</a:t>
            </a:r>
            <a:r>
              <a:rPr lang="en-US" baseline="0" dirty="0" smtClean="0"/>
              <a:t> explanation to what is going on. </a:t>
            </a:r>
          </a:p>
          <a:p>
            <a:endParaRPr lang="en-US" baseline="0" dirty="0" smtClean="0"/>
          </a:p>
          <a:p>
            <a:r>
              <a:rPr lang="en-US" baseline="0" dirty="0" smtClean="0"/>
              <a:t>There is a difference in scoping between languages like C# and Java compared to JavaScript. Languages like C# use block scope… in other words, the lifespan of a variable is contained within a set of curly braces</a:t>
            </a:r>
          </a:p>
          <a:p>
            <a:endParaRPr lang="en-US" baseline="0" dirty="0" smtClean="0"/>
          </a:p>
          <a:p>
            <a:r>
              <a:rPr lang="en-US" baseline="0" dirty="0" smtClean="0"/>
              <a:t>For example, let's take a look at the following C# code snippet.</a:t>
            </a:r>
          </a:p>
          <a:p>
            <a:endParaRPr lang="en-US" baseline="0" dirty="0" smtClean="0"/>
          </a:p>
          <a:p>
            <a:r>
              <a:rPr lang="en-US" baseline="0" dirty="0" smtClean="0"/>
              <a:t>This code won't even compile because we are trying to access the variable secret when it doesn't exist after the if statement. The secret variable's lifetime only exists within the if statement. By the time we exit the if statement, that variable is no longer accessible. And as a result we get a compile error.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86</a:t>
            </a:fld>
            <a:endParaRPr lang="en-US"/>
          </a:p>
        </p:txBody>
      </p:sp>
    </p:spTree>
    <p:extLst>
      <p:ext uri="{BB962C8B-B14F-4D97-AF65-F5344CB8AC3E}">
        <p14:creationId xmlns:p14="http://schemas.microsoft.com/office/powerpoint/2010/main" val="18215438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that is all fine and dandy, but once we move over to JavaScript land things are very much different. JavaScript</a:t>
            </a:r>
            <a:r>
              <a:rPr lang="en-US" baseline="0" dirty="0" smtClean="0"/>
              <a:t> doesn't have block scope at all, rather it has function scope… meaning that the lifespan of a variable is contained within a function… and not within a scope of curly braces.</a:t>
            </a:r>
            <a:endParaRPr lang="en-US" dirty="0" smtClean="0"/>
          </a:p>
          <a:p>
            <a:endParaRPr lang="en-US" dirty="0" smtClean="0"/>
          </a:p>
          <a:p>
            <a:r>
              <a:rPr lang="en-US" dirty="0" smtClean="0"/>
              <a:t>For</a:t>
            </a:r>
            <a:r>
              <a:rPr lang="en-US" baseline="0" dirty="0" smtClean="0"/>
              <a:t> example, i</a:t>
            </a:r>
            <a:r>
              <a:rPr lang="en-US" dirty="0" smtClean="0"/>
              <a:t>f we were</a:t>
            </a:r>
            <a:r>
              <a:rPr lang="en-US" baseline="0" dirty="0" smtClean="0"/>
              <a:t> to take the previous code and re-write it in JavaScript we would see a very different result. First of all, there is no real compile process so we don't get an error there… but if we called the </a:t>
            </a:r>
            <a:r>
              <a:rPr lang="en-US" baseline="0" dirty="0" err="1" smtClean="0"/>
              <a:t>test.main</a:t>
            </a:r>
            <a:r>
              <a:rPr lang="en-US" baseline="0" dirty="0" smtClean="0"/>
              <a:t> method we'd find that both </a:t>
            </a:r>
            <a:r>
              <a:rPr lang="en-US" baseline="0" dirty="0" err="1" smtClean="0"/>
              <a:t>console.logs</a:t>
            </a:r>
            <a:r>
              <a:rPr lang="en-US" baseline="0" dirty="0" smtClean="0"/>
              <a:t> output the string "all the things". What? How is that? Well… the variable secret inside the if statement, isn't contained to that block, but instead is available to the whole function… because JavaScript has functional scope. So, even though we provided the "</a:t>
            </a:r>
            <a:r>
              <a:rPr lang="en-US" baseline="0" dirty="0" err="1" smtClean="0"/>
              <a:t>var</a:t>
            </a:r>
            <a:r>
              <a:rPr lang="en-US" baseline="0" dirty="0" smtClean="0"/>
              <a:t>" keyword inside the if statement doesn't mean the memory is contained there.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87</a:t>
            </a:fld>
            <a:endParaRPr lang="en-US"/>
          </a:p>
        </p:txBody>
      </p:sp>
    </p:spTree>
    <p:extLst>
      <p:ext uri="{BB962C8B-B14F-4D97-AF65-F5344CB8AC3E}">
        <p14:creationId xmlns:p14="http://schemas.microsoft.com/office/powerpoint/2010/main" val="3465489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really going on here?</a:t>
            </a:r>
            <a:r>
              <a:rPr lang="en-US" baseline="0" dirty="0" smtClean="0"/>
              <a:t> Sure, I get that scopes are different, but how does that explain the weird behavior that we saw before? </a:t>
            </a:r>
          </a:p>
          <a:p>
            <a:endParaRPr lang="en-US" baseline="0" dirty="0" smtClean="0"/>
          </a:p>
          <a:p>
            <a:r>
              <a:rPr lang="en-US" baseline="0" dirty="0" smtClean="0"/>
              <a:t>Well, there is something called variable hoisting that turns out to be an important concept to know when writing JavaScript… and you'll find that one of the best practices you might hear is based on this concept.</a:t>
            </a:r>
          </a:p>
          <a:p>
            <a:endParaRPr lang="en-US" baseline="0" dirty="0" smtClean="0"/>
          </a:p>
          <a:p>
            <a:r>
              <a:rPr lang="en-US" baseline="0" dirty="0" smtClean="0"/>
              <a:t>So, when you end up declaring a variable, what really happens is that JavaScript will keep the assignment of the variable in place, but it will move or hoist the variable declaration up to the top of the function. </a:t>
            </a:r>
          </a:p>
          <a:p>
            <a:endParaRPr lang="en-US" baseline="0" dirty="0" smtClean="0"/>
          </a:p>
          <a:p>
            <a:r>
              <a:rPr lang="en-US" baseline="0" dirty="0" smtClean="0"/>
              <a:t>&lt;click&gt;So in our code example… if we look where we had "</a:t>
            </a:r>
            <a:r>
              <a:rPr lang="en-US" baseline="0" dirty="0" err="1" smtClean="0"/>
              <a:t>var</a:t>
            </a:r>
            <a:r>
              <a:rPr lang="en-US" baseline="0" dirty="0" smtClean="0"/>
              <a:t> secret" inside of the if statement… the assignment of that variable is kept in place, but the variable declaration is moved to the very top of the main function and is </a:t>
            </a:r>
            <a:r>
              <a:rPr lang="en-US" baseline="0" dirty="0" err="1" smtClean="0"/>
              <a:t>initiliazed</a:t>
            </a:r>
            <a:r>
              <a:rPr lang="en-US" baseline="0" dirty="0" smtClean="0"/>
              <a:t> to a value of undefined… </a:t>
            </a:r>
          </a:p>
          <a:p>
            <a:endParaRPr lang="en-US" baseline="0" dirty="0" smtClean="0"/>
          </a:p>
          <a:p>
            <a:r>
              <a:rPr lang="en-US" baseline="0" dirty="0" smtClean="0"/>
              <a:t>And this is the concept of variable hoisting.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88</a:t>
            </a:fld>
            <a:endParaRPr lang="en-US"/>
          </a:p>
        </p:txBody>
      </p:sp>
    </p:spTree>
    <p:extLst>
      <p:ext uri="{BB962C8B-B14F-4D97-AF65-F5344CB8AC3E}">
        <p14:creationId xmlns:p14="http://schemas.microsoft.com/office/powerpoint/2010/main" val="26739908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come</a:t>
            </a:r>
            <a:r>
              <a:rPr lang="en-US" baseline="0" dirty="0" smtClean="0"/>
              <a:t> back over to our play function example… let's see if the output makes a little more sense now.</a:t>
            </a:r>
          </a:p>
          <a:p>
            <a:endParaRPr lang="en-US" baseline="0" dirty="0" smtClean="0"/>
          </a:p>
          <a:p>
            <a:r>
              <a:rPr lang="en-US" baseline="0" dirty="0" smtClean="0"/>
              <a:t>Following the same rules that we talked about before we will keep the assignment of the score variable inside the if statement, but will hoist up the declaration to the top of the play function and set it to undefined. </a:t>
            </a:r>
          </a:p>
          <a:p>
            <a:endParaRPr lang="en-US" baseline="0" dirty="0" smtClean="0"/>
          </a:p>
          <a:p>
            <a:r>
              <a:rPr lang="en-US" baseline="0" dirty="0" smtClean="0"/>
              <a:t>Now if we take a step back and look at our console.log output… it starts to look more logical. So we can now see that we have a local variable score that has a lifetime of the whole play function and is initially set to undefined… so when the if statement looks at that local variable it will want to set a default value for it… and then when we leave the play function, the score variable now refers to the global score and not the local one scoped to the play function.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89</a:t>
            </a:fld>
            <a:endParaRPr lang="en-US"/>
          </a:p>
        </p:txBody>
      </p:sp>
    </p:spTree>
    <p:extLst>
      <p:ext uri="{BB962C8B-B14F-4D97-AF65-F5344CB8AC3E}">
        <p14:creationId xmlns:p14="http://schemas.microsoft.com/office/powerpoint/2010/main" val="161349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&lt;click&gt;So, since a semicolon</a:t>
            </a:r>
            <a:r>
              <a:rPr lang="en-US" baseline="0" dirty="0" smtClean="0"/>
              <a:t> was added after the return statement this function will always return undefined at all times. Any code after the return statement will not be executed.</a:t>
            </a:r>
          </a:p>
          <a:p>
            <a:endParaRPr lang="en-US" baseline="0" dirty="0" smtClean="0"/>
          </a:p>
          <a:p>
            <a:r>
              <a:rPr lang="en-US" baseline="0" dirty="0" smtClean="0"/>
              <a:t>&lt;</a:t>
            </a:r>
            <a:r>
              <a:rPr lang="en-US" baseline="0" dirty="0" err="1" smtClean="0"/>
              <a:t>clic</a:t>
            </a:r>
            <a:r>
              <a:rPr lang="en-US" baseline="0" dirty="0" smtClean="0"/>
              <a:t>&gt;As for the code above where ASI was not applied, that is a problem too because JavaScript sees the array notation that we meant to be an </a:t>
            </a:r>
            <a:r>
              <a:rPr lang="en-US" baseline="0" dirty="0" err="1" smtClean="0"/>
              <a:t>accessor</a:t>
            </a:r>
            <a:r>
              <a:rPr lang="en-US" baseline="0" dirty="0" smtClean="0"/>
              <a:t> off of the empty string. It is essentially trying to grab the character at index "Joe" (since it thought we were using the comma operator and not comma </a:t>
            </a:r>
            <a:r>
              <a:rPr lang="en-US" baseline="0" dirty="0" err="1" smtClean="0"/>
              <a:t>seperator</a:t>
            </a:r>
            <a:r>
              <a:rPr lang="en-US" baseline="0" dirty="0" smtClean="0"/>
              <a:t>), which we know makes no sense and as a result we get undefined returned from it, which is totally not what we wanted… however, now the error we were seeing in our console makes a </a:t>
            </a:r>
            <a:r>
              <a:rPr lang="en-US" baseline="0" dirty="0" err="1" smtClean="0"/>
              <a:t>littl</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0525AF-9E13-4C27-A1B4-D9D03DD67A09}" type="slidenum">
              <a:rPr lang="en-US" smtClean="0"/>
              <a:t>9</a:t>
            </a:fld>
            <a:endParaRPr lang="en-US"/>
          </a:p>
        </p:txBody>
      </p:sp>
    </p:spTree>
    <p:extLst>
      <p:ext uri="{BB962C8B-B14F-4D97-AF65-F5344CB8AC3E}">
        <p14:creationId xmlns:p14="http://schemas.microsoft.com/office/powerpoint/2010/main" val="19590779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it turns out, what we were trying</a:t>
            </a:r>
            <a:r>
              <a:rPr lang="en-US" baseline="0" dirty="0" smtClean="0"/>
              <a:t> to do in the first place was kind of silly. So, to fix our code we will just remove the </a:t>
            </a:r>
            <a:r>
              <a:rPr lang="en-US" baseline="0" dirty="0" err="1" smtClean="0"/>
              <a:t>var</a:t>
            </a:r>
            <a:r>
              <a:rPr lang="en-US" baseline="0" dirty="0" smtClean="0"/>
              <a:t> from inside of the if statement and just let the code use the global variable at all times. </a:t>
            </a:r>
          </a:p>
          <a:p>
            <a:endParaRPr lang="en-US" baseline="0" dirty="0" smtClean="0"/>
          </a:p>
          <a:p>
            <a:r>
              <a:rPr lang="en-US" baseline="0" dirty="0" smtClean="0"/>
              <a:t>&lt;click&gt;Thankfully </a:t>
            </a:r>
            <a:r>
              <a:rPr lang="en-US" baseline="0" dirty="0" err="1" smtClean="0"/>
              <a:t>JSHint</a:t>
            </a:r>
            <a:r>
              <a:rPr lang="en-US" baseline="0" dirty="0" smtClean="0"/>
              <a:t> will warn us about our previous code that we already had a score variable defined. This is a clue that maybe we are doing something that we probably shouldn't</a:t>
            </a:r>
          </a:p>
          <a:p>
            <a:endParaRPr lang="en-US" baseline="0" dirty="0" smtClean="0"/>
          </a:p>
          <a:p>
            <a:r>
              <a:rPr lang="en-US" baseline="0" dirty="0" smtClean="0"/>
              <a:t>However, if we really did want a local score variable in our function… for some reason. Then we should have declared it at the top of the function instead of way down in a nested block. That way it would be more obvious to another developer what really was going on.</a:t>
            </a:r>
          </a:p>
          <a:p>
            <a:endParaRPr lang="en-US" baseline="0" dirty="0" smtClean="0"/>
          </a:p>
          <a:p>
            <a:r>
              <a:rPr lang="en-US" baseline="0" dirty="0" smtClean="0"/>
              <a:t>And this is actually considered a best practice amount JavaScript developers… to always declare your variables at the top of your function… even if you don't need them yet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90</a:t>
            </a:fld>
            <a:endParaRPr lang="en-US"/>
          </a:p>
        </p:txBody>
      </p:sp>
    </p:spTree>
    <p:extLst>
      <p:ext uri="{BB962C8B-B14F-4D97-AF65-F5344CB8AC3E}">
        <p14:creationId xmlns:p14="http://schemas.microsoft.com/office/powerpoint/2010/main" val="172407843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may or may not have heard of the best practice of declaring all of your variables at the top of each function in JavaScript. Well, it turns out there is a really good reason for that advice… and it's because of variable hoisting like we just talked about. </a:t>
            </a:r>
          </a:p>
          <a:p>
            <a:endParaRPr lang="en-US" baseline="0" dirty="0" smtClean="0"/>
          </a:p>
          <a:p>
            <a:r>
              <a:rPr lang="en-US" baseline="0" dirty="0" smtClean="0"/>
              <a:t>If we write our code like JavaScript interprets it, then things make much more sense from a developer's perspective.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91</a:t>
            </a:fld>
            <a:endParaRPr lang="en-US"/>
          </a:p>
        </p:txBody>
      </p:sp>
    </p:spTree>
    <p:extLst>
      <p:ext uri="{BB962C8B-B14F-4D97-AF65-F5344CB8AC3E}">
        <p14:creationId xmlns:p14="http://schemas.microsoft.com/office/powerpoint/2010/main" val="10745393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talked about variable hoisting, let's talk about function hoisting. Unfortunately the rule isn't exactly the same as we just learned. However, it's an easy concept to grasp, so let's</a:t>
            </a:r>
            <a:r>
              <a:rPr lang="en-US" baseline="0" dirty="0" smtClean="0"/>
              <a:t> get to it.</a:t>
            </a:r>
            <a:endParaRPr lang="en-US" dirty="0" smtClean="0"/>
          </a:p>
          <a:p>
            <a:endParaRPr lang="en-US" dirty="0" smtClean="0"/>
          </a:p>
          <a:p>
            <a:r>
              <a:rPr lang="en-US" dirty="0" smtClean="0"/>
              <a:t>So, let's</a:t>
            </a:r>
            <a:r>
              <a:rPr lang="en-US" baseline="0" dirty="0" smtClean="0"/>
              <a:t> take a look at the following example. Here we have two functions… a </a:t>
            </a:r>
            <a:r>
              <a:rPr lang="en-US" baseline="0" dirty="0" err="1" smtClean="0"/>
              <a:t>sayHello</a:t>
            </a:r>
            <a:r>
              <a:rPr lang="en-US" baseline="0" dirty="0" smtClean="0"/>
              <a:t> function and a </a:t>
            </a:r>
            <a:r>
              <a:rPr lang="en-US" baseline="0" dirty="0" err="1" smtClean="0"/>
              <a:t>sayGoodbye</a:t>
            </a:r>
            <a:r>
              <a:rPr lang="en-US" baseline="0" dirty="0" smtClean="0"/>
              <a:t> function.</a:t>
            </a:r>
          </a:p>
          <a:p>
            <a:endParaRPr lang="en-US" baseline="0" dirty="0" smtClean="0"/>
          </a:p>
          <a:p>
            <a:r>
              <a:rPr lang="en-US" baseline="0" dirty="0" smtClean="0"/>
              <a:t>At first we try to invoke both of the functions, then we declare the functions in the middle, and then at the end we invoke both of the functions.</a:t>
            </a:r>
          </a:p>
          <a:p>
            <a:endParaRPr lang="en-US" baseline="0" dirty="0" smtClean="0"/>
          </a:p>
          <a:p>
            <a:r>
              <a:rPr lang="en-US" baseline="0" dirty="0" smtClean="0"/>
              <a:t>Do you know what messages will be consoled?</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92</a:t>
            </a:fld>
            <a:endParaRPr lang="en-US"/>
          </a:p>
        </p:txBody>
      </p:sp>
    </p:spTree>
    <p:extLst>
      <p:ext uri="{BB962C8B-B14F-4D97-AF65-F5344CB8AC3E}">
        <p14:creationId xmlns:p14="http://schemas.microsoft.com/office/powerpoint/2010/main" val="22639403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here are the console messages.</a:t>
            </a:r>
            <a:r>
              <a:rPr lang="en-US" baseline="0" dirty="0" smtClean="0"/>
              <a:t> The first message makes sense "Undefined is not a function" because we haven't defined the function yet. We shouldn't be able to invoke it yet.</a:t>
            </a:r>
          </a:p>
          <a:p>
            <a:endParaRPr lang="en-US" baseline="0" dirty="0" smtClean="0"/>
          </a:p>
          <a:p>
            <a:r>
              <a:rPr lang="en-US" baseline="0" dirty="0" smtClean="0"/>
              <a:t>However, look at the 2</a:t>
            </a:r>
            <a:r>
              <a:rPr lang="en-US" baseline="30000" dirty="0" smtClean="0"/>
              <a:t>nd</a:t>
            </a:r>
            <a:r>
              <a:rPr lang="en-US" baseline="0" dirty="0" smtClean="0"/>
              <a:t> message.. What!?! It worked? How did that happen? At this point you might be questioning all of reality, but don't worry… I can explain… but before we do let's look at the last two messages.</a:t>
            </a:r>
          </a:p>
          <a:p>
            <a:endParaRPr lang="en-US" baseline="0" dirty="0" smtClean="0"/>
          </a:p>
          <a:p>
            <a:r>
              <a:rPr lang="en-US" baseline="0" dirty="0" smtClean="0"/>
              <a:t>Well, the last two look fine. They console Hello and Goodbye as we would have expected… after all, our functions are defined above that point.</a:t>
            </a:r>
          </a:p>
          <a:p>
            <a:endParaRPr lang="en-US" baseline="0" dirty="0" smtClean="0"/>
          </a:p>
          <a:p>
            <a:r>
              <a:rPr lang="en-US" baseline="0" dirty="0" smtClean="0"/>
              <a:t>So, what is really going on then?</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93</a:t>
            </a:fld>
            <a:endParaRPr lang="en-US"/>
          </a:p>
        </p:txBody>
      </p:sp>
    </p:spTree>
    <p:extLst>
      <p:ext uri="{BB962C8B-B14F-4D97-AF65-F5344CB8AC3E}">
        <p14:creationId xmlns:p14="http://schemas.microsoft.com/office/powerpoint/2010/main" val="66914082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a:t>
            </a:r>
            <a:r>
              <a:rPr lang="en-US" baseline="0" dirty="0" smtClean="0"/>
              <a:t> out functions can hoist differently depending how they were declared. </a:t>
            </a:r>
          </a:p>
          <a:p>
            <a:endParaRPr lang="en-US" baseline="0" dirty="0" smtClean="0"/>
          </a:p>
          <a:p>
            <a:r>
              <a:rPr lang="en-US" baseline="0" dirty="0" smtClean="0"/>
              <a:t>Function expressions thankfully following the variable hoisting rules we've already talked about, but function statements will hoist both the declaration and the assignment together to the top of the function.</a:t>
            </a:r>
          </a:p>
          <a:p>
            <a:endParaRPr lang="en-US" baseline="0" dirty="0" smtClean="0"/>
          </a:p>
          <a:p>
            <a:r>
              <a:rPr lang="en-US" baseline="0" dirty="0" smtClean="0"/>
              <a:t>So the test1 function expression below follows the previous variable hoisting rule.</a:t>
            </a:r>
          </a:p>
          <a:p>
            <a:endParaRPr lang="en-US" baseline="0" dirty="0" smtClean="0"/>
          </a:p>
          <a:p>
            <a:r>
              <a:rPr lang="en-US" baseline="0" dirty="0" smtClean="0"/>
              <a:t>&lt;click&gt;The assignment of the function stays in place, but the declaration of the variable is hoisted to the top of the function. Okay, so good so far.</a:t>
            </a:r>
          </a:p>
          <a:p>
            <a:endParaRPr lang="en-US" baseline="0" dirty="0" smtClean="0"/>
          </a:p>
          <a:p>
            <a:r>
              <a:rPr lang="en-US" baseline="0" dirty="0" smtClean="0"/>
              <a:t>So the test2 function statement will follow the new rule that we described above. </a:t>
            </a:r>
          </a:p>
          <a:p>
            <a:endParaRPr lang="en-US" baseline="0" dirty="0" smtClean="0"/>
          </a:p>
          <a:p>
            <a:r>
              <a:rPr lang="en-US" baseline="0" dirty="0" smtClean="0"/>
              <a:t>&lt;click&gt;Both the function declaration and the assignment will get hoisted up to the top of the function</a:t>
            </a:r>
          </a:p>
          <a:p>
            <a:endParaRPr lang="en-US" dirty="0" smtClean="0"/>
          </a:p>
          <a:p>
            <a:r>
              <a:rPr lang="en-US" dirty="0" smtClean="0"/>
              <a:t>The</a:t>
            </a:r>
            <a:r>
              <a:rPr lang="en-US" baseline="0" dirty="0" smtClean="0"/>
              <a:t> difference subtle, but important to know.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94</a:t>
            </a:fld>
            <a:endParaRPr lang="en-US"/>
          </a:p>
        </p:txBody>
      </p:sp>
    </p:spTree>
    <p:extLst>
      <p:ext uri="{BB962C8B-B14F-4D97-AF65-F5344CB8AC3E}">
        <p14:creationId xmlns:p14="http://schemas.microsoft.com/office/powerpoint/2010/main" val="15147096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a:t>
            </a:r>
            <a:r>
              <a:rPr lang="en-US" baseline="0" dirty="0" smtClean="0"/>
              <a:t> is why we were seeing that strange behavior where we were able to successfully invoke </a:t>
            </a:r>
            <a:r>
              <a:rPr lang="en-US" baseline="0" dirty="0" err="1" smtClean="0"/>
              <a:t>sayGoodbye</a:t>
            </a:r>
            <a:r>
              <a:rPr lang="en-US" baseline="0" dirty="0" smtClean="0"/>
              <a:t> before it was even defined. But now we know that since it was a function statement that the whole thing (declaration and assignment) were hoisted up… making it available for us to call.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95</a:t>
            </a:fld>
            <a:endParaRPr lang="en-US"/>
          </a:p>
        </p:txBody>
      </p:sp>
    </p:spTree>
    <p:extLst>
      <p:ext uri="{BB962C8B-B14F-4D97-AF65-F5344CB8AC3E}">
        <p14:creationId xmlns:p14="http://schemas.microsoft.com/office/powerpoint/2010/main" val="30309818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fix our previous code, we just need to make sure that our </a:t>
            </a:r>
            <a:r>
              <a:rPr lang="en-US" dirty="0" err="1" smtClean="0"/>
              <a:t>sayHello</a:t>
            </a:r>
            <a:r>
              <a:rPr lang="en-US" dirty="0" smtClean="0"/>
              <a:t> function expression Is</a:t>
            </a:r>
            <a:r>
              <a:rPr lang="en-US" baseline="0" dirty="0" smtClean="0"/>
              <a:t> declared before we call it, so we moved it up to the top of our file… or we could have converted it to a function statement instead and let JavaScript hoist all of it when interpreted… </a:t>
            </a:r>
          </a:p>
          <a:p>
            <a:endParaRPr lang="en-US" baseline="0" dirty="0" smtClean="0"/>
          </a:p>
          <a:p>
            <a:r>
              <a:rPr lang="en-US" baseline="0" dirty="0" smtClean="0"/>
              <a:t>&lt;click&gt; however </a:t>
            </a:r>
            <a:r>
              <a:rPr lang="en-US" baseline="0" dirty="0" err="1" smtClean="0"/>
              <a:t>JSLint</a:t>
            </a:r>
            <a:r>
              <a:rPr lang="en-US" baseline="0" dirty="0" smtClean="0"/>
              <a:t> will warn you if you are accessing a function before it is declared, even if it is a function statement.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96</a:t>
            </a:fld>
            <a:endParaRPr lang="en-US"/>
          </a:p>
        </p:txBody>
      </p:sp>
    </p:spTree>
    <p:extLst>
      <p:ext uri="{BB962C8B-B14F-4D97-AF65-F5344CB8AC3E}">
        <p14:creationId xmlns:p14="http://schemas.microsoft.com/office/powerpoint/2010/main" val="38292270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http://jsfiddle.net/elijahmanor/DXKWD/</a:t>
            </a:r>
            <a:endParaRPr lang="en-US" dirty="0" smtClean="0"/>
          </a:p>
          <a:p>
            <a:endParaRPr lang="en-US" dirty="0" smtClean="0"/>
          </a:p>
          <a:p>
            <a:r>
              <a:rPr lang="en-US" dirty="0" smtClean="0"/>
              <a:t>In this Morphed Method bug we have an overloaded text function that</a:t>
            </a:r>
            <a:r>
              <a:rPr lang="en-US" baseline="0" dirty="0" smtClean="0"/>
              <a:t> if called with no parameters will be retrieve the </a:t>
            </a:r>
            <a:r>
              <a:rPr lang="en-US" baseline="0" dirty="0" err="1" smtClean="0"/>
              <a:t>innerText</a:t>
            </a:r>
            <a:r>
              <a:rPr lang="en-US" baseline="0" dirty="0" smtClean="0"/>
              <a:t> of our DOM element, if called with a string then it will set the element's </a:t>
            </a:r>
            <a:r>
              <a:rPr lang="en-US" baseline="0" dirty="0" err="1" smtClean="0"/>
              <a:t>innerText</a:t>
            </a:r>
            <a:r>
              <a:rPr lang="en-US" baseline="0" dirty="0" smtClean="0"/>
              <a:t>, and if called with a function it will set the </a:t>
            </a:r>
            <a:r>
              <a:rPr lang="en-US" baseline="0" dirty="0" err="1" smtClean="0"/>
              <a:t>innerText</a:t>
            </a:r>
            <a:r>
              <a:rPr lang="en-US" baseline="0" dirty="0" smtClean="0"/>
              <a:t> of whatever is returned from the callback. </a:t>
            </a:r>
          </a:p>
          <a:p>
            <a:endParaRPr lang="en-US" baseline="0" dirty="0" smtClean="0"/>
          </a:p>
          <a:p>
            <a:r>
              <a:rPr lang="en-US" baseline="0" dirty="0" smtClean="0"/>
              <a:t>Can you spot the bug in this code?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97</a:t>
            </a:fld>
            <a:endParaRPr lang="en-US"/>
          </a:p>
        </p:txBody>
      </p:sp>
    </p:spTree>
    <p:extLst>
      <p:ext uri="{BB962C8B-B14F-4D97-AF65-F5344CB8AC3E}">
        <p14:creationId xmlns:p14="http://schemas.microsoft.com/office/powerpoint/2010/main" val="277215406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when we actually run our code what we will find is that we get</a:t>
            </a:r>
            <a:r>
              <a:rPr lang="en-US" baseline="0" dirty="0" smtClean="0"/>
              <a:t> an exception "Uncaught </a:t>
            </a:r>
            <a:r>
              <a:rPr lang="en-US" baseline="0" dirty="0" err="1" smtClean="0"/>
              <a:t>TypeError</a:t>
            </a:r>
            <a:r>
              <a:rPr lang="en-US" baseline="0" dirty="0" smtClean="0"/>
              <a:t>: undefined is not a function". Do you know why?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98</a:t>
            </a:fld>
            <a:endParaRPr lang="en-US"/>
          </a:p>
        </p:txBody>
      </p:sp>
    </p:spTree>
    <p:extLst>
      <p:ext uri="{BB962C8B-B14F-4D97-AF65-F5344CB8AC3E}">
        <p14:creationId xmlns:p14="http://schemas.microsoft.com/office/powerpoint/2010/main" val="17050456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as it turns</a:t>
            </a:r>
            <a:r>
              <a:rPr lang="en-US" baseline="0" dirty="0" smtClean="0"/>
              <a:t> out JavaScript doesn't support method overloading like some other languages do by default... However, you *can* fake overloading by doing it manually. If you've ever used a library like jQuery then you know many of its methods appear to be overloaded.</a:t>
            </a:r>
          </a:p>
          <a:p>
            <a:endParaRPr lang="en-US" baseline="0" dirty="0" smtClean="0"/>
          </a:p>
          <a:p>
            <a:r>
              <a:rPr lang="en-US" baseline="0" dirty="0" smtClean="0"/>
              <a:t>The way you do this is to provide one function, but make it smart enough to handle whatever input you want it to support. Since JavaScript is dynamic… you can pass any number of arguments as you want… of any type that you want. </a:t>
            </a:r>
          </a:p>
          <a:p>
            <a:endParaRPr lang="en-US" baseline="0" dirty="0" smtClean="0"/>
          </a:p>
          <a:p>
            <a:r>
              <a:rPr lang="en-US" baseline="0" dirty="0" smtClean="0"/>
              <a:t>So in this overloaded function example we are looking at an implicit parameter called **arguments** to determine how many items were passed to the function by looking at its length property. You can also access all of the individual arguments from this parameter as well (regardless if they've been named or not). Then you can check the type of your various arguments and respond accordingly.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99</a:t>
            </a:fld>
            <a:endParaRPr lang="en-US"/>
          </a:p>
        </p:txBody>
      </p:sp>
    </p:spTree>
    <p:extLst>
      <p:ext uri="{BB962C8B-B14F-4D97-AF65-F5344CB8AC3E}">
        <p14:creationId xmlns:p14="http://schemas.microsoft.com/office/powerpoint/2010/main" val="4057800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panose="020B0503030403020204"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2833692"/>
      </p:ext>
    </p:extLst>
  </p:cSld>
  <p:clrMapOvr>
    <a:masterClrMapping/>
  </p:clrMapOvr>
  <p:transition>
    <p:fade/>
  </p:transition>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2869227618"/>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dirty="0" smtClean="0"/>
              <a:t>Click to edit Master title style</a:t>
            </a:r>
            <a:endParaRPr lang="en-US" dirty="0"/>
          </a:p>
        </p:txBody>
      </p:sp>
    </p:spTree>
    <p:extLst>
      <p:ext uri="{BB962C8B-B14F-4D97-AF65-F5344CB8AC3E}">
        <p14:creationId xmlns:p14="http://schemas.microsoft.com/office/powerpoint/2010/main" val="2484138946"/>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latin typeface="Myriad Pro" panose="020B05030304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531858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latin typeface="Myriad Pro" panose="020B05030304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74410779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58551450"/>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panose="020B0503030403020204"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757826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95824880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1.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42.xml.rels><?xml version="1.0" encoding="UTF-8" standalone="yes"?>
<Relationships xmlns="http://schemas.openxmlformats.org/package/2006/relationships"><Relationship Id="rId3" Type="http://schemas.openxmlformats.org/officeDocument/2006/relationships/hyperlink" Target="http://manor.im/named-access-window" TargetMode="External"/><Relationship Id="rId2" Type="http://schemas.openxmlformats.org/officeDocument/2006/relationships/notesSlide" Target="../notesSlides/notesSlide142.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0.pn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riskowal/es5-shi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lodash.com/" TargetMode="External"/><Relationship Id="rId4" Type="http://schemas.openxmlformats.org/officeDocument/2006/relationships/hyperlink" Target="http://underscorejs.org/" TargetMode="Externa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MikeMcl/big.j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s://github.com/MikeMcl/bignumber.js/"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s5.github.io/#x7.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Fixing Common JavaScript Bugs</a:t>
            </a:r>
            <a:endParaRPr lang="en-US" dirty="0"/>
          </a:p>
        </p:txBody>
      </p:sp>
      <p:sp>
        <p:nvSpPr>
          <p:cNvPr id="3" name="Subtitle 2"/>
          <p:cNvSpPr>
            <a:spLocks noGrp="1"/>
          </p:cNvSpPr>
          <p:nvPr>
            <p:ph type="subTitle" idx="1"/>
          </p:nvPr>
        </p:nvSpPr>
        <p:spPr>
          <a:xfrm>
            <a:off x="2057400" y="2667000"/>
            <a:ext cx="6400800" cy="609600"/>
          </a:xfrm>
        </p:spPr>
        <p:txBody>
          <a:bodyPr/>
          <a:lstStyle/>
          <a:p>
            <a:endParaRPr lang="en-US" dirty="0" smtClean="0"/>
          </a:p>
        </p:txBody>
      </p:sp>
      <p:sp>
        <p:nvSpPr>
          <p:cNvPr id="5" name="Rectangle 4"/>
          <p:cNvSpPr/>
          <p:nvPr/>
        </p:nvSpPr>
        <p:spPr bwMode="auto">
          <a:xfrm>
            <a:off x="7391400" y="3476625"/>
            <a:ext cx="877824" cy="881796"/>
          </a:xfrm>
          <a:prstGeom prst="rect">
            <a:avLst/>
          </a:prstGeom>
          <a:noFill/>
          <a:ln w="25400" algn="ctr">
            <a:solidFill>
              <a:schemeClr val="accent6">
                <a:lumMod val="75000"/>
              </a:schemeClr>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a:off x="2482194" y="3465675"/>
            <a:ext cx="4800600" cy="1200329"/>
          </a:xfrm>
          <a:prstGeom prst="rect">
            <a:avLst/>
          </a:prstGeom>
          <a:noFill/>
          <a:ln w="9525">
            <a:noFill/>
            <a:miter lim="800000"/>
            <a:headEnd/>
            <a:tailEnd/>
          </a:ln>
        </p:spPr>
        <p:txBody>
          <a:bodyPr wrap="square" rtlCol="0">
            <a:spAutoFit/>
          </a:bodyPr>
          <a:lstStyle/>
          <a:p>
            <a:pPr algn="r"/>
            <a:r>
              <a:rPr lang="en-US" dirty="0" smtClean="0">
                <a:latin typeface="+mj-lt"/>
              </a:rPr>
              <a:t>Elijah Manor</a:t>
            </a:r>
            <a:endParaRPr lang="en-US" dirty="0">
              <a:latin typeface="+mj-lt"/>
            </a:endParaRPr>
          </a:p>
          <a:p>
            <a:pPr algn="r"/>
            <a:r>
              <a:rPr lang="en-US" dirty="0" smtClean="0">
                <a:latin typeface="+mj-lt"/>
              </a:rPr>
              <a:t>http://elijahmanor.com</a:t>
            </a:r>
            <a:endParaRPr lang="en-US" dirty="0">
              <a:latin typeface="+mj-lt"/>
            </a:endParaRPr>
          </a:p>
          <a:p>
            <a:pPr algn="r"/>
            <a:r>
              <a:rPr lang="en-US" dirty="0" smtClean="0">
                <a:latin typeface="+mj-lt"/>
              </a:rPr>
              <a:t>@</a:t>
            </a:r>
            <a:r>
              <a:rPr lang="en-US" dirty="0" err="1" smtClean="0">
                <a:latin typeface="+mj-lt"/>
              </a:rPr>
              <a:t>elijahmanor</a:t>
            </a:r>
            <a:endParaRPr lang="en-US" dirty="0">
              <a:latin typeface="+mj-lt"/>
            </a:endParaRPr>
          </a:p>
          <a:p>
            <a:pPr algn="r"/>
            <a:endParaRPr lang="en-US" sz="1800" dirty="0">
              <a:solidFill>
                <a:srgbClr val="002060"/>
              </a:solidFill>
              <a:latin typeface="+mj-l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2033" y="3489250"/>
            <a:ext cx="867191" cy="867191"/>
          </a:xfrm>
          <a:prstGeom prst="rect">
            <a:avLst/>
          </a:prstGeom>
        </p:spPr>
      </p:pic>
    </p:spTree>
    <p:extLst>
      <p:ext uri="{BB962C8B-B14F-4D97-AF65-F5344CB8AC3E}">
        <p14:creationId xmlns:p14="http://schemas.microsoft.com/office/powerpoint/2010/main" val="19598681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Semicolon-less JavaScript Rules</a:t>
            </a:r>
          </a:p>
          <a:p>
            <a:pPr marL="0" indent="0">
              <a:buNone/>
            </a:pPr>
            <a:endParaRPr lang="en-US" dirty="0" smtClean="0">
              <a:solidFill>
                <a:srgbClr val="000000"/>
              </a:solidFill>
              <a:highlight>
                <a:srgbClr val="FFFFFF"/>
              </a:highlight>
              <a:latin typeface="+mn-lt"/>
            </a:endParaRPr>
          </a:p>
          <a:p>
            <a:pPr marL="457200" indent="-457200">
              <a:buFont typeface="+mj-lt"/>
              <a:buAutoNum type="arabicPeriod"/>
            </a:pPr>
            <a:r>
              <a:rPr lang="en-US" dirty="0" smtClean="0">
                <a:solidFill>
                  <a:srgbClr val="000000"/>
                </a:solidFill>
                <a:highlight>
                  <a:srgbClr val="FFFFFF"/>
                </a:highlight>
                <a:latin typeface="+mn-lt"/>
              </a:rPr>
              <a:t>Don't end your statements with a semicolon</a:t>
            </a:r>
          </a:p>
          <a:p>
            <a:pPr marL="457200" indent="-457200">
              <a:buFont typeface="+mj-lt"/>
              <a:buAutoNum type="arabicPeriod"/>
            </a:pPr>
            <a:r>
              <a:rPr lang="en-US" dirty="0" smtClean="0">
                <a:solidFill>
                  <a:srgbClr val="000000"/>
                </a:solidFill>
                <a:highlight>
                  <a:srgbClr val="FFFFFF"/>
                </a:highlight>
                <a:latin typeface="+mn-lt"/>
              </a:rPr>
              <a:t>If statement starts with `[`, `(`, or a binary operator (+*/-,.) then insert a semicolon before it</a:t>
            </a: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r>
              <a:rPr lang="en-US" dirty="0" smtClean="0">
                <a:solidFill>
                  <a:srgbClr val="000000"/>
                </a:solidFill>
                <a:highlight>
                  <a:srgbClr val="FFFFFF"/>
                </a:highlight>
                <a:latin typeface="+mn-lt"/>
              </a:rPr>
              <a:t>Example:</a:t>
            </a:r>
          </a:p>
          <a:p>
            <a:pPr marL="0" indent="0">
              <a:buNone/>
            </a:pPr>
            <a:endParaRPr lang="en-US" dirty="0">
              <a:solidFill>
                <a:srgbClr val="000000"/>
              </a:solidFill>
              <a:highlight>
                <a:srgbClr val="FFFFFF"/>
              </a:highlight>
              <a:latin typeface="+mn-lt"/>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bootstrap(home)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selector =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home === </a:t>
            </a:r>
            <a:r>
              <a:rPr lang="en-US" dirty="0">
                <a:solidFill>
                  <a:srgbClr val="A3151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home"</a:t>
            </a:r>
            <a:r>
              <a:rPr lang="en-US" dirty="0">
                <a:solidFill>
                  <a:srgbClr val="000000"/>
                </a:solidFill>
                <a:highlight>
                  <a:srgbClr val="FFFFFF"/>
                </a:highlight>
                <a:latin typeface="Consolas" panose="020B0609020204030204" pitchFamily="49" charset="0"/>
              </a:rPr>
              <a:t> + home : </a:t>
            </a:r>
            <a:r>
              <a:rPr lang="en-US" dirty="0">
                <a:solidFill>
                  <a:srgbClr val="0000FF"/>
                </a:solidFill>
                <a:highlight>
                  <a:srgbClr val="FFFFFF"/>
                </a:highlight>
                <a:latin typeface="Consolas" panose="020B0609020204030204" pitchFamily="49" charset="0"/>
              </a:rPr>
              <a:t>null</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(selector) home = </a:t>
            </a:r>
            <a:r>
              <a:rPr lang="en-US" dirty="0">
                <a:solidFill>
                  <a:srgbClr val="0000FF"/>
                </a:solidFill>
                <a:highlight>
                  <a:srgbClr val="FFFFFF"/>
                </a:highlight>
                <a:latin typeface="Consolas" panose="020B0609020204030204" pitchFamily="49" charset="0"/>
              </a:rPr>
              <a:t>null</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home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HomeView</a:t>
            </a:r>
            <a:r>
              <a:rPr lang="en-US" dirty="0">
                <a:solidFill>
                  <a:srgbClr val="000000"/>
                </a:solidFill>
                <a:highlight>
                  <a:srgbClr val="FFFFFF"/>
                </a:highlight>
                <a:latin typeface="Consolas" panose="020B0609020204030204" pitchFamily="49" charset="0"/>
              </a:rPr>
              <a:t>(selector)).render()</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6" name="Bent-Up Arrow 5"/>
          <p:cNvSpPr/>
          <p:nvPr/>
        </p:nvSpPr>
        <p:spPr bwMode="auto">
          <a:xfrm rot="5400000">
            <a:off x="-1213139" y="4070638"/>
            <a:ext cx="3340677" cy="540328"/>
          </a:xfrm>
          <a:prstGeom prst="bentUpArrow">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2000" dirty="0">
              <a:latin typeface="Tekton Pro" pitchFamily="34" charset="0"/>
            </a:endParaRPr>
          </a:p>
        </p:txBody>
      </p:sp>
    </p:spTree>
    <p:extLst>
      <p:ext uri="{BB962C8B-B14F-4D97-AF65-F5344CB8AC3E}">
        <p14:creationId xmlns:p14="http://schemas.microsoft.com/office/powerpoint/2010/main" val="474756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Morphed Method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element =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"greeting"</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text(value)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(!value)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element.innerText</a:t>
            </a:r>
            <a:r>
              <a:rPr lang="en-US" dirty="0" smtClean="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else</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element.innerText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value; </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element.innerText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value(</a:t>
            </a:r>
            <a:r>
              <a:rPr lang="en-US" dirty="0" err="1">
                <a:solidFill>
                  <a:srgbClr val="000000"/>
                </a:solidFill>
                <a:highlight>
                  <a:srgbClr val="FFFFFF"/>
                </a:highlight>
                <a:latin typeface="Consolas" panose="020B0609020204030204" pitchFamily="49" charset="0"/>
              </a:rPr>
              <a:t>element.innerText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text(); </a:t>
            </a:r>
          </a:p>
          <a:p>
            <a:pPr marL="0" indent="0">
              <a:buNone/>
            </a:pPr>
            <a:r>
              <a:rPr lang="en-US" dirty="0" smtClean="0">
                <a:solidFill>
                  <a:srgbClr val="000000"/>
                </a:solidFill>
                <a:highlight>
                  <a:srgbClr val="FFFFFF"/>
                </a:highlight>
                <a:latin typeface="Consolas" panose="020B0609020204030204" pitchFamily="49" charset="0"/>
              </a:rPr>
              <a:t>text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text(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(text)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text + </a:t>
            </a:r>
            <a:r>
              <a:rPr lang="en-US" dirty="0">
                <a:solidFill>
                  <a:srgbClr val="A31515"/>
                </a:solidFill>
                <a:highlight>
                  <a:srgbClr val="FFFFFF"/>
                </a:highlight>
                <a:latin typeface="Consolas" panose="020B0609020204030204" pitchFamily="49" charset="0"/>
              </a:rPr>
              <a:t>" World!"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11" name="Rectangular Callout 10"/>
          <p:cNvSpPr/>
          <p:nvPr/>
        </p:nvSpPr>
        <p:spPr>
          <a:xfrm>
            <a:off x="3048000" y="4876800"/>
            <a:ext cx="4977029" cy="650788"/>
          </a:xfrm>
          <a:prstGeom prst="wedgeRectCallout">
            <a:avLst>
              <a:gd name="adj1" fmla="val -37585"/>
              <a:gd name="adj2" fmla="val -8932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Overload with parameter type checking</a:t>
            </a:r>
            <a:endParaRPr lang="en-US" sz="2000" b="1" dirty="0"/>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39" y="1368896"/>
            <a:ext cx="7487921" cy="2709762"/>
          </a:xfrm>
          <a:prstGeom prst="rect">
            <a:avLst/>
          </a:prstGeom>
        </p:spPr>
      </p:pic>
    </p:spTree>
    <p:extLst>
      <p:ext uri="{BB962C8B-B14F-4D97-AF65-F5344CB8AC3E}">
        <p14:creationId xmlns:p14="http://schemas.microsoft.com/office/powerpoint/2010/main" val="2859447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Morphed Method Bug</a:t>
            </a:r>
          </a:p>
        </p:txBody>
      </p:sp>
      <p:graphicFrame>
        <p:nvGraphicFramePr>
          <p:cNvPr id="6" name="Table 5"/>
          <p:cNvGraphicFramePr>
            <a:graphicFrameLocks noGrp="1"/>
          </p:cNvGraphicFramePr>
          <p:nvPr>
            <p:extLst/>
          </p:nvPr>
        </p:nvGraphicFramePr>
        <p:xfrm>
          <a:off x="609600" y="1397000"/>
          <a:ext cx="7924800" cy="4450080"/>
        </p:xfrm>
        <a:graphic>
          <a:graphicData uri="http://schemas.openxmlformats.org/drawingml/2006/table">
            <a:tbl>
              <a:tblPr firstRow="1" bandRow="1">
                <a:tableStyleId>{5C22544A-7EE6-4342-B048-85BDC9FD1C3A}</a:tableStyleId>
              </a:tblPr>
              <a:tblGrid>
                <a:gridCol w="2590800"/>
                <a:gridCol w="1371600"/>
                <a:gridCol w="1828800"/>
                <a:gridCol w="2133600"/>
              </a:tblGrid>
              <a:tr h="370840">
                <a:tc>
                  <a:txBody>
                    <a:bodyPr/>
                    <a:lstStyle/>
                    <a:p>
                      <a:endParaRPr lang="en-US" dirty="0"/>
                    </a:p>
                  </a:txBody>
                  <a:tcPr/>
                </a:tc>
                <a:tc>
                  <a:txBody>
                    <a:bodyPr/>
                    <a:lstStyle/>
                    <a:p>
                      <a:r>
                        <a:rPr lang="en-US" dirty="0" err="1" smtClean="0">
                          <a:latin typeface="Consolas" panose="020B0609020204030204" pitchFamily="49" charset="0"/>
                          <a:cs typeface="Consolas" panose="020B0609020204030204" pitchFamily="49" charset="0"/>
                        </a:rPr>
                        <a:t>typeof</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jQuery.type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Underscore.js</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true</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boolean</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boolean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isBoolean</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10</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number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number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isNumber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"Elijah"</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string</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string</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isString</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function() {}</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function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function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isFunction</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undefined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undefined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undefined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isUndefined</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name:"Elijah</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object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object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isObject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null</a:t>
                      </a:r>
                      <a:endParaRPr lang="en-US" dirty="0">
                        <a:latin typeface="Consolas" panose="020B0609020204030204" pitchFamily="49" charset="0"/>
                        <a:cs typeface="Consolas" panose="020B0609020204030204" pitchFamily="49" charset="0"/>
                      </a:endParaRPr>
                    </a:p>
                  </a:txBody>
                  <a:tcPr/>
                </a:tc>
                <a:tc>
                  <a:txBody>
                    <a:bodyPr/>
                    <a:lstStyle/>
                    <a:p>
                      <a:pPr marL="0" marR="0" indent="0" algn="l" defTabSz="914400" eaLnBrk="1" fontAlgn="base" latinLnBrk="0" hangingPunct="1">
                        <a:lnSpc>
                          <a:spcPct val="100000"/>
                        </a:lnSpc>
                        <a:spcBef>
                          <a:spcPct val="0"/>
                        </a:spcBef>
                        <a:spcAft>
                          <a:spcPct val="0"/>
                        </a:spcAft>
                        <a:buClrTx/>
                        <a:buSzTx/>
                        <a:buFontTx/>
                        <a:buNone/>
                        <a:tabLst/>
                        <a:defRPr/>
                      </a:pPr>
                      <a:r>
                        <a:rPr lang="en-US" dirty="0" smtClean="0">
                          <a:latin typeface="Consolas" panose="020B0609020204030204" pitchFamily="49" charset="0"/>
                          <a:cs typeface="Consolas" panose="020B0609020204030204" pitchFamily="49" charset="0"/>
                        </a:rPr>
                        <a:t>object</a:t>
                      </a:r>
                    </a:p>
                  </a:txBody>
                  <a:tcPr/>
                </a:tc>
                <a:tc>
                  <a:txBody>
                    <a:bodyPr/>
                    <a:lstStyle/>
                    <a:p>
                      <a:r>
                        <a:rPr lang="en-US" dirty="0" smtClean="0">
                          <a:latin typeface="Consolas" panose="020B0609020204030204" pitchFamily="49" charset="0"/>
                          <a:cs typeface="Consolas" panose="020B0609020204030204" pitchFamily="49" charset="0"/>
                        </a:rPr>
                        <a:t>null</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isNull</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new Error()</a:t>
                      </a:r>
                      <a:endParaRPr lang="en-US" dirty="0">
                        <a:latin typeface="Consolas" panose="020B0609020204030204" pitchFamily="49" charset="0"/>
                        <a:cs typeface="Consolas" panose="020B0609020204030204" pitchFamily="49" charset="0"/>
                      </a:endParaRPr>
                    </a:p>
                  </a:txBody>
                  <a:tcPr/>
                </a:tc>
                <a:tc>
                  <a:txBody>
                    <a:bodyPr/>
                    <a:lstStyle/>
                    <a:p>
                      <a:pPr marL="0" marR="0" indent="0" algn="l" defTabSz="914400" eaLnBrk="1" fontAlgn="base" latinLnBrk="0" hangingPunct="1">
                        <a:lnSpc>
                          <a:spcPct val="100000"/>
                        </a:lnSpc>
                        <a:spcBef>
                          <a:spcPct val="0"/>
                        </a:spcBef>
                        <a:spcAft>
                          <a:spcPct val="0"/>
                        </a:spcAft>
                        <a:buClrTx/>
                        <a:buSzTx/>
                        <a:buFontTx/>
                        <a:buNone/>
                        <a:tabLst/>
                        <a:defRPr/>
                      </a:pPr>
                      <a:r>
                        <a:rPr lang="en-US" dirty="0" smtClean="0">
                          <a:latin typeface="Consolas" panose="020B0609020204030204" pitchFamily="49" charset="0"/>
                          <a:cs typeface="Consolas" panose="020B0609020204030204" pitchFamily="49" charset="0"/>
                        </a:rPr>
                        <a:t>object</a:t>
                      </a:r>
                    </a:p>
                  </a:txBody>
                  <a:tcPr/>
                </a:tc>
                <a:tc>
                  <a:txBody>
                    <a:bodyPr/>
                    <a:lstStyle/>
                    <a:p>
                      <a:r>
                        <a:rPr lang="en-US" dirty="0" smtClean="0">
                          <a:latin typeface="Consolas" panose="020B0609020204030204" pitchFamily="49" charset="0"/>
                          <a:cs typeface="Consolas" panose="020B0609020204030204" pitchFamily="49" charset="0"/>
                        </a:rPr>
                        <a:t>error</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name:"Elijah</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txBody>
                  <a:tcPr/>
                </a:tc>
                <a:tc>
                  <a:txBody>
                    <a:bodyPr/>
                    <a:lstStyle/>
                    <a:p>
                      <a:pPr marL="0" marR="0" indent="0" algn="l" defTabSz="914400" eaLnBrk="1" fontAlgn="base" latinLnBrk="0" hangingPunct="1">
                        <a:lnSpc>
                          <a:spcPct val="100000"/>
                        </a:lnSpc>
                        <a:spcBef>
                          <a:spcPct val="0"/>
                        </a:spcBef>
                        <a:spcAft>
                          <a:spcPct val="0"/>
                        </a:spcAft>
                        <a:buClrTx/>
                        <a:buSzTx/>
                        <a:buFontTx/>
                        <a:buNone/>
                        <a:tabLst/>
                        <a:defRPr/>
                      </a:pPr>
                      <a:r>
                        <a:rPr lang="en-US" dirty="0" smtClean="0">
                          <a:latin typeface="Consolas" panose="020B0609020204030204" pitchFamily="49" charset="0"/>
                          <a:cs typeface="Consolas" panose="020B0609020204030204" pitchFamily="49" charset="0"/>
                        </a:rPr>
                        <a:t>object</a:t>
                      </a:r>
                    </a:p>
                  </a:txBody>
                  <a:tcPr/>
                </a:tc>
                <a:tc>
                  <a:txBody>
                    <a:bodyPr/>
                    <a:lstStyle/>
                    <a:p>
                      <a:r>
                        <a:rPr lang="en-US" dirty="0" smtClean="0">
                          <a:latin typeface="Consolas" panose="020B0609020204030204" pitchFamily="49" charset="0"/>
                          <a:cs typeface="Consolas" panose="020B0609020204030204" pitchFamily="49" charset="0"/>
                        </a:rPr>
                        <a:t>array</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isArray</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new Date()</a:t>
                      </a:r>
                      <a:endParaRPr lang="en-US" dirty="0">
                        <a:latin typeface="Consolas" panose="020B0609020204030204" pitchFamily="49" charset="0"/>
                        <a:cs typeface="Consolas" panose="020B0609020204030204" pitchFamily="49" charset="0"/>
                      </a:endParaRPr>
                    </a:p>
                  </a:txBody>
                  <a:tcPr/>
                </a:tc>
                <a:tc>
                  <a:txBody>
                    <a:bodyPr/>
                    <a:lstStyle/>
                    <a:p>
                      <a:pPr marL="0" marR="0" indent="0" algn="l" defTabSz="914400" eaLnBrk="1" fontAlgn="base" latinLnBrk="0" hangingPunct="1">
                        <a:lnSpc>
                          <a:spcPct val="100000"/>
                        </a:lnSpc>
                        <a:spcBef>
                          <a:spcPct val="0"/>
                        </a:spcBef>
                        <a:spcAft>
                          <a:spcPct val="0"/>
                        </a:spcAft>
                        <a:buClrTx/>
                        <a:buSzTx/>
                        <a:buFontTx/>
                        <a:buNone/>
                        <a:tabLst/>
                        <a:defRPr/>
                      </a:pPr>
                      <a:r>
                        <a:rPr lang="en-US" dirty="0" smtClean="0">
                          <a:latin typeface="Consolas" panose="020B0609020204030204" pitchFamily="49" charset="0"/>
                          <a:cs typeface="Consolas" panose="020B0609020204030204" pitchFamily="49" charset="0"/>
                        </a:rPr>
                        <a:t>object</a:t>
                      </a:r>
                    </a:p>
                  </a:txBody>
                  <a:tcPr/>
                </a:tc>
                <a:tc>
                  <a:txBody>
                    <a:bodyPr/>
                    <a:lstStyle/>
                    <a:p>
                      <a:r>
                        <a:rPr lang="en-US" dirty="0" smtClean="0">
                          <a:latin typeface="Consolas" panose="020B0609020204030204" pitchFamily="49" charset="0"/>
                          <a:cs typeface="Consolas" panose="020B0609020204030204" pitchFamily="49" charset="0"/>
                        </a:rPr>
                        <a:t>date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isDate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/^\w+$/</a:t>
                      </a:r>
                      <a:endParaRPr lang="en-US" dirty="0">
                        <a:latin typeface="Consolas" panose="020B0609020204030204" pitchFamily="49" charset="0"/>
                        <a:cs typeface="Consolas" panose="020B0609020204030204" pitchFamily="49" charset="0"/>
                      </a:endParaRPr>
                    </a:p>
                  </a:txBody>
                  <a:tcPr/>
                </a:tc>
                <a:tc>
                  <a:txBody>
                    <a:bodyPr/>
                    <a:lstStyle/>
                    <a:p>
                      <a:pPr marL="0" marR="0" indent="0" algn="l" defTabSz="914400" eaLnBrk="1" fontAlgn="base" latinLnBrk="0" hangingPunct="1">
                        <a:lnSpc>
                          <a:spcPct val="100000"/>
                        </a:lnSpc>
                        <a:spcBef>
                          <a:spcPct val="0"/>
                        </a:spcBef>
                        <a:spcAft>
                          <a:spcPct val="0"/>
                        </a:spcAft>
                        <a:buClrTx/>
                        <a:buSzTx/>
                        <a:buFontTx/>
                        <a:buNone/>
                        <a:tabLst/>
                        <a:defRPr/>
                      </a:pPr>
                      <a:r>
                        <a:rPr lang="en-US" dirty="0" smtClean="0">
                          <a:latin typeface="Consolas" panose="020B0609020204030204" pitchFamily="49" charset="0"/>
                          <a:cs typeface="Consolas" panose="020B0609020204030204" pitchFamily="49" charset="0"/>
                        </a:rPr>
                        <a:t>object</a:t>
                      </a:r>
                    </a:p>
                  </a:txBody>
                  <a:tcPr/>
                </a:tc>
                <a:tc>
                  <a:txBody>
                    <a:bodyPr/>
                    <a:lstStyle/>
                    <a:p>
                      <a:r>
                        <a:rPr lang="en-US" dirty="0" err="1" smtClean="0">
                          <a:latin typeface="Consolas" panose="020B0609020204030204" pitchFamily="49" charset="0"/>
                          <a:cs typeface="Consolas" panose="020B0609020204030204" pitchFamily="49" charset="0"/>
                        </a:rPr>
                        <a:t>regexp</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isRegExp</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r>
            </a:tbl>
          </a:graphicData>
        </a:graphic>
      </p:graphicFrame>
      <p:grpSp>
        <p:nvGrpSpPr>
          <p:cNvPr id="7" name="Group 6"/>
          <p:cNvGrpSpPr/>
          <p:nvPr/>
        </p:nvGrpSpPr>
        <p:grpSpPr>
          <a:xfrm>
            <a:off x="7610677" y="0"/>
            <a:ext cx="1731231" cy="1524000"/>
            <a:chOff x="7610677" y="0"/>
            <a:chExt cx="1731231" cy="1524000"/>
          </a:xfrm>
        </p:grpSpPr>
        <p:sp>
          <p:nvSpPr>
            <p:cNvPr id="10" name="Right Triangle 9"/>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1" name="TextBox 10"/>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936906999"/>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Context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student =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name: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resume: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study: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(item)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is studying "</a:t>
            </a:r>
            <a:r>
              <a:rPr lang="en-US" dirty="0">
                <a:solidFill>
                  <a:srgbClr val="000000"/>
                </a:solidFill>
                <a:highlight>
                  <a:srgbClr val="FFFFFF"/>
                </a:highlight>
                <a:latin typeface="Consolas" panose="020B0609020204030204" pitchFamily="49" charset="0"/>
              </a:rPr>
              <a:t> + item</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addToResume</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item</a:t>
            </a:r>
            <a:r>
              <a:rPr lang="en-US" dirty="0" smtClean="0">
                <a:solidFill>
                  <a:srgbClr val="000000"/>
                </a:solidFill>
                <a:highlight>
                  <a:srgbClr val="FFFFFF"/>
                </a:highlight>
                <a:latin typeface="Consolas" panose="020B0609020204030204" pitchFamily="49" charset="0"/>
              </a:rPr>
              <a:t>) {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.resume.push</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item</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addToResume</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item</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memorize = </a:t>
            </a:r>
            <a:r>
              <a:rPr lang="en-US" dirty="0" err="1">
                <a:solidFill>
                  <a:srgbClr val="000000"/>
                </a:solidFill>
                <a:highlight>
                  <a:srgbClr val="FFFFFF"/>
                </a:highlight>
                <a:latin typeface="Consolas" panose="020B0609020204030204" pitchFamily="49" charset="0"/>
              </a:rPr>
              <a:t>student.study</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student.study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"chemistry"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student.resume</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memorize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"history</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student.resume</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311867785"/>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Confounding Context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student = {</a:t>
            </a:r>
          </a:p>
          <a:p>
            <a:pPr marL="0" indent="0">
              <a:buNone/>
            </a:pPr>
            <a:r>
              <a:rPr lang="en-US" dirty="0">
                <a:solidFill>
                  <a:srgbClr val="000000"/>
                </a:solidFill>
                <a:highlight>
                  <a:srgbClr val="FFFFFF"/>
                </a:highlight>
                <a:latin typeface="Consolas" panose="020B0609020204030204" pitchFamily="49" charset="0"/>
              </a:rPr>
              <a:t>  name: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resume: [],</a:t>
            </a:r>
          </a:p>
          <a:p>
            <a:pPr marL="0" indent="0">
              <a:buNone/>
            </a:pPr>
            <a:r>
              <a:rPr lang="en-US" dirty="0">
                <a:solidFill>
                  <a:srgbClr val="000000"/>
                </a:solidFill>
                <a:highlight>
                  <a:srgbClr val="FFFFFF"/>
                </a:highlight>
                <a:latin typeface="Consolas" panose="020B0609020204030204" pitchFamily="49" charset="0"/>
              </a:rPr>
              <a:t>  study: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(item)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studying "</a:t>
            </a:r>
            <a:r>
              <a:rPr lang="en-US" dirty="0">
                <a:solidFill>
                  <a:srgbClr val="000000"/>
                </a:solidFill>
                <a:highlight>
                  <a:srgbClr val="FFFFFF"/>
                </a:highlight>
                <a:latin typeface="Consolas" panose="020B0609020204030204" pitchFamily="49" charset="0"/>
              </a:rPr>
              <a:t> + item);</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addToResume</a:t>
            </a:r>
            <a:r>
              <a:rPr lang="en-US" dirty="0">
                <a:solidFill>
                  <a:srgbClr val="000000"/>
                </a:solidFill>
                <a:highlight>
                  <a:srgbClr val="FFFFFF"/>
                </a:highlight>
                <a:latin typeface="Consolas" panose="020B0609020204030204" pitchFamily="49" charset="0"/>
              </a:rPr>
              <a:t>(item)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.resume.push</a:t>
            </a:r>
            <a:r>
              <a:rPr lang="en-US" dirty="0">
                <a:solidFill>
                  <a:srgbClr val="000000"/>
                </a:solidFill>
                <a:highlight>
                  <a:srgbClr val="FFFFFF"/>
                </a:highlight>
                <a:latin typeface="Consolas" panose="020B0609020204030204" pitchFamily="49" charset="0"/>
              </a:rPr>
              <a:t>(item)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addToResume</a:t>
            </a:r>
            <a:r>
              <a:rPr lang="en-US" dirty="0">
                <a:solidFill>
                  <a:srgbClr val="000000"/>
                </a:solidFill>
                <a:highlight>
                  <a:srgbClr val="FFFFFF"/>
                </a:highlight>
                <a:latin typeface="Consolas" panose="020B0609020204030204" pitchFamily="49" charset="0"/>
              </a:rPr>
              <a:t>(item);</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memorize = </a:t>
            </a:r>
            <a:r>
              <a:rPr lang="en-US" dirty="0" err="1">
                <a:solidFill>
                  <a:srgbClr val="000000"/>
                </a:solidFill>
                <a:highlight>
                  <a:srgbClr val="FFFFFF"/>
                </a:highlight>
                <a:latin typeface="Consolas" panose="020B0609020204030204" pitchFamily="49" charset="0"/>
              </a:rPr>
              <a:t>student.study</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student.study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"chemistry"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student.resume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memorize(</a:t>
            </a:r>
            <a:r>
              <a:rPr lang="en-US" dirty="0">
                <a:solidFill>
                  <a:srgbClr val="A31515"/>
                </a:solidFill>
                <a:highlight>
                  <a:srgbClr val="FFFFFF"/>
                </a:highlight>
                <a:latin typeface="Consolas" panose="020B0609020204030204" pitchFamily="49" charset="0"/>
              </a:rPr>
              <a:t>"history"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student.resume</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
        <p:nvSpPr>
          <p:cNvPr id="10" name="Rectangular Callout 9"/>
          <p:cNvSpPr/>
          <p:nvPr/>
        </p:nvSpPr>
        <p:spPr>
          <a:xfrm>
            <a:off x="4876800" y="4038600"/>
            <a:ext cx="3876877" cy="914400"/>
          </a:xfrm>
          <a:prstGeom prst="wedgeRectCallout">
            <a:avLst>
              <a:gd name="adj1" fmla="val 4067"/>
              <a:gd name="adj2" fmla="val -91455"/>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Uncaught </a:t>
            </a:r>
            <a:r>
              <a:rPr lang="en-US" sz="2000" b="1" dirty="0" err="1" smtClean="0"/>
              <a:t>TypeError</a:t>
            </a:r>
            <a:r>
              <a:rPr lang="en-US" sz="2000" b="1" dirty="0" smtClean="0"/>
              <a:t>: Cannot call method 'push' of undefined</a:t>
            </a:r>
            <a:endParaRPr lang="en-US" sz="2000" b="1" dirty="0"/>
          </a:p>
        </p:txBody>
      </p:sp>
      <p:sp>
        <p:nvSpPr>
          <p:cNvPr id="4" name="Rounded Rectangle 3"/>
          <p:cNvSpPr/>
          <p:nvPr/>
        </p:nvSpPr>
        <p:spPr bwMode="auto">
          <a:xfrm>
            <a:off x="3718249" y="1295401"/>
            <a:ext cx="4867477" cy="10668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sz="2000" dirty="0" smtClean="0">
                <a:solidFill>
                  <a:srgbClr val="92D050"/>
                </a:solidFill>
                <a:latin typeface="Consolas" panose="020B0609020204030204" pitchFamily="49" charset="0"/>
                <a:cs typeface="Consolas" panose="020B0609020204030204" pitchFamily="49" charset="0"/>
              </a:rPr>
              <a:t>John is studying chemistry</a:t>
            </a:r>
            <a:endParaRPr lang="en-US" sz="2000" dirty="0">
              <a:solidFill>
                <a:srgbClr val="92D050"/>
              </a:solidFill>
              <a:latin typeface="Consolas" panose="020B0609020204030204" pitchFamily="49" charset="0"/>
              <a:cs typeface="Consolas" panose="020B0609020204030204" pitchFamily="49" charset="0"/>
            </a:endParaRP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761209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Confounding Context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hiWindow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hiWindow</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[object Window] =&gt; global</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 = {</a:t>
            </a:r>
          </a:p>
          <a:p>
            <a:pPr marL="0" indent="0">
              <a:buNone/>
            </a:pPr>
            <a:r>
              <a:rPr lang="en-US" dirty="0">
                <a:solidFill>
                  <a:srgbClr val="000000"/>
                </a:solidFill>
                <a:highlight>
                  <a:srgbClr val="FFFFFF"/>
                </a:highlight>
                <a:latin typeface="Consolas" panose="020B0609020204030204" pitchFamily="49" charset="0"/>
              </a:rPr>
              <a:t>    name: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greet: </a:t>
            </a:r>
            <a:r>
              <a:rPr lang="en-US" dirty="0" smtClean="0">
                <a:solidFill>
                  <a:srgbClr val="0000FF"/>
                </a:solidFill>
                <a:highlight>
                  <a:srgbClr val="FFFFFF"/>
                </a:highlight>
                <a:latin typeface="Consolas" panose="020B0609020204030204" pitchFamily="49" charset="0"/>
              </a:rPr>
              <a:t>function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person.greet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[object Object] =&gt; person</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hello = </a:t>
            </a:r>
            <a:r>
              <a:rPr lang="en-US" dirty="0" err="1">
                <a:solidFill>
                  <a:srgbClr val="000000"/>
                </a:solidFill>
                <a:highlight>
                  <a:srgbClr val="FFFFFF"/>
                </a:highlight>
                <a:latin typeface="Consolas" panose="020B0609020204030204" pitchFamily="49" charset="0"/>
              </a:rPr>
              <a:t>person.greet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hello(); </a:t>
            </a:r>
            <a:r>
              <a:rPr lang="en-US" dirty="0">
                <a:solidFill>
                  <a:srgbClr val="008000"/>
                </a:solidFill>
                <a:highlight>
                  <a:srgbClr val="FFFFFF"/>
                </a:highlight>
                <a:latin typeface="Consolas" panose="020B0609020204030204" pitchFamily="49" charset="0"/>
              </a:rPr>
              <a:t>// [object Window] =&gt; global</a:t>
            </a:r>
            <a:endParaRPr lang="en-US" dirty="0">
              <a:solidFill>
                <a:srgbClr val="000000"/>
              </a:solidFill>
              <a:highlight>
                <a:srgbClr val="FFFFFF"/>
              </a:highlight>
              <a:latin typeface="Consolas" panose="020B0609020204030204" pitchFamily="49" charset="0"/>
            </a:endParaRPr>
          </a:p>
          <a:p>
            <a:endParaRPr lang="en-US" dirty="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5041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Confounding Context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hiWindow</a:t>
            </a:r>
            <a:r>
              <a:rPr lang="en-US" dirty="0">
                <a:solidFill>
                  <a:srgbClr val="000000"/>
                </a:solidFill>
                <a:highlight>
                  <a:srgbClr val="FFFFFF"/>
                </a:highlight>
                <a:latin typeface="Consolas" panose="020B0609020204030204" pitchFamily="49" charset="0"/>
              </a:rPr>
              <a:t>() { console.log(</a:t>
            </a:r>
            <a:r>
              <a:rPr lang="en-US" dirty="0">
                <a:solidFill>
                  <a:srgbClr val="A31515"/>
                </a:solidFill>
                <a:highlight>
                  <a:srgbClr val="FFFFFF"/>
                </a:highlight>
                <a:latin typeface="Consolas" panose="020B0609020204030204" pitchFamily="49" charset="0"/>
              </a:rPr>
              <a:t>"Hello "</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hiWindow.call</a:t>
            </a:r>
            <a:r>
              <a:rPr lang="en-US" dirty="0">
                <a:solidFill>
                  <a:srgbClr val="000000"/>
                </a:solidFill>
                <a:highlight>
                  <a:srgbClr val="FFFFFF"/>
                </a:highlight>
                <a:latin typeface="Consolas" panose="020B0609020204030204" pitchFamily="49" charset="0"/>
              </a:rPr>
              <a:t>({ name</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Hello </a:t>
            </a:r>
            <a:r>
              <a:rPr lang="en-US" dirty="0" smtClean="0">
                <a:solidFill>
                  <a:srgbClr val="008000"/>
                </a:solidFill>
                <a:highlight>
                  <a:srgbClr val="FFFFFF"/>
                </a:highlight>
                <a:latin typeface="Consolas" panose="020B0609020204030204" pitchFamily="49" charset="0"/>
              </a:rPr>
              <a:t>John</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Jane"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greet</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hello = </a:t>
            </a:r>
            <a:r>
              <a:rPr lang="en-US" dirty="0" err="1">
                <a:solidFill>
                  <a:srgbClr val="000000"/>
                </a:solidFill>
                <a:highlight>
                  <a:srgbClr val="FFFFFF"/>
                </a:highlight>
                <a:latin typeface="Consolas" panose="020B0609020204030204" pitchFamily="49" charset="0"/>
              </a:rPr>
              <a:t>person.greet.bind</a:t>
            </a:r>
            <a:r>
              <a:rPr lang="en-US" dirty="0">
                <a:solidFill>
                  <a:srgbClr val="000000"/>
                </a:solidFill>
                <a:highlight>
                  <a:srgbClr val="FFFFFF"/>
                </a:highlight>
                <a:latin typeface="Consolas" panose="020B0609020204030204" pitchFamily="49" charset="0"/>
              </a:rPr>
              <a:t>({ name: </a:t>
            </a:r>
            <a:r>
              <a:rPr lang="en-US" dirty="0" smtClean="0">
                <a:solidFill>
                  <a:srgbClr val="A31515"/>
                </a:solidFill>
                <a:highlight>
                  <a:srgbClr val="FFFFFF"/>
                </a:highlight>
                <a:latin typeface="Consolas" panose="020B0609020204030204" pitchFamily="49" charset="0"/>
              </a:rPr>
              <a:t>"Jake"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hello(); </a:t>
            </a:r>
            <a:r>
              <a:rPr lang="en-US" dirty="0">
                <a:solidFill>
                  <a:srgbClr val="008000"/>
                </a:solidFill>
                <a:highlight>
                  <a:srgbClr val="FFFFFF"/>
                </a:highlight>
                <a:latin typeface="Consolas" panose="020B0609020204030204" pitchFamily="49" charset="0"/>
              </a:rPr>
              <a:t>// Hello </a:t>
            </a:r>
            <a:r>
              <a:rPr lang="en-US" dirty="0" smtClean="0">
                <a:solidFill>
                  <a:srgbClr val="008000"/>
                </a:solidFill>
                <a:highlight>
                  <a:srgbClr val="FFFFFF"/>
                </a:highlight>
                <a:latin typeface="Consolas" panose="020B0609020204030204" pitchFamily="49" charset="0"/>
              </a:rPr>
              <a:t>Jake</a:t>
            </a:r>
          </a:p>
          <a:p>
            <a:pPr marL="0" indent="0">
              <a:buNone/>
            </a:pPr>
            <a:endParaRPr lang="en-US" dirty="0">
              <a:solidFill>
                <a:srgbClr val="008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(name)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 };</a:t>
            </a:r>
          </a:p>
          <a:p>
            <a:pPr marL="0" indent="0">
              <a:buNone/>
            </a:pPr>
            <a:r>
              <a:rPr lang="en-US" dirty="0" err="1">
                <a:solidFill>
                  <a:srgbClr val="000000"/>
                </a:solidFill>
                <a:highlight>
                  <a:srgbClr val="FFFFFF"/>
                </a:highlight>
                <a:latin typeface="Consolas" panose="020B0609020204030204" pitchFamily="49" charset="0"/>
              </a:rPr>
              <a:t>Person.prototype.greet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console.log(</a:t>
            </a:r>
            <a:r>
              <a:rPr lang="en-US" dirty="0">
                <a:solidFill>
                  <a:srgbClr val="A31515"/>
                </a:solidFill>
                <a:highlight>
                  <a:srgbClr val="FFFFFF"/>
                </a:highlight>
                <a:latin typeface="Consolas" panose="020B0609020204030204" pitchFamily="49" charset="0"/>
              </a:rPr>
              <a:t>"Hello "</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a:t>
            </a:r>
          </a:p>
          <a:p>
            <a:pPr marL="0" indent="0">
              <a:buNone/>
            </a:pP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Person(</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Jane"</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greet</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 Hello </a:t>
            </a:r>
            <a:r>
              <a:rPr lang="en-US" dirty="0" smtClean="0">
                <a:solidFill>
                  <a:srgbClr val="008000"/>
                </a:solidFill>
                <a:highlight>
                  <a:srgbClr val="FFFFFF"/>
                </a:highlight>
                <a:latin typeface="Consolas" panose="020B0609020204030204" pitchFamily="49" charset="0"/>
              </a:rPr>
              <a:t>Jane</a:t>
            </a:r>
            <a:endParaRPr lang="en-US" dirty="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10" name="Rectangular Callout 9"/>
          <p:cNvSpPr/>
          <p:nvPr/>
        </p:nvSpPr>
        <p:spPr>
          <a:xfrm>
            <a:off x="3738576" y="2286000"/>
            <a:ext cx="4948224" cy="647700"/>
          </a:xfrm>
          <a:prstGeom prst="wedgeRectCallout">
            <a:avLst>
              <a:gd name="adj1" fmla="val -67048"/>
              <a:gd name="adj2" fmla="val -58122"/>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err="1" smtClean="0">
                <a:latin typeface="Consolas" panose="020B0609020204030204" pitchFamily="49" charset="0"/>
                <a:cs typeface="Consolas" panose="020B0609020204030204" pitchFamily="49" charset="0"/>
              </a:rPr>
              <a:t>hiWindow.apply</a:t>
            </a:r>
            <a:r>
              <a:rPr lang="en-US" sz="2000" b="1" dirty="0" smtClean="0">
                <a:latin typeface="Consolas" panose="020B0609020204030204" pitchFamily="49" charset="0"/>
                <a:cs typeface="Consolas" panose="020B0609020204030204" pitchFamily="49" charset="0"/>
              </a:rPr>
              <a:t>({ name: "John" })</a:t>
            </a:r>
            <a:endParaRPr lang="en-US" sz="20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97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Confounding Context Bug</a:t>
            </a:r>
          </a:p>
        </p:txBody>
      </p:sp>
      <p:sp>
        <p:nvSpPr>
          <p:cNvPr id="3" name="Text Placeholder 2"/>
          <p:cNvSpPr>
            <a:spLocks noGrp="1"/>
          </p:cNvSpPr>
          <p:nvPr>
            <p:ph type="body" idx="1"/>
          </p:nvPr>
        </p:nvSpPr>
        <p:spPr/>
        <p:txBody>
          <a:bodyPr/>
          <a:lstStyle/>
          <a:p>
            <a:pPr marL="0" indent="0">
              <a:buNone/>
            </a:pPr>
            <a:endParaRPr lang="en-US" dirty="0"/>
          </a:p>
        </p:txBody>
      </p:sp>
      <p:graphicFrame>
        <p:nvGraphicFramePr>
          <p:cNvPr id="5" name="Table 4"/>
          <p:cNvGraphicFramePr>
            <a:graphicFrameLocks noGrp="1"/>
          </p:cNvGraphicFramePr>
          <p:nvPr>
            <p:extLst/>
          </p:nvPr>
        </p:nvGraphicFramePr>
        <p:xfrm>
          <a:off x="457200" y="1397000"/>
          <a:ext cx="8229600" cy="3144520"/>
        </p:xfrm>
        <a:graphic>
          <a:graphicData uri="http://schemas.openxmlformats.org/drawingml/2006/table">
            <a:tbl>
              <a:tblPr firstRow="1" bandRow="1">
                <a:tableStyleId>{5C22544A-7EE6-4342-B048-85BDC9FD1C3A}</a:tableStyleId>
              </a:tblPr>
              <a:tblGrid>
                <a:gridCol w="5915024"/>
                <a:gridCol w="2314576"/>
              </a:tblGrid>
              <a:tr h="370840">
                <a:tc>
                  <a:txBody>
                    <a:bodyPr/>
                    <a:lstStyle/>
                    <a:p>
                      <a:r>
                        <a:rPr lang="en-US" dirty="0" smtClean="0"/>
                        <a:t>Code</a:t>
                      </a:r>
                      <a:endParaRPr lang="en-US" dirty="0"/>
                    </a:p>
                  </a:txBody>
                  <a:tcPr/>
                </a:tc>
                <a:tc>
                  <a:txBody>
                    <a:bodyPr/>
                    <a:lstStyle/>
                    <a:p>
                      <a:r>
                        <a:rPr lang="en-US" dirty="0" smtClean="0"/>
                        <a:t>this</a:t>
                      </a:r>
                      <a:endParaRPr lang="en-US" dirty="0"/>
                    </a:p>
                  </a:txBody>
                  <a:tcPr/>
                </a:tc>
              </a:tr>
              <a:tr h="370840">
                <a:tc>
                  <a:txBody>
                    <a:bodyPr/>
                    <a:lstStyle/>
                    <a:p>
                      <a:r>
                        <a:rPr lang="en-US" sz="2000" dirty="0" smtClean="0">
                          <a:solidFill>
                            <a:srgbClr val="0070C0"/>
                          </a:solidFill>
                          <a:latin typeface="Consolas" panose="020B0609020204030204" pitchFamily="49" charset="0"/>
                          <a:cs typeface="Consolas" panose="020B0609020204030204" pitchFamily="49" charset="0"/>
                        </a:rPr>
                        <a:t>this</a:t>
                      </a:r>
                      <a:endParaRPr lang="en-US" sz="2000" dirty="0">
                        <a:solidFill>
                          <a:srgbClr val="0070C0"/>
                        </a:solidFill>
                        <a:latin typeface="Consolas" panose="020B0609020204030204" pitchFamily="49" charset="0"/>
                        <a:cs typeface="Consolas" panose="020B0609020204030204" pitchFamily="49" charset="0"/>
                      </a:endParaRPr>
                    </a:p>
                  </a:txBody>
                  <a:tcPr/>
                </a:tc>
                <a:tc>
                  <a:txBody>
                    <a:bodyPr/>
                    <a:lstStyle/>
                    <a:p>
                      <a:r>
                        <a:rPr lang="en-US" sz="2000" dirty="0" smtClean="0">
                          <a:latin typeface="Consolas" panose="020B0609020204030204" pitchFamily="49" charset="0"/>
                          <a:cs typeface="Consolas" panose="020B0609020204030204" pitchFamily="49" charset="0"/>
                        </a:rPr>
                        <a:t>window</a:t>
                      </a:r>
                      <a:endParaRPr lang="en-US" sz="2000" dirty="0">
                        <a:latin typeface="Consolas" panose="020B0609020204030204" pitchFamily="49" charset="0"/>
                        <a:cs typeface="Consolas" panose="020B0609020204030204" pitchFamily="49" charset="0"/>
                      </a:endParaRPr>
                    </a:p>
                  </a:txBody>
                  <a:tcPr/>
                </a:tc>
              </a:tr>
              <a:tr h="370840">
                <a:tc>
                  <a:txBody>
                    <a:bodyPr/>
                    <a:lstStyle/>
                    <a:p>
                      <a:r>
                        <a:rPr lang="en-US" sz="2000" dirty="0" err="1" smtClean="0">
                          <a:latin typeface="Consolas" panose="020B0609020204030204" pitchFamily="49" charset="0"/>
                          <a:cs typeface="Consolas" panose="020B0609020204030204" pitchFamily="49" charset="0"/>
                        </a:rPr>
                        <a:t>myFunction</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txBody>
                  <a:tcPr/>
                </a:tc>
                <a:tc>
                  <a:txBody>
                    <a:bodyPr/>
                    <a:lstStyle/>
                    <a:p>
                      <a:r>
                        <a:rPr lang="en-US" sz="2000" dirty="0" smtClean="0">
                          <a:latin typeface="Consolas" panose="020B0609020204030204" pitchFamily="49" charset="0"/>
                          <a:cs typeface="Consolas" panose="020B0609020204030204" pitchFamily="49" charset="0"/>
                        </a:rPr>
                        <a:t>window</a:t>
                      </a:r>
                      <a:endParaRPr lang="en-US" sz="2000" dirty="0">
                        <a:latin typeface="Consolas" panose="020B0609020204030204" pitchFamily="49" charset="0"/>
                        <a:cs typeface="Consolas" panose="020B0609020204030204" pitchFamily="49" charset="0"/>
                      </a:endParaRPr>
                    </a:p>
                  </a:txBody>
                  <a:tcPr/>
                </a:tc>
              </a:tr>
              <a:tr h="370840">
                <a:tc>
                  <a:txBody>
                    <a:bodyPr/>
                    <a:lstStyle/>
                    <a:p>
                      <a:r>
                        <a:rPr lang="en-US" sz="2000" dirty="0" err="1" smtClean="0">
                          <a:latin typeface="Consolas" panose="020B0609020204030204" pitchFamily="49" charset="0"/>
                          <a:cs typeface="Consolas" panose="020B0609020204030204" pitchFamily="49" charset="0"/>
                        </a:rPr>
                        <a:t>myObject.method</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txBody>
                  <a:tcPr/>
                </a:tc>
                <a:tc>
                  <a:txBody>
                    <a:bodyPr/>
                    <a:lstStyle/>
                    <a:p>
                      <a:r>
                        <a:rPr lang="en-US" sz="2000" dirty="0" err="1" smtClean="0">
                          <a:latin typeface="Consolas" panose="020B0609020204030204" pitchFamily="49" charset="0"/>
                          <a:cs typeface="Consolas" panose="020B0609020204030204" pitchFamily="49" charset="0"/>
                        </a:rPr>
                        <a:t>myObject</a:t>
                      </a:r>
                      <a:endParaRPr lang="en-US" sz="2000" dirty="0">
                        <a:latin typeface="Consolas" panose="020B0609020204030204" pitchFamily="49" charset="0"/>
                        <a:cs typeface="Consolas" panose="020B0609020204030204" pitchFamily="49" charset="0"/>
                      </a:endParaRPr>
                    </a:p>
                  </a:txBody>
                  <a:tcPr/>
                </a:tc>
              </a:tr>
              <a:tr h="370840">
                <a:tc>
                  <a:txBody>
                    <a:bodyPr/>
                    <a:lstStyle/>
                    <a:p>
                      <a:r>
                        <a:rPr lang="en-US" sz="2000" dirty="0" err="1" smtClean="0">
                          <a:latin typeface="Consolas" panose="020B0609020204030204" pitchFamily="49" charset="0"/>
                          <a:cs typeface="Consolas" panose="020B0609020204030204" pitchFamily="49" charset="0"/>
                        </a:rPr>
                        <a:t>myFunction.call</a:t>
                      </a:r>
                      <a:r>
                        <a:rPr lang="en-US" sz="2000" dirty="0" smtClean="0">
                          <a:latin typeface="Consolas" panose="020B0609020204030204" pitchFamily="49" charset="0"/>
                          <a:cs typeface="Consolas" panose="020B0609020204030204" pitchFamily="49" charset="0"/>
                        </a:rPr>
                        <a:t>(context, arg1, arg2)</a:t>
                      </a:r>
                      <a:endParaRPr lang="en-US" sz="2000" dirty="0">
                        <a:latin typeface="Consolas" panose="020B0609020204030204" pitchFamily="49" charset="0"/>
                        <a:cs typeface="Consolas" panose="020B0609020204030204" pitchFamily="49" charset="0"/>
                      </a:endParaRPr>
                    </a:p>
                  </a:txBody>
                  <a:tcPr/>
                </a:tc>
                <a:tc>
                  <a:txBody>
                    <a:bodyPr/>
                    <a:lstStyle/>
                    <a:p>
                      <a:r>
                        <a:rPr lang="en-US" sz="2000" dirty="0" smtClean="0">
                          <a:latin typeface="Consolas" panose="020B0609020204030204" pitchFamily="49" charset="0"/>
                          <a:cs typeface="Consolas" panose="020B0609020204030204" pitchFamily="49" charset="0"/>
                        </a:rPr>
                        <a:t>context</a:t>
                      </a:r>
                      <a:endParaRPr lang="en-US" sz="2000" dirty="0">
                        <a:latin typeface="Consolas" panose="020B0609020204030204" pitchFamily="49" charset="0"/>
                        <a:cs typeface="Consolas" panose="020B0609020204030204" pitchFamily="49" charset="0"/>
                      </a:endParaRPr>
                    </a:p>
                  </a:txBody>
                  <a:tcPr/>
                </a:tc>
              </a:tr>
              <a:tr h="370840">
                <a:tc>
                  <a:txBody>
                    <a:bodyPr/>
                    <a:lstStyle/>
                    <a:p>
                      <a:r>
                        <a:rPr lang="en-US" sz="2000" dirty="0" err="1" smtClean="0">
                          <a:latin typeface="Consolas" panose="020B0609020204030204" pitchFamily="49" charset="0"/>
                          <a:cs typeface="Consolas" panose="020B0609020204030204" pitchFamily="49" charset="0"/>
                        </a:rPr>
                        <a:t>myFunction.apply</a:t>
                      </a:r>
                      <a:r>
                        <a:rPr lang="en-US" sz="2000" dirty="0" smtClean="0">
                          <a:latin typeface="Consolas" panose="020B0609020204030204" pitchFamily="49" charset="0"/>
                          <a:cs typeface="Consolas" panose="020B0609020204030204" pitchFamily="49" charset="0"/>
                        </a:rPr>
                        <a:t>(context, [arg1, arg2])</a:t>
                      </a:r>
                      <a:endParaRPr lang="en-US" sz="2000" dirty="0">
                        <a:latin typeface="Consolas" panose="020B0609020204030204" pitchFamily="49" charset="0"/>
                        <a:cs typeface="Consolas" panose="020B0609020204030204" pitchFamily="49" charset="0"/>
                      </a:endParaRPr>
                    </a:p>
                  </a:txBody>
                  <a:tcPr/>
                </a:tc>
                <a:tc>
                  <a:txBody>
                    <a:bodyPr/>
                    <a:lstStyle/>
                    <a:p>
                      <a:r>
                        <a:rPr lang="en-US" sz="2000" dirty="0" smtClean="0">
                          <a:latin typeface="Consolas" panose="020B0609020204030204" pitchFamily="49" charset="0"/>
                          <a:cs typeface="Consolas" panose="020B0609020204030204" pitchFamily="49" charset="0"/>
                        </a:rPr>
                        <a:t>context</a:t>
                      </a:r>
                      <a:endParaRPr lang="en-US" sz="2000" dirty="0">
                        <a:latin typeface="Consolas" panose="020B0609020204030204" pitchFamily="49" charset="0"/>
                        <a:cs typeface="Consolas" panose="020B0609020204030204" pitchFamily="49" charset="0"/>
                      </a:endParaRPr>
                    </a:p>
                  </a:txBody>
                  <a:tcPr/>
                </a:tc>
              </a:tr>
              <a:tr h="370840">
                <a:tc>
                  <a:txBody>
                    <a:bodyPr/>
                    <a:lstStyle/>
                    <a:p>
                      <a:pPr marL="0" marR="0" indent="0" algn="l" defTabSz="914400" eaLnBrk="1" fontAlgn="base" latinLnBrk="0" hangingPunct="1">
                        <a:lnSpc>
                          <a:spcPct val="100000"/>
                        </a:lnSpc>
                        <a:spcBef>
                          <a:spcPct val="0"/>
                        </a:spcBef>
                        <a:spcAft>
                          <a:spcPct val="0"/>
                        </a:spcAft>
                        <a:buClrTx/>
                        <a:buSzTx/>
                        <a:buFontTx/>
                        <a:buNone/>
                        <a:tabLst/>
                        <a:defRPr/>
                      </a:pPr>
                      <a:r>
                        <a:rPr lang="en-US" sz="2000" dirty="0" err="1" smtClean="0">
                          <a:solidFill>
                            <a:srgbClr val="0070C0"/>
                          </a:solidFill>
                          <a:latin typeface="Consolas" panose="020B0609020204030204" pitchFamily="49" charset="0"/>
                          <a:cs typeface="Consolas" panose="020B0609020204030204" pitchFamily="49" charset="0"/>
                        </a:rPr>
                        <a:t>var</a:t>
                      </a:r>
                      <a:r>
                        <a:rPr lang="en-US" sz="2000" baseline="0" dirty="0" smtClean="0">
                          <a:latin typeface="Consolas" panose="020B0609020204030204" pitchFamily="49" charset="0"/>
                          <a:cs typeface="Consolas" panose="020B0609020204030204" pitchFamily="49" charset="0"/>
                        </a:rPr>
                        <a:t> f = </a:t>
                      </a:r>
                      <a:r>
                        <a:rPr lang="en-US" sz="2000" dirty="0" err="1" smtClean="0">
                          <a:latin typeface="Consolas" panose="020B0609020204030204" pitchFamily="49" charset="0"/>
                          <a:cs typeface="Consolas" panose="020B0609020204030204" pitchFamily="49" charset="0"/>
                        </a:rPr>
                        <a:t>myFunction.bind</a:t>
                      </a:r>
                      <a:r>
                        <a:rPr lang="en-US" sz="2000" dirty="0" smtClean="0">
                          <a:latin typeface="Consolas" panose="020B0609020204030204" pitchFamily="49" charset="0"/>
                          <a:cs typeface="Consolas" panose="020B0609020204030204" pitchFamily="49" charset="0"/>
                        </a:rPr>
                        <a:t>(context); f(); </a:t>
                      </a:r>
                    </a:p>
                  </a:txBody>
                  <a:tcPr/>
                </a:tc>
                <a:tc>
                  <a:txBody>
                    <a:bodyPr/>
                    <a:lstStyle/>
                    <a:p>
                      <a:r>
                        <a:rPr lang="en-US" sz="2000" dirty="0" smtClean="0">
                          <a:latin typeface="Consolas" panose="020B0609020204030204" pitchFamily="49" charset="0"/>
                          <a:cs typeface="Consolas" panose="020B0609020204030204" pitchFamily="49" charset="0"/>
                        </a:rPr>
                        <a:t>context</a:t>
                      </a:r>
                      <a:endParaRPr lang="en-US" sz="2000" dirty="0">
                        <a:latin typeface="Consolas" panose="020B0609020204030204" pitchFamily="49" charset="0"/>
                        <a:cs typeface="Consolas" panose="020B0609020204030204" pitchFamily="49" charset="0"/>
                      </a:endParaRPr>
                    </a:p>
                  </a:txBody>
                  <a:tcPr/>
                </a:tc>
              </a:tr>
              <a:tr h="370840">
                <a:tc>
                  <a:txBody>
                    <a:bodyPr/>
                    <a:lstStyle/>
                    <a:p>
                      <a:r>
                        <a:rPr lang="en-US" sz="2000" dirty="0" err="1" smtClean="0">
                          <a:solidFill>
                            <a:srgbClr val="0070C0"/>
                          </a:solidFill>
                          <a:latin typeface="Consolas" panose="020B0609020204030204" pitchFamily="49" charset="0"/>
                          <a:cs typeface="Consolas" panose="020B0609020204030204" pitchFamily="49" charset="0"/>
                        </a:rPr>
                        <a:t>var</a:t>
                      </a:r>
                      <a:r>
                        <a:rPr lang="en-US" sz="2000" baseline="0" dirty="0" smtClean="0">
                          <a:latin typeface="Consolas" panose="020B0609020204030204" pitchFamily="49" charset="0"/>
                          <a:cs typeface="Consolas" panose="020B0609020204030204" pitchFamily="49" charset="0"/>
                        </a:rPr>
                        <a:t> </a:t>
                      </a:r>
                      <a:r>
                        <a:rPr lang="en-US" sz="2000" baseline="0" dirty="0" err="1" smtClean="0">
                          <a:latin typeface="Consolas" panose="020B0609020204030204" pitchFamily="49" charset="0"/>
                          <a:cs typeface="Consolas" panose="020B0609020204030204" pitchFamily="49" charset="0"/>
                        </a:rPr>
                        <a:t>myObject</a:t>
                      </a:r>
                      <a:r>
                        <a:rPr lang="en-US" sz="2000" baseline="0" dirty="0" smtClean="0">
                          <a:latin typeface="Consolas" panose="020B0609020204030204" pitchFamily="49" charset="0"/>
                          <a:cs typeface="Consolas" panose="020B0609020204030204" pitchFamily="49" charset="0"/>
                        </a:rPr>
                        <a:t> = </a:t>
                      </a:r>
                      <a:r>
                        <a:rPr lang="en-US" sz="2000" baseline="0" dirty="0" smtClean="0">
                          <a:solidFill>
                            <a:srgbClr val="0070C0"/>
                          </a:solidFill>
                          <a:latin typeface="Consolas" panose="020B0609020204030204" pitchFamily="49" charset="0"/>
                          <a:cs typeface="Consolas" panose="020B0609020204030204" pitchFamily="49" charset="0"/>
                        </a:rPr>
                        <a:t>new</a:t>
                      </a:r>
                      <a:r>
                        <a:rPr lang="en-US" sz="2000" baseline="0" dirty="0" smtClean="0">
                          <a:latin typeface="Consolas" panose="020B0609020204030204" pitchFamily="49" charset="0"/>
                          <a:cs typeface="Consolas" panose="020B0609020204030204" pitchFamily="49" charset="0"/>
                        </a:rPr>
                        <a:t> Object();</a:t>
                      </a:r>
                      <a:endParaRPr lang="en-US" sz="2000" dirty="0">
                        <a:latin typeface="Consolas" panose="020B0609020204030204" pitchFamily="49" charset="0"/>
                        <a:cs typeface="Consolas" panose="020B0609020204030204" pitchFamily="49" charset="0"/>
                      </a:endParaRPr>
                    </a:p>
                  </a:txBody>
                  <a:tcPr/>
                </a:tc>
                <a:tc>
                  <a:txBody>
                    <a:bodyPr/>
                    <a:lstStyle/>
                    <a:p>
                      <a:r>
                        <a:rPr lang="en-US" sz="2000" dirty="0" err="1" smtClean="0">
                          <a:latin typeface="Consolas" panose="020B0609020204030204" pitchFamily="49" charset="0"/>
                          <a:cs typeface="Consolas" panose="020B0609020204030204" pitchFamily="49" charset="0"/>
                        </a:rPr>
                        <a:t>myObject</a:t>
                      </a:r>
                      <a:endParaRPr lang="en-US" sz="2000" dirty="0">
                        <a:latin typeface="Consolas" panose="020B0609020204030204" pitchFamily="49" charset="0"/>
                        <a:cs typeface="Consolas" panose="020B0609020204030204" pitchFamily="49" charset="0"/>
                      </a:endParaRPr>
                    </a:p>
                  </a:txBody>
                  <a:tcPr/>
                </a:tc>
              </a:tr>
            </a:tbl>
          </a:graphicData>
        </a:graphic>
      </p:graphicFrame>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683409693"/>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Confounding Context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student = {</a:t>
            </a:r>
          </a:p>
          <a:p>
            <a:pPr marL="0" indent="0">
              <a:buNone/>
            </a:pPr>
            <a:r>
              <a:rPr lang="en-US" dirty="0">
                <a:solidFill>
                  <a:srgbClr val="000000"/>
                </a:solidFill>
                <a:highlight>
                  <a:srgbClr val="FFFFFF"/>
                </a:highlight>
                <a:latin typeface="Consolas" panose="020B0609020204030204" pitchFamily="49" charset="0"/>
              </a:rPr>
              <a:t>  name: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 resume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study: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(item)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that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studying "</a:t>
            </a:r>
            <a:r>
              <a:rPr lang="en-US" dirty="0">
                <a:solidFill>
                  <a:srgbClr val="000000"/>
                </a:solidFill>
                <a:highlight>
                  <a:srgbClr val="FFFFFF"/>
                </a:highlight>
                <a:latin typeface="Consolas" panose="020B0609020204030204" pitchFamily="49" charset="0"/>
              </a:rPr>
              <a:t> + item);</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addToResume</a:t>
            </a:r>
            <a:r>
              <a:rPr lang="en-US" dirty="0">
                <a:solidFill>
                  <a:srgbClr val="000000"/>
                </a:solidFill>
                <a:highlight>
                  <a:srgbClr val="FFFFFF"/>
                </a:highlight>
                <a:latin typeface="Consolas" panose="020B0609020204030204" pitchFamily="49" charset="0"/>
              </a:rPr>
              <a:t>(item) { </a:t>
            </a:r>
            <a:r>
              <a:rPr lang="en-US" dirty="0" err="1" smtClean="0">
                <a:solidFill>
                  <a:srgbClr val="0000FF"/>
                </a:solidFill>
                <a:highlight>
                  <a:srgbClr val="FFFFFF"/>
                </a:highlight>
                <a:latin typeface="Consolas" panose="020B0609020204030204" pitchFamily="49" charset="0"/>
              </a:rPr>
              <a:t>that</a:t>
            </a:r>
            <a:r>
              <a:rPr lang="en-US" dirty="0" err="1" smtClean="0">
                <a:solidFill>
                  <a:srgbClr val="000000"/>
                </a:solidFill>
                <a:highlight>
                  <a:srgbClr val="FFFFFF"/>
                </a:highlight>
                <a:latin typeface="Consolas" panose="020B0609020204030204" pitchFamily="49" charset="0"/>
              </a:rPr>
              <a:t>.resume.push</a:t>
            </a:r>
            <a:r>
              <a:rPr lang="en-US" dirty="0" smtClean="0">
                <a:solidFill>
                  <a:srgbClr val="000000"/>
                </a:solidFill>
                <a:highlight>
                  <a:srgbClr val="FFFFFF"/>
                </a:highlight>
                <a:latin typeface="Consolas" panose="020B0609020204030204" pitchFamily="49" charset="0"/>
              </a:rPr>
              <a:t>(item</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addToResume</a:t>
            </a:r>
            <a:r>
              <a:rPr lang="en-US" dirty="0">
                <a:solidFill>
                  <a:srgbClr val="000000"/>
                </a:solidFill>
                <a:highlight>
                  <a:srgbClr val="FFFFFF"/>
                </a:highlight>
                <a:latin typeface="Consolas" panose="020B0609020204030204" pitchFamily="49" charset="0"/>
              </a:rPr>
              <a:t>(item);</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memorize = </a:t>
            </a:r>
            <a:r>
              <a:rPr lang="en-US" dirty="0" err="1">
                <a:solidFill>
                  <a:srgbClr val="000000"/>
                </a:solidFill>
                <a:highlight>
                  <a:srgbClr val="FFFFFF"/>
                </a:highlight>
                <a:latin typeface="Consolas" panose="020B0609020204030204" pitchFamily="49" charset="0"/>
              </a:rPr>
              <a:t>student.study</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student.study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"chemistry"</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student.resume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m</a:t>
            </a:r>
            <a:r>
              <a:rPr lang="en-US" dirty="0" err="1" smtClean="0">
                <a:solidFill>
                  <a:srgbClr val="000000"/>
                </a:solidFill>
                <a:highlight>
                  <a:srgbClr val="FFFFFF"/>
                </a:highlight>
                <a:latin typeface="Consolas" panose="020B0609020204030204" pitchFamily="49" charset="0"/>
              </a:rPr>
              <a:t>emorize.call</a:t>
            </a:r>
            <a:r>
              <a:rPr lang="en-US" dirty="0" smtClean="0">
                <a:solidFill>
                  <a:srgbClr val="000000"/>
                </a:solidFill>
                <a:highlight>
                  <a:srgbClr val="FFFFFF"/>
                </a:highlight>
                <a:latin typeface="Consolas" panose="020B0609020204030204" pitchFamily="49" charset="0"/>
              </a:rPr>
              <a:t>(student, </a:t>
            </a:r>
            <a:r>
              <a:rPr lang="en-US" dirty="0" smtClean="0">
                <a:solidFill>
                  <a:srgbClr val="A31515"/>
                </a:solidFill>
                <a:highlight>
                  <a:srgbClr val="FFFFFF"/>
                </a:highlight>
                <a:latin typeface="Consolas" panose="020B0609020204030204" pitchFamily="49" charset="0"/>
              </a:rPr>
              <a:t>"history"</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student.resume</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sp>
        <p:nvSpPr>
          <p:cNvPr id="10" name="Rounded Rectangle 9"/>
          <p:cNvSpPr/>
          <p:nvPr/>
        </p:nvSpPr>
        <p:spPr bwMode="auto">
          <a:xfrm>
            <a:off x="4648200" y="3810000"/>
            <a:ext cx="4114800" cy="177124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John is studying chemistry</a:t>
            </a:r>
          </a:p>
          <a:p>
            <a:r>
              <a:rPr lang="en-US" sz="2000" dirty="0" smtClean="0">
                <a:solidFill>
                  <a:srgbClr val="92D050"/>
                </a:solidFill>
                <a:latin typeface="Consolas" panose="020B0609020204030204" pitchFamily="49" charset="0"/>
                <a:cs typeface="Consolas" panose="020B0609020204030204" pitchFamily="49" charset="0"/>
              </a:rPr>
              <a:t>["chemistry"]</a:t>
            </a:r>
          </a:p>
          <a:p>
            <a:r>
              <a:rPr lang="en-US" sz="2000" dirty="0" smtClean="0">
                <a:solidFill>
                  <a:srgbClr val="92D050"/>
                </a:solidFill>
                <a:latin typeface="Consolas" panose="020B0609020204030204" pitchFamily="49" charset="0"/>
                <a:cs typeface="Consolas" panose="020B0609020204030204" pitchFamily="49" charset="0"/>
              </a:rPr>
              <a:t>John is studying history</a:t>
            </a:r>
          </a:p>
          <a:p>
            <a:r>
              <a:rPr lang="en-US" sz="2000" dirty="0" smtClean="0">
                <a:solidFill>
                  <a:srgbClr val="92D050"/>
                </a:solidFill>
                <a:latin typeface="Consolas" panose="020B0609020204030204" pitchFamily="49" charset="0"/>
                <a:cs typeface="Consolas" panose="020B0609020204030204" pitchFamily="49" charset="0"/>
              </a:rPr>
              <a:t>["chemistry", "history"]</a:t>
            </a:r>
            <a:endParaRPr lang="en-US" sz="2000" dirty="0">
              <a:solidFill>
                <a:srgbClr val="92D050"/>
              </a:solidFill>
              <a:latin typeface="Consolas" panose="020B0609020204030204" pitchFamily="49" charset="0"/>
              <a:cs typeface="Consolas" panose="020B0609020204030204" pitchFamily="49" charset="0"/>
            </a:endParaRP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669318800"/>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Confounding Context Bug</a:t>
            </a:r>
          </a:p>
        </p:txBody>
      </p:sp>
      <p:sp>
        <p:nvSpPr>
          <p:cNvPr id="7" name="Text Placeholder 2"/>
          <p:cNvSpPr>
            <a:spLocks noGrp="1"/>
          </p:cNvSpPr>
          <p:nvPr>
            <p:ph type="body" idx="1"/>
          </p:nvPr>
        </p:nvSpPr>
        <p:spPr>
          <a:xfrm>
            <a:off x="457200" y="1371600"/>
            <a:ext cx="8229600" cy="4495800"/>
          </a:xfrm>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use strict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hiWindow</a:t>
            </a:r>
            <a:r>
              <a:rPr lang="en-US" dirty="0">
                <a:solidFill>
                  <a:srgbClr val="000000"/>
                </a:solidFill>
                <a:highlight>
                  <a:srgbClr val="FFFFFF"/>
                </a:highlight>
                <a:latin typeface="Consolas" panose="020B0609020204030204" pitchFamily="49" charset="0"/>
              </a:rPr>
              <a:t>() {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hiWindow</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object Window] =&gt; global</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 =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greet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smtClean="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person.greet.call</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null</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object </a:t>
            </a:r>
            <a:r>
              <a:rPr lang="en-US" dirty="0" smtClean="0">
                <a:solidFill>
                  <a:srgbClr val="008000"/>
                </a:solidFill>
                <a:highlight>
                  <a:srgbClr val="FFFFFF"/>
                </a:highlight>
                <a:latin typeface="Consolas" panose="020B0609020204030204" pitchFamily="49" charset="0"/>
              </a:rPr>
              <a:t>Window] </a:t>
            </a:r>
            <a:r>
              <a:rPr lang="en-US" dirty="0">
                <a:solidFill>
                  <a:srgbClr val="008000"/>
                </a:solidFill>
                <a:highlight>
                  <a:srgbClr val="FFFFFF"/>
                </a:highlight>
                <a:latin typeface="Consolas" panose="020B0609020204030204" pitchFamily="49" charset="0"/>
              </a:rPr>
              <a:t>=&gt; </a:t>
            </a:r>
            <a:r>
              <a:rPr lang="en-US" dirty="0" smtClean="0">
                <a:solidFill>
                  <a:srgbClr val="008000"/>
                </a:solidFill>
                <a:highlight>
                  <a:srgbClr val="FFFFFF"/>
                </a:highlight>
                <a:latin typeface="Consolas" panose="020B0609020204030204" pitchFamily="49" charset="0"/>
              </a:rPr>
              <a:t>global</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3" name="TextBox 2"/>
          <p:cNvSpPr txBox="1"/>
          <p:nvPr/>
        </p:nvSpPr>
        <p:spPr bwMode="auto">
          <a:xfrm>
            <a:off x="742542" y="2477658"/>
            <a:ext cx="8001000" cy="400110"/>
          </a:xfrm>
          <a:prstGeom prst="rect">
            <a:avLst/>
          </a:prstGeom>
          <a:noFill/>
          <a:ln w="9525">
            <a:noFill/>
            <a:miter lim="800000"/>
            <a:headEnd/>
            <a:tailEnd/>
          </a:ln>
        </p:spPr>
        <p:txBody>
          <a:bodyPr wrap="square" rtlCol="0">
            <a:spAutoFit/>
          </a:bodyPr>
          <a:lstStyle/>
          <a:p>
            <a:r>
              <a:rPr lang="en-US" sz="2000" b="1" dirty="0" err="1">
                <a:solidFill>
                  <a:srgbClr val="000000"/>
                </a:solidFill>
                <a:highlight>
                  <a:srgbClr val="FFFFFF"/>
                </a:highlight>
                <a:latin typeface="Consolas" panose="020B0609020204030204" pitchFamily="49" charset="0"/>
              </a:rPr>
              <a:t>hiWindow</a:t>
            </a:r>
            <a:r>
              <a:rPr lang="en-US" sz="2000" b="1" dirty="0">
                <a:solidFill>
                  <a:srgbClr val="000000"/>
                </a:solidFill>
                <a:highlight>
                  <a:srgbClr val="FFFFFF"/>
                </a:highlight>
                <a:latin typeface="Consolas" panose="020B0609020204030204" pitchFamily="49" charset="0"/>
              </a:rPr>
              <a:t>();</a:t>
            </a:r>
            <a:r>
              <a:rPr lang="en-US" sz="2000" b="1" dirty="0">
                <a:solidFill>
                  <a:srgbClr val="008000"/>
                </a:solidFill>
                <a:highlight>
                  <a:srgbClr val="FFFFFF"/>
                </a:highlight>
                <a:latin typeface="Consolas" panose="020B0609020204030204" pitchFamily="49" charset="0"/>
              </a:rPr>
              <a:t> // </a:t>
            </a:r>
            <a:r>
              <a:rPr lang="en-US" sz="2000" b="1" dirty="0" smtClean="0">
                <a:solidFill>
                  <a:srgbClr val="008000"/>
                </a:solidFill>
                <a:highlight>
                  <a:srgbClr val="FFFFFF"/>
                </a:highlight>
                <a:latin typeface="Consolas" panose="020B0609020204030204" pitchFamily="49" charset="0"/>
              </a:rPr>
              <a:t>undefined                  </a:t>
            </a:r>
            <a:endParaRPr lang="en-US" sz="2000" b="1" dirty="0">
              <a:solidFill>
                <a:srgbClr val="002060"/>
              </a:solidFill>
              <a:latin typeface="Tekton Pro" pitchFamily="34" charset="0"/>
            </a:endParaRPr>
          </a:p>
        </p:txBody>
      </p:sp>
      <p:sp>
        <p:nvSpPr>
          <p:cNvPr id="5" name="TextBox 4"/>
          <p:cNvSpPr txBox="1"/>
          <p:nvPr/>
        </p:nvSpPr>
        <p:spPr bwMode="auto">
          <a:xfrm>
            <a:off x="742542" y="5400988"/>
            <a:ext cx="7848600" cy="400110"/>
          </a:xfrm>
          <a:prstGeom prst="rect">
            <a:avLst/>
          </a:prstGeom>
          <a:noFill/>
          <a:ln w="9525">
            <a:noFill/>
            <a:miter lim="800000"/>
            <a:headEnd/>
            <a:tailEnd/>
          </a:ln>
        </p:spPr>
        <p:txBody>
          <a:bodyPr wrap="square" rtlCol="0">
            <a:spAutoFit/>
          </a:bodyPr>
          <a:lstStyle/>
          <a:p>
            <a:r>
              <a:rPr lang="en-US" sz="2000" b="1" kern="0" dirty="0" err="1" smtClean="0">
                <a:solidFill>
                  <a:srgbClr val="000000"/>
                </a:solidFill>
                <a:highlight>
                  <a:srgbClr val="FFFFFF"/>
                </a:highlight>
                <a:latin typeface="Consolas" panose="020B0609020204030204" pitchFamily="49" charset="0"/>
                <a:cs typeface="Segoe UI" pitchFamily="34" charset="0"/>
              </a:rPr>
              <a:t>person.greet.call</a:t>
            </a:r>
            <a:r>
              <a:rPr lang="en-US" sz="2000" b="1" kern="0" dirty="0" smtClean="0">
                <a:solidFill>
                  <a:srgbClr val="000000"/>
                </a:solidFill>
                <a:highlight>
                  <a:srgbClr val="FFFFFF"/>
                </a:highlight>
                <a:latin typeface="Consolas" panose="020B0609020204030204" pitchFamily="49" charset="0"/>
                <a:cs typeface="Segoe UI" pitchFamily="34" charset="0"/>
              </a:rPr>
              <a:t>(</a:t>
            </a:r>
            <a:r>
              <a:rPr lang="en-US" sz="2000" b="1" kern="0" dirty="0" smtClean="0">
                <a:solidFill>
                  <a:srgbClr val="0000FF"/>
                </a:solidFill>
                <a:highlight>
                  <a:srgbClr val="FFFFFF"/>
                </a:highlight>
                <a:latin typeface="Consolas" panose="020B0609020204030204" pitchFamily="49" charset="0"/>
                <a:cs typeface="Segoe UI" pitchFamily="34" charset="0"/>
              </a:rPr>
              <a:t>null</a:t>
            </a:r>
            <a:r>
              <a:rPr lang="en-US" sz="2000" b="1" kern="0" dirty="0" smtClean="0">
                <a:solidFill>
                  <a:srgbClr val="000000"/>
                </a:solidFill>
                <a:highlight>
                  <a:srgbClr val="FFFFFF"/>
                </a:highlight>
                <a:latin typeface="Consolas" panose="020B0609020204030204" pitchFamily="49" charset="0"/>
                <a:cs typeface="Segoe UI" pitchFamily="34" charset="0"/>
              </a:rPr>
              <a:t>);</a:t>
            </a:r>
            <a:r>
              <a:rPr lang="en-US" sz="2000" b="1" kern="0" dirty="0" smtClean="0">
                <a:solidFill>
                  <a:srgbClr val="008000"/>
                </a:solidFill>
                <a:highlight>
                  <a:srgbClr val="FFFFFF"/>
                </a:highlight>
                <a:latin typeface="Consolas" panose="020B0609020204030204" pitchFamily="49" charset="0"/>
                <a:cs typeface="Segoe UI" pitchFamily="34" charset="0"/>
              </a:rPr>
              <a:t> // null                      </a:t>
            </a:r>
            <a:endParaRPr lang="en-US" sz="1800" dirty="0">
              <a:solidFill>
                <a:srgbClr val="002060"/>
              </a:solidFill>
              <a:latin typeface="Tekton Pro" pitchFamily="34" charset="0"/>
            </a:endParaRPr>
          </a:p>
        </p:txBody>
      </p:sp>
      <p:sp>
        <p:nvSpPr>
          <p:cNvPr id="11" name="Rounded Rectangle 10"/>
          <p:cNvSpPr/>
          <p:nvPr/>
        </p:nvSpPr>
        <p:spPr bwMode="auto">
          <a:xfrm>
            <a:off x="4419600" y="3269144"/>
            <a:ext cx="3733800" cy="10668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lvl="0" defTabSz="-13873163" eaLnBrk="1" hangingPunct="1">
              <a:spcBef>
                <a:spcPct val="20000"/>
              </a:spcBef>
            </a:pPr>
            <a:r>
              <a:rPr lang="en-US" b="1" kern="0" dirty="0">
                <a:solidFill>
                  <a:srgbClr val="A31515"/>
                </a:solidFill>
                <a:highlight>
                  <a:srgbClr val="FFFFFF"/>
                </a:highlight>
                <a:latin typeface="Consolas" panose="020B0609020204030204" pitchFamily="49" charset="0"/>
                <a:cs typeface="Segoe UI" pitchFamily="34" charset="0"/>
              </a:rPr>
              <a:t>"use strict</a:t>
            </a:r>
            <a:r>
              <a:rPr lang="en-US" b="1" kern="0" dirty="0" smtClean="0">
                <a:solidFill>
                  <a:srgbClr val="A31515"/>
                </a:solidFill>
                <a:highlight>
                  <a:srgbClr val="FFFFFF"/>
                </a:highlight>
                <a:latin typeface="Consolas" panose="020B0609020204030204" pitchFamily="49" charset="0"/>
                <a:cs typeface="Segoe UI" pitchFamily="34" charset="0"/>
              </a:rPr>
              <a:t>"</a:t>
            </a:r>
            <a:r>
              <a:rPr lang="en-US" b="1" kern="0" dirty="0" smtClean="0">
                <a:solidFill>
                  <a:srgbClr val="000000"/>
                </a:solidFill>
                <a:highlight>
                  <a:srgbClr val="FFFFFF"/>
                </a:highlight>
                <a:latin typeface="Consolas" panose="020B0609020204030204" pitchFamily="49" charset="0"/>
                <a:cs typeface="Segoe UI" pitchFamily="34" charset="0"/>
              </a:rPr>
              <a:t>; </a:t>
            </a:r>
            <a:r>
              <a:rPr lang="en-US" sz="2000" b="1" dirty="0" smtClean="0"/>
              <a:t>eliminates </a:t>
            </a:r>
            <a:r>
              <a:rPr lang="en-US" b="1" kern="0" dirty="0">
                <a:solidFill>
                  <a:srgbClr val="0000FF"/>
                </a:solidFill>
                <a:highlight>
                  <a:srgbClr val="FFFFFF"/>
                </a:highlight>
                <a:latin typeface="Consolas" panose="020B0609020204030204" pitchFamily="49" charset="0"/>
                <a:cs typeface="Segoe UI" pitchFamily="34" charset="0"/>
              </a:rPr>
              <a:t>this</a:t>
            </a:r>
            <a:endParaRPr lang="en-US" b="1" dirty="0" smtClean="0"/>
          </a:p>
          <a:p>
            <a:pPr algn="ctr"/>
            <a:r>
              <a:rPr lang="en-US" sz="2000" b="1" dirty="0" smtClean="0"/>
              <a:t>coercion to the global object</a:t>
            </a:r>
            <a:endParaRPr lang="en-US" sz="2000" b="1" dirty="0"/>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581" y="1476711"/>
            <a:ext cx="6818837" cy="1479951"/>
          </a:xfrm>
          <a:prstGeom prst="rect">
            <a:avLst/>
          </a:prstGeom>
        </p:spPr>
      </p:pic>
    </p:spTree>
    <p:extLst>
      <p:ext uri="{BB962C8B-B14F-4D97-AF65-F5344CB8AC3E}">
        <p14:creationId xmlns:p14="http://schemas.microsoft.com/office/powerpoint/2010/main" val="249819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Escaped Environment Bug</a:t>
            </a:r>
            <a:endParaRPr lang="en-US" dirty="0"/>
          </a:p>
        </p:txBody>
      </p:sp>
      <p:sp>
        <p:nvSpPr>
          <p:cNvPr id="3" name="Text Placeholder 2"/>
          <p:cNvSpPr>
            <a:spLocks noGrp="1"/>
          </p:cNvSpPr>
          <p:nvPr>
            <p:ph type="body" idx="1"/>
          </p:nvPr>
        </p:nvSpPr>
        <p:spPr/>
        <p:txBody>
          <a:bodyPr/>
          <a:lstStyle/>
          <a:p>
            <a:pPr marL="0" indent="0">
              <a:buNone/>
            </a:pPr>
            <a:r>
              <a:rPr lang="pt-BR" dirty="0">
                <a:solidFill>
                  <a:srgbClr val="0000FF"/>
                </a:solidFill>
                <a:highlight>
                  <a:srgbClr val="FFFFFF"/>
                </a:highlight>
                <a:latin typeface="Consolas" panose="020B0609020204030204" pitchFamily="49" charset="0"/>
              </a:rPr>
              <a:t>var</a:t>
            </a:r>
            <a:r>
              <a:rPr lang="pt-BR" dirty="0">
                <a:solidFill>
                  <a:srgbClr val="000000"/>
                </a:solidFill>
                <a:highlight>
                  <a:srgbClr val="FFFFFF"/>
                </a:highlight>
                <a:latin typeface="Consolas" panose="020B0609020204030204" pitchFamily="49" charset="0"/>
              </a:rPr>
              <a:t> ul = document.querySelector(</a:t>
            </a:r>
            <a:r>
              <a:rPr lang="pt-BR" dirty="0">
                <a:solidFill>
                  <a:srgbClr val="A31515"/>
                </a:solidFill>
                <a:highlight>
                  <a:srgbClr val="FFFFFF"/>
                </a:highlight>
                <a:latin typeface="Consolas" panose="020B0609020204030204" pitchFamily="49" charset="0"/>
              </a:rPr>
              <a:t>"ul"</a:t>
            </a:r>
            <a:r>
              <a:rPr lang="pt-BR" dirty="0">
                <a:solidFill>
                  <a:srgbClr val="000000"/>
                </a:solidFill>
                <a:highlight>
                  <a:srgbClr val="FFFFFF"/>
                </a:highlight>
                <a:latin typeface="Consolas" panose="020B0609020204030204" pitchFamily="49" charset="0"/>
              </a:rPr>
              <a:t>), i, li;</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10; i++)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li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document.createElement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li.innerHTML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"Link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li.addEventListener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"click"</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"You've clicked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ul.appendChild</a:t>
            </a:r>
            <a:r>
              <a:rPr lang="en-US" dirty="0" smtClean="0">
                <a:solidFill>
                  <a:srgbClr val="000000"/>
                </a:solidFill>
                <a:highlight>
                  <a:srgbClr val="FFFFFF"/>
                </a:highlight>
                <a:latin typeface="Consolas" panose="020B0609020204030204" pitchFamily="49" charset="0"/>
              </a:rPr>
              <a:t>(li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7485272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getNames</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length = 0, names = </a:t>
            </a:r>
            <a:r>
              <a:rPr lang="en-US" dirty="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+ 1</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names </a:t>
            </a:r>
            <a:r>
              <a:rPr lang="en-US" dirty="0">
                <a:solidFill>
                  <a:srgbClr val="000000"/>
                </a:solidFill>
                <a:highlight>
                  <a:srgbClr val="FFFFFF"/>
                </a:highlight>
                <a:latin typeface="Consolas" panose="020B0609020204030204" pitchFamily="49" charset="0"/>
              </a:rPr>
              <a:t>+= name + </a:t>
            </a:r>
            <a:r>
              <a:rPr lang="en-US" dirty="0">
                <a:solidFill>
                  <a:srgbClr val="A31515"/>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a:t>
            </a:r>
            <a:r>
              <a:rPr lang="en-US" dirty="0">
                <a:solidFill>
                  <a:srgbClr val="000000"/>
                </a:solidFill>
                <a:highlight>
                  <a:srgbClr val="FFFFFF"/>
                </a:highlight>
                <a:latin typeface="Consolas" panose="020B0609020204030204" pitchFamily="49" charset="0"/>
              </a:rPr>
              <a:t>: length,</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names</a:t>
            </a:r>
            <a:r>
              <a:rPr lang="en-US" dirty="0">
                <a:solidFill>
                  <a:srgbClr val="000000"/>
                </a:solidFill>
                <a:highlight>
                  <a:srgbClr val="FFFFFF"/>
                </a:highlight>
                <a:latin typeface="Consolas" panose="020B0609020204030204" pitchFamily="49" charset="0"/>
              </a:rPr>
              <a:t>: names</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506460980"/>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7010400" y="1368896"/>
            <a:ext cx="1600200" cy="3445076"/>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marL="342900" indent="-342900" algn="ctr">
              <a:buFont typeface="Arial" panose="020B0604020202020204" pitchFamily="34" charset="0"/>
              <a:buChar char="•"/>
            </a:pPr>
            <a:r>
              <a:rPr lang="en-US" sz="2000" b="1" dirty="0" smtClean="0"/>
              <a:t>Link 0</a:t>
            </a:r>
          </a:p>
          <a:p>
            <a:pPr marL="342900" indent="-342900" algn="ctr">
              <a:buFont typeface="Arial" panose="020B0604020202020204" pitchFamily="34" charset="0"/>
              <a:buChar char="•"/>
            </a:pPr>
            <a:r>
              <a:rPr lang="en-US" sz="2000" b="1" dirty="0" smtClean="0"/>
              <a:t>Link 1</a:t>
            </a:r>
          </a:p>
          <a:p>
            <a:pPr marL="342900" indent="-342900" algn="ctr">
              <a:buFont typeface="Arial" panose="020B0604020202020204" pitchFamily="34" charset="0"/>
              <a:buChar char="•"/>
            </a:pPr>
            <a:r>
              <a:rPr lang="en-US" sz="2000" b="1" dirty="0" smtClean="0"/>
              <a:t>Link 2</a:t>
            </a:r>
          </a:p>
          <a:p>
            <a:pPr marL="342900" indent="-342900" algn="ctr">
              <a:buFont typeface="Arial" panose="020B0604020202020204" pitchFamily="34" charset="0"/>
              <a:buChar char="•"/>
            </a:pPr>
            <a:r>
              <a:rPr lang="en-US" sz="2000" b="1" dirty="0" smtClean="0"/>
              <a:t>Link 3</a:t>
            </a:r>
          </a:p>
          <a:p>
            <a:pPr marL="342900" indent="-342900" algn="ctr">
              <a:buFont typeface="Arial" panose="020B0604020202020204" pitchFamily="34" charset="0"/>
              <a:buChar char="•"/>
            </a:pPr>
            <a:r>
              <a:rPr lang="en-US" sz="2000" b="1" dirty="0" smtClean="0"/>
              <a:t>Link 4</a:t>
            </a:r>
          </a:p>
          <a:p>
            <a:pPr marL="342900" indent="-342900" algn="ctr">
              <a:buFont typeface="Arial" panose="020B0604020202020204" pitchFamily="34" charset="0"/>
              <a:buChar char="•"/>
            </a:pPr>
            <a:r>
              <a:rPr lang="en-US" sz="2000" b="1" dirty="0" smtClean="0"/>
              <a:t>Link 5</a:t>
            </a:r>
          </a:p>
          <a:p>
            <a:pPr marL="342900" indent="-342900" algn="ctr">
              <a:buFont typeface="Arial" panose="020B0604020202020204" pitchFamily="34" charset="0"/>
              <a:buChar char="•"/>
            </a:pPr>
            <a:r>
              <a:rPr lang="en-US" sz="2000" b="1" dirty="0" smtClean="0"/>
              <a:t>Link 6</a:t>
            </a:r>
          </a:p>
          <a:p>
            <a:pPr marL="342900" indent="-342900" algn="ctr">
              <a:buFont typeface="Arial" panose="020B0604020202020204" pitchFamily="34" charset="0"/>
              <a:buChar char="•"/>
            </a:pPr>
            <a:r>
              <a:rPr lang="en-US" sz="2000" b="1" dirty="0" smtClean="0"/>
              <a:t>Link 7</a:t>
            </a:r>
          </a:p>
          <a:p>
            <a:pPr marL="342900" indent="-342900" algn="ctr">
              <a:buFont typeface="Arial" panose="020B0604020202020204" pitchFamily="34" charset="0"/>
              <a:buChar char="•"/>
            </a:pPr>
            <a:r>
              <a:rPr lang="en-US" sz="2000" b="1" dirty="0" smtClean="0"/>
              <a:t>Link 8</a:t>
            </a:r>
          </a:p>
          <a:p>
            <a:pPr marL="342900" indent="-342900" algn="ctr">
              <a:buFont typeface="Arial" panose="020B0604020202020204" pitchFamily="34" charset="0"/>
              <a:buChar char="•"/>
            </a:pPr>
            <a:r>
              <a:rPr lang="en-US" sz="2000" b="1" dirty="0" smtClean="0"/>
              <a:t>Link 9</a:t>
            </a:r>
            <a:endParaRPr lang="en-US" sz="2000" b="1" dirty="0"/>
          </a:p>
        </p:txBody>
      </p:sp>
      <p:sp>
        <p:nvSpPr>
          <p:cNvPr id="3" name="Text Placeholder 2"/>
          <p:cNvSpPr>
            <a:spLocks noGrp="1"/>
          </p:cNvSpPr>
          <p:nvPr>
            <p:ph type="body" idx="1"/>
          </p:nvPr>
        </p:nvSpPr>
        <p:spPr/>
        <p:txBody>
          <a:bodyPr/>
          <a:lstStyle/>
          <a:p>
            <a:pPr marL="0" indent="0">
              <a:buNone/>
            </a:pPr>
            <a:r>
              <a:rPr lang="pt-BR" dirty="0">
                <a:solidFill>
                  <a:srgbClr val="0000FF"/>
                </a:solidFill>
                <a:highlight>
                  <a:srgbClr val="FFFFFF"/>
                </a:highlight>
                <a:latin typeface="Consolas" panose="020B0609020204030204" pitchFamily="49" charset="0"/>
              </a:rPr>
              <a:t>var</a:t>
            </a:r>
            <a:r>
              <a:rPr lang="pt-BR" dirty="0">
                <a:solidFill>
                  <a:srgbClr val="000000"/>
                </a:solidFill>
                <a:highlight>
                  <a:srgbClr val="FFFFFF"/>
                </a:highlight>
                <a:latin typeface="Consolas" panose="020B0609020204030204" pitchFamily="49" charset="0"/>
              </a:rPr>
              <a:t> ul = document.querySelector(</a:t>
            </a:r>
            <a:r>
              <a:rPr lang="pt-BR" dirty="0">
                <a:solidFill>
                  <a:srgbClr val="A31515"/>
                </a:solidFill>
                <a:highlight>
                  <a:srgbClr val="FFFFFF"/>
                </a:highlight>
                <a:latin typeface="Consolas" panose="020B0609020204030204" pitchFamily="49" charset="0"/>
              </a:rPr>
              <a:t>"ul"</a:t>
            </a:r>
            <a:r>
              <a:rPr lang="pt-BR" dirty="0">
                <a:solidFill>
                  <a:srgbClr val="000000"/>
                </a:solidFill>
                <a:highlight>
                  <a:srgbClr val="FFFFFF"/>
                </a:highlight>
                <a:latin typeface="Consolas" panose="020B0609020204030204" pitchFamily="49" charset="0"/>
              </a:rPr>
              <a:t>), i, li;</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10; i++) {</a:t>
            </a:r>
          </a:p>
          <a:p>
            <a:pPr marL="0" indent="0">
              <a:buNone/>
            </a:pPr>
            <a:r>
              <a:rPr lang="en-US" dirty="0">
                <a:solidFill>
                  <a:srgbClr val="000000"/>
                </a:solidFill>
                <a:highlight>
                  <a:srgbClr val="FFFFFF"/>
                </a:highlight>
                <a:latin typeface="Consolas" panose="020B0609020204030204" pitchFamily="49" charset="0"/>
              </a:rPr>
              <a:t>  li = </a:t>
            </a:r>
            <a:r>
              <a:rPr lang="en-US" dirty="0" err="1">
                <a:solidFill>
                  <a:srgbClr val="000000"/>
                </a:solidFill>
                <a:highlight>
                  <a:srgbClr val="FFFFFF"/>
                </a:highlight>
                <a:latin typeface="Consolas" panose="020B0609020204030204" pitchFamily="49" charset="0"/>
              </a:rPr>
              <a:t>document.createElement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li.innerHTML</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"Link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li.addEventListener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"click"</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"You've clicked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ul.appendChild</a:t>
            </a:r>
            <a:r>
              <a:rPr lang="en-US" dirty="0">
                <a:solidFill>
                  <a:srgbClr val="000000"/>
                </a:solidFill>
                <a:highlight>
                  <a:srgbClr val="FFFFFF"/>
                </a:highlight>
                <a:latin typeface="Consolas" panose="020B0609020204030204" pitchFamily="49" charset="0"/>
              </a:rPr>
              <a:t>(li);</a:t>
            </a:r>
          </a:p>
          <a:p>
            <a:pPr marL="0" indent="0">
              <a:buNone/>
            </a:pPr>
            <a:r>
              <a:rPr lang="en-US"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a:xfrm>
            <a:off x="457200" y="304800"/>
            <a:ext cx="8229600" cy="762000"/>
          </a:xfrm>
        </p:spPr>
        <p:txBody>
          <a:bodyPr/>
          <a:lstStyle/>
          <a:p>
            <a:r>
              <a:rPr lang="en-US" dirty="0"/>
              <a:t>Escaped Environment Bug</a:t>
            </a:r>
          </a:p>
        </p:txBody>
      </p:sp>
      <p:sp>
        <p:nvSpPr>
          <p:cNvPr id="4" name="Rounded Rectangle 3"/>
          <p:cNvSpPr/>
          <p:nvPr/>
        </p:nvSpPr>
        <p:spPr bwMode="auto">
          <a:xfrm>
            <a:off x="457200" y="5029200"/>
            <a:ext cx="4867477" cy="11430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t" anchorCtr="0"/>
          <a:lstStyle/>
          <a:p>
            <a:r>
              <a:rPr lang="en-US" sz="2000" dirty="0" smtClean="0">
                <a:solidFill>
                  <a:srgbClr val="92D050"/>
                </a:solidFill>
                <a:latin typeface="Consolas" panose="020B0609020204030204" pitchFamily="49" charset="0"/>
                <a:cs typeface="Consolas" panose="020B0609020204030204" pitchFamily="49" charset="0"/>
              </a:rPr>
              <a:t>You've clicked 10</a:t>
            </a:r>
          </a:p>
          <a:p>
            <a:r>
              <a:rPr lang="en-US" sz="2000" dirty="0" smtClean="0">
                <a:solidFill>
                  <a:srgbClr val="92D050"/>
                </a:solidFill>
                <a:latin typeface="Consolas" panose="020B0609020204030204" pitchFamily="49" charset="0"/>
                <a:cs typeface="Consolas" panose="020B0609020204030204" pitchFamily="49" charset="0"/>
              </a:rPr>
              <a:t>You've clicked 10</a:t>
            </a:r>
          </a:p>
          <a:p>
            <a:r>
              <a:rPr lang="en-US" sz="2000" dirty="0" smtClean="0">
                <a:solidFill>
                  <a:srgbClr val="92D050"/>
                </a:solidFill>
                <a:latin typeface="Consolas" panose="020B0609020204030204" pitchFamily="49" charset="0"/>
                <a:cs typeface="Consolas" panose="020B0609020204030204" pitchFamily="49" charset="0"/>
              </a:rPr>
              <a:t>You've clicked 10</a:t>
            </a:r>
            <a:endParaRPr lang="en-US" sz="2000" dirty="0">
              <a:solidFill>
                <a:srgbClr val="92D050"/>
              </a:solidFill>
              <a:latin typeface="Consolas" panose="020B0609020204030204" pitchFamily="49" charset="0"/>
              <a:cs typeface="Consolas" panose="020B0609020204030204" pitchFamily="49" charset="0"/>
            </a:endParaRPr>
          </a:p>
        </p:txBody>
      </p:sp>
      <p:sp>
        <p:nvSpPr>
          <p:cNvPr id="12" name="Explosion 1 11"/>
          <p:cNvSpPr/>
          <p:nvPr/>
        </p:nvSpPr>
        <p:spPr bwMode="auto">
          <a:xfrm>
            <a:off x="7543800" y="1639669"/>
            <a:ext cx="744688" cy="798731"/>
          </a:xfrm>
          <a:prstGeom prst="irregularSeal1">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5" name="Explosion 1 14"/>
          <p:cNvSpPr/>
          <p:nvPr/>
        </p:nvSpPr>
        <p:spPr bwMode="auto">
          <a:xfrm>
            <a:off x="7543800" y="2590800"/>
            <a:ext cx="744688" cy="798731"/>
          </a:xfrm>
          <a:prstGeom prst="irregularSeal1">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6" name="Explosion 1 15"/>
          <p:cNvSpPr/>
          <p:nvPr/>
        </p:nvSpPr>
        <p:spPr bwMode="auto">
          <a:xfrm>
            <a:off x="7543800" y="3810000"/>
            <a:ext cx="744688" cy="798731"/>
          </a:xfrm>
          <a:prstGeom prst="irregularSeal1">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1" name="Up Arrow 10"/>
          <p:cNvSpPr/>
          <p:nvPr/>
        </p:nvSpPr>
        <p:spPr bwMode="auto">
          <a:xfrm rot="19363360">
            <a:off x="7830751" y="1932641"/>
            <a:ext cx="524158" cy="669676"/>
          </a:xfrm>
          <a:prstGeom prst="upArrow">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grpSp>
        <p:nvGrpSpPr>
          <p:cNvPr id="13" name="Group 12"/>
          <p:cNvGrpSpPr/>
          <p:nvPr/>
        </p:nvGrpSpPr>
        <p:grpSpPr>
          <a:xfrm>
            <a:off x="7610677" y="0"/>
            <a:ext cx="1731231" cy="1524000"/>
            <a:chOff x="7610677" y="0"/>
            <a:chExt cx="1731231" cy="1524000"/>
          </a:xfrm>
        </p:grpSpPr>
        <p:sp>
          <p:nvSpPr>
            <p:cNvPr id="14" name="Right Triangle 13"/>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7" name="TextBox 16"/>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005796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5.55556E-7 4.44444E-6 L -0.00174 0.13611 " pathEditMode="relative" rAng="0" ptsTypes="AA">
                                      <p:cBhvr>
                                        <p:cTn id="22" dur="2000" fill="hold"/>
                                        <p:tgtEl>
                                          <p:spTgt spid="11"/>
                                        </p:tgtEl>
                                        <p:attrNameLst>
                                          <p:attrName>ppt_x</p:attrName>
                                          <p:attrName>ppt_y</p:attrName>
                                        </p:attrNameLst>
                                      </p:cBhvr>
                                      <p:rCtr x="-87" y="680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2" nodeType="clickEffect">
                                  <p:stCondLst>
                                    <p:cond delay="0"/>
                                  </p:stCondLst>
                                  <p:childTnLst>
                                    <p:animMotion origin="layout" path="M -0.00174 0.13611 L -0.00174 0.31388 " pathEditMode="relative" rAng="0" ptsTypes="AA">
                                      <p:cBhvr>
                                        <p:cTn id="37" dur="2000" fill="hold"/>
                                        <p:tgtEl>
                                          <p:spTgt spid="11"/>
                                        </p:tgtEl>
                                        <p:attrNameLst>
                                          <p:attrName>ppt_x</p:attrName>
                                          <p:attrName>ppt_y</p:attrName>
                                        </p:attrNameLst>
                                      </p:cBhvr>
                                      <p:rCtr x="0" y="8889"/>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par>
                                <p:cTn id="46" presetID="10" presetClass="exit" presetSubtype="0" fill="hold" grpId="1" nodeType="with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animBg="1"/>
      <p:bldP spid="15" grpId="1" animBg="1"/>
      <p:bldP spid="16" grpId="0" animBg="1"/>
      <p:bldP spid="16" grpId="1" animBg="1"/>
      <p:bldP spid="11" grpId="0" animBg="1"/>
      <p:bldP spid="11" grpId="1" animBg="1"/>
      <p:bldP spid="11" grpId="2"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Escaped Environment Bug</a:t>
            </a:r>
          </a:p>
        </p:txBody>
      </p:sp>
      <p:sp>
        <p:nvSpPr>
          <p:cNvPr id="3" name="Text Placeholder 2"/>
          <p:cNvSpPr>
            <a:spLocks noGrp="1"/>
          </p:cNvSpPr>
          <p:nvPr>
            <p:ph type="body" idx="1"/>
          </p:nvPr>
        </p:nvSpPr>
        <p:spPr/>
        <p:txBody>
          <a:bodyPr/>
          <a:lstStyle/>
          <a:p>
            <a:r>
              <a:rPr lang="en-US" dirty="0" smtClean="0"/>
              <a:t>We need to introduce the concept of a closure</a:t>
            </a:r>
          </a:p>
          <a:p>
            <a:endParaRPr lang="en-US" dirty="0"/>
          </a:p>
          <a:p>
            <a:endParaRPr lang="en-US" dirty="0" smtClean="0"/>
          </a:p>
          <a:p>
            <a:endParaRPr lang="en-US" dirty="0"/>
          </a:p>
          <a:p>
            <a:endParaRPr lang="en-US" dirty="0" smtClean="0"/>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makeAdder</a:t>
            </a:r>
            <a:r>
              <a:rPr lang="en-US" dirty="0">
                <a:solidFill>
                  <a:srgbClr val="000000"/>
                </a:solidFill>
                <a:highlight>
                  <a:srgbClr val="FFFFFF"/>
                </a:highlight>
                <a:latin typeface="Consolas" panose="020B0609020204030204" pitchFamily="49" charset="0"/>
              </a:rPr>
              <a:t>(x)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(y)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x + y</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add5 </a:t>
            </a:r>
            <a:r>
              <a:rPr lang="en-US" dirty="0" smtClean="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makeAdder</a:t>
            </a:r>
            <a:r>
              <a:rPr lang="en-US" dirty="0">
                <a:solidFill>
                  <a:srgbClr val="000000"/>
                </a:solidFill>
                <a:highlight>
                  <a:srgbClr val="FFFFFF"/>
                </a:highlight>
                <a:latin typeface="Consolas" panose="020B0609020204030204" pitchFamily="49" charset="0"/>
              </a:rPr>
              <a:t>(5);</a:t>
            </a: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add10 = </a:t>
            </a:r>
            <a:r>
              <a:rPr lang="en-US" dirty="0" err="1">
                <a:solidFill>
                  <a:srgbClr val="000000"/>
                </a:solidFill>
                <a:highlight>
                  <a:srgbClr val="FFFFFF"/>
                </a:highlight>
                <a:latin typeface="Consolas" panose="020B0609020204030204" pitchFamily="49" charset="0"/>
              </a:rPr>
              <a:t>makeAdder</a:t>
            </a:r>
            <a:r>
              <a:rPr lang="en-US" dirty="0">
                <a:solidFill>
                  <a:srgbClr val="000000"/>
                </a:solidFill>
                <a:highlight>
                  <a:srgbClr val="FFFFFF"/>
                </a:highlight>
                <a:latin typeface="Consolas" panose="020B0609020204030204" pitchFamily="49" charset="0"/>
              </a:rPr>
              <a:t>(10</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console.log(add5(2));  </a:t>
            </a:r>
            <a:r>
              <a:rPr lang="en-US" dirty="0">
                <a:solidFill>
                  <a:srgbClr val="008000"/>
                </a:solidFill>
                <a:highlight>
                  <a:srgbClr val="FFFFFF"/>
                </a:highlight>
                <a:latin typeface="Consolas" panose="020B0609020204030204" pitchFamily="49" charset="0"/>
              </a:rPr>
              <a:t>// 7</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console.log(add10(2)); </a:t>
            </a:r>
            <a:r>
              <a:rPr lang="en-US" dirty="0">
                <a:solidFill>
                  <a:srgbClr val="008000"/>
                </a:solidFill>
                <a:highlight>
                  <a:srgbClr val="FFFFFF"/>
                </a:highlight>
                <a:latin typeface="Consolas" panose="020B0609020204030204" pitchFamily="49" charset="0"/>
              </a:rPr>
              <a:t>// 12</a:t>
            </a:r>
            <a:endParaRPr lang="en-US" dirty="0"/>
          </a:p>
        </p:txBody>
      </p:sp>
      <p:sp>
        <p:nvSpPr>
          <p:cNvPr id="5" name="Rounded Rectangle 4"/>
          <p:cNvSpPr/>
          <p:nvPr/>
        </p:nvSpPr>
        <p:spPr bwMode="auto">
          <a:xfrm>
            <a:off x="457200" y="2057400"/>
            <a:ext cx="8229600" cy="9144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a:latin typeface="+mn-lt"/>
              </a:rPr>
              <a:t> </a:t>
            </a:r>
            <a:r>
              <a:rPr lang="en-US" sz="2000" b="1" dirty="0" smtClean="0">
                <a:latin typeface="+mn-lt"/>
              </a:rPr>
              <a:t>"A </a:t>
            </a:r>
            <a:r>
              <a:rPr lang="en-US" sz="2000" b="1" dirty="0">
                <a:latin typeface="+mn-lt"/>
              </a:rPr>
              <a:t>closure is a special kind of object </a:t>
            </a:r>
            <a:r>
              <a:rPr lang="en-US" sz="2000" b="1" dirty="0" smtClean="0">
                <a:latin typeface="+mn-lt"/>
              </a:rPr>
              <a:t>that combines two things: a function,</a:t>
            </a:r>
          </a:p>
          <a:p>
            <a:pPr algn="ctr"/>
            <a:r>
              <a:rPr lang="en-US" sz="2000" b="1" dirty="0" smtClean="0">
                <a:latin typeface="+mn-lt"/>
              </a:rPr>
              <a:t>and the environment in </a:t>
            </a:r>
            <a:r>
              <a:rPr lang="en-US" sz="2000" b="1" dirty="0">
                <a:latin typeface="+mn-lt"/>
              </a:rPr>
              <a:t>which </a:t>
            </a:r>
            <a:r>
              <a:rPr lang="en-US" sz="2000" b="1" dirty="0" smtClean="0">
                <a:latin typeface="+mn-lt"/>
              </a:rPr>
              <a:t>that function </a:t>
            </a:r>
            <a:r>
              <a:rPr lang="en-US" sz="2000" b="1" dirty="0">
                <a:latin typeface="+mn-lt"/>
              </a:rPr>
              <a:t>was created</a:t>
            </a:r>
            <a:r>
              <a:rPr lang="en-US" sz="2000" b="1" dirty="0" smtClean="0">
                <a:latin typeface="+mn-lt"/>
              </a:rPr>
              <a:t>." --MDN</a:t>
            </a:r>
            <a:endParaRPr lang="en-US" sz="2000" b="1" dirty="0">
              <a:latin typeface="+mn-lt"/>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78429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fade">
                                      <p:cBhvr>
                                        <p:cTn id="2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Escaped Environment Bug</a:t>
            </a:r>
          </a:p>
        </p:txBody>
      </p:sp>
      <p:sp>
        <p:nvSpPr>
          <p:cNvPr id="3" name="Text Placeholder 2"/>
          <p:cNvSpPr>
            <a:spLocks noGrp="1"/>
          </p:cNvSpPr>
          <p:nvPr>
            <p:ph type="body" idx="1"/>
          </p:nvPr>
        </p:nvSpPr>
        <p:spPr/>
        <p:txBody>
          <a:bodyPr/>
          <a:lstStyle/>
          <a:p>
            <a:pPr marL="0" indent="0">
              <a:buNone/>
            </a:pPr>
            <a:r>
              <a:rPr lang="pt-BR" dirty="0">
                <a:solidFill>
                  <a:srgbClr val="0000FF"/>
                </a:solidFill>
                <a:highlight>
                  <a:srgbClr val="FFFFFF"/>
                </a:highlight>
                <a:latin typeface="Consolas" panose="020B0609020204030204" pitchFamily="49" charset="0"/>
              </a:rPr>
              <a:t>var</a:t>
            </a:r>
            <a:r>
              <a:rPr lang="pt-BR" dirty="0">
                <a:solidFill>
                  <a:srgbClr val="000000"/>
                </a:solidFill>
                <a:highlight>
                  <a:srgbClr val="FFFFFF"/>
                </a:highlight>
                <a:latin typeface="Consolas" panose="020B0609020204030204" pitchFamily="49" charset="0"/>
              </a:rPr>
              <a:t> ul = document.querySelector(</a:t>
            </a:r>
            <a:r>
              <a:rPr lang="pt-BR" dirty="0">
                <a:solidFill>
                  <a:srgbClr val="A31515"/>
                </a:solidFill>
                <a:highlight>
                  <a:srgbClr val="FFFFFF"/>
                </a:highlight>
                <a:latin typeface="Consolas" panose="020B0609020204030204" pitchFamily="49" charset="0"/>
              </a:rPr>
              <a:t>"ul"</a:t>
            </a:r>
            <a:r>
              <a:rPr lang="pt-BR" dirty="0">
                <a:solidFill>
                  <a:srgbClr val="000000"/>
                </a:solidFill>
                <a:highlight>
                  <a:srgbClr val="FFFFFF"/>
                </a:highlight>
                <a:latin typeface="Consolas" panose="020B0609020204030204" pitchFamily="49" charset="0"/>
              </a:rPr>
              <a:t>), i, li;</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10; i++)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li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document.createElement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li.innerHTML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"Link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li.addEventListener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"click"</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(index)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"You've clicked "</a:t>
            </a:r>
            <a:r>
              <a:rPr lang="en-US" dirty="0">
                <a:solidFill>
                  <a:srgbClr val="000000"/>
                </a:solidFill>
                <a:highlight>
                  <a:srgbClr val="FFFFFF"/>
                </a:highlight>
                <a:latin typeface="Consolas" panose="020B0609020204030204" pitchFamily="49" charset="0"/>
              </a:rPr>
              <a:t> + index);</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ul.appendChild</a:t>
            </a:r>
            <a:r>
              <a:rPr lang="en-US" dirty="0" smtClean="0">
                <a:solidFill>
                  <a:srgbClr val="000000"/>
                </a:solidFill>
                <a:highlight>
                  <a:srgbClr val="FFFFFF"/>
                </a:highlight>
                <a:latin typeface="Consolas" panose="020B0609020204030204" pitchFamily="49" charset="0"/>
              </a:rPr>
              <a:t>(li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p:txBody>
      </p:sp>
      <p:sp>
        <p:nvSpPr>
          <p:cNvPr id="11" name="Rounded Rectangle 10"/>
          <p:cNvSpPr/>
          <p:nvPr/>
        </p:nvSpPr>
        <p:spPr bwMode="auto">
          <a:xfrm>
            <a:off x="2138261" y="5388176"/>
            <a:ext cx="4867477" cy="11430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t" anchorCtr="0"/>
          <a:lstStyle/>
          <a:p>
            <a:r>
              <a:rPr lang="en-US" sz="2000" dirty="0" smtClean="0">
                <a:solidFill>
                  <a:srgbClr val="92D050"/>
                </a:solidFill>
                <a:latin typeface="Consolas" panose="020B0609020204030204" pitchFamily="49" charset="0"/>
                <a:cs typeface="Consolas" panose="020B0609020204030204" pitchFamily="49" charset="0"/>
              </a:rPr>
              <a:t>You've clicked 1</a:t>
            </a:r>
          </a:p>
          <a:p>
            <a:r>
              <a:rPr lang="en-US" sz="2000" dirty="0" smtClean="0">
                <a:solidFill>
                  <a:srgbClr val="92D050"/>
                </a:solidFill>
                <a:latin typeface="Consolas" panose="020B0609020204030204" pitchFamily="49" charset="0"/>
                <a:cs typeface="Consolas" panose="020B0609020204030204" pitchFamily="49" charset="0"/>
              </a:rPr>
              <a:t>You've clicked 4</a:t>
            </a:r>
          </a:p>
          <a:p>
            <a:r>
              <a:rPr lang="en-US" sz="2000" dirty="0" smtClean="0">
                <a:solidFill>
                  <a:srgbClr val="92D050"/>
                </a:solidFill>
                <a:latin typeface="Consolas" panose="020B0609020204030204" pitchFamily="49" charset="0"/>
                <a:cs typeface="Consolas" panose="020B0609020204030204" pitchFamily="49" charset="0"/>
              </a:rPr>
              <a:t>You've clicked 8</a:t>
            </a:r>
            <a:endParaRPr lang="en-US" sz="2000" dirty="0">
              <a:solidFill>
                <a:srgbClr val="92D050"/>
              </a:solidFill>
              <a:latin typeface="Consolas" panose="020B0609020204030204" pitchFamily="49" charset="0"/>
              <a:cs typeface="Consolas" panose="020B0609020204030204" pitchFamily="49" charset="0"/>
            </a:endParaRPr>
          </a:p>
        </p:txBody>
      </p:sp>
      <p:sp>
        <p:nvSpPr>
          <p:cNvPr id="5" name="Rounded Rectangle 4"/>
          <p:cNvSpPr/>
          <p:nvPr/>
        </p:nvSpPr>
        <p:spPr bwMode="auto">
          <a:xfrm>
            <a:off x="4419600" y="4092776"/>
            <a:ext cx="4267200" cy="9906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2000" b="1" dirty="0" err="1" smtClean="0"/>
              <a:t>JSHint</a:t>
            </a:r>
            <a:r>
              <a:rPr lang="en-US" sz="2000" b="1" dirty="0" smtClean="0"/>
              <a:t>: Line 9: </a:t>
            </a:r>
            <a:r>
              <a:rPr lang="en-US" b="1" dirty="0" smtClean="0">
                <a:latin typeface="Consolas" panose="020B0609020204030204" pitchFamily="49" charset="0"/>
                <a:cs typeface="Consolas" panose="020B0609020204030204" pitchFamily="49" charset="0"/>
              </a:rPr>
              <a:t>}(</a:t>
            </a:r>
            <a:r>
              <a:rPr lang="en-US" b="1" dirty="0" err="1" smtClean="0">
                <a:latin typeface="Consolas" panose="020B0609020204030204" pitchFamily="49" charset="0"/>
                <a:cs typeface="Consolas" panose="020B0609020204030204" pitchFamily="49" charset="0"/>
              </a:rPr>
              <a:t>i</a:t>
            </a:r>
            <a:r>
              <a:rPr lang="en-US" b="1" dirty="0" smtClean="0">
                <a:latin typeface="Consolas" panose="020B0609020204030204" pitchFamily="49" charset="0"/>
                <a:cs typeface="Consolas" panose="020B0609020204030204" pitchFamily="49" charset="0"/>
              </a:rPr>
              <a:t>)), false);</a:t>
            </a:r>
          </a:p>
          <a:p>
            <a:pPr algn="ctr"/>
            <a:r>
              <a:rPr lang="en-US" sz="2000" b="1" dirty="0" smtClean="0"/>
              <a:t>Don't make functions within a loop.</a:t>
            </a:r>
            <a:endParaRPr lang="en-US" sz="2000" b="1" dirty="0"/>
          </a:p>
        </p:txBody>
      </p:sp>
      <p:grpSp>
        <p:nvGrpSpPr>
          <p:cNvPr id="14" name="Group 13"/>
          <p:cNvGrpSpPr/>
          <p:nvPr/>
        </p:nvGrpSpPr>
        <p:grpSpPr>
          <a:xfrm>
            <a:off x="7610677" y="0"/>
            <a:ext cx="1731231" cy="1524000"/>
            <a:chOff x="7610677" y="0"/>
            <a:chExt cx="1731231" cy="1524000"/>
          </a:xfrm>
        </p:grpSpPr>
        <p:sp>
          <p:nvSpPr>
            <p:cNvPr id="15" name="Right Triangle 14"/>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6" name="TextBox 1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433835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Escaped Environment Bug</a:t>
            </a:r>
          </a:p>
        </p:txBody>
      </p:sp>
      <p:sp>
        <p:nvSpPr>
          <p:cNvPr id="7" name="Text Placeholder 2"/>
          <p:cNvSpPr>
            <a:spLocks noGrp="1"/>
          </p:cNvSpPr>
          <p:nvPr>
            <p:ph type="body" idx="1"/>
          </p:nvPr>
        </p:nvSpPr>
        <p:spPr>
          <a:xfrm>
            <a:off x="457200" y="1371600"/>
            <a:ext cx="8229600" cy="4495800"/>
          </a:xfrm>
        </p:spPr>
        <p:txBody>
          <a:bodyPr/>
          <a:lstStyle/>
          <a:p>
            <a:pPr marL="0" indent="0">
              <a:buNone/>
            </a:pPr>
            <a:r>
              <a:rPr lang="pt-BR" dirty="0">
                <a:solidFill>
                  <a:srgbClr val="0000FF"/>
                </a:solidFill>
                <a:highlight>
                  <a:srgbClr val="FFFFFF"/>
                </a:highlight>
                <a:latin typeface="Consolas" panose="020B0609020204030204" pitchFamily="49" charset="0"/>
              </a:rPr>
              <a:t>var</a:t>
            </a:r>
            <a:r>
              <a:rPr lang="pt-BR" dirty="0">
                <a:solidFill>
                  <a:srgbClr val="000000"/>
                </a:solidFill>
                <a:highlight>
                  <a:srgbClr val="FFFFFF"/>
                </a:highlight>
                <a:latin typeface="Consolas" panose="020B0609020204030204" pitchFamily="49" charset="0"/>
              </a:rPr>
              <a:t> ul = document.querySelector(</a:t>
            </a:r>
            <a:r>
              <a:rPr lang="pt-BR" dirty="0">
                <a:solidFill>
                  <a:srgbClr val="A31515"/>
                </a:solidFill>
                <a:highlight>
                  <a:srgbClr val="FFFFFF"/>
                </a:highlight>
                <a:latin typeface="Consolas" panose="020B0609020204030204" pitchFamily="49" charset="0"/>
              </a:rPr>
              <a:t>"ul"</a:t>
            </a:r>
            <a:r>
              <a:rPr lang="pt-BR" dirty="0">
                <a:solidFill>
                  <a:srgbClr val="000000"/>
                </a:solidFill>
                <a:highlight>
                  <a:srgbClr val="FFFFFF"/>
                </a:highlight>
                <a:latin typeface="Consolas" panose="020B0609020204030204" pitchFamily="49" charset="0"/>
              </a:rPr>
              <a:t>), i, li;</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10; i++)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li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document.createElement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li.innerHTML</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"Link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li.addEventListener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"click"</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clickHandler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ul.appendChild</a:t>
            </a:r>
            <a:r>
              <a:rPr lang="en-US" dirty="0" smtClean="0">
                <a:solidFill>
                  <a:srgbClr val="000000"/>
                </a:solidFill>
                <a:highlight>
                  <a:srgbClr val="FFFFFF"/>
                </a:highlight>
                <a:latin typeface="Consolas" panose="020B0609020204030204" pitchFamily="49" charset="0"/>
              </a:rPr>
              <a:t>(li</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clickHandler</a:t>
            </a:r>
            <a:r>
              <a:rPr lang="en-US" dirty="0">
                <a:solidFill>
                  <a:srgbClr val="000000"/>
                </a:solidFill>
                <a:highlight>
                  <a:srgbClr val="FFFFFF"/>
                </a:highlight>
                <a:latin typeface="Consolas" panose="020B0609020204030204" pitchFamily="49" charset="0"/>
              </a:rPr>
              <a:t>(index)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"You've clicked "</a:t>
            </a:r>
            <a:r>
              <a:rPr lang="en-US" dirty="0">
                <a:solidFill>
                  <a:srgbClr val="000000"/>
                </a:solidFill>
                <a:highlight>
                  <a:srgbClr val="FFFFFF"/>
                </a:highlight>
                <a:latin typeface="Consolas" panose="020B0609020204030204" pitchFamily="49" charset="0"/>
              </a:rPr>
              <a:t> + index);</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407672667"/>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Peculiar Parameter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sum() {</a:t>
            </a:r>
          </a:p>
          <a:p>
            <a:pPr marL="0" indent="0">
              <a:buNone/>
            </a:pP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result = </a:t>
            </a:r>
            <a:r>
              <a:rPr lang="en-US" dirty="0" smtClean="0">
                <a:solidFill>
                  <a:srgbClr val="000000"/>
                </a:solidFill>
                <a:highlight>
                  <a:srgbClr val="FFFFFF"/>
                </a:highlight>
                <a:latin typeface="Consolas" panose="020B0609020204030204" pitchFamily="49" charset="0"/>
              </a:rPr>
              <a:t>0;</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arguments</a:t>
            </a:r>
            <a:r>
              <a:rPr lang="en-US" dirty="0" err="1" smtClean="0">
                <a:solidFill>
                  <a:srgbClr val="000000"/>
                </a:solidFill>
                <a:highlight>
                  <a:srgbClr val="FFFFFF"/>
                </a:highlight>
                <a:latin typeface="Consolas" panose="020B0609020204030204" pitchFamily="49" charset="0"/>
              </a:rPr>
              <a:t>.forEach</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(number)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 += number;</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average()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sum.apply</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arguments) / </a:t>
            </a:r>
            <a:r>
              <a:rPr lang="en-US" dirty="0" err="1">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console.log(sum(1, 2, 3, 4, 5));</a:t>
            </a:r>
          </a:p>
          <a:p>
            <a:pPr marL="0" indent="0">
              <a:buNone/>
            </a:pPr>
            <a:r>
              <a:rPr lang="en-US" dirty="0">
                <a:solidFill>
                  <a:srgbClr val="000000"/>
                </a:solidFill>
                <a:highlight>
                  <a:srgbClr val="FFFFFF"/>
                </a:highlight>
                <a:latin typeface="Consolas" panose="020B0609020204030204" pitchFamily="49" charset="0"/>
              </a:rPr>
              <a:t>console.log(average(10, 9.5, 8, 9.5, 10));</a:t>
            </a: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728682330"/>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sum()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result = 0;</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arguments.forEach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(number) {</a:t>
            </a:r>
          </a:p>
          <a:p>
            <a:pPr marL="0" indent="0">
              <a:buNone/>
            </a:pPr>
            <a:r>
              <a:rPr lang="en-US" dirty="0">
                <a:solidFill>
                  <a:srgbClr val="000000"/>
                </a:solidFill>
                <a:highlight>
                  <a:srgbClr val="FFFFFF"/>
                </a:highlight>
                <a:latin typeface="Consolas" panose="020B0609020204030204" pitchFamily="49" charset="0"/>
              </a:rPr>
              <a:t>    result += number;</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average()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sum.apply</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arguments) / </a:t>
            </a:r>
            <a:r>
              <a:rPr lang="en-US" dirty="0" err="1">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console.log(sum(1, 2, 3, 4, 5));</a:t>
            </a:r>
          </a:p>
          <a:p>
            <a:pPr marL="0" indent="0">
              <a:buNone/>
            </a:pPr>
            <a:r>
              <a:rPr lang="en-US" dirty="0">
                <a:solidFill>
                  <a:srgbClr val="000000"/>
                </a:solidFill>
                <a:highlight>
                  <a:srgbClr val="FFFFFF"/>
                </a:highlight>
                <a:latin typeface="Consolas" panose="020B0609020204030204" pitchFamily="49" charset="0"/>
              </a:rPr>
              <a:t>console.log(average(10, 9.5, 8, 9.5, 10));</a:t>
            </a:r>
          </a:p>
        </p:txBody>
      </p:sp>
      <p:sp>
        <p:nvSpPr>
          <p:cNvPr id="2" name="Title 1"/>
          <p:cNvSpPr>
            <a:spLocks noGrp="1"/>
          </p:cNvSpPr>
          <p:nvPr>
            <p:ph type="title"/>
          </p:nvPr>
        </p:nvSpPr>
        <p:spPr>
          <a:xfrm>
            <a:off x="457200" y="304800"/>
            <a:ext cx="8229600" cy="762000"/>
          </a:xfrm>
        </p:spPr>
        <p:txBody>
          <a:bodyPr/>
          <a:lstStyle/>
          <a:p>
            <a:r>
              <a:rPr lang="en-US" dirty="0"/>
              <a:t>Peculiar Parameter Bug</a:t>
            </a:r>
          </a:p>
        </p:txBody>
      </p:sp>
      <p:sp>
        <p:nvSpPr>
          <p:cNvPr id="13" name="Rectangular Callout 12"/>
          <p:cNvSpPr/>
          <p:nvPr/>
        </p:nvSpPr>
        <p:spPr>
          <a:xfrm flipH="1">
            <a:off x="3124200" y="3200400"/>
            <a:ext cx="4334077" cy="838200"/>
          </a:xfrm>
          <a:prstGeom prst="wedgeRectCallout">
            <a:avLst>
              <a:gd name="adj1" fmla="val 39659"/>
              <a:gd name="adj2" fmla="val -8168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Uncaught </a:t>
            </a:r>
            <a:r>
              <a:rPr lang="en-US" sz="2000" b="1" dirty="0" err="1" smtClean="0"/>
              <a:t>TypeError</a:t>
            </a:r>
            <a:r>
              <a:rPr lang="en-US" sz="2000" b="1" dirty="0" smtClean="0"/>
              <a:t>: Object #&lt;Object&gt; has no method '</a:t>
            </a:r>
            <a:r>
              <a:rPr lang="en-US" sz="2000" b="1" dirty="0" err="1" smtClean="0"/>
              <a:t>forEach</a:t>
            </a:r>
            <a:r>
              <a:rPr lang="en-US" sz="2000" b="1" dirty="0" smtClean="0"/>
              <a:t>'</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683884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Peculiar Parameter Bug</a:t>
            </a:r>
          </a:p>
        </p:txBody>
      </p:sp>
      <p:sp>
        <p:nvSpPr>
          <p:cNvPr id="3" name="Text Placeholder 2"/>
          <p:cNvSpPr>
            <a:spLocks noGrp="1"/>
          </p:cNvSpPr>
          <p:nvPr>
            <p:ph type="body" idx="1"/>
          </p:nvPr>
        </p:nvSpPr>
        <p:spPr/>
        <p:txBody>
          <a:bodyPr/>
          <a:lstStyle/>
          <a:p>
            <a:r>
              <a:rPr lang="en-US" dirty="0" smtClean="0"/>
              <a:t>Arguments is not an array</a:t>
            </a:r>
          </a:p>
          <a:p>
            <a:endParaRPr lang="en-US" dirty="0"/>
          </a:p>
          <a:p>
            <a:endParaRPr lang="en-US" dirty="0" smtClean="0"/>
          </a:p>
          <a:p>
            <a:endParaRPr lang="en-US" dirty="0"/>
          </a:p>
          <a:p>
            <a:endParaRPr lang="en-US" dirty="0" smtClean="0"/>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console.log(arguments[0</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console.log(arguments[1</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console.log(arguments[2</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console.log(arguments[3</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myFunction</a:t>
            </a:r>
            <a:r>
              <a:rPr lang="en-US" dirty="0">
                <a:solidFill>
                  <a:srgbClr val="000000"/>
                </a:solidFill>
                <a:highlight>
                  <a:srgbClr val="FFFFFF"/>
                </a:highlight>
                <a:latin typeface="Consolas" panose="020B0609020204030204" pitchFamily="49" charset="0"/>
              </a:rPr>
              <a:t>(1, </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name: </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endParaRPr lang="en-US" dirty="0"/>
          </a:p>
        </p:txBody>
      </p:sp>
      <p:sp>
        <p:nvSpPr>
          <p:cNvPr id="5" name="Rounded Rectangle 4"/>
          <p:cNvSpPr/>
          <p:nvPr/>
        </p:nvSpPr>
        <p:spPr bwMode="auto">
          <a:xfrm>
            <a:off x="2057400" y="2057400"/>
            <a:ext cx="5029200" cy="9144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a:latin typeface="+mn-lt"/>
              </a:rPr>
              <a:t> </a:t>
            </a:r>
            <a:r>
              <a:rPr lang="en-US" sz="2000" b="1" dirty="0" smtClean="0">
                <a:latin typeface="+mn-lt"/>
              </a:rPr>
              <a:t>"An Array-like object corresponding to the</a:t>
            </a:r>
          </a:p>
          <a:p>
            <a:pPr algn="ctr"/>
            <a:r>
              <a:rPr lang="en-US" sz="2000" b="1" dirty="0" smtClean="0">
                <a:latin typeface="+mn-lt"/>
              </a:rPr>
              <a:t>arguments passed to a function. " --MDN</a:t>
            </a:r>
            <a:endParaRPr lang="en-US" sz="2000" b="1" dirty="0">
              <a:latin typeface="+mn-lt"/>
            </a:endParaRPr>
          </a:p>
        </p:txBody>
      </p:sp>
      <p:sp>
        <p:nvSpPr>
          <p:cNvPr id="7" name="Rounded Rectangle 6"/>
          <p:cNvSpPr/>
          <p:nvPr/>
        </p:nvSpPr>
        <p:spPr bwMode="auto">
          <a:xfrm>
            <a:off x="5181600" y="3505200"/>
            <a:ext cx="3505200" cy="1949237"/>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4</a:t>
            </a:r>
          </a:p>
          <a:p>
            <a:r>
              <a:rPr lang="en-US" sz="2000" dirty="0" smtClean="0">
                <a:solidFill>
                  <a:srgbClr val="92D050"/>
                </a:solidFill>
                <a:latin typeface="Consolas" panose="020B0609020204030204" pitchFamily="49" charset="0"/>
                <a:cs typeface="Consolas" panose="020B0609020204030204" pitchFamily="49" charset="0"/>
              </a:rPr>
              <a:t>1</a:t>
            </a:r>
          </a:p>
          <a:p>
            <a:r>
              <a:rPr lang="en-US" sz="2000" dirty="0" smtClean="0">
                <a:solidFill>
                  <a:srgbClr val="92D050"/>
                </a:solidFill>
                <a:latin typeface="Consolas" panose="020B0609020204030204" pitchFamily="49" charset="0"/>
                <a:cs typeface="Consolas" panose="020B0609020204030204" pitchFamily="49" charset="0"/>
              </a:rPr>
              <a:t>Hello</a:t>
            </a:r>
          </a:p>
          <a:p>
            <a:r>
              <a:rPr lang="en-US" sz="2000" dirty="0">
                <a:solidFill>
                  <a:srgbClr val="92D050"/>
                </a:solidFill>
                <a:latin typeface="Consolas" panose="020B0609020204030204" pitchFamily="49" charset="0"/>
                <a:cs typeface="Consolas" panose="020B0609020204030204" pitchFamily="49" charset="0"/>
              </a:rPr>
              <a:t>t</a:t>
            </a:r>
            <a:r>
              <a:rPr lang="en-US" sz="2000" dirty="0" smtClean="0">
                <a:solidFill>
                  <a:srgbClr val="92D050"/>
                </a:solidFill>
                <a:latin typeface="Consolas" panose="020B0609020204030204" pitchFamily="49" charset="0"/>
                <a:cs typeface="Consolas" panose="020B0609020204030204" pitchFamily="49" charset="0"/>
              </a:rPr>
              <a:t>rue</a:t>
            </a:r>
          </a:p>
          <a:p>
            <a:r>
              <a:rPr lang="en-US" sz="2000" dirty="0" smtClean="0">
                <a:solidFill>
                  <a:srgbClr val="92D050"/>
                </a:solidFill>
                <a:latin typeface="Consolas" panose="020B0609020204030204" pitchFamily="49" charset="0"/>
                <a:cs typeface="Consolas" panose="020B0609020204030204" pitchFamily="49" charset="0"/>
              </a:rPr>
              <a:t>Object { name="John" }</a:t>
            </a:r>
            <a:endParaRPr lang="en-US" sz="2000" dirty="0">
              <a:solidFill>
                <a:srgbClr val="92D050"/>
              </a:solidFill>
              <a:latin typeface="Consolas" panose="020B0609020204030204" pitchFamily="49" charset="0"/>
              <a:cs typeface="Consolas" panose="020B0609020204030204" pitchFamily="49" charset="0"/>
            </a:endParaRPr>
          </a:p>
        </p:txBody>
      </p:sp>
      <p:grpSp>
        <p:nvGrpSpPr>
          <p:cNvPr id="9" name="Group 8"/>
          <p:cNvGrpSpPr/>
          <p:nvPr/>
        </p:nvGrpSpPr>
        <p:grpSpPr>
          <a:xfrm>
            <a:off x="7610677" y="0"/>
            <a:ext cx="1731231" cy="1524000"/>
            <a:chOff x="7610677" y="0"/>
            <a:chExt cx="1731231" cy="1524000"/>
          </a:xfrm>
        </p:grpSpPr>
        <p:sp>
          <p:nvSpPr>
            <p:cNvPr id="10" name="Right Triangle 9"/>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614020379"/>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Peculiar Parameter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sum()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 = 0, length = </a:t>
            </a:r>
            <a:r>
              <a:rPr lang="en-US" dirty="0" err="1">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0;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length;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result </a:t>
            </a:r>
            <a:r>
              <a:rPr lang="en-US" dirty="0">
                <a:solidFill>
                  <a:srgbClr val="000000"/>
                </a:solidFill>
                <a:highlight>
                  <a:srgbClr val="FFFFFF"/>
                </a:highlight>
                <a:latin typeface="Consolas" panose="020B0609020204030204" pitchFamily="49" charset="0"/>
              </a:rPr>
              <a:t>+= arguments[</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average()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sum.apply</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arguments) / </a:t>
            </a:r>
            <a:r>
              <a:rPr lang="en-US" dirty="0" err="1">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console.log(sum(1, 2, 3, 4, 5));</a:t>
            </a:r>
          </a:p>
          <a:p>
            <a:pPr marL="0" indent="0">
              <a:buNone/>
            </a:pPr>
            <a:r>
              <a:rPr lang="en-US" dirty="0">
                <a:solidFill>
                  <a:srgbClr val="000000"/>
                </a:solidFill>
                <a:highlight>
                  <a:srgbClr val="FFFFFF"/>
                </a:highlight>
                <a:latin typeface="Consolas" panose="020B0609020204030204" pitchFamily="49" charset="0"/>
              </a:rPr>
              <a:t>console.log(average(10, 9.5, 8, 9.5, 10));</a:t>
            </a:r>
          </a:p>
        </p:txBody>
      </p:sp>
      <p:sp>
        <p:nvSpPr>
          <p:cNvPr id="11" name="Rounded Rectangle 10"/>
          <p:cNvSpPr/>
          <p:nvPr/>
        </p:nvSpPr>
        <p:spPr bwMode="auto">
          <a:xfrm>
            <a:off x="3263960" y="3238026"/>
            <a:ext cx="2616079" cy="762947"/>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t" anchorCtr="0"/>
          <a:lstStyle/>
          <a:p>
            <a:r>
              <a:rPr lang="en-US" sz="2000" dirty="0" smtClean="0">
                <a:solidFill>
                  <a:srgbClr val="92D050"/>
                </a:solidFill>
                <a:latin typeface="Consolas" panose="020B0609020204030204" pitchFamily="49" charset="0"/>
                <a:cs typeface="Consolas" panose="020B0609020204030204" pitchFamily="49" charset="0"/>
              </a:rPr>
              <a:t>15</a:t>
            </a:r>
          </a:p>
          <a:p>
            <a:r>
              <a:rPr lang="en-US" sz="2000" dirty="0" smtClean="0">
                <a:solidFill>
                  <a:srgbClr val="92D050"/>
                </a:solidFill>
                <a:latin typeface="Consolas" panose="020B0609020204030204" pitchFamily="49" charset="0"/>
                <a:cs typeface="Consolas" panose="020B0609020204030204" pitchFamily="49" charset="0"/>
              </a:rPr>
              <a:t>9.4</a:t>
            </a: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273614088"/>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Peculiar Parameter Bug</a:t>
            </a:r>
          </a:p>
        </p:txBody>
      </p:sp>
      <p:sp>
        <p:nvSpPr>
          <p:cNvPr id="7" name="Text Placeholder 2"/>
          <p:cNvSpPr>
            <a:spLocks noGrp="1"/>
          </p:cNvSpPr>
          <p:nvPr>
            <p:ph type="body" idx="1"/>
          </p:nvPr>
        </p:nvSpPr>
        <p:spPr>
          <a:xfrm>
            <a:off x="457200" y="1371600"/>
            <a:ext cx="8229600" cy="4495800"/>
          </a:xfrm>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sum()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 = 0,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slice.call</a:t>
            </a:r>
            <a:r>
              <a:rPr lang="en-US" dirty="0">
                <a:solidFill>
                  <a:srgbClr val="000000"/>
                </a:solidFill>
                <a:highlight>
                  <a:srgbClr val="FFFFFF"/>
                </a:highlight>
                <a:latin typeface="Consolas" panose="020B0609020204030204" pitchFamily="49" charset="0"/>
              </a:rPr>
              <a:t>(arguments);</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args.forEach</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(number)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result </a:t>
            </a:r>
            <a:r>
              <a:rPr lang="en-US" dirty="0">
                <a:solidFill>
                  <a:srgbClr val="000000"/>
                </a:solidFill>
                <a:highlight>
                  <a:srgbClr val="FFFFFF"/>
                </a:highlight>
                <a:latin typeface="Consolas" panose="020B0609020204030204" pitchFamily="49" charset="0"/>
              </a:rPr>
              <a:t>+= number;</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average()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sum.apply</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arguments) / </a:t>
            </a:r>
            <a:r>
              <a:rPr lang="en-US" dirty="0" err="1">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console.log(sum(1, 2, 3, 4, 5));</a:t>
            </a:r>
          </a:p>
          <a:p>
            <a:pPr marL="0" indent="0">
              <a:buNone/>
            </a:pPr>
            <a:r>
              <a:rPr lang="en-US" dirty="0">
                <a:solidFill>
                  <a:srgbClr val="000000"/>
                </a:solidFill>
                <a:highlight>
                  <a:srgbClr val="FFFFFF"/>
                </a:highlight>
                <a:latin typeface="Consolas" panose="020B0609020204030204" pitchFamily="49" charset="0"/>
              </a:rPr>
              <a:t>console.log(average(10, 9.5, 8, 9.5, 10));</a:t>
            </a:r>
            <a:endParaRPr lang="en-US" dirty="0"/>
          </a:p>
        </p:txBody>
      </p:sp>
      <p:sp>
        <p:nvSpPr>
          <p:cNvPr id="10" name="Rounded Rectangle 9"/>
          <p:cNvSpPr/>
          <p:nvPr/>
        </p:nvSpPr>
        <p:spPr bwMode="auto">
          <a:xfrm>
            <a:off x="3263960" y="3238026"/>
            <a:ext cx="2616079" cy="762947"/>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t" anchorCtr="0"/>
          <a:lstStyle/>
          <a:p>
            <a:r>
              <a:rPr lang="en-US" sz="2000" dirty="0" smtClean="0">
                <a:solidFill>
                  <a:srgbClr val="92D050"/>
                </a:solidFill>
                <a:latin typeface="Consolas" panose="020B0609020204030204" pitchFamily="49" charset="0"/>
                <a:cs typeface="Consolas" panose="020B0609020204030204" pitchFamily="49" charset="0"/>
              </a:rPr>
              <a:t>15</a:t>
            </a:r>
          </a:p>
          <a:p>
            <a:r>
              <a:rPr lang="en-US" sz="2000" dirty="0" smtClean="0">
                <a:solidFill>
                  <a:srgbClr val="92D050"/>
                </a:solidFill>
                <a:latin typeface="Consolas" panose="020B0609020204030204" pitchFamily="49" charset="0"/>
                <a:cs typeface="Consolas" panose="020B0609020204030204" pitchFamily="49" charset="0"/>
              </a:rPr>
              <a:t>9.4</a:t>
            </a: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885858788"/>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Condemned Criterion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min = 0, max = </a:t>
            </a:r>
            <a:r>
              <a:rPr lang="en-US" dirty="0" smtClean="0">
                <a:solidFill>
                  <a:srgbClr val="000000"/>
                </a:solidFill>
                <a:highlight>
                  <a:srgbClr val="FFFFFF"/>
                </a:highlight>
                <a:latin typeface="Consolas" panose="020B0609020204030204" pitchFamily="49" charset="0"/>
              </a:rPr>
              <a:t>100, random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Math.floor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Math.random</a:t>
            </a:r>
            <a:r>
              <a:rPr lang="en-US" dirty="0">
                <a:solidFill>
                  <a:srgbClr val="000000"/>
                </a:solidFill>
                <a:highlight>
                  <a:srgbClr val="FFFFFF"/>
                </a:highlight>
                <a:latin typeface="Consolas" panose="020B0609020204030204" pitchFamily="49" charset="0"/>
              </a:rPr>
              <a:t>() * (max - min + 1) + min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"Random Number: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random);</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setTimeout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arguments.callee</a:t>
            </a:r>
            <a:r>
              <a:rPr lang="en-US" dirty="0">
                <a:solidFill>
                  <a:srgbClr val="000000"/>
                </a:solidFill>
                <a:highlight>
                  <a:srgbClr val="FFFFFF"/>
                </a:highlight>
                <a:latin typeface="Consolas" panose="020B0609020204030204" pitchFamily="49" charset="0"/>
              </a:rPr>
              <a:t>, 5000);</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04427452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Using Semicolons As Expected</a:t>
            </a:r>
          </a:p>
          <a:p>
            <a:pPr marL="0" indent="0">
              <a:buNone/>
            </a:pPr>
            <a:endParaRPr lang="en-US" dirty="0" smtClean="0">
              <a:solidFill>
                <a:srgbClr val="000000"/>
              </a:solidFill>
              <a:highlight>
                <a:srgbClr val="FFFFFF"/>
              </a:highlight>
              <a:latin typeface="+mn-lt"/>
            </a:endParaRPr>
          </a:p>
          <a:p>
            <a:pPr marL="457200" indent="-457200">
              <a:buFont typeface="+mj-lt"/>
              <a:buAutoNum type="arabicPeriod"/>
            </a:pPr>
            <a:r>
              <a:rPr lang="en-US" dirty="0" smtClean="0">
                <a:solidFill>
                  <a:srgbClr val="000000"/>
                </a:solidFill>
                <a:highlight>
                  <a:srgbClr val="FFFFFF"/>
                </a:highlight>
                <a:latin typeface="+mn-lt"/>
              </a:rPr>
              <a:t>Follow the official specification when semicolons are required</a:t>
            </a:r>
          </a:p>
          <a:p>
            <a:pPr marL="457200" indent="-457200">
              <a:buFont typeface="+mj-lt"/>
              <a:buAutoNum type="arabicPeriod"/>
            </a:pPr>
            <a:r>
              <a:rPr lang="en-US" dirty="0" smtClean="0">
                <a:solidFill>
                  <a:srgbClr val="000000"/>
                </a:solidFill>
                <a:highlight>
                  <a:srgbClr val="FFFFFF"/>
                </a:highlight>
                <a:latin typeface="+mn-lt"/>
              </a:rPr>
              <a:t>Use tools like </a:t>
            </a:r>
            <a:r>
              <a:rPr lang="en-US" dirty="0" err="1" smtClean="0">
                <a:solidFill>
                  <a:srgbClr val="000000"/>
                </a:solidFill>
                <a:highlight>
                  <a:srgbClr val="FFFFFF"/>
                </a:highlight>
                <a:latin typeface="+mn-lt"/>
              </a:rPr>
              <a:t>JSLint</a:t>
            </a:r>
            <a:r>
              <a:rPr lang="en-US" dirty="0" smtClean="0">
                <a:solidFill>
                  <a:srgbClr val="000000"/>
                </a:solidFill>
                <a:highlight>
                  <a:srgbClr val="FFFFFF"/>
                </a:highlight>
                <a:latin typeface="+mn-lt"/>
              </a:rPr>
              <a:t> or </a:t>
            </a:r>
            <a:r>
              <a:rPr lang="en-US" dirty="0" err="1" smtClean="0">
                <a:solidFill>
                  <a:srgbClr val="000000"/>
                </a:solidFill>
                <a:highlight>
                  <a:srgbClr val="FFFFFF"/>
                </a:highlight>
                <a:latin typeface="+mn-lt"/>
              </a:rPr>
              <a:t>JSHint</a:t>
            </a:r>
            <a:r>
              <a:rPr lang="en-US" dirty="0" smtClean="0">
                <a:solidFill>
                  <a:srgbClr val="000000"/>
                </a:solidFill>
                <a:highlight>
                  <a:srgbClr val="FFFFFF"/>
                </a:highlight>
                <a:latin typeface="+mn-lt"/>
              </a:rPr>
              <a:t> to give you feedback and integrate into your code editor</a:t>
            </a: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r>
              <a:rPr lang="en-US" dirty="0" smtClean="0">
                <a:solidFill>
                  <a:srgbClr val="000000"/>
                </a:solidFill>
                <a:highlight>
                  <a:srgbClr val="FFFFFF"/>
                </a:highlight>
                <a:latin typeface="+mn-lt"/>
              </a:rPr>
              <a:t>Example:</a:t>
            </a:r>
          </a:p>
          <a:p>
            <a:pPr marL="0" indent="0">
              <a:buNone/>
            </a:pPr>
            <a:endParaRPr lang="en-US" dirty="0">
              <a:solidFill>
                <a:srgbClr val="000000"/>
              </a:solidFill>
              <a:highlight>
                <a:srgbClr val="FFFFFF"/>
              </a:highlight>
              <a:latin typeface="+mn-lt"/>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bootstrap(home)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selector =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home === </a:t>
            </a:r>
            <a:r>
              <a:rPr lang="en-US" dirty="0">
                <a:solidFill>
                  <a:srgbClr val="A3151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home"</a:t>
            </a:r>
            <a:r>
              <a:rPr lang="en-US" dirty="0">
                <a:solidFill>
                  <a:srgbClr val="000000"/>
                </a:solidFill>
                <a:highlight>
                  <a:srgbClr val="FFFFFF"/>
                </a:highlight>
                <a:latin typeface="Consolas" panose="020B0609020204030204" pitchFamily="49" charset="0"/>
              </a:rPr>
              <a:t> + home : </a:t>
            </a:r>
            <a:r>
              <a:rPr lang="en-US" dirty="0" smtClean="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(selector) home = </a:t>
            </a:r>
            <a:r>
              <a:rPr lang="en-US" dirty="0" smtClean="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home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HomeView</a:t>
            </a:r>
            <a:r>
              <a:rPr lang="en-US" dirty="0">
                <a:solidFill>
                  <a:srgbClr val="000000"/>
                </a:solidFill>
                <a:highlight>
                  <a:srgbClr val="FFFFFF"/>
                </a:highlight>
                <a:latin typeface="Consolas" panose="020B0609020204030204" pitchFamily="49" charset="0"/>
              </a:rPr>
              <a:t>(selector)).render</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sp>
        <p:nvSpPr>
          <p:cNvPr id="10" name="Right Arrow 9"/>
          <p:cNvSpPr/>
          <p:nvPr/>
        </p:nvSpPr>
        <p:spPr bwMode="auto">
          <a:xfrm rot="10800000">
            <a:off x="4364181" y="5063046"/>
            <a:ext cx="2597727" cy="207819"/>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1" name="Right Arrow 10"/>
          <p:cNvSpPr/>
          <p:nvPr/>
        </p:nvSpPr>
        <p:spPr bwMode="auto">
          <a:xfrm rot="10800000">
            <a:off x="6885226" y="5826851"/>
            <a:ext cx="1662546" cy="213503"/>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Right Arrow 11"/>
          <p:cNvSpPr/>
          <p:nvPr/>
        </p:nvSpPr>
        <p:spPr bwMode="auto">
          <a:xfrm rot="10800000">
            <a:off x="4682836" y="5403270"/>
            <a:ext cx="2597727" cy="207819"/>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grpSp>
        <p:nvGrpSpPr>
          <p:cNvPr id="13" name="Group 12"/>
          <p:cNvGrpSpPr/>
          <p:nvPr/>
        </p:nvGrpSpPr>
        <p:grpSpPr>
          <a:xfrm>
            <a:off x="7610677" y="0"/>
            <a:ext cx="1731231" cy="1524000"/>
            <a:chOff x="7610677" y="0"/>
            <a:chExt cx="1731231" cy="1524000"/>
          </a:xfrm>
        </p:grpSpPr>
        <p:sp>
          <p:nvSpPr>
            <p:cNvPr id="14" name="Right Triangle 13"/>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5" name="TextBox 14"/>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703058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1" grpId="1" animBg="1"/>
      <p:bldP spid="12" grpId="1"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min = 0, max = 100, random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Math.floor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Math.random</a:t>
            </a:r>
            <a:r>
              <a:rPr lang="en-US" dirty="0">
                <a:solidFill>
                  <a:srgbClr val="000000"/>
                </a:solidFill>
                <a:highlight>
                  <a:srgbClr val="FFFFFF"/>
                </a:highlight>
                <a:latin typeface="Consolas" panose="020B0609020204030204" pitchFamily="49" charset="0"/>
              </a:rPr>
              <a:t>() * (max - min + 1) + min);</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"Random Number: "</a:t>
            </a:r>
            <a:r>
              <a:rPr lang="en-US" dirty="0">
                <a:solidFill>
                  <a:srgbClr val="000000"/>
                </a:solidFill>
                <a:highlight>
                  <a:srgbClr val="FFFFFF"/>
                </a:highlight>
                <a:latin typeface="Consolas" panose="020B0609020204030204" pitchFamily="49" charset="0"/>
              </a:rPr>
              <a:t> + random</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setTimeout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arguments.callee</a:t>
            </a:r>
            <a:r>
              <a:rPr lang="en-US" dirty="0">
                <a:solidFill>
                  <a:srgbClr val="000000"/>
                </a:solidFill>
                <a:highlight>
                  <a:srgbClr val="FFFFFF"/>
                </a:highlight>
                <a:latin typeface="Consolas" panose="020B0609020204030204" pitchFamily="49" charset="0"/>
              </a:rPr>
              <a:t>, 5000);</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
        <p:nvSpPr>
          <p:cNvPr id="2" name="Title 1"/>
          <p:cNvSpPr>
            <a:spLocks noGrp="1"/>
          </p:cNvSpPr>
          <p:nvPr>
            <p:ph type="title"/>
          </p:nvPr>
        </p:nvSpPr>
        <p:spPr>
          <a:xfrm>
            <a:off x="457200" y="304800"/>
            <a:ext cx="8229600" cy="762000"/>
          </a:xfrm>
        </p:spPr>
        <p:txBody>
          <a:bodyPr/>
          <a:lstStyle/>
          <a:p>
            <a:r>
              <a:rPr lang="en-US" dirty="0"/>
              <a:t>Condemned Criterion Bug</a:t>
            </a:r>
          </a:p>
        </p:txBody>
      </p:sp>
      <p:sp>
        <p:nvSpPr>
          <p:cNvPr id="4" name="Rounded Rectangle 3"/>
          <p:cNvSpPr/>
          <p:nvPr/>
        </p:nvSpPr>
        <p:spPr bwMode="auto">
          <a:xfrm>
            <a:off x="495300" y="4975656"/>
            <a:ext cx="8153400" cy="14478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t" anchorCtr="0"/>
          <a:lstStyle/>
          <a:p>
            <a:r>
              <a:rPr lang="en-US" sz="2000" dirty="0" smtClean="0">
                <a:solidFill>
                  <a:srgbClr val="92D050"/>
                </a:solidFill>
                <a:latin typeface="Consolas" panose="020B0609020204030204" pitchFamily="49" charset="0"/>
                <a:cs typeface="Consolas" panose="020B0609020204030204" pitchFamily="49" charset="0"/>
              </a:rPr>
              <a:t>Random Number: </a:t>
            </a:r>
            <a:r>
              <a:rPr lang="en-US" sz="2000" dirty="0">
                <a:solidFill>
                  <a:srgbClr val="92D050"/>
                </a:solidFill>
                <a:latin typeface="Consolas" panose="020B0609020204030204" pitchFamily="49" charset="0"/>
                <a:cs typeface="Consolas" panose="020B0609020204030204" pitchFamily="49" charset="0"/>
              </a:rPr>
              <a:t>3</a:t>
            </a:r>
            <a:endParaRPr lang="en-US" sz="2000" dirty="0" smtClean="0">
              <a:solidFill>
                <a:srgbClr val="92D050"/>
              </a:solidFill>
              <a:latin typeface="Consolas" panose="020B0609020204030204" pitchFamily="49" charset="0"/>
              <a:cs typeface="Consolas" panose="020B0609020204030204" pitchFamily="49" charset="0"/>
            </a:endParaRPr>
          </a:p>
          <a:p>
            <a:r>
              <a:rPr lang="en-US" sz="2000" dirty="0" smtClean="0">
                <a:solidFill>
                  <a:srgbClr val="FF0000"/>
                </a:solidFill>
                <a:latin typeface="Consolas" panose="020B0609020204030204" pitchFamily="49" charset="0"/>
                <a:cs typeface="Consolas" panose="020B0609020204030204" pitchFamily="49" charset="0"/>
              </a:rPr>
              <a:t>Uncaught </a:t>
            </a:r>
            <a:r>
              <a:rPr lang="en-US" sz="2000" dirty="0" err="1" smtClean="0">
                <a:solidFill>
                  <a:srgbClr val="FF0000"/>
                </a:solidFill>
                <a:latin typeface="Consolas" panose="020B0609020204030204" pitchFamily="49" charset="0"/>
                <a:cs typeface="Consolas" panose="020B0609020204030204" pitchFamily="49" charset="0"/>
              </a:rPr>
              <a:t>TypeError</a:t>
            </a:r>
            <a:r>
              <a:rPr lang="en-US" sz="2000" dirty="0" smtClean="0">
                <a:solidFill>
                  <a:srgbClr val="FF0000"/>
                </a:solidFill>
                <a:latin typeface="Consolas" panose="020B0609020204030204" pitchFamily="49" charset="0"/>
                <a:cs typeface="Consolas" panose="020B0609020204030204" pitchFamily="49" charset="0"/>
              </a:rPr>
              <a:t>: 'caller', '</a:t>
            </a:r>
            <a:r>
              <a:rPr lang="en-US" sz="2000" dirty="0" err="1" smtClean="0">
                <a:solidFill>
                  <a:srgbClr val="FF0000"/>
                </a:solidFill>
                <a:latin typeface="Consolas" panose="020B0609020204030204" pitchFamily="49" charset="0"/>
                <a:cs typeface="Consolas" panose="020B0609020204030204" pitchFamily="49" charset="0"/>
              </a:rPr>
              <a:t>callee</a:t>
            </a:r>
            <a:r>
              <a:rPr lang="en-US" sz="2000" dirty="0" smtClean="0">
                <a:solidFill>
                  <a:srgbClr val="FF0000"/>
                </a:solidFill>
                <a:latin typeface="Consolas" panose="020B0609020204030204" pitchFamily="49" charset="0"/>
                <a:cs typeface="Consolas" panose="020B0609020204030204" pitchFamily="49" charset="0"/>
              </a:rPr>
              <a:t>', and 'arguments'</a:t>
            </a:r>
          </a:p>
          <a:p>
            <a:r>
              <a:rPr lang="en-US" sz="2000" dirty="0" smtClean="0">
                <a:solidFill>
                  <a:srgbClr val="FF0000"/>
                </a:solidFill>
                <a:latin typeface="Consolas" panose="020B0609020204030204" pitchFamily="49" charset="0"/>
                <a:cs typeface="Consolas" panose="020B0609020204030204" pitchFamily="49" charset="0"/>
              </a:rPr>
              <a:t>properties may not be accessed on strict mode functions</a:t>
            </a:r>
          </a:p>
          <a:p>
            <a:r>
              <a:rPr lang="en-US" sz="2000" dirty="0" smtClean="0">
                <a:solidFill>
                  <a:srgbClr val="FF0000"/>
                </a:solidFill>
                <a:latin typeface="Consolas" panose="020B0609020204030204" pitchFamily="49" charset="0"/>
                <a:cs typeface="Consolas" panose="020B0609020204030204" pitchFamily="49" charset="0"/>
              </a:rPr>
              <a:t>or arguments objects for calls to them</a:t>
            </a: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520078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Condemned Criterion Bug</a:t>
            </a:r>
          </a:p>
        </p:txBody>
      </p:sp>
      <p:sp>
        <p:nvSpPr>
          <p:cNvPr id="3" name="Text Placeholder 2"/>
          <p:cNvSpPr>
            <a:spLocks noGrp="1"/>
          </p:cNvSpPr>
          <p:nvPr>
            <p:ph type="body" idx="1"/>
          </p:nvPr>
        </p:nvSpPr>
        <p:spPr/>
        <p:txBody>
          <a:bodyPr/>
          <a:lstStyle/>
          <a:p>
            <a:r>
              <a:rPr lang="en-US" dirty="0" smtClean="0"/>
              <a:t>A little bit of history…</a:t>
            </a:r>
          </a:p>
          <a:p>
            <a:endParaRPr lang="en-US" dirty="0"/>
          </a:p>
          <a:p>
            <a:endParaRPr lang="en-US" dirty="0" smtClean="0"/>
          </a:p>
          <a:p>
            <a:endParaRPr lang="en-US" dirty="0"/>
          </a:p>
          <a:p>
            <a:endParaRPr lang="en-US" dirty="0" smtClean="0"/>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fibonacci</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0, 1, 2, 3, 4, 5, 6, 7</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map(</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n </a:t>
            </a:r>
            <a:r>
              <a:rPr lang="en-US" dirty="0">
                <a:solidFill>
                  <a:srgbClr val="000000"/>
                </a:solidFill>
                <a:highlight>
                  <a:srgbClr val="FFFFFF"/>
                </a:highlight>
                <a:latin typeface="Consolas" panose="020B0609020204030204" pitchFamily="49" charset="0"/>
              </a:rPr>
              <a:t>&gt;= 2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arguments.callee</a:t>
            </a:r>
            <a:r>
              <a:rPr lang="en-US" dirty="0" smtClean="0">
                <a:solidFill>
                  <a:srgbClr val="000000"/>
                </a:solidFill>
                <a:highlight>
                  <a:srgbClr val="FFFFFF"/>
                </a:highlight>
                <a:latin typeface="Consolas" panose="020B0609020204030204" pitchFamily="49" charset="0"/>
              </a:rPr>
              <a:t>(n </a:t>
            </a:r>
            <a:r>
              <a:rPr lang="en-US" dirty="0">
                <a:solidFill>
                  <a:srgbClr val="000000"/>
                </a:solidFill>
                <a:highlight>
                  <a:srgbClr val="FFFFFF"/>
                </a:highlight>
                <a:latin typeface="Consolas" panose="020B0609020204030204" pitchFamily="49" charset="0"/>
              </a:rPr>
              <a:t>- 1)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arguments.callee</a:t>
            </a:r>
            <a:r>
              <a:rPr lang="en-US" dirty="0" smtClean="0">
                <a:solidFill>
                  <a:srgbClr val="000000"/>
                </a:solidFill>
                <a:highlight>
                  <a:srgbClr val="FFFFFF"/>
                </a:highlight>
                <a:latin typeface="Consolas" panose="020B0609020204030204" pitchFamily="49" charset="0"/>
              </a:rPr>
              <a:t>(n </a:t>
            </a:r>
            <a:r>
              <a:rPr lang="en-US" dirty="0">
                <a:solidFill>
                  <a:srgbClr val="000000"/>
                </a:solidFill>
                <a:highlight>
                  <a:srgbClr val="FFFFFF"/>
                </a:highlight>
                <a:latin typeface="Consolas" panose="020B0609020204030204" pitchFamily="49" charset="0"/>
              </a:rPr>
              <a:t>- 2)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number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fibonacci</a:t>
            </a:r>
            <a:r>
              <a:rPr lang="en-US" dirty="0">
                <a:solidFill>
                  <a:srgbClr val="000000"/>
                </a:solidFill>
                <a:highlight>
                  <a:srgbClr val="FFFFFF"/>
                </a:highlight>
                <a:latin typeface="Consolas" panose="020B0609020204030204" pitchFamily="49" charset="0"/>
              </a:rPr>
              <a:t>);</a:t>
            </a:r>
            <a:endParaRPr lang="en-US" dirty="0">
              <a:solidFill>
                <a:srgbClr val="0000FF"/>
              </a:solidFill>
              <a:highlight>
                <a:srgbClr val="FFFFFF"/>
              </a:highlight>
              <a:latin typeface="Consolas" panose="020B0609020204030204" pitchFamily="49" charset="0"/>
            </a:endParaRPr>
          </a:p>
        </p:txBody>
      </p:sp>
      <p:sp>
        <p:nvSpPr>
          <p:cNvPr id="5" name="Rounded Rectangle 4"/>
          <p:cNvSpPr/>
          <p:nvPr/>
        </p:nvSpPr>
        <p:spPr bwMode="auto">
          <a:xfrm>
            <a:off x="2133600" y="2057400"/>
            <a:ext cx="4876800" cy="9144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a:latin typeface="+mn-lt"/>
              </a:rPr>
              <a:t> </a:t>
            </a:r>
            <a:r>
              <a:rPr lang="en-US" sz="2000" b="1" dirty="0" smtClean="0">
                <a:latin typeface="+mn-lt"/>
              </a:rPr>
              <a:t>"Early versions of JavaScript did not allow</a:t>
            </a:r>
          </a:p>
          <a:p>
            <a:pPr algn="ctr"/>
            <a:r>
              <a:rPr lang="en-US" sz="2000" b="1" dirty="0" smtClean="0">
                <a:latin typeface="+mn-lt"/>
              </a:rPr>
              <a:t>named function expressions…" --MDN</a:t>
            </a:r>
            <a:endParaRPr lang="en-US" sz="2000" b="1" dirty="0">
              <a:latin typeface="+mn-lt"/>
            </a:endParaRPr>
          </a:p>
        </p:txBody>
      </p:sp>
      <p:sp>
        <p:nvSpPr>
          <p:cNvPr id="6" name="TextBox 5"/>
          <p:cNvSpPr txBox="1"/>
          <p:nvPr/>
        </p:nvSpPr>
        <p:spPr bwMode="auto">
          <a:xfrm>
            <a:off x="6006174" y="3573329"/>
            <a:ext cx="3733800" cy="400110"/>
          </a:xfrm>
          <a:prstGeom prst="rect">
            <a:avLst/>
          </a:prstGeom>
          <a:noFill/>
          <a:ln w="9525">
            <a:noFill/>
            <a:miter lim="800000"/>
            <a:headEnd/>
            <a:tailEnd/>
          </a:ln>
        </p:spPr>
        <p:txBody>
          <a:bodyPr wrap="square" rtlCol="0">
            <a:spAutoFit/>
          </a:bodyPr>
          <a:lstStyle/>
          <a:p>
            <a:r>
              <a:rPr lang="en-US" sz="2000" b="1" dirty="0">
                <a:solidFill>
                  <a:srgbClr val="000000"/>
                </a:solidFill>
                <a:highlight>
                  <a:srgbClr val="FFFFFF"/>
                </a:highlight>
                <a:latin typeface="Consolas" panose="020B0609020204030204" pitchFamily="49" charset="0"/>
              </a:rPr>
              <a:t>algorithm(number) {</a:t>
            </a:r>
            <a:endParaRPr lang="en-US" sz="2000" b="1" dirty="0">
              <a:solidFill>
                <a:srgbClr val="002060"/>
              </a:solidFill>
              <a:latin typeface="Tekton Pro" pitchFamily="34" charset="0"/>
            </a:endParaRPr>
          </a:p>
        </p:txBody>
      </p:sp>
      <p:sp>
        <p:nvSpPr>
          <p:cNvPr id="9" name="TextBox 8"/>
          <p:cNvSpPr txBox="1"/>
          <p:nvPr/>
        </p:nvSpPr>
        <p:spPr bwMode="auto">
          <a:xfrm>
            <a:off x="1298715" y="4303644"/>
            <a:ext cx="8610600" cy="400110"/>
          </a:xfrm>
          <a:prstGeom prst="rect">
            <a:avLst/>
          </a:prstGeom>
          <a:solidFill>
            <a:schemeClr val="bg1"/>
          </a:solidFill>
          <a:ln w="9525">
            <a:noFill/>
            <a:miter lim="800000"/>
            <a:headEnd/>
            <a:tailEnd/>
          </a:ln>
        </p:spPr>
        <p:txBody>
          <a:bodyPr wrap="square" rtlCol="0">
            <a:spAutoFit/>
          </a:bodyPr>
          <a:lstStyle/>
          <a:p>
            <a:r>
              <a:rPr lang="en-US" sz="2000" b="1" dirty="0">
                <a:solidFill>
                  <a:srgbClr val="000000"/>
                </a:solidFill>
                <a:highlight>
                  <a:srgbClr val="FFFFFF"/>
                </a:highlight>
                <a:latin typeface="Consolas" panose="020B0609020204030204" pitchFamily="49" charset="0"/>
              </a:rPr>
              <a:t>algorithm(number - 1) + </a:t>
            </a:r>
            <a:r>
              <a:rPr lang="en-US" sz="2000" b="1" dirty="0" smtClean="0">
                <a:solidFill>
                  <a:srgbClr val="000000"/>
                </a:solidFill>
                <a:highlight>
                  <a:srgbClr val="FFFFFF"/>
                </a:highlight>
                <a:latin typeface="Consolas" panose="020B0609020204030204" pitchFamily="49" charset="0"/>
              </a:rPr>
              <a:t>algorithm(number – 2):         </a:t>
            </a:r>
            <a:endParaRPr lang="en-US" sz="2000" b="1" dirty="0">
              <a:solidFill>
                <a:srgbClr val="002060"/>
              </a:solidFill>
              <a:latin typeface="Tekton Pro" pitchFamily="34" charset="0"/>
            </a:endParaRPr>
          </a:p>
        </p:txBody>
      </p:sp>
      <p:grpSp>
        <p:nvGrpSpPr>
          <p:cNvPr id="10" name="Group 9"/>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4" name="TextBox 1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832912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Condemned Criterion Bug</a:t>
            </a:r>
          </a:p>
        </p:txBody>
      </p:sp>
      <p:sp>
        <p:nvSpPr>
          <p:cNvPr id="3" name="Text Placeholder 2"/>
          <p:cNvSpPr>
            <a:spLocks noGrp="1"/>
          </p:cNvSpPr>
          <p:nvPr>
            <p:ph type="body" idx="1"/>
          </p:nvPr>
        </p:nvSpPr>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randomize()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min = 0, max = 100, random =</a:t>
            </a:r>
          </a:p>
          <a:p>
            <a:pPr marL="0" indent="0">
              <a:buNone/>
            </a:pPr>
            <a:r>
              <a:rPr lang="sv-SE" dirty="0">
                <a:solidFill>
                  <a:srgbClr val="000000"/>
                </a:solidFill>
                <a:highlight>
                  <a:srgbClr val="FFFFFF"/>
                </a:highlight>
                <a:latin typeface="Consolas" panose="020B0609020204030204" pitchFamily="49" charset="0"/>
              </a:rPr>
              <a:t>  </a:t>
            </a:r>
            <a:r>
              <a:rPr lang="sv-SE" dirty="0" smtClean="0">
                <a:solidFill>
                  <a:srgbClr val="000000"/>
                </a:solidFill>
                <a:highlight>
                  <a:srgbClr val="FFFFFF"/>
                </a:highlight>
                <a:latin typeface="Consolas" panose="020B0609020204030204" pitchFamily="49" charset="0"/>
              </a:rPr>
              <a:t>  Math.floor(Math.random</a:t>
            </a:r>
            <a:r>
              <a:rPr lang="sv-SE" dirty="0">
                <a:solidFill>
                  <a:srgbClr val="000000"/>
                </a:solidFill>
                <a:highlight>
                  <a:srgbClr val="FFFFFF"/>
                </a:highlight>
                <a:latin typeface="Consolas" panose="020B0609020204030204" pitchFamily="49" charset="0"/>
              </a:rPr>
              <a:t>() * (max - min + 1) + min);</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"Random Number: "</a:t>
            </a:r>
            <a:r>
              <a:rPr lang="en-US" dirty="0">
                <a:solidFill>
                  <a:srgbClr val="000000"/>
                </a:solidFill>
                <a:highlight>
                  <a:srgbClr val="FFFFFF"/>
                </a:highlight>
                <a:latin typeface="Consolas" panose="020B0609020204030204" pitchFamily="49" charset="0"/>
              </a:rPr>
              <a:t> + random</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setTimeout</a:t>
            </a:r>
            <a:r>
              <a:rPr lang="en-US" dirty="0" smtClean="0">
                <a:solidFill>
                  <a:srgbClr val="000000"/>
                </a:solidFill>
                <a:highlight>
                  <a:srgbClr val="FFFFFF"/>
                </a:highlight>
                <a:latin typeface="Consolas" panose="020B0609020204030204" pitchFamily="49" charset="0"/>
              </a:rPr>
              <a:t>(randomize</a:t>
            </a:r>
            <a:r>
              <a:rPr lang="en-US" dirty="0">
                <a:solidFill>
                  <a:srgbClr val="000000"/>
                </a:solidFill>
                <a:highlight>
                  <a:srgbClr val="FFFFFF"/>
                </a:highlight>
                <a:latin typeface="Consolas" panose="020B0609020204030204" pitchFamily="49" charset="0"/>
              </a:rPr>
              <a:t>, 5000);</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sp>
        <p:nvSpPr>
          <p:cNvPr id="10" name="Rounded Rectangle 9"/>
          <p:cNvSpPr/>
          <p:nvPr/>
        </p:nvSpPr>
        <p:spPr bwMode="auto">
          <a:xfrm>
            <a:off x="495300" y="4975656"/>
            <a:ext cx="8153400" cy="14478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t" anchorCtr="0"/>
          <a:lstStyle/>
          <a:p>
            <a:r>
              <a:rPr lang="en-US" sz="2000" dirty="0" smtClean="0">
                <a:solidFill>
                  <a:srgbClr val="92D050"/>
                </a:solidFill>
                <a:latin typeface="Consolas" panose="020B0609020204030204" pitchFamily="49" charset="0"/>
                <a:cs typeface="Consolas" panose="020B0609020204030204" pitchFamily="49" charset="0"/>
              </a:rPr>
              <a:t>Random Number: 3</a:t>
            </a:r>
          </a:p>
          <a:p>
            <a:r>
              <a:rPr lang="en-US" sz="2000" dirty="0" smtClean="0">
                <a:solidFill>
                  <a:srgbClr val="92D050"/>
                </a:solidFill>
                <a:latin typeface="Consolas" panose="020B0609020204030204" pitchFamily="49" charset="0"/>
                <a:cs typeface="Consolas" panose="020B0609020204030204" pitchFamily="49" charset="0"/>
              </a:rPr>
              <a:t>Random Number: 35</a:t>
            </a:r>
          </a:p>
          <a:p>
            <a:r>
              <a:rPr lang="en-US" sz="2000" dirty="0" smtClean="0">
                <a:solidFill>
                  <a:srgbClr val="92D050"/>
                </a:solidFill>
                <a:latin typeface="Consolas" panose="020B0609020204030204" pitchFamily="49" charset="0"/>
                <a:cs typeface="Consolas" panose="020B0609020204030204" pitchFamily="49" charset="0"/>
              </a:rPr>
              <a:t>Random Number: 87</a:t>
            </a:r>
          </a:p>
          <a:p>
            <a:r>
              <a:rPr lang="en-US" sz="2000" dirty="0" smtClean="0">
                <a:solidFill>
                  <a:srgbClr val="92D050"/>
                </a:solidFill>
                <a:latin typeface="Consolas" panose="020B0609020204030204" pitchFamily="49" charset="0"/>
                <a:cs typeface="Consolas" panose="020B0609020204030204" pitchFamily="49" charset="0"/>
              </a:rPr>
              <a:t>Random Number: 71</a:t>
            </a: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445" y="2780935"/>
            <a:ext cx="5309109" cy="1613265"/>
          </a:xfrm>
          <a:prstGeom prst="rect">
            <a:avLst/>
          </a:prstGeom>
        </p:spPr>
      </p:pic>
    </p:spTree>
    <p:extLst>
      <p:ext uri="{BB962C8B-B14F-4D97-AF65-F5344CB8AC3E}">
        <p14:creationId xmlns:p14="http://schemas.microsoft.com/office/powerpoint/2010/main" val="3961024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Fixing Common JavaScript Bugs</a:t>
            </a:r>
            <a:endParaRPr lang="en-US" dirty="0"/>
          </a:p>
        </p:txBody>
      </p:sp>
      <p:sp>
        <p:nvSpPr>
          <p:cNvPr id="3" name="Subtitle 2"/>
          <p:cNvSpPr>
            <a:spLocks noGrp="1"/>
          </p:cNvSpPr>
          <p:nvPr>
            <p:ph type="subTitle" idx="1"/>
          </p:nvPr>
        </p:nvSpPr>
        <p:spPr>
          <a:xfrm>
            <a:off x="2057400" y="2667000"/>
            <a:ext cx="6400800" cy="609600"/>
          </a:xfrm>
        </p:spPr>
        <p:txBody>
          <a:bodyPr/>
          <a:lstStyle/>
          <a:p>
            <a:r>
              <a:rPr lang="en-US" dirty="0" smtClean="0"/>
              <a:t>Values, Variables, and Literals</a:t>
            </a:r>
          </a:p>
        </p:txBody>
      </p:sp>
    </p:spTree>
    <p:extLst>
      <p:ext uri="{BB962C8B-B14F-4D97-AF65-F5344CB8AC3E}">
        <p14:creationId xmlns:p14="http://schemas.microsoft.com/office/powerpoint/2010/main" val="792965356"/>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Booked Byword Bug</a:t>
            </a:r>
            <a:endParaRPr lang="en-US" dirty="0"/>
          </a:p>
        </p:txBody>
      </p:sp>
      <p:sp>
        <p:nvSpPr>
          <p:cNvPr id="3" name="Text Placeholder 2"/>
          <p:cNvSpPr>
            <a:spLocks noGrp="1"/>
          </p:cNvSpPr>
          <p:nvPr>
            <p:ph type="body" idx="1"/>
          </p:nvPr>
        </p:nvSpPr>
        <p:spPr>
          <a:xfrm>
            <a:off x="457200" y="1371600"/>
            <a:ext cx="8458200" cy="4495800"/>
          </a:xfrm>
        </p:spPr>
        <p:txBody>
          <a:bodyPr/>
          <a:lstStyle/>
          <a:p>
            <a:pPr marL="0" lv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collection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items =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add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(item) { </a:t>
            </a:r>
            <a:r>
              <a:rPr lang="en-US" dirty="0" err="1">
                <a:solidFill>
                  <a:srgbClr val="000000"/>
                </a:solidFill>
                <a:highlight>
                  <a:srgbClr val="FFFFFF"/>
                </a:highlight>
                <a:latin typeface="Consolas" panose="020B0609020204030204" pitchFamily="49" charset="0"/>
              </a:rPr>
              <a:t>items.push</a:t>
            </a:r>
            <a:r>
              <a:rPr lang="en-US" dirty="0">
                <a:solidFill>
                  <a:srgbClr val="000000"/>
                </a:solidFill>
                <a:highlight>
                  <a:srgbClr val="FFFFFF"/>
                </a:highlight>
                <a:latin typeface="Consolas" panose="020B0609020204030204" pitchFamily="49" charset="0"/>
              </a:rPr>
              <a:t>(item</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get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(index)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items[index</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delete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(index) { </a:t>
            </a:r>
            <a:r>
              <a:rPr lang="en-US" dirty="0" err="1">
                <a:solidFill>
                  <a:srgbClr val="000000"/>
                </a:solidFill>
                <a:highlight>
                  <a:srgbClr val="FFFFFF"/>
                </a:highlight>
                <a:latin typeface="Consolas" panose="020B0609020204030204" pitchFamily="49" charset="0"/>
              </a:rPr>
              <a:t>items.splice</a:t>
            </a:r>
            <a:r>
              <a:rPr lang="en-US" dirty="0">
                <a:solidFill>
                  <a:srgbClr val="000000"/>
                </a:solidFill>
                <a:highlight>
                  <a:srgbClr val="FFFFFF"/>
                </a:highlight>
                <a:latin typeface="Consolas" panose="020B0609020204030204" pitchFamily="49" charset="0"/>
              </a:rPr>
              <a:t>(index, 1</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add</a:t>
            </a:r>
            <a:r>
              <a:rPr lang="en-US" dirty="0">
                <a:solidFill>
                  <a:srgbClr val="000000"/>
                </a:solidFill>
                <a:highlight>
                  <a:srgbClr val="FFFFFF"/>
                </a:highlight>
                <a:latin typeface="Consolas" panose="020B0609020204030204" pitchFamily="49" charset="0"/>
              </a:rPr>
              <a:t>: add,</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get,</a:t>
            </a:r>
          </a:p>
          <a:p>
            <a:pPr marL="0" indent="0">
              <a:buNone/>
            </a:pPr>
            <a:r>
              <a:rPr lang="en-US" dirty="0">
                <a:solidFill>
                  <a:srgbClr val="000000"/>
                </a:solidFill>
                <a:highlight>
                  <a:srgbClr val="FFFFFF"/>
                </a:highlight>
                <a:latin typeface="Consolas" panose="020B0609020204030204" pitchFamily="49" charset="0"/>
              </a:rPr>
              <a:t>    delete: </a:t>
            </a:r>
            <a:r>
              <a:rPr lang="en-US" dirty="0" smtClean="0">
                <a:solidFill>
                  <a:srgbClr val="000000"/>
                </a:solidFill>
                <a:highlight>
                  <a:srgbClr val="FFFFFF"/>
                </a:highlight>
                <a:latin typeface="Consolas" panose="020B0609020204030204" pitchFamily="49" charset="0"/>
              </a:rPr>
              <a:t>delete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539827675"/>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Booked Byword Bug</a:t>
            </a:r>
          </a:p>
        </p:txBody>
      </p:sp>
      <p:sp>
        <p:nvSpPr>
          <p:cNvPr id="3" name="Text Placeholder 2"/>
          <p:cNvSpPr>
            <a:spLocks noGrp="1"/>
          </p:cNvSpPr>
          <p:nvPr>
            <p:ph type="body" idx="1"/>
          </p:nvPr>
        </p:nvSpPr>
        <p:spPr>
          <a:xfrm>
            <a:off x="457200" y="1371600"/>
            <a:ext cx="8458200" cy="4495800"/>
          </a:xfrm>
        </p:spPr>
        <p:txBody>
          <a:bodyPr/>
          <a:lstStyle/>
          <a:p>
            <a:pPr marL="0" lv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collection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items =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add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(item) { </a:t>
            </a:r>
            <a:r>
              <a:rPr lang="en-US" dirty="0" err="1">
                <a:solidFill>
                  <a:srgbClr val="000000"/>
                </a:solidFill>
                <a:highlight>
                  <a:srgbClr val="FFFFFF"/>
                </a:highlight>
                <a:latin typeface="Consolas" panose="020B0609020204030204" pitchFamily="49" charset="0"/>
              </a:rPr>
              <a:t>items.push</a:t>
            </a:r>
            <a:r>
              <a:rPr lang="en-US" dirty="0">
                <a:solidFill>
                  <a:srgbClr val="000000"/>
                </a:solidFill>
                <a:highlight>
                  <a:srgbClr val="FFFFFF"/>
                </a:highlight>
                <a:latin typeface="Consolas" panose="020B0609020204030204" pitchFamily="49" charset="0"/>
              </a:rPr>
              <a:t>(item)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get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(index)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items[index]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delete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(index) { </a:t>
            </a:r>
            <a:r>
              <a:rPr lang="en-US" dirty="0" err="1">
                <a:solidFill>
                  <a:srgbClr val="000000"/>
                </a:solidFill>
                <a:highlight>
                  <a:srgbClr val="FFFFFF"/>
                </a:highlight>
                <a:latin typeface="Consolas" panose="020B0609020204030204" pitchFamily="49" charset="0"/>
              </a:rPr>
              <a:t>items.splice</a:t>
            </a:r>
            <a:r>
              <a:rPr lang="en-US" dirty="0">
                <a:solidFill>
                  <a:srgbClr val="000000"/>
                </a:solidFill>
                <a:highlight>
                  <a:srgbClr val="FFFFFF"/>
                </a:highlight>
                <a:latin typeface="Consolas" panose="020B0609020204030204" pitchFamily="49" charset="0"/>
              </a:rPr>
              <a:t>(index, 1)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add: add,</a:t>
            </a:r>
          </a:p>
          <a:p>
            <a:pPr marL="0" indent="0">
              <a:buNone/>
            </a:pPr>
            <a:r>
              <a:rPr lang="en-US" dirty="0">
                <a:solidFill>
                  <a:srgbClr val="000000"/>
                </a:solidFill>
                <a:highlight>
                  <a:srgbClr val="FFFFFF"/>
                </a:highlight>
                <a:latin typeface="Consolas" panose="020B0609020204030204" pitchFamily="49" charset="0"/>
              </a:rPr>
              <a:t>    get: get,</a:t>
            </a:r>
          </a:p>
          <a:p>
            <a:pPr marL="0" indent="0">
              <a:buNone/>
            </a:pPr>
            <a:r>
              <a:rPr lang="en-US" dirty="0">
                <a:solidFill>
                  <a:srgbClr val="000000"/>
                </a:solidFill>
                <a:highlight>
                  <a:srgbClr val="FFFFFF"/>
                </a:highlight>
                <a:latin typeface="Consolas" panose="020B0609020204030204" pitchFamily="49" charset="0"/>
              </a:rPr>
              <a:t>    delete: </a:t>
            </a:r>
            <a:r>
              <a:rPr lang="en-US" dirty="0" smtClean="0">
                <a:solidFill>
                  <a:srgbClr val="000000"/>
                </a:solidFill>
                <a:highlight>
                  <a:srgbClr val="FFFFFF"/>
                </a:highlight>
                <a:latin typeface="Consolas" panose="020B0609020204030204" pitchFamily="49" charset="0"/>
              </a:rPr>
              <a:t>delete</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12" name="Rectangular Callout 11"/>
          <p:cNvSpPr/>
          <p:nvPr/>
        </p:nvSpPr>
        <p:spPr>
          <a:xfrm>
            <a:off x="1600200" y="3658873"/>
            <a:ext cx="3276600" cy="914400"/>
          </a:xfrm>
          <a:prstGeom prst="wedgeRectCallout">
            <a:avLst>
              <a:gd name="adj1" fmla="val -42653"/>
              <a:gd name="adj2" fmla="val -9496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Uncaught </a:t>
            </a:r>
            <a:r>
              <a:rPr lang="en-US" sz="2000" b="1" dirty="0" err="1" smtClean="0"/>
              <a:t>SyntaxError</a:t>
            </a:r>
            <a:r>
              <a:rPr lang="en-US" sz="2000" b="1" dirty="0" smtClean="0"/>
              <a:t>: Unexpected token delete</a:t>
            </a:r>
            <a:endParaRPr lang="en-US" sz="2000" b="1" dirty="0"/>
          </a:p>
        </p:txBody>
      </p:sp>
      <p:sp>
        <p:nvSpPr>
          <p:cNvPr id="13" name="Rectangular Callout 12"/>
          <p:cNvSpPr/>
          <p:nvPr/>
        </p:nvSpPr>
        <p:spPr>
          <a:xfrm>
            <a:off x="1066800" y="5443330"/>
            <a:ext cx="4343400" cy="685800"/>
          </a:xfrm>
          <a:prstGeom prst="wedgeRectCallout">
            <a:avLst>
              <a:gd name="adj1" fmla="val -38382"/>
              <a:gd name="adj2" fmla="val -10269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t>Expected identifier, string or number</a:t>
            </a:r>
          </a:p>
        </p:txBody>
      </p:sp>
      <p:sp>
        <p:nvSpPr>
          <p:cNvPr id="6" name="TextBox 5"/>
          <p:cNvSpPr txBox="1"/>
          <p:nvPr/>
        </p:nvSpPr>
        <p:spPr bwMode="auto">
          <a:xfrm>
            <a:off x="2133600" y="4661452"/>
            <a:ext cx="1219200" cy="400110"/>
          </a:xfrm>
          <a:prstGeom prst="rect">
            <a:avLst/>
          </a:prstGeom>
          <a:solidFill>
            <a:schemeClr val="bg1"/>
          </a:solidFill>
          <a:ln w="9525">
            <a:noFill/>
            <a:miter lim="800000"/>
            <a:headEnd/>
            <a:tailEnd/>
          </a:ln>
        </p:spPr>
        <p:txBody>
          <a:bodyPr wrap="square" rtlCol="0">
            <a:spAutoFit/>
          </a:bodyPr>
          <a:lstStyle/>
          <a:p>
            <a:r>
              <a:rPr lang="en-US" sz="2000" b="1" dirty="0" smtClean="0">
                <a:latin typeface="Consolas" panose="020B0609020204030204" pitchFamily="49" charset="0"/>
                <a:cs typeface="Consolas" panose="020B0609020204030204" pitchFamily="49" charset="0"/>
              </a:rPr>
              <a:t>remove</a:t>
            </a:r>
            <a:endParaRPr lang="en-US" sz="2000" b="1" dirty="0">
              <a:latin typeface="Consolas" panose="020B0609020204030204" pitchFamily="49" charset="0"/>
              <a:cs typeface="Consolas" panose="020B0609020204030204" pitchFamily="49" charset="0"/>
            </a:endParaRPr>
          </a:p>
        </p:txBody>
      </p:sp>
      <p:sp>
        <p:nvSpPr>
          <p:cNvPr id="14" name="TextBox 13"/>
          <p:cNvSpPr txBox="1"/>
          <p:nvPr/>
        </p:nvSpPr>
        <p:spPr bwMode="auto">
          <a:xfrm>
            <a:off x="1295400" y="2831381"/>
            <a:ext cx="1066800" cy="400110"/>
          </a:xfrm>
          <a:prstGeom prst="rect">
            <a:avLst/>
          </a:prstGeom>
          <a:solidFill>
            <a:schemeClr val="bg1"/>
          </a:solidFill>
          <a:ln w="9525">
            <a:noFill/>
            <a:miter lim="800000"/>
            <a:headEnd/>
            <a:tailEnd/>
          </a:ln>
        </p:spPr>
        <p:txBody>
          <a:bodyPr wrap="square" rtlCol="0">
            <a:spAutoFit/>
          </a:bodyPr>
          <a:lstStyle/>
          <a:p>
            <a:r>
              <a:rPr lang="en-US" sz="2000" b="1" dirty="0" smtClean="0">
                <a:latin typeface="Consolas" panose="020B0609020204030204" pitchFamily="49" charset="0"/>
                <a:cs typeface="Consolas" panose="020B0609020204030204" pitchFamily="49" charset="0"/>
              </a:rPr>
              <a:t>remove</a:t>
            </a:r>
            <a:endParaRPr lang="en-US" sz="2000" b="1" dirty="0">
              <a:latin typeface="Consolas" panose="020B0609020204030204" pitchFamily="49" charset="0"/>
              <a:cs typeface="Consolas" panose="020B0609020204030204" pitchFamily="49"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5376354"/>
            <a:ext cx="3183385" cy="795846"/>
          </a:xfrm>
          <a:prstGeom prst="rect">
            <a:avLst/>
          </a:prstGeom>
        </p:spPr>
      </p:pic>
    </p:spTree>
    <p:extLst>
      <p:ext uri="{BB962C8B-B14F-4D97-AF65-F5344CB8AC3E}">
        <p14:creationId xmlns:p14="http://schemas.microsoft.com/office/powerpoint/2010/main" val="728849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6" grpId="0" animBg="1"/>
      <p:bldP spid="14"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Booked Byword Bug</a:t>
            </a:r>
          </a:p>
        </p:txBody>
      </p:sp>
      <p:grpSp>
        <p:nvGrpSpPr>
          <p:cNvPr id="5" name="Group 4"/>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26" name="Text Placeholder 4"/>
          <p:cNvSpPr>
            <a:spLocks noGrp="1"/>
          </p:cNvSpPr>
          <p:nvPr>
            <p:ph type="body" idx="1"/>
          </p:nvPr>
        </p:nvSpPr>
        <p:spPr>
          <a:xfrm>
            <a:off x="457200" y="1373220"/>
            <a:ext cx="8229600" cy="403698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smtClean="0"/>
              <a:t>Reserved Keywords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800" dirty="0" smtClean="0"/>
          </a:p>
          <a:p>
            <a:pPr marL="0" indent="0">
              <a:buNone/>
            </a:pPr>
            <a:endParaRPr lang="en-US" dirty="0" smtClean="0"/>
          </a:p>
          <a:p>
            <a:pPr marL="0" indent="0">
              <a:buNone/>
            </a:pPr>
            <a:endParaRPr lang="en-US" dirty="0" smtClean="0"/>
          </a:p>
          <a:p>
            <a:pPr marL="0" indent="0">
              <a:buNone/>
            </a:pPr>
            <a:r>
              <a:rPr lang="en-US" dirty="0" smtClean="0"/>
              <a:t>Reserved Keywords for the Future</a:t>
            </a:r>
          </a:p>
          <a:p>
            <a:pPr marL="0" indent="0">
              <a:buNone/>
            </a:pPr>
            <a:endParaRPr lang="en-US" dirty="0"/>
          </a:p>
          <a:p>
            <a:pPr marL="0" indent="0">
              <a:buNone/>
            </a:pPr>
            <a:endParaRPr lang="en-US" dirty="0"/>
          </a:p>
        </p:txBody>
      </p:sp>
      <p:graphicFrame>
        <p:nvGraphicFramePr>
          <p:cNvPr id="7" name="Table 6"/>
          <p:cNvGraphicFramePr>
            <a:graphicFrameLocks noGrp="1"/>
          </p:cNvGraphicFramePr>
          <p:nvPr>
            <p:extLst/>
          </p:nvPr>
        </p:nvGraphicFramePr>
        <p:xfrm>
          <a:off x="838200" y="1981200"/>
          <a:ext cx="7302500" cy="2225040"/>
        </p:xfrm>
        <a:graphic>
          <a:graphicData uri="http://schemas.openxmlformats.org/drawingml/2006/table">
            <a:tbl>
              <a:tblPr firstRow="1" bandRow="1">
                <a:tableStyleId>{5940675A-B579-460E-94D1-54222C63F5DA}</a:tableStyleId>
              </a:tblPr>
              <a:tblGrid>
                <a:gridCol w="1460500"/>
                <a:gridCol w="1460500"/>
                <a:gridCol w="1460500"/>
                <a:gridCol w="1460500"/>
                <a:gridCol w="1460500"/>
              </a:tblGrid>
              <a:tr h="370840">
                <a:tc>
                  <a:txBody>
                    <a:bodyPr/>
                    <a:lstStyle/>
                    <a:p>
                      <a:r>
                        <a:rPr lang="en-US" dirty="0" smtClean="0">
                          <a:latin typeface="Consolas" panose="020B0609020204030204" pitchFamily="49" charset="0"/>
                          <a:cs typeface="Consolas" panose="020B0609020204030204" pitchFamily="49" charset="0"/>
                        </a:rPr>
                        <a:t>break</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case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catch</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continue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debugger</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default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delete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else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finally</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for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function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if </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in</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instanceof</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new</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return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switch</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this</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throw</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try</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typeof</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var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void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while</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with</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bl>
          </a:graphicData>
        </a:graphic>
      </p:graphicFrame>
      <p:graphicFrame>
        <p:nvGraphicFramePr>
          <p:cNvPr id="8" name="Table 7"/>
          <p:cNvGraphicFramePr>
            <a:graphicFrameLocks noGrp="1"/>
          </p:cNvGraphicFramePr>
          <p:nvPr>
            <p:extLst/>
          </p:nvPr>
        </p:nvGraphicFramePr>
        <p:xfrm>
          <a:off x="838200" y="5029200"/>
          <a:ext cx="7315200" cy="1112520"/>
        </p:xfrm>
        <a:graphic>
          <a:graphicData uri="http://schemas.openxmlformats.org/drawingml/2006/table">
            <a:tbl>
              <a:tblPr firstRow="1" bandRow="1">
                <a:tableStyleId>{5940675A-B579-460E-94D1-54222C63F5DA}</a:tableStyleId>
              </a:tblPr>
              <a:tblGrid>
                <a:gridCol w="1463040"/>
                <a:gridCol w="1463040"/>
                <a:gridCol w="1463040"/>
                <a:gridCol w="1463040"/>
                <a:gridCol w="1463040"/>
              </a:tblGrid>
              <a:tr h="370840">
                <a:tc>
                  <a:txBody>
                    <a:bodyPr/>
                    <a:lstStyle/>
                    <a:p>
                      <a:r>
                        <a:rPr lang="en-US" dirty="0" smtClean="0">
                          <a:latin typeface="Consolas" panose="020B0609020204030204" pitchFamily="49" charset="0"/>
                          <a:cs typeface="Consolas" panose="020B0609020204030204" pitchFamily="49" charset="0"/>
                        </a:rPr>
                        <a:t>class</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enum</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export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extends</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implements</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import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interface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let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package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private</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protected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public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static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super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yield</a:t>
                      </a:r>
                      <a:endParaRPr lang="en-US"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966504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Booked Byword Bug</a:t>
            </a:r>
          </a:p>
        </p:txBody>
      </p:sp>
      <p:grpSp>
        <p:nvGrpSpPr>
          <p:cNvPr id="5" name="Group 4"/>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26" name="Text Placeholder 4"/>
          <p:cNvSpPr>
            <a:spLocks noGrp="1"/>
          </p:cNvSpPr>
          <p:nvPr>
            <p:ph type="body" idx="1"/>
          </p:nvPr>
        </p:nvSpPr>
        <p:spPr>
          <a:xfrm>
            <a:off x="457200" y="1373220"/>
            <a:ext cx="3962400" cy="403698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smtClean="0"/>
              <a:t>In </a:t>
            </a:r>
            <a:r>
              <a:rPr lang="en-US" dirty="0" err="1" smtClean="0"/>
              <a:t>ECMAScript</a:t>
            </a:r>
            <a:r>
              <a:rPr lang="en-US" dirty="0" smtClean="0"/>
              <a:t> 3 reserved words can not be used as identifier names or identifiers. </a:t>
            </a:r>
            <a:endParaRPr lang="en-US" dirty="0"/>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Identifier </a:t>
            </a:r>
            <a:r>
              <a:rPr lang="en-US" dirty="0">
                <a:solidFill>
                  <a:srgbClr val="008000"/>
                </a:solidFill>
                <a:highlight>
                  <a:srgbClr val="FFFFFF"/>
                </a:highlight>
                <a:latin typeface="Consolas" panose="020B0609020204030204" pitchFamily="49" charset="0"/>
              </a:rPr>
              <a:t>Names</a:t>
            </a:r>
            <a:endParaRPr lang="en-US" dirty="0" smtClean="0"/>
          </a:p>
          <a:p>
            <a:pPr marL="0" indent="0">
              <a:buNone/>
            </a:pPr>
            <a:r>
              <a:rPr lang="en-US" strike="sngStrike" dirty="0" err="1" smtClean="0">
                <a:solidFill>
                  <a:srgbClr val="000000"/>
                </a:solidFill>
                <a:highlight>
                  <a:srgbClr val="FFFFFF"/>
                </a:highlight>
                <a:latin typeface="Consolas" panose="020B0609020204030204" pitchFamily="49" charset="0"/>
              </a:rPr>
              <a:t>a.import</a:t>
            </a:r>
            <a:endParaRPr lang="en-US" strike="sngStrike" dirty="0">
              <a:solidFill>
                <a:srgbClr val="000000"/>
              </a:solidFill>
              <a:highlight>
                <a:srgbClr val="FFFFFF"/>
              </a:highlight>
              <a:latin typeface="Consolas" panose="020B0609020204030204" pitchFamily="49" charset="0"/>
            </a:endParaRPr>
          </a:p>
          <a:p>
            <a:pPr marL="0" indent="0">
              <a:buNone/>
            </a:pPr>
            <a:r>
              <a:rPr lang="en-US" strike="sngStrike" dirty="0" smtClean="0">
                <a:solidFill>
                  <a:srgbClr val="000000"/>
                </a:solidFill>
                <a:highlight>
                  <a:srgbClr val="FFFFFF"/>
                </a:highlight>
                <a:latin typeface="Consolas" panose="020B0609020204030204" pitchFamily="49" charset="0"/>
              </a:rPr>
              <a:t>a</a:t>
            </a:r>
            <a:r>
              <a:rPr lang="en-US" strike="sngStrike" dirty="0">
                <a:solidFill>
                  <a:srgbClr val="000000"/>
                </a:solidFill>
                <a:highlight>
                  <a:srgbClr val="FFFFFF"/>
                </a:highlight>
                <a:latin typeface="Consolas" panose="020B0609020204030204" pitchFamily="49" charset="0"/>
              </a:rPr>
              <a:t>[</a:t>
            </a:r>
            <a:r>
              <a:rPr lang="en-US" strike="sngStrike" dirty="0">
                <a:solidFill>
                  <a:srgbClr val="A31515"/>
                </a:solidFill>
                <a:highlight>
                  <a:srgbClr val="FFFFFF"/>
                </a:highlight>
                <a:latin typeface="Consolas" panose="020B0609020204030204" pitchFamily="49" charset="0"/>
              </a:rPr>
              <a:t>"import"</a:t>
            </a:r>
            <a:r>
              <a:rPr lang="en-US" strike="sngStrike" dirty="0">
                <a:solidFill>
                  <a:srgbClr val="000000"/>
                </a:solidFill>
                <a:highlight>
                  <a:srgbClr val="FFFFFF"/>
                </a:highlight>
                <a:latin typeface="Consolas" panose="020B0609020204030204" pitchFamily="49" charset="0"/>
              </a:rPr>
              <a:t>]</a:t>
            </a:r>
          </a:p>
          <a:p>
            <a:pPr marL="0" indent="0">
              <a:buNone/>
            </a:pPr>
            <a:r>
              <a:rPr lang="en-US" strike="sngStrike" dirty="0" smtClean="0">
                <a:solidFill>
                  <a:srgbClr val="000000"/>
                </a:solidFill>
                <a:highlight>
                  <a:srgbClr val="FFFFFF"/>
                </a:highlight>
                <a:latin typeface="Consolas" panose="020B0609020204030204" pitchFamily="49" charset="0"/>
              </a:rPr>
              <a:t>a </a:t>
            </a:r>
            <a:r>
              <a:rPr lang="en-US" strike="sngStrike" dirty="0">
                <a:solidFill>
                  <a:srgbClr val="000000"/>
                </a:solidFill>
                <a:highlight>
                  <a:srgbClr val="FFFFFF"/>
                </a:highlight>
                <a:latin typeface="Consolas" panose="020B0609020204030204" pitchFamily="49" charset="0"/>
              </a:rPr>
              <a:t>= { </a:t>
            </a:r>
            <a:r>
              <a:rPr lang="en-US" strike="sngStrike" dirty="0">
                <a:solidFill>
                  <a:srgbClr val="0000FF"/>
                </a:solidFill>
                <a:highlight>
                  <a:srgbClr val="FFFFFF"/>
                </a:highlight>
                <a:latin typeface="Consolas" panose="020B0609020204030204" pitchFamily="49" charset="0"/>
              </a:rPr>
              <a:t>import</a:t>
            </a:r>
            <a:r>
              <a:rPr lang="en-US" strike="sngStrike" dirty="0">
                <a:solidFill>
                  <a:srgbClr val="000000"/>
                </a:solidFill>
                <a:highlight>
                  <a:srgbClr val="FFFFFF"/>
                </a:highlight>
                <a:latin typeface="Consolas" panose="020B0609020204030204" pitchFamily="49" charset="0"/>
              </a:rPr>
              <a:t>: </a:t>
            </a:r>
            <a:r>
              <a:rPr lang="en-US" strike="sngStrike" dirty="0">
                <a:solidFill>
                  <a:srgbClr val="A31515"/>
                </a:solidFill>
                <a:highlight>
                  <a:srgbClr val="FFFFFF"/>
                </a:highlight>
                <a:latin typeface="Consolas" panose="020B0609020204030204" pitchFamily="49" charset="0"/>
              </a:rPr>
              <a:t>"test"</a:t>
            </a:r>
            <a:r>
              <a:rPr lang="en-US" strike="sngStrike" dirty="0">
                <a:solidFill>
                  <a:srgbClr val="000000"/>
                </a:solidFill>
                <a:highlight>
                  <a:srgbClr val="FFFFFF"/>
                </a:highlight>
                <a:latin typeface="Consolas" panose="020B0609020204030204" pitchFamily="49" charset="0"/>
              </a:rPr>
              <a:t> </a:t>
            </a:r>
            <a:r>
              <a:rPr lang="en-US" strike="sngStrike" dirty="0" smtClean="0">
                <a:solidFill>
                  <a:srgbClr val="000000"/>
                </a:solidFill>
                <a:highlight>
                  <a:srgbClr val="FFFFFF"/>
                </a:highlight>
                <a:latin typeface="Consolas" panose="020B0609020204030204" pitchFamily="49" charset="0"/>
              </a:rPr>
              <a:t>}</a:t>
            </a:r>
          </a:p>
          <a:p>
            <a:pPr marL="0" indent="0">
              <a:buNone/>
            </a:pPr>
            <a:endParaRPr lang="en-US" dirty="0" smtClean="0">
              <a:solidFill>
                <a:srgbClr val="008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Identifier</a:t>
            </a:r>
            <a:endParaRPr lang="en-US" dirty="0">
              <a:solidFill>
                <a:srgbClr val="000000"/>
              </a:solidFill>
              <a:highlight>
                <a:srgbClr val="FFFFFF"/>
              </a:highlight>
              <a:latin typeface="Consolas" panose="020B0609020204030204" pitchFamily="49" charset="0"/>
            </a:endParaRPr>
          </a:p>
          <a:p>
            <a:pPr marL="0" indent="0">
              <a:buNone/>
            </a:pPr>
            <a:r>
              <a:rPr lang="en-US" strike="sngStrike" dirty="0" smtClean="0">
                <a:solidFill>
                  <a:srgbClr val="0000FF"/>
                </a:solidFill>
                <a:highlight>
                  <a:srgbClr val="FFFFFF"/>
                </a:highlight>
                <a:latin typeface="Consolas" panose="020B0609020204030204" pitchFamily="49" charset="0"/>
              </a:rPr>
              <a:t>function</a:t>
            </a:r>
            <a:r>
              <a:rPr lang="en-US" strike="sngStrike" dirty="0" smtClean="0">
                <a:solidFill>
                  <a:srgbClr val="000000"/>
                </a:solidFill>
                <a:highlight>
                  <a:srgbClr val="FFFFFF"/>
                </a:highlight>
                <a:latin typeface="Consolas" panose="020B0609020204030204" pitchFamily="49" charset="0"/>
              </a:rPr>
              <a:t> </a:t>
            </a:r>
            <a:r>
              <a:rPr lang="en-US" strike="sngStrike" dirty="0">
                <a:solidFill>
                  <a:srgbClr val="0000FF"/>
                </a:solidFill>
                <a:highlight>
                  <a:srgbClr val="FFFFFF"/>
                </a:highlight>
                <a:latin typeface="Consolas" panose="020B0609020204030204" pitchFamily="49" charset="0"/>
              </a:rPr>
              <a:t>import</a:t>
            </a:r>
            <a:r>
              <a:rPr lang="en-US" strike="sngStrike" dirty="0">
                <a:solidFill>
                  <a:srgbClr val="000000"/>
                </a:solidFill>
                <a:highlight>
                  <a:srgbClr val="FFFFFF"/>
                </a:highlight>
                <a:latin typeface="Consolas" panose="020B0609020204030204" pitchFamily="49" charset="0"/>
              </a:rPr>
              <a:t>() </a:t>
            </a:r>
            <a:r>
              <a:rPr lang="en-US" strike="sngStrike" dirty="0" smtClean="0">
                <a:solidFill>
                  <a:srgbClr val="000000"/>
                </a:solidFill>
                <a:highlight>
                  <a:srgbClr val="FFFFFF"/>
                </a:highlight>
                <a:latin typeface="Consolas" panose="020B0609020204030204" pitchFamily="49" charset="0"/>
              </a:rPr>
              <a:t>{}</a:t>
            </a:r>
          </a:p>
          <a:p>
            <a:pPr marL="0" indent="0">
              <a:buNone/>
            </a:pPr>
            <a:r>
              <a:rPr lang="en-US" strike="sngStrike" dirty="0" err="1" smtClean="0">
                <a:solidFill>
                  <a:srgbClr val="0000FF"/>
                </a:solidFill>
                <a:highlight>
                  <a:srgbClr val="FFFFFF"/>
                </a:highlight>
                <a:latin typeface="Consolas" panose="020B0609020204030204" pitchFamily="49" charset="0"/>
              </a:rPr>
              <a:t>var</a:t>
            </a:r>
            <a:r>
              <a:rPr lang="en-US" strike="sngStrike" dirty="0" smtClean="0">
                <a:solidFill>
                  <a:srgbClr val="0000FF"/>
                </a:solidFill>
                <a:highlight>
                  <a:srgbClr val="FFFFFF"/>
                </a:highlight>
                <a:latin typeface="Consolas" panose="020B0609020204030204" pitchFamily="49" charset="0"/>
              </a:rPr>
              <a:t> </a:t>
            </a:r>
            <a:r>
              <a:rPr lang="en-US" strike="sngStrike" dirty="0" smtClean="0">
                <a:solidFill>
                  <a:srgbClr val="000000"/>
                </a:solidFill>
                <a:highlight>
                  <a:srgbClr val="FFFFFF"/>
                </a:highlight>
                <a:latin typeface="Consolas" panose="020B0609020204030204" pitchFamily="49" charset="0"/>
              </a:rPr>
              <a:t>import = </a:t>
            </a:r>
            <a:r>
              <a:rPr lang="en-US" strike="sngStrike" dirty="0">
                <a:solidFill>
                  <a:srgbClr val="A31515"/>
                </a:solidFill>
                <a:highlight>
                  <a:srgbClr val="FFFFFF"/>
                </a:highlight>
                <a:latin typeface="Consolas" panose="020B0609020204030204" pitchFamily="49" charset="0"/>
              </a:rPr>
              <a:t>"test</a:t>
            </a:r>
            <a:r>
              <a:rPr lang="en-US" strike="sngStrike" dirty="0" smtClean="0">
                <a:solidFill>
                  <a:srgbClr val="A31515"/>
                </a:solidFill>
                <a:highlight>
                  <a:srgbClr val="FFFFFF"/>
                </a:highlight>
                <a:latin typeface="Consolas" panose="020B0609020204030204" pitchFamily="49" charset="0"/>
              </a:rPr>
              <a:t>"</a:t>
            </a:r>
            <a:r>
              <a:rPr lang="en-US" strike="sngStrike" dirty="0" smtClean="0">
                <a:solidFill>
                  <a:srgbClr val="000000"/>
                </a:solidFill>
                <a:highlight>
                  <a:srgbClr val="FFFFFF"/>
                </a:highlight>
                <a:latin typeface="Consolas" panose="020B0609020204030204" pitchFamily="49" charset="0"/>
              </a:rPr>
              <a:t>;</a:t>
            </a:r>
            <a:endParaRPr lang="en-US" strike="sngStrike" dirty="0" smtClean="0"/>
          </a:p>
          <a:p>
            <a:pPr marL="0" indent="0">
              <a:buNone/>
            </a:pPr>
            <a:endParaRPr lang="en-US"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23508"/>
            <a:ext cx="3928369" cy="982092"/>
          </a:xfrm>
          <a:prstGeom prst="rect">
            <a:avLst/>
          </a:prstGeom>
        </p:spPr>
      </p:pic>
      <p:sp>
        <p:nvSpPr>
          <p:cNvPr id="28" name="Text Placeholder 4"/>
          <p:cNvSpPr txBox="1">
            <a:spLocks/>
          </p:cNvSpPr>
          <p:nvPr/>
        </p:nvSpPr>
        <p:spPr bwMode="auto">
          <a:xfrm>
            <a:off x="4726021" y="1379706"/>
            <a:ext cx="3962400" cy="4036980"/>
          </a:xfrm>
          <a:prstGeom prst="rect">
            <a:avLst/>
          </a:prstGeom>
          <a:ln w="25400" cap="rnd" cmpd="sng" algn="ctr">
            <a:solidFill>
              <a:schemeClr val="bg1"/>
            </a:solidFill>
            <a:prstDash val="solid"/>
            <a:miter lim="800000"/>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dk1"/>
                </a:solidFill>
                <a:latin typeface="Myriad Pro" panose="020B0503030403020204" pitchFamily="34" charset="0"/>
                <a:ea typeface="+mn-ea"/>
                <a:cs typeface="+mn-cs"/>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dk1"/>
                </a:solidFill>
                <a:latin typeface="Myriad Pro" pitchFamily="34" charset="0"/>
                <a:ea typeface="+mn-ea"/>
                <a:cs typeface="+mn-cs"/>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dk1"/>
                </a:solidFill>
                <a:latin typeface="Myriad Pro" pitchFamily="34" charset="0"/>
                <a:ea typeface="+mn-ea"/>
                <a:cs typeface="+mn-cs"/>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dk1"/>
                </a:solidFill>
                <a:latin typeface="Myriad Pro" pitchFamily="34" charset="0"/>
                <a:ea typeface="+mn-ea"/>
                <a:cs typeface="+mn-cs"/>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dk1"/>
                </a:solidFill>
                <a:latin typeface="Myriad Pro" pitchFamily="34" charset="0"/>
                <a:ea typeface="+mn-ea"/>
                <a:cs typeface="+mn-cs"/>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dk1"/>
                </a:solidFill>
                <a:latin typeface="+mn-lt"/>
                <a:ea typeface="+mn-ea"/>
                <a:cs typeface="+mn-cs"/>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dk1"/>
                </a:solidFill>
                <a:latin typeface="+mn-lt"/>
                <a:ea typeface="+mn-ea"/>
                <a:cs typeface="+mn-cs"/>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dk1"/>
                </a:solidFill>
                <a:latin typeface="+mn-lt"/>
                <a:ea typeface="+mn-ea"/>
                <a:cs typeface="+mn-cs"/>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dk1"/>
                </a:solidFill>
                <a:latin typeface="+mn-lt"/>
                <a:ea typeface="+mn-ea"/>
                <a:cs typeface="+mn-cs"/>
              </a:defRPr>
            </a:lvl9pPr>
          </a:lstStyle>
          <a:p>
            <a:pPr marL="0" indent="0">
              <a:buFont typeface="Wingdings" pitchFamily="2" charset="2"/>
              <a:buNone/>
            </a:pPr>
            <a:r>
              <a:rPr lang="en-US" kern="0" dirty="0" smtClean="0"/>
              <a:t>In </a:t>
            </a:r>
            <a:r>
              <a:rPr lang="en-US" kern="0" dirty="0" err="1" smtClean="0"/>
              <a:t>ECMAScript</a:t>
            </a:r>
            <a:r>
              <a:rPr lang="en-US" kern="0" dirty="0" smtClean="0"/>
              <a:t> 5 reserved words can be used as identifier names, but not identifiers. </a:t>
            </a:r>
          </a:p>
          <a:p>
            <a:pPr marL="0" indent="0">
              <a:buFont typeface="Wingdings" pitchFamily="2" charset="2"/>
              <a:buNone/>
            </a:pPr>
            <a:endParaRPr lang="en-US" kern="0" dirty="0" smtClean="0">
              <a:solidFill>
                <a:srgbClr val="000000"/>
              </a:solidFill>
              <a:highlight>
                <a:srgbClr val="FFFFFF"/>
              </a:highlight>
              <a:latin typeface="Consolas" panose="020B0609020204030204" pitchFamily="49" charset="0"/>
            </a:endParaRPr>
          </a:p>
          <a:p>
            <a:pPr marL="0" indent="0">
              <a:buFont typeface="Wingdings" pitchFamily="2" charset="2"/>
              <a:buNone/>
            </a:pPr>
            <a:r>
              <a:rPr lang="en-US" kern="0" dirty="0" smtClean="0">
                <a:solidFill>
                  <a:srgbClr val="008000"/>
                </a:solidFill>
                <a:highlight>
                  <a:srgbClr val="FFFFFF"/>
                </a:highlight>
                <a:latin typeface="Consolas" panose="020B0609020204030204" pitchFamily="49" charset="0"/>
              </a:rPr>
              <a:t>// Identifier Names</a:t>
            </a:r>
            <a:endParaRPr lang="en-US" kern="0" dirty="0" smtClean="0"/>
          </a:p>
          <a:p>
            <a:pPr marL="0" indent="0">
              <a:buFont typeface="Wingdings" pitchFamily="2" charset="2"/>
              <a:buNone/>
            </a:pPr>
            <a:r>
              <a:rPr lang="en-US" kern="0" dirty="0" err="1" smtClean="0">
                <a:solidFill>
                  <a:srgbClr val="000000"/>
                </a:solidFill>
                <a:highlight>
                  <a:srgbClr val="FFFFFF"/>
                </a:highlight>
                <a:latin typeface="Consolas" panose="020B0609020204030204" pitchFamily="49" charset="0"/>
              </a:rPr>
              <a:t>a.import</a:t>
            </a:r>
            <a:endParaRPr lang="en-US" kern="0" dirty="0" smtClean="0">
              <a:solidFill>
                <a:srgbClr val="000000"/>
              </a:solidFill>
              <a:highlight>
                <a:srgbClr val="FFFFFF"/>
              </a:highlight>
              <a:latin typeface="Consolas" panose="020B0609020204030204" pitchFamily="49" charset="0"/>
            </a:endParaRP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a[</a:t>
            </a:r>
            <a:r>
              <a:rPr lang="en-US" kern="0" dirty="0" smtClean="0">
                <a:solidFill>
                  <a:srgbClr val="A31515"/>
                </a:solidFill>
                <a:highlight>
                  <a:srgbClr val="FFFFFF"/>
                </a:highlight>
                <a:latin typeface="Consolas" panose="020B0609020204030204" pitchFamily="49" charset="0"/>
              </a:rPr>
              <a:t>"import"</a:t>
            </a:r>
            <a:r>
              <a:rPr lang="en-US" kern="0" dirty="0" smtClean="0">
                <a:solidFill>
                  <a:srgbClr val="000000"/>
                </a:solidFill>
                <a:highlight>
                  <a:srgbClr val="FFFFFF"/>
                </a:highlight>
                <a:latin typeface="Consolas" panose="020B0609020204030204" pitchFamily="49" charset="0"/>
              </a:rPr>
              <a:t>]</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a = { </a:t>
            </a:r>
            <a:r>
              <a:rPr lang="en-US" kern="0" dirty="0" smtClean="0">
                <a:solidFill>
                  <a:srgbClr val="0000FF"/>
                </a:solidFill>
                <a:highlight>
                  <a:srgbClr val="FFFFFF"/>
                </a:highlight>
                <a:latin typeface="Consolas" panose="020B0609020204030204" pitchFamily="49" charset="0"/>
              </a:rPr>
              <a:t>import</a:t>
            </a:r>
            <a:r>
              <a:rPr lang="en-US" kern="0" dirty="0" smtClean="0">
                <a:solidFill>
                  <a:srgbClr val="000000"/>
                </a:solidFill>
                <a:highlight>
                  <a:srgbClr val="FFFFFF"/>
                </a:highlight>
                <a:latin typeface="Consolas" panose="020B0609020204030204" pitchFamily="49" charset="0"/>
              </a:rPr>
              <a:t>: </a:t>
            </a:r>
            <a:r>
              <a:rPr lang="en-US" kern="0" dirty="0" smtClean="0">
                <a:solidFill>
                  <a:srgbClr val="A31515"/>
                </a:solidFill>
                <a:highlight>
                  <a:srgbClr val="FFFFFF"/>
                </a:highlight>
                <a:latin typeface="Consolas" panose="020B0609020204030204" pitchFamily="49" charset="0"/>
              </a:rPr>
              <a:t>"test"</a:t>
            </a:r>
            <a:r>
              <a:rPr lang="en-US" kern="0" dirty="0" smtClean="0">
                <a:solidFill>
                  <a:srgbClr val="000000"/>
                </a:solidFill>
                <a:highlight>
                  <a:srgbClr val="FFFFFF"/>
                </a:highlight>
                <a:latin typeface="Consolas" panose="020B0609020204030204" pitchFamily="49" charset="0"/>
              </a:rPr>
              <a:t> }</a:t>
            </a:r>
          </a:p>
          <a:p>
            <a:pPr marL="0" indent="0">
              <a:buFont typeface="Wingdings" pitchFamily="2" charset="2"/>
              <a:buNone/>
            </a:pPr>
            <a:endParaRPr lang="en-US" kern="0" dirty="0" smtClean="0">
              <a:solidFill>
                <a:srgbClr val="008000"/>
              </a:solidFill>
              <a:highlight>
                <a:srgbClr val="FFFFFF"/>
              </a:highlight>
              <a:latin typeface="Consolas" panose="020B0609020204030204" pitchFamily="49" charset="0"/>
            </a:endParaRPr>
          </a:p>
          <a:p>
            <a:pPr marL="0" indent="0">
              <a:buFont typeface="Wingdings" pitchFamily="2" charset="2"/>
              <a:buNone/>
            </a:pPr>
            <a:r>
              <a:rPr lang="en-US" kern="0" dirty="0" smtClean="0">
                <a:solidFill>
                  <a:srgbClr val="008000"/>
                </a:solidFill>
                <a:highlight>
                  <a:srgbClr val="FFFFFF"/>
                </a:highlight>
                <a:latin typeface="Consolas" panose="020B0609020204030204" pitchFamily="49" charset="0"/>
              </a:rPr>
              <a:t>// Identifier</a:t>
            </a:r>
            <a:endParaRPr lang="en-US" kern="0" dirty="0" smtClean="0">
              <a:solidFill>
                <a:srgbClr val="000000"/>
              </a:solidFill>
              <a:highlight>
                <a:srgbClr val="FFFFFF"/>
              </a:highlight>
              <a:latin typeface="Consolas" panose="020B0609020204030204" pitchFamily="49" charset="0"/>
            </a:endParaRPr>
          </a:p>
          <a:p>
            <a:pPr marL="0" indent="0">
              <a:buFont typeface="Wingdings" pitchFamily="2" charset="2"/>
              <a:buNone/>
            </a:pPr>
            <a:r>
              <a:rPr lang="en-US" strike="sngStrike" kern="0" dirty="0" smtClean="0">
                <a:solidFill>
                  <a:srgbClr val="0000FF"/>
                </a:solidFill>
                <a:highlight>
                  <a:srgbClr val="FFFFFF"/>
                </a:highlight>
                <a:latin typeface="Consolas" panose="020B0609020204030204" pitchFamily="49" charset="0"/>
              </a:rPr>
              <a:t>function</a:t>
            </a:r>
            <a:r>
              <a:rPr lang="en-US" strike="sngStrike" kern="0" dirty="0" smtClean="0">
                <a:solidFill>
                  <a:srgbClr val="000000"/>
                </a:solidFill>
                <a:highlight>
                  <a:srgbClr val="FFFFFF"/>
                </a:highlight>
                <a:latin typeface="Consolas" panose="020B0609020204030204" pitchFamily="49" charset="0"/>
              </a:rPr>
              <a:t> </a:t>
            </a:r>
            <a:r>
              <a:rPr lang="en-US" strike="sngStrike" kern="0" dirty="0" smtClean="0">
                <a:solidFill>
                  <a:srgbClr val="0000FF"/>
                </a:solidFill>
                <a:highlight>
                  <a:srgbClr val="FFFFFF"/>
                </a:highlight>
                <a:latin typeface="Consolas" panose="020B0609020204030204" pitchFamily="49" charset="0"/>
              </a:rPr>
              <a:t>import</a:t>
            </a:r>
            <a:r>
              <a:rPr lang="en-US" strike="sngStrike" kern="0" dirty="0" smtClean="0">
                <a:solidFill>
                  <a:srgbClr val="000000"/>
                </a:solidFill>
                <a:highlight>
                  <a:srgbClr val="FFFFFF"/>
                </a:highlight>
                <a:latin typeface="Consolas" panose="020B0609020204030204" pitchFamily="49" charset="0"/>
              </a:rPr>
              <a:t>() {}</a:t>
            </a:r>
          </a:p>
          <a:p>
            <a:pPr marL="0" indent="0">
              <a:buNone/>
            </a:pPr>
            <a:r>
              <a:rPr lang="en-US" strike="sngStrike" dirty="0" err="1">
                <a:solidFill>
                  <a:srgbClr val="0000FF"/>
                </a:solidFill>
                <a:highlight>
                  <a:srgbClr val="FFFFFF"/>
                </a:highlight>
                <a:latin typeface="Consolas" panose="020B0609020204030204" pitchFamily="49" charset="0"/>
              </a:rPr>
              <a:t>var</a:t>
            </a:r>
            <a:r>
              <a:rPr lang="en-US" strike="sngStrike" dirty="0">
                <a:solidFill>
                  <a:srgbClr val="0000FF"/>
                </a:solidFill>
                <a:highlight>
                  <a:srgbClr val="FFFFFF"/>
                </a:highlight>
                <a:latin typeface="Consolas" panose="020B0609020204030204" pitchFamily="49" charset="0"/>
              </a:rPr>
              <a:t> </a:t>
            </a:r>
            <a:r>
              <a:rPr lang="en-US" strike="sngStrike" dirty="0">
                <a:solidFill>
                  <a:srgbClr val="000000"/>
                </a:solidFill>
                <a:highlight>
                  <a:srgbClr val="FFFFFF"/>
                </a:highlight>
                <a:latin typeface="Consolas" panose="020B0609020204030204" pitchFamily="49" charset="0"/>
              </a:rPr>
              <a:t>import = </a:t>
            </a:r>
            <a:r>
              <a:rPr lang="en-US" strike="sngStrike" dirty="0">
                <a:solidFill>
                  <a:srgbClr val="A31515"/>
                </a:solidFill>
                <a:highlight>
                  <a:srgbClr val="FFFFFF"/>
                </a:highlight>
                <a:latin typeface="Consolas" panose="020B0609020204030204" pitchFamily="49" charset="0"/>
              </a:rPr>
              <a:t>"test"</a:t>
            </a:r>
            <a:r>
              <a:rPr lang="en-US" strike="sngStrike" dirty="0">
                <a:solidFill>
                  <a:srgbClr val="000000"/>
                </a:solidFill>
                <a:highlight>
                  <a:srgbClr val="FFFFFF"/>
                </a:highlight>
                <a:latin typeface="Consolas" panose="020B0609020204030204" pitchFamily="49" charset="0"/>
              </a:rPr>
              <a:t>;</a:t>
            </a:r>
            <a:endParaRPr lang="en-US" strike="sngStrike" dirty="0"/>
          </a:p>
          <a:p>
            <a:pPr marL="0" indent="0">
              <a:buFont typeface="Wingdings" pitchFamily="2" charset="2"/>
              <a:buNone/>
            </a:pPr>
            <a:endParaRPr lang="en-US" strike="sngStrike" kern="0" dirty="0" smtClean="0"/>
          </a:p>
          <a:p>
            <a:pPr marL="0" indent="0">
              <a:buFont typeface="Wingdings" pitchFamily="2" charset="2"/>
              <a:buNone/>
            </a:pPr>
            <a:endParaRPr lang="en-US" kern="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150" y="2971800"/>
            <a:ext cx="6453700" cy="1233429"/>
          </a:xfrm>
          <a:prstGeom prst="rect">
            <a:avLst/>
          </a:prstGeom>
        </p:spPr>
      </p:pic>
    </p:spTree>
    <p:extLst>
      <p:ext uri="{BB962C8B-B14F-4D97-AF65-F5344CB8AC3E}">
        <p14:creationId xmlns:p14="http://schemas.microsoft.com/office/powerpoint/2010/main" val="1687065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Booked Byword Bug</a:t>
            </a:r>
          </a:p>
        </p:txBody>
      </p:sp>
      <p:sp>
        <p:nvSpPr>
          <p:cNvPr id="3" name="Text Placeholder 2"/>
          <p:cNvSpPr>
            <a:spLocks noGrp="1"/>
          </p:cNvSpPr>
          <p:nvPr>
            <p:ph type="body" idx="1"/>
          </p:nvPr>
        </p:nvSpPr>
        <p:spPr>
          <a:xfrm>
            <a:off x="457200" y="1371600"/>
            <a:ext cx="8610600" cy="1600200"/>
          </a:xfrm>
        </p:spPr>
        <p:txBody>
          <a:bodyPr/>
          <a:lstStyle/>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collection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items =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add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(item) { </a:t>
            </a:r>
            <a:r>
              <a:rPr lang="en-US" dirty="0" err="1">
                <a:solidFill>
                  <a:srgbClr val="000000"/>
                </a:solidFill>
                <a:highlight>
                  <a:srgbClr val="FFFFFF"/>
                </a:highlight>
                <a:latin typeface="Consolas" panose="020B0609020204030204" pitchFamily="49" charset="0"/>
              </a:rPr>
              <a:t>items.push</a:t>
            </a:r>
            <a:r>
              <a:rPr lang="en-US" dirty="0">
                <a:solidFill>
                  <a:srgbClr val="000000"/>
                </a:solidFill>
                <a:highlight>
                  <a:srgbClr val="FFFFFF"/>
                </a:highlight>
                <a:latin typeface="Consolas" panose="020B0609020204030204" pitchFamily="49" charset="0"/>
              </a:rPr>
              <a:t>(item</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get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(index)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items[index</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remove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(index) { </a:t>
            </a:r>
            <a:r>
              <a:rPr lang="en-US" dirty="0" err="1" smtClean="0">
                <a:solidFill>
                  <a:srgbClr val="000000"/>
                </a:solidFill>
                <a:highlight>
                  <a:srgbClr val="FFFFFF"/>
                </a:highlight>
                <a:latin typeface="Consolas" panose="020B0609020204030204" pitchFamily="49" charset="0"/>
              </a:rPr>
              <a:t>items.splice</a:t>
            </a:r>
            <a:r>
              <a:rPr lang="en-US" dirty="0" smtClean="0">
                <a:solidFill>
                  <a:srgbClr val="000000"/>
                </a:solidFill>
                <a:highlight>
                  <a:srgbClr val="FFFFFF"/>
                </a:highlight>
                <a:latin typeface="Consolas" panose="020B0609020204030204" pitchFamily="49" charset="0"/>
              </a:rPr>
              <a:t>(index, 1)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add</a:t>
            </a:r>
            <a:r>
              <a:rPr lang="en-US" dirty="0">
                <a:solidFill>
                  <a:srgbClr val="000000"/>
                </a:solidFill>
                <a:highlight>
                  <a:srgbClr val="FFFFFF"/>
                </a:highlight>
                <a:latin typeface="Consolas" panose="020B0609020204030204" pitchFamily="49" charset="0"/>
              </a:rPr>
              <a:t>: add,</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get,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remove</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6" name="Group 5"/>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7" name="Rounded Rectangle 6"/>
          <p:cNvSpPr/>
          <p:nvPr/>
        </p:nvSpPr>
        <p:spPr bwMode="auto">
          <a:xfrm>
            <a:off x="2730963" y="5638800"/>
            <a:ext cx="3682074" cy="6858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marL="0" indent="0">
              <a:buNone/>
            </a:pPr>
            <a:r>
              <a:rPr lang="en-US" sz="2000" b="1" dirty="0">
                <a:solidFill>
                  <a:srgbClr val="000000"/>
                </a:solidFill>
                <a:highlight>
                  <a:srgbClr val="FFFFFF"/>
                </a:highlight>
                <a:latin typeface="Consolas" panose="020B0609020204030204" pitchFamily="49" charset="0"/>
              </a:rPr>
              <a:t>collection[</a:t>
            </a:r>
            <a:r>
              <a:rPr lang="en-US" sz="2000" b="1" dirty="0">
                <a:solidFill>
                  <a:srgbClr val="A31515"/>
                </a:solidFill>
                <a:highlight>
                  <a:srgbClr val="FFFFFF"/>
                </a:highlight>
                <a:latin typeface="Consolas" panose="020B0609020204030204" pitchFamily="49" charset="0"/>
              </a:rPr>
              <a:t>"delete"</a:t>
            </a:r>
            <a:r>
              <a:rPr lang="en-US" sz="2000" b="1" dirty="0">
                <a:solidFill>
                  <a:srgbClr val="000000"/>
                </a:solidFill>
                <a:highlight>
                  <a:srgbClr val="FFFFFF"/>
                </a:highlight>
                <a:latin typeface="Consolas" panose="020B0609020204030204" pitchFamily="49" charset="0"/>
              </a:rPr>
              <a:t>](1);</a:t>
            </a:r>
          </a:p>
        </p:txBody>
      </p:sp>
    </p:spTree>
    <p:extLst>
      <p:ext uri="{BB962C8B-B14F-4D97-AF65-F5344CB8AC3E}">
        <p14:creationId xmlns:p14="http://schemas.microsoft.com/office/powerpoint/2010/main" val="532670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Revealing Recall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Bank(balance)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.fee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0.01;</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.account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balance: balance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Bank.prototype.deposit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(amount)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 = fee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amountWithFee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amount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(amount * fee);</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.account.balance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Bank.prototype.withdrawal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(amount)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amountWithFee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amount + (amount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.account.balance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95352835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getNames</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length = </a:t>
            </a:r>
            <a:r>
              <a:rPr lang="en-US" dirty="0" smtClean="0">
                <a:solidFill>
                  <a:srgbClr val="000000"/>
                </a:solidFill>
                <a:highlight>
                  <a:srgbClr val="FFFFFF"/>
                </a:highlight>
                <a:latin typeface="Consolas" panose="020B0609020204030204" pitchFamily="49" charset="0"/>
              </a:rPr>
              <a:t>0, names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 </a:t>
            </a:r>
            <a:r>
              <a:rPr lang="en-US" dirty="0">
                <a:solidFill>
                  <a:srgbClr val="000000"/>
                </a:solidFill>
                <a:highlight>
                  <a:srgbClr val="FFFFFF"/>
                </a:highlight>
                <a:latin typeface="Consolas" panose="020B0609020204030204" pitchFamily="49" charset="0"/>
              </a:rPr>
              <a:t>= index + 1;</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names </a:t>
            </a:r>
            <a:r>
              <a:rPr lang="en-US" dirty="0">
                <a:solidFill>
                  <a:srgbClr val="000000"/>
                </a:solidFill>
                <a:highlight>
                  <a:srgbClr val="FFFFFF"/>
                </a:highlight>
                <a:latin typeface="Consolas" panose="020B0609020204030204" pitchFamily="49" charset="0"/>
              </a:rPr>
              <a:t>+= 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length,</a:t>
            </a:r>
          </a:p>
          <a:p>
            <a:pPr marL="0" indent="0">
              <a:buNone/>
            </a:pPr>
            <a:r>
              <a:rPr lang="en-US" dirty="0" smtClean="0">
                <a:solidFill>
                  <a:srgbClr val="000000"/>
                </a:solidFill>
                <a:highlight>
                  <a:srgbClr val="FFFFFF"/>
                </a:highlight>
                <a:latin typeface="Consolas" panose="020B0609020204030204" pitchFamily="49" charset="0"/>
              </a:rPr>
              <a:t>    names: names</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lvl="1"/>
            <a:endParaRPr lang="en-US"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412375071"/>
      </p:ext>
    </p:extLst>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Revealing Recall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Bank(balance)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.fee</a:t>
            </a:r>
            <a:r>
              <a:rPr lang="en-US" dirty="0">
                <a:solidFill>
                  <a:srgbClr val="000000"/>
                </a:solidFill>
                <a:highlight>
                  <a:srgbClr val="FFFFFF"/>
                </a:highlight>
                <a:latin typeface="Consolas" panose="020B0609020204030204" pitchFamily="49" charset="0"/>
              </a:rPr>
              <a:t> = 0.01;</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.account</a:t>
            </a:r>
            <a:r>
              <a:rPr lang="en-US" dirty="0">
                <a:solidFill>
                  <a:srgbClr val="000000"/>
                </a:solidFill>
                <a:highlight>
                  <a:srgbClr val="FFFFFF"/>
                </a:highlight>
                <a:latin typeface="Consolas" panose="020B0609020204030204" pitchFamily="49" charset="0"/>
              </a:rPr>
              <a:t> = { balance: balance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Bank.prototype.deposit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(amount)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 = fee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 = amount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(amount * fee);</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.account.balance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Bank.prototype.withdrawal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(amount)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 = amount + (amount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.account.balance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amountWithFee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7" name="Left Arrow 6"/>
          <p:cNvSpPr/>
          <p:nvPr/>
        </p:nvSpPr>
        <p:spPr bwMode="auto">
          <a:xfrm rot="18131794">
            <a:off x="3591724" y="-2066498"/>
            <a:ext cx="4226987" cy="457200"/>
          </a:xfrm>
          <a:prstGeom prst="lef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4" name="Left Arrow 13"/>
          <p:cNvSpPr/>
          <p:nvPr/>
        </p:nvSpPr>
        <p:spPr bwMode="auto">
          <a:xfrm rot="18030165">
            <a:off x="5294844" y="-1172615"/>
            <a:ext cx="2033699" cy="457200"/>
          </a:xfrm>
          <a:prstGeom prst="lef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4" name="Rounded Rectangle 3"/>
          <p:cNvSpPr/>
          <p:nvPr/>
        </p:nvSpPr>
        <p:spPr bwMode="auto">
          <a:xfrm>
            <a:off x="2705100" y="1192696"/>
            <a:ext cx="3733800" cy="7620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2000" b="1" dirty="0" smtClean="0"/>
              <a:t>Two Global Variables Created!</a:t>
            </a:r>
            <a:endParaRPr lang="en-US" sz="2000" b="1" dirty="0"/>
          </a:p>
        </p:txBody>
      </p:sp>
    </p:spTree>
    <p:extLst>
      <p:ext uri="{BB962C8B-B14F-4D97-AF65-F5344CB8AC3E}">
        <p14:creationId xmlns:p14="http://schemas.microsoft.com/office/powerpoint/2010/main" val="29868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1.66667E-6 -4.44444E-6 L -0.35729 0.79028 " pathEditMode="relative" rAng="0" ptsTypes="AA">
                                      <p:cBhvr>
                                        <p:cTn id="11" dur="2000" fill="hold"/>
                                        <p:tgtEl>
                                          <p:spTgt spid="7"/>
                                        </p:tgtEl>
                                        <p:attrNameLst>
                                          <p:attrName>ppt_x</p:attrName>
                                          <p:attrName>ppt_y</p:attrName>
                                        </p:attrNameLst>
                                      </p:cBhvr>
                                      <p:rCtr x="-17865" y="39514"/>
                                    </p:animMotion>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4.16667E-6 1.48148E-6 L -0.22135 0.5044 " pathEditMode="relative" rAng="0" ptsTypes="AA">
                                      <p:cBhvr>
                                        <p:cTn id="18" dur="2000" fill="hold"/>
                                        <p:tgtEl>
                                          <p:spTgt spid="14"/>
                                        </p:tgtEl>
                                        <p:attrNameLst>
                                          <p:attrName>ppt_x</p:attrName>
                                          <p:attrName>ppt_y</p:attrName>
                                        </p:attrNameLst>
                                      </p:cBhvr>
                                      <p:rCtr x="-11076" y="25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4" grpId="0" animBg="1"/>
      <p:bldP spid="4"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Revealing Recall Bug</a:t>
            </a:r>
          </a:p>
        </p:txBody>
      </p:sp>
      <p:sp>
        <p:nvSpPr>
          <p:cNvPr id="3" name="Text Placeholder 2"/>
          <p:cNvSpPr>
            <a:spLocks noGrp="1"/>
          </p:cNvSpPr>
          <p:nvPr>
            <p:ph type="body" idx="1"/>
          </p:nvPr>
        </p:nvSpPr>
        <p:spPr>
          <a:xfrm>
            <a:off x="457200" y="1371600"/>
            <a:ext cx="4343400" cy="4495800"/>
          </a:xfrm>
        </p:spPr>
        <p:txBody>
          <a:bodyPr/>
          <a:lstStyle/>
          <a:p>
            <a:pPr marL="0" indent="0">
              <a:buNone/>
            </a:pP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greet(n)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greeting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Hi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n;</a:t>
            </a:r>
          </a:p>
          <a:p>
            <a:pPr marL="0" indent="0">
              <a:buNone/>
            </a:pP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 more code ...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greet(name); </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mangle(source)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index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length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0;</a:t>
            </a:r>
          </a:p>
          <a:p>
            <a:pPr marL="0" indent="0">
              <a:buNone/>
            </a:pP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 more code ...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mangle(name);</a:t>
            </a: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p:txBody>
      </p:sp>
      <p:grpSp>
        <p:nvGrpSpPr>
          <p:cNvPr id="9" name="Group 8"/>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4" name="TextBox 1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5" name="Rounded Rectangle 4"/>
          <p:cNvSpPr/>
          <p:nvPr/>
        </p:nvSpPr>
        <p:spPr bwMode="auto">
          <a:xfrm>
            <a:off x="1829399" y="271136"/>
            <a:ext cx="5485202" cy="859252"/>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marL="0" indent="0">
              <a:buNone/>
            </a:pPr>
            <a:r>
              <a:rPr lang="en-US" sz="2000" b="1" dirty="0">
                <a:solidFill>
                  <a:srgbClr val="000000"/>
                </a:solidFill>
                <a:highlight>
                  <a:srgbClr val="FFFFFF"/>
                </a:highlight>
              </a:rPr>
              <a:t>If you don't declare your variables, JavaScript will for you… on the global object!</a:t>
            </a:r>
          </a:p>
        </p:txBody>
      </p:sp>
      <p:sp>
        <p:nvSpPr>
          <p:cNvPr id="16" name="Text Placeholder 2"/>
          <p:cNvSpPr txBox="1">
            <a:spLocks/>
          </p:cNvSpPr>
          <p:nvPr/>
        </p:nvSpPr>
        <p:spPr bwMode="auto">
          <a:xfrm>
            <a:off x="4648200" y="1359967"/>
            <a:ext cx="4343400" cy="4495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None/>
            </a:pPr>
            <a:r>
              <a:rPr lang="en-US" kern="0" dirty="0" err="1">
                <a:solidFill>
                  <a:srgbClr val="0000FF"/>
                </a:solidFill>
                <a:highlight>
                  <a:srgbClr val="FFFFFF"/>
                </a:highlight>
                <a:latin typeface="Consolas" panose="020B0609020204030204" pitchFamily="49" charset="0"/>
              </a:rPr>
              <a:t>var</a:t>
            </a:r>
            <a:r>
              <a:rPr lang="en-US" kern="0" dirty="0">
                <a:solidFill>
                  <a:srgbClr val="0000FF"/>
                </a:solidFill>
                <a:highlight>
                  <a:srgbClr val="FFFFFF"/>
                </a:highlight>
                <a:latin typeface="Consolas" panose="020B0609020204030204" pitchFamily="49" charset="0"/>
              </a:rPr>
              <a:t> </a:t>
            </a:r>
            <a:r>
              <a:rPr lang="en-US" kern="0" dirty="0" smtClean="0">
                <a:solidFill>
                  <a:srgbClr val="000000"/>
                </a:solidFill>
                <a:highlight>
                  <a:srgbClr val="FFFFFF"/>
                </a:highlight>
                <a:latin typeface="Consolas" panose="020B0609020204030204" pitchFamily="49" charset="0"/>
              </a:rPr>
              <a:t>name = </a:t>
            </a:r>
            <a:r>
              <a:rPr lang="en-US" kern="0" dirty="0" smtClean="0">
                <a:solidFill>
                  <a:srgbClr val="A31515"/>
                </a:solidFill>
                <a:highlight>
                  <a:srgbClr val="FFFFFF"/>
                </a:highlight>
                <a:latin typeface="Consolas" panose="020B0609020204030204" pitchFamily="49" charset="0"/>
              </a:rPr>
              <a:t>"John"</a:t>
            </a:r>
            <a:r>
              <a:rPr lang="en-US" kern="0" dirty="0" smtClean="0">
                <a:solidFill>
                  <a:srgbClr val="000000"/>
                </a:solidFill>
                <a:highlight>
                  <a:srgbClr val="FFFFFF"/>
                </a:highlight>
                <a:latin typeface="Consolas" panose="020B0609020204030204" pitchFamily="49" charset="0"/>
              </a:rPr>
              <a:t>;</a:t>
            </a:r>
          </a:p>
          <a:p>
            <a:pPr marL="0" indent="0">
              <a:buFont typeface="Wingdings" pitchFamily="2" charset="2"/>
              <a:buNone/>
            </a:pPr>
            <a:endParaRPr lang="en-US" kern="0" dirty="0" smtClean="0">
              <a:solidFill>
                <a:srgbClr val="000000"/>
              </a:solidFill>
              <a:highlight>
                <a:srgbClr val="FFFFFF"/>
              </a:highlight>
              <a:latin typeface="Consolas" panose="020B0609020204030204" pitchFamily="49" charset="0"/>
            </a:endParaRPr>
          </a:p>
          <a:p>
            <a:pPr marL="0" indent="0">
              <a:buFont typeface="Wingdings" pitchFamily="2" charset="2"/>
              <a:buNone/>
            </a:pPr>
            <a:r>
              <a:rPr lang="en-US" kern="0" dirty="0" smtClean="0">
                <a:solidFill>
                  <a:srgbClr val="0000FF"/>
                </a:solidFill>
                <a:highlight>
                  <a:srgbClr val="FFFFFF"/>
                </a:highlight>
                <a:latin typeface="Consolas" panose="020B0609020204030204" pitchFamily="49" charset="0"/>
              </a:rPr>
              <a:t>function</a:t>
            </a:r>
            <a:r>
              <a:rPr lang="en-US" kern="0" dirty="0" smtClean="0">
                <a:solidFill>
                  <a:srgbClr val="000000"/>
                </a:solidFill>
                <a:highlight>
                  <a:srgbClr val="FFFFFF"/>
                </a:highlight>
                <a:latin typeface="Consolas" panose="020B0609020204030204" pitchFamily="49" charset="0"/>
              </a:rPr>
              <a:t> greet(n) {</a:t>
            </a:r>
          </a:p>
          <a:p>
            <a:pPr marL="0" indent="0">
              <a:buNone/>
            </a:pPr>
            <a:r>
              <a:rPr lang="en-US" kern="0" dirty="0">
                <a:solidFill>
                  <a:srgbClr val="000000"/>
                </a:solidFill>
                <a:highlight>
                  <a:srgbClr val="FFFFFF"/>
                </a:highlight>
                <a:latin typeface="Consolas" panose="020B0609020204030204" pitchFamily="49" charset="0"/>
              </a:rPr>
              <a:t> </a:t>
            </a:r>
            <a:r>
              <a:rPr lang="en-US" kern="0" dirty="0" smtClean="0">
                <a:solidFill>
                  <a:srgbClr val="000000"/>
                </a:solidFill>
                <a:highlight>
                  <a:srgbClr val="FFFFFF"/>
                </a:highlight>
                <a:latin typeface="Consolas" panose="020B0609020204030204" pitchFamily="49" charset="0"/>
              </a:rPr>
              <a:t> </a:t>
            </a:r>
            <a:r>
              <a:rPr lang="en-US" kern="0" dirty="0" err="1" smtClean="0">
                <a:solidFill>
                  <a:srgbClr val="0000FF"/>
                </a:solidFill>
                <a:highlight>
                  <a:srgbClr val="FFFFFF"/>
                </a:highlight>
                <a:latin typeface="Consolas" panose="020B0609020204030204" pitchFamily="49" charset="0"/>
              </a:rPr>
              <a:t>var</a:t>
            </a:r>
            <a:r>
              <a:rPr lang="en-US" kern="0" dirty="0" smtClean="0">
                <a:solidFill>
                  <a:srgbClr val="0000FF"/>
                </a:solidFill>
                <a:highlight>
                  <a:srgbClr val="FFFFFF"/>
                </a:highlight>
                <a:latin typeface="Consolas" panose="020B0609020204030204" pitchFamily="49" charset="0"/>
              </a:rPr>
              <a:t> </a:t>
            </a:r>
            <a:r>
              <a:rPr lang="en-US" kern="0" dirty="0" smtClean="0">
                <a:solidFill>
                  <a:srgbClr val="000000"/>
                </a:solidFill>
                <a:highlight>
                  <a:srgbClr val="FFFFFF"/>
                </a:highlight>
                <a:latin typeface="Consolas" panose="020B0609020204030204" pitchFamily="49" charset="0"/>
              </a:rPr>
              <a:t>greeting = </a:t>
            </a:r>
            <a:r>
              <a:rPr lang="en-US" kern="0" dirty="0" smtClean="0">
                <a:solidFill>
                  <a:srgbClr val="A31515"/>
                </a:solidFill>
                <a:highlight>
                  <a:srgbClr val="FFFFFF"/>
                </a:highlight>
                <a:latin typeface="Consolas" panose="020B0609020204030204" pitchFamily="49" charset="0"/>
              </a:rPr>
              <a:t>"Hi "</a:t>
            </a:r>
            <a:r>
              <a:rPr lang="en-US" kern="0" dirty="0" smtClean="0">
                <a:solidFill>
                  <a:srgbClr val="000000"/>
                </a:solidFill>
                <a:highlight>
                  <a:srgbClr val="FFFFFF"/>
                </a:highlight>
                <a:latin typeface="Consolas" panose="020B0609020204030204" pitchFamily="49" charset="0"/>
              </a:rPr>
              <a:t> + n;</a:t>
            </a:r>
          </a:p>
          <a:p>
            <a:pPr marL="0" indent="0">
              <a:buFont typeface="Wingdings" pitchFamily="2" charset="2"/>
              <a:buNone/>
            </a:pPr>
            <a:r>
              <a:rPr lang="en-US" kern="0" dirty="0" smtClean="0">
                <a:solidFill>
                  <a:srgbClr val="008000"/>
                </a:solidFill>
                <a:highlight>
                  <a:srgbClr val="FFFFFF"/>
                </a:highlight>
                <a:latin typeface="Consolas" panose="020B0609020204030204" pitchFamily="49" charset="0"/>
              </a:rPr>
              <a:t>  /* ... more code ... */</a:t>
            </a:r>
            <a:endParaRPr lang="en-US" kern="0" dirty="0" smtClean="0">
              <a:solidFill>
                <a:srgbClr val="000000"/>
              </a:solidFill>
              <a:highlight>
                <a:srgbClr val="FFFFFF"/>
              </a:highlight>
              <a:latin typeface="Consolas" panose="020B0609020204030204" pitchFamily="49" charset="0"/>
            </a:endParaRP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greet(name); </a:t>
            </a:r>
          </a:p>
          <a:p>
            <a:pPr marL="0" indent="0">
              <a:buFont typeface="Wingdings" pitchFamily="2" charset="2"/>
              <a:buNone/>
            </a:pPr>
            <a:endParaRPr lang="en-US" kern="0" dirty="0" smtClean="0">
              <a:solidFill>
                <a:srgbClr val="0000FF"/>
              </a:solidFill>
              <a:highlight>
                <a:srgbClr val="FFFFFF"/>
              </a:highlight>
              <a:latin typeface="Consolas" panose="020B0609020204030204" pitchFamily="49" charset="0"/>
            </a:endParaRPr>
          </a:p>
          <a:p>
            <a:pPr marL="0" indent="0">
              <a:buFont typeface="Wingdings" pitchFamily="2" charset="2"/>
              <a:buNone/>
            </a:pPr>
            <a:r>
              <a:rPr lang="en-US" kern="0" dirty="0" smtClean="0">
                <a:solidFill>
                  <a:srgbClr val="0000FF"/>
                </a:solidFill>
                <a:highlight>
                  <a:srgbClr val="FFFFFF"/>
                </a:highlight>
                <a:latin typeface="Consolas" panose="020B0609020204030204" pitchFamily="49" charset="0"/>
              </a:rPr>
              <a:t>function</a:t>
            </a:r>
            <a:r>
              <a:rPr lang="en-US" kern="0" dirty="0" smtClean="0">
                <a:solidFill>
                  <a:srgbClr val="000000"/>
                </a:solidFill>
                <a:highlight>
                  <a:srgbClr val="FFFFFF"/>
                </a:highlight>
                <a:latin typeface="Consolas" panose="020B0609020204030204" pitchFamily="49" charset="0"/>
              </a:rPr>
              <a:t> mangle(source) {</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  </a:t>
            </a:r>
            <a:r>
              <a:rPr lang="en-US" kern="0" dirty="0" err="1" smtClean="0">
                <a:solidFill>
                  <a:srgbClr val="0000FF"/>
                </a:solidFill>
                <a:highlight>
                  <a:srgbClr val="FFFFFF"/>
                </a:highlight>
                <a:latin typeface="Consolas" panose="020B0609020204030204" pitchFamily="49" charset="0"/>
              </a:rPr>
              <a:t>var</a:t>
            </a:r>
            <a:r>
              <a:rPr lang="en-US" kern="0" dirty="0" smtClean="0">
                <a:solidFill>
                  <a:srgbClr val="000000"/>
                </a:solidFill>
                <a:highlight>
                  <a:srgbClr val="FFFFFF"/>
                </a:highlight>
                <a:latin typeface="Consolas" panose="020B0609020204030204" pitchFamily="49" charset="0"/>
              </a:rPr>
              <a:t> index = 0, length = 0;</a:t>
            </a:r>
          </a:p>
          <a:p>
            <a:pPr marL="0" indent="0">
              <a:buFont typeface="Wingdings" pitchFamily="2" charset="2"/>
              <a:buNone/>
            </a:pPr>
            <a:r>
              <a:rPr lang="en-US" kern="0" dirty="0" smtClean="0">
                <a:solidFill>
                  <a:srgbClr val="008000"/>
                </a:solidFill>
                <a:highlight>
                  <a:srgbClr val="FFFFFF"/>
                </a:highlight>
                <a:latin typeface="Consolas" panose="020B0609020204030204" pitchFamily="49" charset="0"/>
              </a:rPr>
              <a:t>  /* ... more code ... */</a:t>
            </a:r>
            <a:endParaRPr lang="en-US" kern="0" dirty="0" smtClean="0">
              <a:solidFill>
                <a:srgbClr val="000000"/>
              </a:solidFill>
              <a:highlight>
                <a:srgbClr val="FFFFFF"/>
              </a:highlight>
              <a:latin typeface="Consolas" panose="020B0609020204030204" pitchFamily="49" charset="0"/>
            </a:endParaRP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mangle(name);</a:t>
            </a:r>
          </a:p>
          <a:p>
            <a:pPr marL="0" indent="0">
              <a:buFont typeface="Wingdings" pitchFamily="2" charset="2"/>
              <a:buNone/>
            </a:pPr>
            <a:endParaRPr lang="en-US" kern="0" dirty="0" smtClean="0">
              <a:solidFill>
                <a:srgbClr val="000000"/>
              </a:solidFill>
              <a:highlight>
                <a:srgbClr val="FFFFFF"/>
              </a:highlight>
              <a:latin typeface="+mn-lt"/>
            </a:endParaRPr>
          </a:p>
          <a:p>
            <a:pPr marL="0" indent="0">
              <a:buFont typeface="Wingdings" pitchFamily="2" charset="2"/>
              <a:buNone/>
            </a:pPr>
            <a:endParaRPr lang="en-US" kern="0" dirty="0" smtClean="0">
              <a:solidFill>
                <a:srgbClr val="000000"/>
              </a:solidFill>
              <a:highlight>
                <a:srgbClr val="FFFFFF"/>
              </a:highlight>
              <a:latin typeface="+mn-lt"/>
            </a:endParaRPr>
          </a:p>
        </p:txBody>
      </p:sp>
      <p:sp>
        <p:nvSpPr>
          <p:cNvPr id="19" name="Left Arrow 18"/>
          <p:cNvSpPr/>
          <p:nvPr/>
        </p:nvSpPr>
        <p:spPr bwMode="auto">
          <a:xfrm rot="7793531">
            <a:off x="4746663" y="5209174"/>
            <a:ext cx="2033699" cy="457200"/>
          </a:xfrm>
          <a:prstGeom prst="lef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20" name="Left Arrow 19"/>
          <p:cNvSpPr/>
          <p:nvPr/>
        </p:nvSpPr>
        <p:spPr bwMode="auto">
          <a:xfrm rot="7793531">
            <a:off x="2652625" y="4020105"/>
            <a:ext cx="4631807" cy="457200"/>
          </a:xfrm>
          <a:prstGeom prst="left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7" name="Rounded Rectangle 16"/>
          <p:cNvSpPr/>
          <p:nvPr/>
        </p:nvSpPr>
        <p:spPr bwMode="auto">
          <a:xfrm>
            <a:off x="2591099" y="5678986"/>
            <a:ext cx="3961801" cy="859252"/>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marL="0" indent="0">
              <a:buNone/>
            </a:pPr>
            <a:r>
              <a:rPr lang="en-US" sz="2000" b="1" dirty="0" smtClean="0">
                <a:solidFill>
                  <a:srgbClr val="000000"/>
                </a:solidFill>
                <a:highlight>
                  <a:srgbClr val="FFFFFF"/>
                </a:highlight>
              </a:rPr>
              <a:t>The functions are global too! </a:t>
            </a:r>
            <a:r>
              <a:rPr lang="en-US" sz="2000" b="1" dirty="0" err="1" smtClean="0">
                <a:solidFill>
                  <a:srgbClr val="000000"/>
                </a:solidFill>
                <a:highlight>
                  <a:srgbClr val="FFFFFF"/>
                </a:highlight>
              </a:rPr>
              <a:t>Ahh</a:t>
            </a:r>
            <a:endParaRPr lang="en-US" sz="2000" b="1" dirty="0">
              <a:solidFill>
                <a:srgbClr val="000000"/>
              </a:solidFill>
              <a:highlight>
                <a:srgbClr val="FFFFFF"/>
              </a:highlight>
            </a:endParaRPr>
          </a:p>
        </p:txBody>
      </p:sp>
    </p:spTree>
    <p:extLst>
      <p:ext uri="{BB962C8B-B14F-4D97-AF65-F5344CB8AC3E}">
        <p14:creationId xmlns:p14="http://schemas.microsoft.com/office/powerpoint/2010/main" val="1698007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xEl>
                                              <p:pRg st="0" end="0"/>
                                            </p:txEl>
                                          </p:spTgt>
                                        </p:tgtEl>
                                        <p:attrNameLst>
                                          <p:attrName>style.opacity</p:attrName>
                                        </p:attrNameLst>
                                      </p:cBhvr>
                                      <p:to>
                                        <p:strVal val="0.25"/>
                                      </p:to>
                                    </p:set>
                                    <p:animEffect filter="image" prLst="opacity: 0.25">
                                      <p:cBhvr rctx="IE">
                                        <p:cTn id="12" dur="indefinite"/>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fade">
                                      <p:cBhvr>
                                        <p:cTn id="15" dur="500"/>
                                        <p:tgtEl>
                                          <p:spTgt spid="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3">
                                            <p:txEl>
                                              <p:pRg st="2" end="2"/>
                                            </p:txEl>
                                          </p:spTgt>
                                        </p:tgtEl>
                                        <p:attrNameLst>
                                          <p:attrName>style.opacity</p:attrName>
                                        </p:attrNameLst>
                                      </p:cBhvr>
                                      <p:to>
                                        <p:strVal val="0.25"/>
                                      </p:to>
                                    </p:set>
                                    <p:animEffect filter="image" prLst="opacity: 0.25">
                                      <p:cBhvr rctx="IE">
                                        <p:cTn id="37" dur="indefinite"/>
                                        <p:tgtEl>
                                          <p:spTgt spid="3">
                                            <p:txEl>
                                              <p:pRg st="2" end="2"/>
                                            </p:txEl>
                                          </p:spTgt>
                                        </p:tgtEl>
                                      </p:cBhvr>
                                    </p:animEffect>
                                  </p:childTnLst>
                                </p:cTn>
                              </p:par>
                              <p:par>
                                <p:cTn id="38" presetID="9" presetClass="emph" presetSubtype="0" nodeType="withEffect">
                                  <p:stCondLst>
                                    <p:cond delay="0"/>
                                  </p:stCondLst>
                                  <p:childTnLst>
                                    <p:set>
                                      <p:cBhvr rctx="PPT">
                                        <p:cTn id="39" dur="indefinite"/>
                                        <p:tgtEl>
                                          <p:spTgt spid="3">
                                            <p:txEl>
                                              <p:pRg st="3" end="3"/>
                                            </p:txEl>
                                          </p:spTgt>
                                        </p:tgtEl>
                                        <p:attrNameLst>
                                          <p:attrName>style.opacity</p:attrName>
                                        </p:attrNameLst>
                                      </p:cBhvr>
                                      <p:to>
                                        <p:strVal val="0.25"/>
                                      </p:to>
                                    </p:set>
                                    <p:animEffect filter="image" prLst="opacity: 0.25">
                                      <p:cBhvr rctx="IE">
                                        <p:cTn id="40" dur="indefinite"/>
                                        <p:tgtEl>
                                          <p:spTgt spid="3">
                                            <p:txEl>
                                              <p:pRg st="3" end="3"/>
                                            </p:txEl>
                                          </p:spTgt>
                                        </p:tgtEl>
                                      </p:cBhvr>
                                    </p:animEffect>
                                  </p:childTnLst>
                                </p:cTn>
                              </p:par>
                              <p:par>
                                <p:cTn id="41" presetID="9" presetClass="emph" presetSubtype="0" nodeType="withEffect">
                                  <p:stCondLst>
                                    <p:cond delay="0"/>
                                  </p:stCondLst>
                                  <p:childTnLst>
                                    <p:set>
                                      <p:cBhvr rctx="PPT">
                                        <p:cTn id="42" dur="indefinite"/>
                                        <p:tgtEl>
                                          <p:spTgt spid="3">
                                            <p:txEl>
                                              <p:pRg st="4" end="4"/>
                                            </p:txEl>
                                          </p:spTgt>
                                        </p:tgtEl>
                                        <p:attrNameLst>
                                          <p:attrName>style.opacity</p:attrName>
                                        </p:attrNameLst>
                                      </p:cBhvr>
                                      <p:to>
                                        <p:strVal val="0.25"/>
                                      </p:to>
                                    </p:set>
                                    <p:animEffect filter="image" prLst="opacity: 0.25">
                                      <p:cBhvr rctx="IE">
                                        <p:cTn id="43" dur="indefinite"/>
                                        <p:tgtEl>
                                          <p:spTgt spid="3">
                                            <p:txEl>
                                              <p:pRg st="4" end="4"/>
                                            </p:txEl>
                                          </p:spTgt>
                                        </p:tgtEl>
                                      </p:cBhvr>
                                    </p:animEffect>
                                  </p:childTnLst>
                                </p:cTn>
                              </p:par>
                              <p:par>
                                <p:cTn id="44" presetID="9" presetClass="emph" presetSubtype="0" nodeType="withEffect">
                                  <p:stCondLst>
                                    <p:cond delay="0"/>
                                  </p:stCondLst>
                                  <p:childTnLst>
                                    <p:set>
                                      <p:cBhvr rctx="PPT">
                                        <p:cTn id="45" dur="indefinite"/>
                                        <p:tgtEl>
                                          <p:spTgt spid="3">
                                            <p:txEl>
                                              <p:pRg st="5" end="5"/>
                                            </p:txEl>
                                          </p:spTgt>
                                        </p:tgtEl>
                                        <p:attrNameLst>
                                          <p:attrName>style.opacity</p:attrName>
                                        </p:attrNameLst>
                                      </p:cBhvr>
                                      <p:to>
                                        <p:strVal val="0.25"/>
                                      </p:to>
                                    </p:set>
                                    <p:animEffect filter="image" prLst="opacity: 0.25">
                                      <p:cBhvr rctx="IE">
                                        <p:cTn id="46" dur="indefinite"/>
                                        <p:tgtEl>
                                          <p:spTgt spid="3">
                                            <p:txEl>
                                              <p:pRg st="5" end="5"/>
                                            </p:txEl>
                                          </p:spTgt>
                                        </p:tgtEl>
                                      </p:cBhvr>
                                    </p:animEffect>
                                  </p:childTnLst>
                                </p:cTn>
                              </p:par>
                              <p:par>
                                <p:cTn id="47" presetID="9" presetClass="emph" presetSubtype="0" nodeType="withEffect">
                                  <p:stCondLst>
                                    <p:cond delay="0"/>
                                  </p:stCondLst>
                                  <p:childTnLst>
                                    <p:set>
                                      <p:cBhvr rctx="PPT">
                                        <p:cTn id="48" dur="indefinite"/>
                                        <p:tgtEl>
                                          <p:spTgt spid="3">
                                            <p:txEl>
                                              <p:pRg st="6" end="6"/>
                                            </p:txEl>
                                          </p:spTgt>
                                        </p:tgtEl>
                                        <p:attrNameLst>
                                          <p:attrName>style.opacity</p:attrName>
                                        </p:attrNameLst>
                                      </p:cBhvr>
                                      <p:to>
                                        <p:strVal val="0.25"/>
                                      </p:to>
                                    </p:set>
                                    <p:animEffect filter="image" prLst="opacity: 0.25">
                                      <p:cBhvr rctx="IE">
                                        <p:cTn id="49" dur="indefinite"/>
                                        <p:tgtEl>
                                          <p:spTgt spid="3">
                                            <p:txEl>
                                              <p:pRg st="6" end="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xEl>
                                              <p:pRg st="2" end="2"/>
                                            </p:txEl>
                                          </p:spTgt>
                                        </p:tgtEl>
                                        <p:attrNameLst>
                                          <p:attrName>style.visibility</p:attrName>
                                        </p:attrNameLst>
                                      </p:cBhvr>
                                      <p:to>
                                        <p:strVal val="visible"/>
                                      </p:to>
                                    </p:set>
                                    <p:animEffect transition="in" filter="fade">
                                      <p:cBhvr>
                                        <p:cTn id="52" dur="500"/>
                                        <p:tgtEl>
                                          <p:spTgt spid="16">
                                            <p:txEl>
                                              <p:pRg st="2" end="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6">
                                            <p:txEl>
                                              <p:pRg st="3" end="3"/>
                                            </p:txEl>
                                          </p:spTgt>
                                        </p:tgtEl>
                                        <p:attrNameLst>
                                          <p:attrName>style.visibility</p:attrName>
                                        </p:attrNameLst>
                                      </p:cBhvr>
                                      <p:to>
                                        <p:strVal val="visible"/>
                                      </p:to>
                                    </p:set>
                                    <p:animEffect transition="in" filter="fade">
                                      <p:cBhvr>
                                        <p:cTn id="55" dur="500"/>
                                        <p:tgtEl>
                                          <p:spTgt spid="16">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xEl>
                                              <p:pRg st="4" end="4"/>
                                            </p:txEl>
                                          </p:spTgt>
                                        </p:tgtEl>
                                        <p:attrNameLst>
                                          <p:attrName>style.visibility</p:attrName>
                                        </p:attrNameLst>
                                      </p:cBhvr>
                                      <p:to>
                                        <p:strVal val="visible"/>
                                      </p:to>
                                    </p:set>
                                    <p:animEffect transition="in" filter="fade">
                                      <p:cBhvr>
                                        <p:cTn id="58" dur="500"/>
                                        <p:tgtEl>
                                          <p:spTgt spid="16">
                                            <p:txEl>
                                              <p:pRg st="4" end="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xEl>
                                              <p:pRg st="5" end="5"/>
                                            </p:txEl>
                                          </p:spTgt>
                                        </p:tgtEl>
                                        <p:attrNameLst>
                                          <p:attrName>style.visibility</p:attrName>
                                        </p:attrNameLst>
                                      </p:cBhvr>
                                      <p:to>
                                        <p:strVal val="visible"/>
                                      </p:to>
                                    </p:set>
                                    <p:animEffect transition="in" filter="fade">
                                      <p:cBhvr>
                                        <p:cTn id="61" dur="500"/>
                                        <p:tgtEl>
                                          <p:spTgt spid="16">
                                            <p:txEl>
                                              <p:pRg st="5" end="5"/>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6">
                                            <p:txEl>
                                              <p:pRg st="6" end="6"/>
                                            </p:txEl>
                                          </p:spTgt>
                                        </p:tgtEl>
                                        <p:attrNameLst>
                                          <p:attrName>style.visibility</p:attrName>
                                        </p:attrNameLst>
                                      </p:cBhvr>
                                      <p:to>
                                        <p:strVal val="visible"/>
                                      </p:to>
                                    </p:set>
                                    <p:animEffect transition="in" filter="fade">
                                      <p:cBhvr>
                                        <p:cTn id="64" dur="500"/>
                                        <p:tgtEl>
                                          <p:spTgt spid="16">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Effect transition="in" filter="fade">
                                      <p:cBhvr>
                                        <p:cTn id="72" dur="500"/>
                                        <p:tgtEl>
                                          <p:spTgt spid="3">
                                            <p:txEl>
                                              <p:pRg st="9" end="9"/>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500"/>
                                        <p:tgtEl>
                                          <p:spTgt spid="3">
                                            <p:txEl>
                                              <p:pRg st="10" end="1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500"/>
                                        <p:tgtEl>
                                          <p:spTgt spid="3">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Effect transition="in" filter="fade">
                                      <p:cBhvr>
                                        <p:cTn id="81" dur="500"/>
                                        <p:tgtEl>
                                          <p:spTgt spid="3">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mph" presetSubtype="0" nodeType="clickEffect">
                                  <p:stCondLst>
                                    <p:cond delay="0"/>
                                  </p:stCondLst>
                                  <p:childTnLst>
                                    <p:set>
                                      <p:cBhvr rctx="PPT">
                                        <p:cTn id="85" dur="indefinite"/>
                                        <p:tgtEl>
                                          <p:spTgt spid="3">
                                            <p:txEl>
                                              <p:pRg st="8" end="8"/>
                                            </p:txEl>
                                          </p:spTgt>
                                        </p:tgtEl>
                                        <p:attrNameLst>
                                          <p:attrName>style.opacity</p:attrName>
                                        </p:attrNameLst>
                                      </p:cBhvr>
                                      <p:to>
                                        <p:strVal val="0.25"/>
                                      </p:to>
                                    </p:set>
                                    <p:animEffect filter="image" prLst="opacity: 0.25">
                                      <p:cBhvr rctx="IE">
                                        <p:cTn id="86" dur="indefinite"/>
                                        <p:tgtEl>
                                          <p:spTgt spid="3">
                                            <p:txEl>
                                              <p:pRg st="8" end="8"/>
                                            </p:txEl>
                                          </p:spTgt>
                                        </p:tgtEl>
                                      </p:cBhvr>
                                    </p:animEffect>
                                  </p:childTnLst>
                                </p:cTn>
                              </p:par>
                              <p:par>
                                <p:cTn id="87" presetID="9" presetClass="emph" presetSubtype="0" nodeType="withEffect">
                                  <p:stCondLst>
                                    <p:cond delay="0"/>
                                  </p:stCondLst>
                                  <p:childTnLst>
                                    <p:set>
                                      <p:cBhvr rctx="PPT">
                                        <p:cTn id="88" dur="indefinite"/>
                                        <p:tgtEl>
                                          <p:spTgt spid="3">
                                            <p:txEl>
                                              <p:pRg st="9" end="9"/>
                                            </p:txEl>
                                          </p:spTgt>
                                        </p:tgtEl>
                                        <p:attrNameLst>
                                          <p:attrName>style.opacity</p:attrName>
                                        </p:attrNameLst>
                                      </p:cBhvr>
                                      <p:to>
                                        <p:strVal val="0.25"/>
                                      </p:to>
                                    </p:set>
                                    <p:animEffect filter="image" prLst="opacity: 0.25">
                                      <p:cBhvr rctx="IE">
                                        <p:cTn id="89" dur="indefinite"/>
                                        <p:tgtEl>
                                          <p:spTgt spid="3">
                                            <p:txEl>
                                              <p:pRg st="9" end="9"/>
                                            </p:txEl>
                                          </p:spTgt>
                                        </p:tgtEl>
                                      </p:cBhvr>
                                    </p:animEffect>
                                  </p:childTnLst>
                                </p:cTn>
                              </p:par>
                              <p:par>
                                <p:cTn id="90" presetID="9" presetClass="emph" presetSubtype="0" nodeType="withEffect">
                                  <p:stCondLst>
                                    <p:cond delay="0"/>
                                  </p:stCondLst>
                                  <p:childTnLst>
                                    <p:set>
                                      <p:cBhvr rctx="PPT">
                                        <p:cTn id="91" dur="indefinite"/>
                                        <p:tgtEl>
                                          <p:spTgt spid="3">
                                            <p:txEl>
                                              <p:pRg st="10" end="10"/>
                                            </p:txEl>
                                          </p:spTgt>
                                        </p:tgtEl>
                                        <p:attrNameLst>
                                          <p:attrName>style.opacity</p:attrName>
                                        </p:attrNameLst>
                                      </p:cBhvr>
                                      <p:to>
                                        <p:strVal val="0.25"/>
                                      </p:to>
                                    </p:set>
                                    <p:animEffect filter="image" prLst="opacity: 0.25">
                                      <p:cBhvr rctx="IE">
                                        <p:cTn id="92" dur="indefinite"/>
                                        <p:tgtEl>
                                          <p:spTgt spid="3">
                                            <p:txEl>
                                              <p:pRg st="10" end="10"/>
                                            </p:txEl>
                                          </p:spTgt>
                                        </p:tgtEl>
                                      </p:cBhvr>
                                    </p:animEffect>
                                  </p:childTnLst>
                                </p:cTn>
                              </p:par>
                              <p:par>
                                <p:cTn id="93" presetID="9" presetClass="emph" presetSubtype="0" nodeType="withEffect">
                                  <p:stCondLst>
                                    <p:cond delay="0"/>
                                  </p:stCondLst>
                                  <p:childTnLst>
                                    <p:set>
                                      <p:cBhvr rctx="PPT">
                                        <p:cTn id="94" dur="indefinite"/>
                                        <p:tgtEl>
                                          <p:spTgt spid="3">
                                            <p:txEl>
                                              <p:pRg st="11" end="11"/>
                                            </p:txEl>
                                          </p:spTgt>
                                        </p:tgtEl>
                                        <p:attrNameLst>
                                          <p:attrName>style.opacity</p:attrName>
                                        </p:attrNameLst>
                                      </p:cBhvr>
                                      <p:to>
                                        <p:strVal val="0.25"/>
                                      </p:to>
                                    </p:set>
                                    <p:animEffect filter="image" prLst="opacity: 0.25">
                                      <p:cBhvr rctx="IE">
                                        <p:cTn id="95" dur="indefinite"/>
                                        <p:tgtEl>
                                          <p:spTgt spid="3">
                                            <p:txEl>
                                              <p:pRg st="11" end="11"/>
                                            </p:txEl>
                                          </p:spTgt>
                                        </p:tgtEl>
                                      </p:cBhvr>
                                    </p:animEffect>
                                  </p:childTnLst>
                                </p:cTn>
                              </p:par>
                              <p:par>
                                <p:cTn id="96" presetID="9" presetClass="emph" presetSubtype="0" nodeType="withEffect">
                                  <p:stCondLst>
                                    <p:cond delay="0"/>
                                  </p:stCondLst>
                                  <p:childTnLst>
                                    <p:set>
                                      <p:cBhvr rctx="PPT">
                                        <p:cTn id="97" dur="indefinite"/>
                                        <p:tgtEl>
                                          <p:spTgt spid="3">
                                            <p:txEl>
                                              <p:pRg st="12" end="12"/>
                                            </p:txEl>
                                          </p:spTgt>
                                        </p:tgtEl>
                                        <p:attrNameLst>
                                          <p:attrName>style.opacity</p:attrName>
                                        </p:attrNameLst>
                                      </p:cBhvr>
                                      <p:to>
                                        <p:strVal val="0.25"/>
                                      </p:to>
                                    </p:set>
                                    <p:animEffect filter="image" prLst="opacity: 0.25">
                                      <p:cBhvr rctx="IE">
                                        <p:cTn id="98" dur="indefinite"/>
                                        <p:tgtEl>
                                          <p:spTgt spid="3">
                                            <p:txEl>
                                              <p:pRg st="12" end="12"/>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16">
                                            <p:txEl>
                                              <p:pRg st="8" end="8"/>
                                            </p:txEl>
                                          </p:spTgt>
                                        </p:tgtEl>
                                        <p:attrNameLst>
                                          <p:attrName>style.visibility</p:attrName>
                                        </p:attrNameLst>
                                      </p:cBhvr>
                                      <p:to>
                                        <p:strVal val="visible"/>
                                      </p:to>
                                    </p:set>
                                    <p:animEffect transition="in" filter="fade">
                                      <p:cBhvr>
                                        <p:cTn id="101" dur="500"/>
                                        <p:tgtEl>
                                          <p:spTgt spid="16">
                                            <p:txEl>
                                              <p:pRg st="8" end="8"/>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16">
                                            <p:txEl>
                                              <p:pRg st="9" end="9"/>
                                            </p:txEl>
                                          </p:spTgt>
                                        </p:tgtEl>
                                        <p:attrNameLst>
                                          <p:attrName>style.visibility</p:attrName>
                                        </p:attrNameLst>
                                      </p:cBhvr>
                                      <p:to>
                                        <p:strVal val="visible"/>
                                      </p:to>
                                    </p:set>
                                    <p:animEffect transition="in" filter="fade">
                                      <p:cBhvr>
                                        <p:cTn id="104" dur="500"/>
                                        <p:tgtEl>
                                          <p:spTgt spid="16">
                                            <p:txEl>
                                              <p:pRg st="9" end="9"/>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16">
                                            <p:txEl>
                                              <p:pRg st="10" end="10"/>
                                            </p:txEl>
                                          </p:spTgt>
                                        </p:tgtEl>
                                        <p:attrNameLst>
                                          <p:attrName>style.visibility</p:attrName>
                                        </p:attrNameLst>
                                      </p:cBhvr>
                                      <p:to>
                                        <p:strVal val="visible"/>
                                      </p:to>
                                    </p:set>
                                    <p:animEffect transition="in" filter="fade">
                                      <p:cBhvr>
                                        <p:cTn id="107" dur="500"/>
                                        <p:tgtEl>
                                          <p:spTgt spid="16">
                                            <p:txEl>
                                              <p:pRg st="10" end="10"/>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16">
                                            <p:txEl>
                                              <p:pRg st="11" end="11"/>
                                            </p:txEl>
                                          </p:spTgt>
                                        </p:tgtEl>
                                        <p:attrNameLst>
                                          <p:attrName>style.visibility</p:attrName>
                                        </p:attrNameLst>
                                      </p:cBhvr>
                                      <p:to>
                                        <p:strVal val="visible"/>
                                      </p:to>
                                    </p:set>
                                    <p:animEffect transition="in" filter="fade">
                                      <p:cBhvr>
                                        <p:cTn id="110" dur="500"/>
                                        <p:tgtEl>
                                          <p:spTgt spid="16">
                                            <p:txEl>
                                              <p:pRg st="11" end="11"/>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16">
                                            <p:txEl>
                                              <p:pRg st="12" end="12"/>
                                            </p:txEl>
                                          </p:spTgt>
                                        </p:tgtEl>
                                        <p:attrNameLst>
                                          <p:attrName>style.visibility</p:attrName>
                                        </p:attrNameLst>
                                      </p:cBhvr>
                                      <p:to>
                                        <p:strVal val="visible"/>
                                      </p:to>
                                    </p:set>
                                    <p:animEffect transition="in" filter="fade">
                                      <p:cBhvr>
                                        <p:cTn id="113" dur="500"/>
                                        <p:tgtEl>
                                          <p:spTgt spid="16">
                                            <p:txEl>
                                              <p:pRg st="12" end="1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fade">
                                      <p:cBhvr>
                                        <p:cTn id="118" dur="500"/>
                                        <p:tgtEl>
                                          <p:spTgt spid="17"/>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17"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Revealing Recall Bug</a:t>
            </a:r>
          </a:p>
        </p:txBody>
      </p:sp>
      <p:sp>
        <p:nvSpPr>
          <p:cNvPr id="3" name="Text Placeholder 2"/>
          <p:cNvSpPr>
            <a:spLocks noGrp="1"/>
          </p:cNvSpPr>
          <p:nvPr>
            <p:ph type="body" idx="1"/>
          </p:nvPr>
        </p:nvSpPr>
        <p:spPr>
          <a:xfrm>
            <a:off x="457200" y="1371600"/>
            <a:ext cx="4343400" cy="4495800"/>
          </a:xfrm>
        </p:spPr>
        <p:txBody>
          <a:bodyPr/>
          <a:lstStyle/>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myObject</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greet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code </a:t>
            </a:r>
            <a:r>
              <a:rPr lang="en-US" dirty="0">
                <a:solidFill>
                  <a:srgbClr val="008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mangle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src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code </a:t>
            </a:r>
            <a:r>
              <a:rPr lang="en-US" dirty="0">
                <a:solidFill>
                  <a:srgbClr val="008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mn-lt"/>
            </a:endParaRPr>
          </a:p>
        </p:txBody>
      </p:sp>
      <p:grpSp>
        <p:nvGrpSpPr>
          <p:cNvPr id="9" name="Group 8"/>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4" name="TextBox 1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15" name="Text Placeholder 2"/>
          <p:cNvSpPr txBox="1">
            <a:spLocks/>
          </p:cNvSpPr>
          <p:nvPr/>
        </p:nvSpPr>
        <p:spPr bwMode="auto">
          <a:xfrm>
            <a:off x="4343400" y="1371600"/>
            <a:ext cx="4343400" cy="4495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None/>
            </a:pPr>
            <a:endParaRPr lang="en-US" kern="0" dirty="0" smtClean="0">
              <a:solidFill>
                <a:srgbClr val="0000FF"/>
              </a:solidFill>
              <a:highlight>
                <a:srgbClr val="FFFFFF"/>
              </a:highlight>
              <a:latin typeface="Consolas" panose="020B0609020204030204" pitchFamily="49" charset="0"/>
            </a:endParaRPr>
          </a:p>
          <a:p>
            <a:pPr marL="0" indent="0">
              <a:buNone/>
            </a:pPr>
            <a:r>
              <a:rPr lang="en-US" kern="0" dirty="0" err="1" smtClean="0">
                <a:solidFill>
                  <a:srgbClr val="0000FF"/>
                </a:solidFill>
                <a:highlight>
                  <a:srgbClr val="FFFFFF"/>
                </a:highlight>
                <a:latin typeface="Consolas" panose="020B0609020204030204" pitchFamily="49" charset="0"/>
              </a:rPr>
              <a:t>var</a:t>
            </a:r>
            <a:r>
              <a:rPr lang="en-US" kern="0" dirty="0" smtClean="0">
                <a:solidFill>
                  <a:srgbClr val="000000"/>
                </a:solidFill>
                <a:highlight>
                  <a:srgbClr val="FFFFFF"/>
                </a:highlight>
                <a:latin typeface="Consolas" panose="020B0609020204030204" pitchFamily="49" charset="0"/>
              </a:rPr>
              <a:t> </a:t>
            </a:r>
            <a:r>
              <a:rPr lang="en-US" kern="0" dirty="0" err="1" smtClean="0">
                <a:solidFill>
                  <a:srgbClr val="000000"/>
                </a:solidFill>
                <a:highlight>
                  <a:srgbClr val="FFFFFF"/>
                </a:highlight>
                <a:latin typeface="Consolas" panose="020B0609020204030204" pitchFamily="49" charset="0"/>
              </a:rPr>
              <a:t>myObject</a:t>
            </a:r>
            <a:r>
              <a:rPr lang="en-US" kern="0" dirty="0" smtClean="0">
                <a:solidFill>
                  <a:srgbClr val="000000"/>
                </a:solidFill>
                <a:highlight>
                  <a:srgbClr val="FFFFFF"/>
                </a:highlight>
                <a:latin typeface="Consolas" panose="020B0609020204030204" pitchFamily="49" charset="0"/>
              </a:rPr>
              <a:t> = (</a:t>
            </a:r>
            <a:r>
              <a:rPr lang="en-US" kern="0" dirty="0" smtClean="0">
                <a:solidFill>
                  <a:srgbClr val="0000FF"/>
                </a:solidFill>
                <a:highlight>
                  <a:srgbClr val="FFFFFF"/>
                </a:highlight>
                <a:latin typeface="Consolas" panose="020B0609020204030204" pitchFamily="49" charset="0"/>
              </a:rPr>
              <a:t>function</a:t>
            </a:r>
            <a:r>
              <a:rPr lang="en-US" kern="0" dirty="0" smtClean="0">
                <a:solidFill>
                  <a:srgbClr val="000000"/>
                </a:solidFill>
                <a:highlight>
                  <a:srgbClr val="FFFFFF"/>
                </a:highlight>
                <a:latin typeface="Consolas" panose="020B0609020204030204" pitchFamily="49" charset="0"/>
              </a:rPr>
              <a:t>() {</a:t>
            </a:r>
          </a:p>
          <a:p>
            <a:pPr marL="0" indent="0">
              <a:buNone/>
            </a:pPr>
            <a:r>
              <a:rPr lang="en-US" kern="0" dirty="0" smtClean="0">
                <a:solidFill>
                  <a:srgbClr val="000000"/>
                </a:solidFill>
                <a:highlight>
                  <a:srgbClr val="FFFFFF"/>
                </a:highlight>
                <a:latin typeface="Consolas" panose="020B0609020204030204" pitchFamily="49" charset="0"/>
              </a:rPr>
              <a:t>  </a:t>
            </a:r>
            <a:r>
              <a:rPr lang="en-US" kern="0" dirty="0" err="1" smtClean="0">
                <a:solidFill>
                  <a:srgbClr val="0000FF"/>
                </a:solidFill>
                <a:highlight>
                  <a:srgbClr val="FFFFFF"/>
                </a:highlight>
                <a:latin typeface="Consolas" panose="020B0609020204030204" pitchFamily="49" charset="0"/>
              </a:rPr>
              <a:t>var</a:t>
            </a:r>
            <a:r>
              <a:rPr lang="en-US" kern="0" dirty="0" smtClean="0">
                <a:solidFill>
                  <a:srgbClr val="000000"/>
                </a:solidFill>
                <a:highlight>
                  <a:srgbClr val="FFFFFF"/>
                </a:highlight>
                <a:latin typeface="Consolas" panose="020B0609020204030204" pitchFamily="49" charset="0"/>
              </a:rPr>
              <a:t> name = </a:t>
            </a:r>
            <a:r>
              <a:rPr lang="en-US" kern="0" dirty="0" smtClean="0">
                <a:solidFill>
                  <a:srgbClr val="A31515"/>
                </a:solidFill>
                <a:highlight>
                  <a:srgbClr val="FFFFFF"/>
                </a:highlight>
                <a:latin typeface="Consolas" panose="020B0609020204030204" pitchFamily="49" charset="0"/>
              </a:rPr>
              <a:t>"John"</a:t>
            </a:r>
            <a:r>
              <a:rPr lang="en-US" kern="0" dirty="0" smtClean="0">
                <a:solidFill>
                  <a:srgbClr val="000000"/>
                </a:solidFill>
                <a:highlight>
                  <a:srgbClr val="FFFFFF"/>
                </a:highlight>
                <a:latin typeface="Consolas" panose="020B0609020204030204" pitchFamily="49" charset="0"/>
              </a:rPr>
              <a:t>,</a:t>
            </a:r>
          </a:p>
          <a:p>
            <a:pPr marL="0" indent="0">
              <a:buNone/>
            </a:pPr>
            <a:r>
              <a:rPr lang="en-US" kern="0" dirty="0" smtClean="0">
                <a:solidFill>
                  <a:srgbClr val="000000"/>
                </a:solidFill>
                <a:highlight>
                  <a:srgbClr val="FFFFFF"/>
                </a:highlight>
                <a:latin typeface="Consolas" panose="020B0609020204030204" pitchFamily="49" charset="0"/>
              </a:rPr>
              <a:t>    greet = </a:t>
            </a:r>
            <a:r>
              <a:rPr lang="en-US" kern="0" dirty="0" smtClean="0">
                <a:solidFill>
                  <a:srgbClr val="0000FF"/>
                </a:solidFill>
                <a:highlight>
                  <a:srgbClr val="FFFFFF"/>
                </a:highlight>
                <a:latin typeface="Consolas" panose="020B0609020204030204" pitchFamily="49" charset="0"/>
              </a:rPr>
              <a:t>function</a:t>
            </a:r>
            <a:r>
              <a:rPr lang="en-US" kern="0" dirty="0" smtClean="0">
                <a:solidFill>
                  <a:srgbClr val="000000"/>
                </a:solidFill>
                <a:highlight>
                  <a:srgbClr val="FFFFFF"/>
                </a:highlight>
                <a:latin typeface="Consolas" panose="020B0609020204030204" pitchFamily="49" charset="0"/>
              </a:rPr>
              <a:t> () {</a:t>
            </a:r>
          </a:p>
          <a:p>
            <a:pPr marL="0" indent="0">
              <a:buNone/>
            </a:pPr>
            <a:r>
              <a:rPr lang="en-US" kern="0" dirty="0" smtClean="0">
                <a:solidFill>
                  <a:srgbClr val="008000"/>
                </a:solidFill>
                <a:highlight>
                  <a:srgbClr val="FFFFFF"/>
                </a:highlight>
                <a:latin typeface="Consolas" panose="020B0609020204030204" pitchFamily="49" charset="0"/>
              </a:rPr>
              <a:t>      /* ... code ... */</a:t>
            </a:r>
            <a:endParaRPr lang="en-US" kern="0" dirty="0" smtClean="0">
              <a:solidFill>
                <a:srgbClr val="000000"/>
              </a:solidFill>
              <a:highlight>
                <a:srgbClr val="FFFFFF"/>
              </a:highlight>
              <a:latin typeface="Consolas" panose="020B0609020204030204" pitchFamily="49" charset="0"/>
            </a:endParaRPr>
          </a:p>
          <a:p>
            <a:pPr marL="0" indent="0">
              <a:buNone/>
            </a:pPr>
            <a:r>
              <a:rPr lang="en-US" kern="0" dirty="0" smtClean="0">
                <a:solidFill>
                  <a:srgbClr val="000000"/>
                </a:solidFill>
                <a:highlight>
                  <a:srgbClr val="FFFFFF"/>
                </a:highlight>
                <a:latin typeface="Consolas" panose="020B0609020204030204" pitchFamily="49" charset="0"/>
              </a:rPr>
              <a:t>    },</a:t>
            </a:r>
          </a:p>
          <a:p>
            <a:pPr marL="0" indent="0">
              <a:buNone/>
            </a:pPr>
            <a:r>
              <a:rPr lang="en-US" kern="0" dirty="0" smtClean="0">
                <a:solidFill>
                  <a:srgbClr val="000000"/>
                </a:solidFill>
                <a:highlight>
                  <a:srgbClr val="FFFFFF"/>
                </a:highlight>
                <a:latin typeface="Consolas" panose="020B0609020204030204" pitchFamily="49" charset="0"/>
              </a:rPr>
              <a:t>    mangle = </a:t>
            </a:r>
            <a:r>
              <a:rPr lang="en-US" kern="0" dirty="0" smtClean="0">
                <a:solidFill>
                  <a:srgbClr val="0000FF"/>
                </a:solidFill>
                <a:highlight>
                  <a:srgbClr val="FFFFFF"/>
                </a:highlight>
                <a:latin typeface="Consolas" panose="020B0609020204030204" pitchFamily="49" charset="0"/>
              </a:rPr>
              <a:t>function</a:t>
            </a:r>
            <a:r>
              <a:rPr lang="en-US" kern="0" dirty="0" smtClean="0">
                <a:solidFill>
                  <a:srgbClr val="000000"/>
                </a:solidFill>
                <a:highlight>
                  <a:srgbClr val="FFFFFF"/>
                </a:highlight>
                <a:latin typeface="Consolas" panose="020B0609020204030204" pitchFamily="49" charset="0"/>
              </a:rPr>
              <a:t> (</a:t>
            </a:r>
            <a:r>
              <a:rPr lang="en-US" kern="0" dirty="0" err="1" smtClean="0">
                <a:solidFill>
                  <a:srgbClr val="000000"/>
                </a:solidFill>
                <a:highlight>
                  <a:srgbClr val="FFFFFF"/>
                </a:highlight>
                <a:latin typeface="Consolas" panose="020B0609020204030204" pitchFamily="49" charset="0"/>
              </a:rPr>
              <a:t>src</a:t>
            </a:r>
            <a:r>
              <a:rPr lang="en-US" kern="0" dirty="0" smtClean="0">
                <a:solidFill>
                  <a:srgbClr val="000000"/>
                </a:solidFill>
                <a:highlight>
                  <a:srgbClr val="FFFFFF"/>
                </a:highlight>
                <a:latin typeface="Consolas" panose="020B0609020204030204" pitchFamily="49" charset="0"/>
              </a:rPr>
              <a:t>) {</a:t>
            </a:r>
          </a:p>
          <a:p>
            <a:pPr marL="0" indent="0">
              <a:buNone/>
            </a:pPr>
            <a:r>
              <a:rPr lang="en-US" kern="0" dirty="0" smtClean="0">
                <a:solidFill>
                  <a:srgbClr val="008000"/>
                </a:solidFill>
                <a:highlight>
                  <a:srgbClr val="FFFFFF"/>
                </a:highlight>
                <a:latin typeface="Consolas" panose="020B0609020204030204" pitchFamily="49" charset="0"/>
              </a:rPr>
              <a:t>      /* ... code ... */</a:t>
            </a:r>
            <a:endParaRPr lang="en-US" kern="0" dirty="0" smtClean="0">
              <a:solidFill>
                <a:srgbClr val="000000"/>
              </a:solidFill>
              <a:highlight>
                <a:srgbClr val="FFFFFF"/>
              </a:highlight>
              <a:latin typeface="Consolas" panose="020B0609020204030204" pitchFamily="49" charset="0"/>
            </a:endParaRPr>
          </a:p>
          <a:p>
            <a:pPr marL="0" indent="0">
              <a:buNone/>
            </a:pPr>
            <a:r>
              <a:rPr lang="en-US" kern="0" dirty="0" smtClean="0">
                <a:solidFill>
                  <a:srgbClr val="000000"/>
                </a:solidFill>
                <a:highlight>
                  <a:srgbClr val="FFFFFF"/>
                </a:highlight>
                <a:latin typeface="Consolas" panose="020B0609020204030204" pitchFamily="49" charset="0"/>
              </a:rPr>
              <a:t>    };</a:t>
            </a:r>
          </a:p>
          <a:p>
            <a:pPr marL="0" indent="0">
              <a:buNone/>
            </a:pPr>
            <a:r>
              <a:rPr lang="en-US" kern="0" dirty="0" smtClean="0">
                <a:solidFill>
                  <a:srgbClr val="000000"/>
                </a:solidFill>
                <a:highlight>
                  <a:srgbClr val="FFFFFF"/>
                </a:highlight>
                <a:latin typeface="Consolas" panose="020B0609020204030204" pitchFamily="49" charset="0"/>
              </a:rPr>
              <a:t>  </a:t>
            </a:r>
            <a:r>
              <a:rPr lang="en-US" kern="0" dirty="0" smtClean="0">
                <a:solidFill>
                  <a:srgbClr val="0000FF"/>
                </a:solidFill>
                <a:highlight>
                  <a:srgbClr val="FFFFFF"/>
                </a:highlight>
                <a:latin typeface="Consolas" panose="020B0609020204030204" pitchFamily="49" charset="0"/>
              </a:rPr>
              <a:t>return</a:t>
            </a:r>
            <a:r>
              <a:rPr lang="en-US" kern="0" dirty="0" smtClean="0">
                <a:solidFill>
                  <a:srgbClr val="000000"/>
                </a:solidFill>
                <a:highlight>
                  <a:srgbClr val="FFFFFF"/>
                </a:highlight>
                <a:latin typeface="Consolas" panose="020B0609020204030204" pitchFamily="49" charset="0"/>
              </a:rPr>
              <a:t> { </a:t>
            </a:r>
          </a:p>
          <a:p>
            <a:pPr marL="0" indent="0">
              <a:buNone/>
            </a:pPr>
            <a:r>
              <a:rPr lang="en-US" kern="0" dirty="0">
                <a:solidFill>
                  <a:srgbClr val="000000"/>
                </a:solidFill>
                <a:highlight>
                  <a:srgbClr val="FFFFFF"/>
                </a:highlight>
                <a:latin typeface="Consolas" panose="020B0609020204030204" pitchFamily="49" charset="0"/>
              </a:rPr>
              <a:t> </a:t>
            </a:r>
            <a:r>
              <a:rPr lang="en-US" kern="0" dirty="0" smtClean="0">
                <a:solidFill>
                  <a:srgbClr val="000000"/>
                </a:solidFill>
                <a:highlight>
                  <a:srgbClr val="FFFFFF"/>
                </a:highlight>
                <a:latin typeface="Consolas" panose="020B0609020204030204" pitchFamily="49" charset="0"/>
              </a:rPr>
              <a:t>   greet: greet, </a:t>
            </a:r>
          </a:p>
          <a:p>
            <a:pPr marL="0" indent="0">
              <a:buNone/>
            </a:pPr>
            <a:r>
              <a:rPr lang="en-US" kern="0" dirty="0">
                <a:solidFill>
                  <a:srgbClr val="000000"/>
                </a:solidFill>
                <a:highlight>
                  <a:srgbClr val="FFFFFF"/>
                </a:highlight>
                <a:latin typeface="Consolas" panose="020B0609020204030204" pitchFamily="49" charset="0"/>
              </a:rPr>
              <a:t> </a:t>
            </a:r>
            <a:r>
              <a:rPr lang="en-US" kern="0" dirty="0" smtClean="0">
                <a:solidFill>
                  <a:srgbClr val="000000"/>
                </a:solidFill>
                <a:highlight>
                  <a:srgbClr val="FFFFFF"/>
                </a:highlight>
                <a:latin typeface="Consolas" panose="020B0609020204030204" pitchFamily="49" charset="0"/>
              </a:rPr>
              <a:t>   mangle: mangle</a:t>
            </a:r>
          </a:p>
          <a:p>
            <a:pPr marL="0" indent="0">
              <a:buNone/>
            </a:pPr>
            <a:r>
              <a:rPr lang="en-US" kern="0" dirty="0">
                <a:solidFill>
                  <a:srgbClr val="000000"/>
                </a:solidFill>
                <a:highlight>
                  <a:srgbClr val="FFFFFF"/>
                </a:highlight>
                <a:latin typeface="Consolas" panose="020B0609020204030204" pitchFamily="49" charset="0"/>
              </a:rPr>
              <a:t> </a:t>
            </a:r>
            <a:r>
              <a:rPr lang="en-US" kern="0" dirty="0" smtClean="0">
                <a:solidFill>
                  <a:srgbClr val="000000"/>
                </a:solidFill>
                <a:highlight>
                  <a:srgbClr val="FFFFFF"/>
                </a:highlight>
                <a:latin typeface="Consolas" panose="020B0609020204030204" pitchFamily="49" charset="0"/>
              </a:rPr>
              <a:t> };</a:t>
            </a:r>
          </a:p>
          <a:p>
            <a:pPr marL="0" indent="0">
              <a:buNone/>
            </a:pPr>
            <a:r>
              <a:rPr lang="en-US" kern="0" dirty="0" smtClean="0">
                <a:solidFill>
                  <a:srgbClr val="000000"/>
                </a:solidFill>
                <a:highlight>
                  <a:srgbClr val="FFFFFF"/>
                </a:highlight>
                <a:latin typeface="Consolas" panose="020B0609020204030204" pitchFamily="49" charset="0"/>
              </a:rPr>
              <a:t>}());</a:t>
            </a:r>
          </a:p>
          <a:p>
            <a:endParaRPr lang="en-US" kern="0" dirty="0" smtClean="0">
              <a:solidFill>
                <a:srgbClr val="000000"/>
              </a:solidFill>
              <a:highlight>
                <a:srgbClr val="FFFFFF"/>
              </a:highlight>
              <a:latin typeface="Consolas" panose="020B0609020204030204" pitchFamily="49" charset="0"/>
            </a:endParaRPr>
          </a:p>
          <a:p>
            <a:pPr marL="0" indent="0">
              <a:buFont typeface="Wingdings" pitchFamily="2" charset="2"/>
              <a:buNone/>
            </a:pPr>
            <a:endParaRPr lang="en-US" kern="0" dirty="0" smtClean="0">
              <a:solidFill>
                <a:srgbClr val="000000"/>
              </a:solidFill>
              <a:highlight>
                <a:srgbClr val="FFFFFF"/>
              </a:highlight>
              <a:latin typeface="+mn-lt"/>
            </a:endParaRPr>
          </a:p>
        </p:txBody>
      </p:sp>
      <p:sp>
        <p:nvSpPr>
          <p:cNvPr id="6" name="Rounded Rectangle 5"/>
          <p:cNvSpPr/>
          <p:nvPr/>
        </p:nvSpPr>
        <p:spPr bwMode="auto">
          <a:xfrm>
            <a:off x="528738" y="1143000"/>
            <a:ext cx="3814661" cy="457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latin typeface="+mn-lt"/>
              </a:rPr>
              <a:t>Object Literal</a:t>
            </a:r>
            <a:endParaRPr lang="en-US" sz="2000" b="1" dirty="0">
              <a:latin typeface="+mn-lt"/>
            </a:endParaRPr>
          </a:p>
        </p:txBody>
      </p:sp>
      <p:sp>
        <p:nvSpPr>
          <p:cNvPr id="21" name="Rounded Rectangle 20"/>
          <p:cNvSpPr/>
          <p:nvPr/>
        </p:nvSpPr>
        <p:spPr bwMode="auto">
          <a:xfrm>
            <a:off x="4453038" y="1143000"/>
            <a:ext cx="3814661" cy="457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latin typeface="+mn-lt"/>
              </a:rPr>
              <a:t>IIFE</a:t>
            </a:r>
            <a:endParaRPr lang="en-US" sz="2000" b="1" dirty="0">
              <a:latin typeface="+mn-lt"/>
            </a:endParaRPr>
          </a:p>
        </p:txBody>
      </p:sp>
    </p:spTree>
    <p:extLst>
      <p:ext uri="{BB962C8B-B14F-4D97-AF65-F5344CB8AC3E}">
        <p14:creationId xmlns:p14="http://schemas.microsoft.com/office/powerpoint/2010/main" val="2203526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6" grpId="0" animBg="1"/>
      <p:bldP spid="21"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Revealing Recall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Bank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Bank(balance)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.fee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0.01;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.account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balance: balance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Bank.prototype.deposit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(amount)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amount </a:t>
            </a:r>
            <a:r>
              <a:rPr lang="en-US" dirty="0">
                <a:solidFill>
                  <a:srgbClr val="000000"/>
                </a:solidFill>
                <a:highlight>
                  <a:srgbClr val="FFFFFF"/>
                </a:highlight>
                <a:latin typeface="Consolas" panose="020B0609020204030204" pitchFamily="49" charset="0"/>
              </a:rPr>
              <a:t>-= amount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.account.balance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amount;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Bank.prototype.withdrawal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(amount)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amount </a:t>
            </a:r>
            <a:r>
              <a:rPr lang="en-US" dirty="0">
                <a:solidFill>
                  <a:srgbClr val="000000"/>
                </a:solidFill>
                <a:highlight>
                  <a:srgbClr val="FFFFFF"/>
                </a:highlight>
                <a:latin typeface="Consolas" panose="020B0609020204030204" pitchFamily="49" charset="0"/>
              </a:rPr>
              <a:t>+= amount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.fee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.account.balance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amount;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Bank;</a:t>
            </a:r>
          </a:p>
          <a:p>
            <a:pPr marL="0" indent="0">
              <a:buNone/>
            </a:pPr>
            <a:r>
              <a:rPr lang="en-US" dirty="0">
                <a:solidFill>
                  <a:srgbClr val="000000"/>
                </a:solidFill>
                <a:highlight>
                  <a:srgbClr val="FFFFFF"/>
                </a:highlight>
                <a:latin typeface="Consolas" panose="020B0609020204030204" pitchFamily="49" charset="0"/>
              </a:rPr>
              <a:t>})();</a:t>
            </a: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942458527"/>
      </p:ext>
    </p:extLst>
  </p:cSld>
  <p:clrMapOvr>
    <a:masterClrMapping/>
  </p:clrMapOvr>
  <p:transition>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Revealing Recall Bug</a:t>
            </a:r>
          </a:p>
        </p:txBody>
      </p:sp>
      <p:sp>
        <p:nvSpPr>
          <p:cNvPr id="3" name="Text Placeholder 2"/>
          <p:cNvSpPr>
            <a:spLocks noGrp="1"/>
          </p:cNvSpPr>
          <p:nvPr>
            <p:ph type="body" idx="1"/>
          </p:nvPr>
        </p:nvSpPr>
        <p:spPr/>
        <p:txBody>
          <a:bodyPr/>
          <a:lstStyle/>
          <a:p>
            <a:pPr marL="0" indent="0">
              <a:buNone/>
            </a:pPr>
            <a:endParaRPr lang="en-US"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104" y="1371600"/>
            <a:ext cx="4952743" cy="4643196"/>
          </a:xfrm>
          <a:prstGeom prst="rect">
            <a:avLst/>
          </a:prstGeom>
        </p:spPr>
      </p:pic>
    </p:spTree>
    <p:extLst>
      <p:ext uri="{BB962C8B-B14F-4D97-AF65-F5344CB8AC3E}">
        <p14:creationId xmlns:p14="http://schemas.microsoft.com/office/powerpoint/2010/main" val="1536731281"/>
      </p:ext>
    </p:extLst>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Realism Bug</a:t>
            </a:r>
            <a:endParaRPr lang="en-US" dirty="0"/>
          </a:p>
        </p:txBody>
      </p:sp>
      <p:sp>
        <p:nvSpPr>
          <p:cNvPr id="3" name="Text Placeholder 2"/>
          <p:cNvSpPr>
            <a:spLocks noGrp="1"/>
          </p:cNvSpPr>
          <p:nvPr>
            <p:ph type="body" idx="1"/>
          </p:nvPr>
        </p:nvSpPr>
        <p:spPr/>
        <p:txBody>
          <a:bodyPr/>
          <a:lstStyle/>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element =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"greeting</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html(value)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(value === undefined)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 = value;</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 = value(</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html(</a:t>
            </a:r>
            <a:r>
              <a:rPr lang="en-US" dirty="0" smtClean="0">
                <a:solidFill>
                  <a:srgbClr val="A31515"/>
                </a:solidFill>
                <a:highlight>
                  <a:srgbClr val="FFFFFF"/>
                </a:highlight>
                <a:latin typeface="Consolas" panose="020B0609020204030204" pitchFamily="49" charset="0"/>
              </a:rPr>
              <a:t>"Hello"</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a:t>
            </a:r>
            <a:r>
              <a:rPr lang="en-US" dirty="0" smtClean="0">
                <a:solidFill>
                  <a:srgbClr val="000000"/>
                </a:solidFill>
                <a:highlight>
                  <a:srgbClr val="FFFFFF"/>
                </a:highlight>
                <a:latin typeface="Consolas" panose="020B0609020204030204" pitchFamily="49" charset="0"/>
              </a:rPr>
              <a:t>onsole.log(html());</a:t>
            </a:r>
          </a:p>
          <a:p>
            <a:pPr marL="0" indent="0">
              <a:buNone/>
            </a:pPr>
            <a:r>
              <a:rPr lang="en-US" dirty="0" smtClean="0">
                <a:solidFill>
                  <a:srgbClr val="000000"/>
                </a:solidFill>
                <a:highlight>
                  <a:srgbClr val="FFFFFF"/>
                </a:highlight>
                <a:latin typeface="Consolas" panose="020B0609020204030204" pitchFamily="49" charset="0"/>
              </a:rPr>
              <a:t>html(</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(text) {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text + </a:t>
            </a:r>
            <a:r>
              <a:rPr lang="en-US" dirty="0" smtClean="0">
                <a:solidFill>
                  <a:srgbClr val="A31515"/>
                </a:solidFill>
                <a:highlight>
                  <a:srgbClr val="FFFFFF"/>
                </a:highlight>
                <a:latin typeface="Consolas" panose="020B0609020204030204" pitchFamily="49" charset="0"/>
              </a:rPr>
              <a:t>" World!"</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c</a:t>
            </a:r>
            <a:r>
              <a:rPr lang="en-US" dirty="0" smtClean="0">
                <a:solidFill>
                  <a:srgbClr val="000000"/>
                </a:solidFill>
                <a:highlight>
                  <a:srgbClr val="FFFFFF"/>
                </a:highlight>
                <a:latin typeface="Consolas" panose="020B0609020204030204" pitchFamily="49" charset="0"/>
              </a:rPr>
              <a:t>onsole.log(html());</a:t>
            </a:r>
          </a:p>
          <a:p>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399186478"/>
      </p:ext>
    </p:extLst>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Realism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element =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"greeting"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html(value)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(value === undefined)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 = value;</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 = value(</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html(</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console.log(html());</a:t>
            </a:r>
          </a:p>
          <a:p>
            <a:pPr marL="0" indent="0">
              <a:buNone/>
            </a:pPr>
            <a:r>
              <a:rPr lang="en-US" dirty="0">
                <a:solidFill>
                  <a:srgbClr val="0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(text)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text + </a:t>
            </a:r>
            <a:r>
              <a:rPr lang="en-US" dirty="0">
                <a:solidFill>
                  <a:srgbClr val="A31515"/>
                </a:solidFill>
                <a:highlight>
                  <a:srgbClr val="FFFFFF"/>
                </a:highlight>
                <a:latin typeface="Consolas" panose="020B0609020204030204" pitchFamily="49" charset="0"/>
              </a:rPr>
              <a:t>" World!"</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console.log(html());</a:t>
            </a:r>
          </a:p>
          <a:p>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
        <p:nvSpPr>
          <p:cNvPr id="6" name="Rounded Rectangle 5"/>
          <p:cNvSpPr/>
          <p:nvPr/>
        </p:nvSpPr>
        <p:spPr bwMode="auto">
          <a:xfrm>
            <a:off x="3733800" y="4559300"/>
            <a:ext cx="4343400" cy="9906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Hello</a:t>
            </a:r>
          </a:p>
          <a:p>
            <a:r>
              <a:rPr lang="en-US" sz="2000" dirty="0" smtClean="0">
                <a:solidFill>
                  <a:srgbClr val="92D050"/>
                </a:solidFill>
                <a:latin typeface="Consolas" panose="020B0609020204030204" pitchFamily="49" charset="0"/>
                <a:cs typeface="Consolas" panose="020B0609020204030204" pitchFamily="49" charset="0"/>
              </a:rPr>
              <a:t>Hello World!</a:t>
            </a: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4" name="TextBox 3"/>
          <p:cNvSpPr txBox="1"/>
          <p:nvPr/>
        </p:nvSpPr>
        <p:spPr bwMode="auto">
          <a:xfrm>
            <a:off x="457200" y="1047690"/>
            <a:ext cx="3505200" cy="400110"/>
          </a:xfrm>
          <a:prstGeom prst="rect">
            <a:avLst/>
          </a:prstGeom>
          <a:noFill/>
          <a:ln w="9525">
            <a:noFill/>
            <a:miter lim="800000"/>
            <a:headEnd/>
            <a:tailEnd/>
          </a:ln>
        </p:spPr>
        <p:txBody>
          <a:bodyPr wrap="square" rtlCol="0">
            <a:spAutoFit/>
          </a:bodyPr>
          <a:lstStyle/>
          <a:p>
            <a:r>
              <a:rPr lang="en-US" sz="2000" b="1" dirty="0">
                <a:solidFill>
                  <a:srgbClr val="000000"/>
                </a:solidFill>
                <a:highlight>
                  <a:srgbClr val="FFFFFF"/>
                </a:highlight>
                <a:latin typeface="Consolas" panose="020B0609020204030204" pitchFamily="49" charset="0"/>
              </a:rPr>
              <a:t>undefined = </a:t>
            </a:r>
            <a:r>
              <a:rPr lang="en-US" sz="2000" b="1" dirty="0">
                <a:solidFill>
                  <a:srgbClr val="0000FF"/>
                </a:solidFill>
                <a:highlight>
                  <a:srgbClr val="FFFFFF"/>
                </a:highlight>
                <a:latin typeface="Consolas" panose="020B0609020204030204" pitchFamily="49" charset="0"/>
              </a:rPr>
              <a:t>true</a:t>
            </a:r>
            <a:r>
              <a:rPr lang="en-US" sz="2000" b="1" dirty="0">
                <a:solidFill>
                  <a:srgbClr val="000000"/>
                </a:solidFill>
                <a:highlight>
                  <a:srgbClr val="FFFFFF"/>
                </a:highlight>
                <a:latin typeface="Consolas" panose="020B0609020204030204" pitchFamily="49" charset="0"/>
              </a:rPr>
              <a:t>;</a:t>
            </a:r>
            <a:endParaRPr lang="en-US" sz="2000" b="1" dirty="0">
              <a:solidFill>
                <a:srgbClr val="002060"/>
              </a:solidFill>
              <a:latin typeface="Tekton Pro" pitchFamily="34" charset="0"/>
            </a:endParaRPr>
          </a:p>
        </p:txBody>
      </p:sp>
      <p:sp>
        <p:nvSpPr>
          <p:cNvPr id="13" name="Rounded Rectangle 12"/>
          <p:cNvSpPr/>
          <p:nvPr/>
        </p:nvSpPr>
        <p:spPr bwMode="auto">
          <a:xfrm>
            <a:off x="3733800" y="4559300"/>
            <a:ext cx="4343400" cy="9906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undefined</a:t>
            </a:r>
          </a:p>
          <a:p>
            <a:r>
              <a:rPr lang="en-US" sz="2000" dirty="0" smtClean="0">
                <a:solidFill>
                  <a:srgbClr val="92D050"/>
                </a:solidFill>
                <a:latin typeface="Consolas" panose="020B0609020204030204" pitchFamily="49" charset="0"/>
                <a:cs typeface="Consolas" panose="020B0609020204030204" pitchFamily="49" charset="0"/>
              </a:rPr>
              <a:t>undefined</a:t>
            </a:r>
          </a:p>
        </p:txBody>
      </p:sp>
    </p:spTree>
    <p:extLst>
      <p:ext uri="{BB962C8B-B14F-4D97-AF65-F5344CB8AC3E}">
        <p14:creationId xmlns:p14="http://schemas.microsoft.com/office/powerpoint/2010/main" val="3921114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Realism Bug</a:t>
            </a:r>
          </a:p>
        </p:txBody>
      </p:sp>
      <p:grpSp>
        <p:nvGrpSpPr>
          <p:cNvPr id="9" name="Group 8"/>
          <p:cNvGrpSpPr/>
          <p:nvPr/>
        </p:nvGrpSpPr>
        <p:grpSpPr>
          <a:xfrm>
            <a:off x="7610677" y="0"/>
            <a:ext cx="1731231" cy="1524000"/>
            <a:chOff x="7610677" y="0"/>
            <a:chExt cx="1731231" cy="1524000"/>
          </a:xfrm>
        </p:grpSpPr>
        <p:sp>
          <p:nvSpPr>
            <p:cNvPr id="14" name="Right Triangle 13"/>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5" name="TextBox 14"/>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16" name="Text Placeholder 4"/>
          <p:cNvSpPr>
            <a:spLocks noGrp="1"/>
          </p:cNvSpPr>
          <p:nvPr>
            <p:ph type="body" idx="1"/>
          </p:nvPr>
        </p:nvSpPr>
        <p:spPr>
          <a:xfrm>
            <a:off x="457200" y="1373220"/>
            <a:ext cx="8229600" cy="403698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smtClean="0"/>
              <a:t>Reserved Keywords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800" dirty="0" smtClean="0"/>
          </a:p>
          <a:p>
            <a:pPr marL="0" indent="0">
              <a:buNone/>
            </a:pPr>
            <a:endParaRPr lang="en-US" dirty="0" smtClean="0"/>
          </a:p>
          <a:p>
            <a:pPr marL="0" indent="0">
              <a:buNone/>
            </a:pPr>
            <a:endParaRPr lang="en-US" dirty="0" smtClean="0"/>
          </a:p>
          <a:p>
            <a:pPr marL="0" indent="0">
              <a:buNone/>
            </a:pPr>
            <a:r>
              <a:rPr lang="en-US" dirty="0" smtClean="0"/>
              <a:t>Reserved Keywords for the Future</a:t>
            </a:r>
          </a:p>
          <a:p>
            <a:pPr marL="0" indent="0">
              <a:buNone/>
            </a:pPr>
            <a:endParaRPr lang="en-US" dirty="0"/>
          </a:p>
          <a:p>
            <a:pPr marL="0" indent="0">
              <a:buNone/>
            </a:pPr>
            <a:endParaRPr lang="en-US" dirty="0"/>
          </a:p>
        </p:txBody>
      </p:sp>
      <p:graphicFrame>
        <p:nvGraphicFramePr>
          <p:cNvPr id="17" name="Table 16"/>
          <p:cNvGraphicFramePr>
            <a:graphicFrameLocks noGrp="1"/>
          </p:cNvGraphicFramePr>
          <p:nvPr>
            <p:extLst/>
          </p:nvPr>
        </p:nvGraphicFramePr>
        <p:xfrm>
          <a:off x="838200" y="1981200"/>
          <a:ext cx="7302500" cy="2225040"/>
        </p:xfrm>
        <a:graphic>
          <a:graphicData uri="http://schemas.openxmlformats.org/drawingml/2006/table">
            <a:tbl>
              <a:tblPr firstRow="1" bandRow="1">
                <a:tableStyleId>{5940675A-B579-460E-94D1-54222C63F5DA}</a:tableStyleId>
              </a:tblPr>
              <a:tblGrid>
                <a:gridCol w="1460500"/>
                <a:gridCol w="1460500"/>
                <a:gridCol w="1460500"/>
                <a:gridCol w="1460500"/>
                <a:gridCol w="1460500"/>
              </a:tblGrid>
              <a:tr h="370840">
                <a:tc>
                  <a:txBody>
                    <a:bodyPr/>
                    <a:lstStyle/>
                    <a:p>
                      <a:r>
                        <a:rPr lang="en-US" dirty="0" smtClean="0">
                          <a:latin typeface="Consolas" panose="020B0609020204030204" pitchFamily="49" charset="0"/>
                          <a:cs typeface="Consolas" panose="020B0609020204030204" pitchFamily="49" charset="0"/>
                        </a:rPr>
                        <a:t>break</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case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catch</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continue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debugger</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default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delete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do</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else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finally</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for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function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if </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in</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instanceof</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new</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return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switch</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this</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throw</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try</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typeof</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var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void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while</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With</a:t>
                      </a:r>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c>
                  <a:txBody>
                    <a:bodyPr/>
                    <a:lstStyle/>
                    <a:p>
                      <a:endParaRPr lang="en-US" dirty="0">
                        <a:latin typeface="Consolas" panose="020B0609020204030204" pitchFamily="49" charset="0"/>
                        <a:cs typeface="Consolas" panose="020B0609020204030204" pitchFamily="49" charset="0"/>
                      </a:endParaRPr>
                    </a:p>
                  </a:txBody>
                  <a:tcPr/>
                </a:tc>
              </a:tr>
            </a:tbl>
          </a:graphicData>
        </a:graphic>
      </p:graphicFrame>
      <p:graphicFrame>
        <p:nvGraphicFramePr>
          <p:cNvPr id="18" name="Table 17"/>
          <p:cNvGraphicFramePr>
            <a:graphicFrameLocks noGrp="1"/>
          </p:cNvGraphicFramePr>
          <p:nvPr>
            <p:extLst/>
          </p:nvPr>
        </p:nvGraphicFramePr>
        <p:xfrm>
          <a:off x="838200" y="5029200"/>
          <a:ext cx="7315200" cy="1112520"/>
        </p:xfrm>
        <a:graphic>
          <a:graphicData uri="http://schemas.openxmlformats.org/drawingml/2006/table">
            <a:tbl>
              <a:tblPr firstRow="1" bandRow="1">
                <a:tableStyleId>{5940675A-B579-460E-94D1-54222C63F5DA}</a:tableStyleId>
              </a:tblPr>
              <a:tblGrid>
                <a:gridCol w="1463040"/>
                <a:gridCol w="1463040"/>
                <a:gridCol w="1463040"/>
                <a:gridCol w="1463040"/>
                <a:gridCol w="1463040"/>
              </a:tblGrid>
              <a:tr h="370840">
                <a:tc>
                  <a:txBody>
                    <a:bodyPr/>
                    <a:lstStyle/>
                    <a:p>
                      <a:r>
                        <a:rPr lang="en-US" dirty="0" smtClean="0">
                          <a:latin typeface="Consolas" panose="020B0609020204030204" pitchFamily="49" charset="0"/>
                          <a:cs typeface="Consolas" panose="020B0609020204030204" pitchFamily="49" charset="0"/>
                        </a:rPr>
                        <a:t>class</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enum</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export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extends</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implements</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import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interface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let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package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private</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protected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public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static</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super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yield</a:t>
                      </a:r>
                      <a:endParaRPr lang="en-US" dirty="0">
                        <a:latin typeface="Consolas" panose="020B0609020204030204" pitchFamily="49" charset="0"/>
                        <a:cs typeface="Consolas" panose="020B0609020204030204" pitchFamily="49" charset="0"/>
                      </a:endParaRPr>
                    </a:p>
                  </a:txBody>
                  <a:tcPr/>
                </a:tc>
              </a:tr>
            </a:tbl>
          </a:graphicData>
        </a:graphic>
      </p:graphicFrame>
      <p:sp>
        <p:nvSpPr>
          <p:cNvPr id="6" name="Rectangle 5"/>
          <p:cNvSpPr/>
          <p:nvPr/>
        </p:nvSpPr>
        <p:spPr>
          <a:xfrm rot="20522695">
            <a:off x="316194" y="2355371"/>
            <a:ext cx="8505855"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WHERE'S UNDEFINED!?!</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ounded Rectangle 6"/>
          <p:cNvSpPr/>
          <p:nvPr/>
        </p:nvSpPr>
        <p:spPr bwMode="auto">
          <a:xfrm>
            <a:off x="2133599" y="4495800"/>
            <a:ext cx="4876800" cy="18288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t>In </a:t>
            </a:r>
            <a:r>
              <a:rPr lang="en-US" sz="2000" b="1" dirty="0" err="1" smtClean="0"/>
              <a:t>ECMAScript</a:t>
            </a:r>
            <a:r>
              <a:rPr lang="en-US" sz="2000" b="1" dirty="0" smtClean="0"/>
              <a:t> 3 undefined was not a</a:t>
            </a:r>
          </a:p>
          <a:p>
            <a:pPr algn="ctr"/>
            <a:r>
              <a:rPr lang="en-US" sz="2000" b="1" dirty="0" smtClean="0"/>
              <a:t>reserved word &amp; could be reassigned!</a:t>
            </a:r>
          </a:p>
          <a:p>
            <a:pPr algn="ctr"/>
            <a:endParaRPr lang="en-US" sz="2000" b="1" dirty="0" smtClean="0"/>
          </a:p>
          <a:p>
            <a:pPr algn="ctr"/>
            <a:r>
              <a:rPr lang="en-US" sz="2000" b="1" dirty="0" smtClean="0"/>
              <a:t>Thankfully in </a:t>
            </a:r>
            <a:r>
              <a:rPr lang="en-US" sz="2000" b="1" dirty="0" err="1" smtClean="0"/>
              <a:t>ECMAScript</a:t>
            </a:r>
            <a:r>
              <a:rPr lang="en-US" sz="2000" b="1" dirty="0" smtClean="0"/>
              <a:t> 5 undefined,</a:t>
            </a:r>
          </a:p>
          <a:p>
            <a:pPr algn="ctr"/>
            <a:r>
              <a:rPr lang="en-US" sz="2000" b="1" dirty="0" err="1" smtClean="0"/>
              <a:t>NaN</a:t>
            </a:r>
            <a:r>
              <a:rPr lang="en-US" sz="2000" b="1" dirty="0" smtClean="0"/>
              <a:t>, &amp; Infinity are all read-only</a:t>
            </a:r>
            <a:endParaRPr lang="en-US" sz="20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832" y="2419978"/>
            <a:ext cx="3380578" cy="1442574"/>
          </a:xfrm>
          <a:prstGeom prst="rect">
            <a:avLst/>
          </a:prstGeom>
        </p:spPr>
      </p:pic>
    </p:spTree>
    <p:extLst>
      <p:ext uri="{BB962C8B-B14F-4D97-AF65-F5344CB8AC3E}">
        <p14:creationId xmlns:p14="http://schemas.microsoft.com/office/powerpoint/2010/main" val="418010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9" presetClass="emph" presetSubtype="0" grpId="0" nodeType="withEffect">
                                  <p:stCondLst>
                                    <p:cond delay="0"/>
                                  </p:stCondLst>
                                  <p:childTnLst>
                                    <p:set>
                                      <p:cBhvr rctx="PPT">
                                        <p:cTn id="9" dur="indefinite"/>
                                        <p:tgtEl>
                                          <p:spTgt spid="16">
                                            <p:bg/>
                                          </p:spTgt>
                                        </p:tgtEl>
                                        <p:attrNameLst>
                                          <p:attrName>style.opacity</p:attrName>
                                        </p:attrNameLst>
                                      </p:cBhvr>
                                      <p:to>
                                        <p:strVal val="0.25"/>
                                      </p:to>
                                    </p:set>
                                    <p:animEffect filter="image" prLst="opacity: 0.25">
                                      <p:cBhvr rctx="IE">
                                        <p:cTn id="10" dur="indefinite"/>
                                        <p:tgtEl>
                                          <p:spTgt spid="16">
                                            <p:bg/>
                                          </p:spTgt>
                                        </p:tgtEl>
                                      </p:cBhvr>
                                    </p:animEffect>
                                  </p:childTnLst>
                                </p:cTn>
                              </p:par>
                              <p:par>
                                <p:cTn id="11" presetID="9" presetClass="emph" presetSubtype="0" grpId="0" nodeType="withEffect">
                                  <p:stCondLst>
                                    <p:cond delay="0"/>
                                  </p:stCondLst>
                                  <p:childTnLst>
                                    <p:set>
                                      <p:cBhvr rctx="PPT">
                                        <p:cTn id="12" dur="indefinite"/>
                                        <p:tgtEl>
                                          <p:spTgt spid="16">
                                            <p:txEl>
                                              <p:pRg st="0" end="0"/>
                                            </p:txEl>
                                          </p:spTgt>
                                        </p:tgtEl>
                                        <p:attrNameLst>
                                          <p:attrName>style.opacity</p:attrName>
                                        </p:attrNameLst>
                                      </p:cBhvr>
                                      <p:to>
                                        <p:strVal val="0.25"/>
                                      </p:to>
                                    </p:set>
                                    <p:animEffect filter="image" prLst="opacity: 0.25">
                                      <p:cBhvr rctx="IE">
                                        <p:cTn id="13" dur="indefinite"/>
                                        <p:tgtEl>
                                          <p:spTgt spid="16">
                                            <p:txEl>
                                              <p:pRg st="0" end="0"/>
                                            </p:txEl>
                                          </p:spTgt>
                                        </p:tgtEl>
                                      </p:cBhvr>
                                    </p:animEffect>
                                  </p:childTnLst>
                                </p:cTn>
                              </p:par>
                              <p:par>
                                <p:cTn id="14" presetID="9" presetClass="emph" presetSubtype="0" grpId="0" nodeType="withEffect">
                                  <p:stCondLst>
                                    <p:cond delay="0"/>
                                  </p:stCondLst>
                                  <p:childTnLst>
                                    <p:set>
                                      <p:cBhvr rctx="PPT">
                                        <p:cTn id="15" dur="indefinite"/>
                                        <p:tgtEl>
                                          <p:spTgt spid="16">
                                            <p:txEl>
                                              <p:pRg st="9" end="9"/>
                                            </p:txEl>
                                          </p:spTgt>
                                        </p:tgtEl>
                                        <p:attrNameLst>
                                          <p:attrName>style.opacity</p:attrName>
                                        </p:attrNameLst>
                                      </p:cBhvr>
                                      <p:to>
                                        <p:strVal val="0.25"/>
                                      </p:to>
                                    </p:set>
                                    <p:animEffect filter="image" prLst="opacity: 0.25">
                                      <p:cBhvr rctx="IE">
                                        <p:cTn id="16" dur="indefinite"/>
                                        <p:tgtEl>
                                          <p:spTgt spid="16">
                                            <p:txEl>
                                              <p:pRg st="9" end="9"/>
                                            </p:txEl>
                                          </p:spTgt>
                                        </p:tgtEl>
                                      </p:cBhvr>
                                    </p:animEffect>
                                  </p:childTnLst>
                                </p:cTn>
                              </p:par>
                              <p:par>
                                <p:cTn id="17" presetID="9" presetClass="emph" presetSubtype="0" nodeType="withEffect">
                                  <p:stCondLst>
                                    <p:cond delay="0"/>
                                  </p:stCondLst>
                                  <p:childTnLst>
                                    <p:set>
                                      <p:cBhvr rctx="PPT">
                                        <p:cTn id="18" dur="indefinite"/>
                                        <p:tgtEl>
                                          <p:spTgt spid="17"/>
                                        </p:tgtEl>
                                        <p:attrNameLst>
                                          <p:attrName>style.opacity</p:attrName>
                                        </p:attrNameLst>
                                      </p:cBhvr>
                                      <p:to>
                                        <p:strVal val="0.25"/>
                                      </p:to>
                                    </p:set>
                                    <p:animEffect filter="image" prLst="opacity: 0.25">
                                      <p:cBhvr rctx="IE">
                                        <p:cTn id="19" dur="indefinite"/>
                                        <p:tgtEl>
                                          <p:spTgt spid="17"/>
                                        </p:tgtEl>
                                      </p:cBhvr>
                                    </p:animEffect>
                                  </p:childTnLst>
                                </p:cTn>
                              </p:par>
                              <p:par>
                                <p:cTn id="20" presetID="9" presetClass="emph" presetSubtype="0" nodeType="withEffect">
                                  <p:stCondLst>
                                    <p:cond delay="0"/>
                                  </p:stCondLst>
                                  <p:childTnLst>
                                    <p:set>
                                      <p:cBhvr rctx="PPT">
                                        <p:cTn id="21" dur="indefinite"/>
                                        <p:tgtEl>
                                          <p:spTgt spid="18"/>
                                        </p:tgtEl>
                                        <p:attrNameLst>
                                          <p:attrName>style.opacity</p:attrName>
                                        </p:attrNameLst>
                                      </p:cBhvr>
                                      <p:to>
                                        <p:strVal val="0.25"/>
                                      </p:to>
                                    </p:set>
                                    <p:animEffect filter="image" prLst="opacity: 0.25">
                                      <p:cBhvr rctx="IE">
                                        <p:cTn id="22" dur="indefinite"/>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6" grpId="0"/>
      <p:bldP spid="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Realism Bug</a:t>
            </a:r>
          </a:p>
        </p:txBody>
      </p:sp>
      <p:grpSp>
        <p:nvGrpSpPr>
          <p:cNvPr id="9" name="Group 8"/>
          <p:cNvGrpSpPr/>
          <p:nvPr/>
        </p:nvGrpSpPr>
        <p:grpSpPr>
          <a:xfrm>
            <a:off x="7610677" y="0"/>
            <a:ext cx="1731231" cy="1524000"/>
            <a:chOff x="7610677" y="0"/>
            <a:chExt cx="1731231" cy="1524000"/>
          </a:xfrm>
        </p:grpSpPr>
        <p:sp>
          <p:nvSpPr>
            <p:cNvPr id="14" name="Right Triangle 13"/>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5" name="TextBox 14"/>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16" name="Text Placeholder 4"/>
          <p:cNvSpPr>
            <a:spLocks noGrp="1"/>
          </p:cNvSpPr>
          <p:nvPr>
            <p:ph type="body" idx="1"/>
          </p:nvPr>
        </p:nvSpPr>
        <p:spPr>
          <a:xfrm>
            <a:off x="457200" y="1373220"/>
            <a:ext cx="8229600" cy="403698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smtClean="0"/>
              <a:t>Use IIFE to Protect Undefined &amp; Help with </a:t>
            </a:r>
            <a:r>
              <a:rPr lang="en-US" dirty="0" err="1" smtClean="0"/>
              <a:t>Minification</a:t>
            </a:r>
            <a:endParaRPr lang="en-US" dirty="0" smtClean="0"/>
          </a:p>
          <a:p>
            <a:pPr marL="0" indent="0">
              <a:buNone/>
            </a:pPr>
            <a:endParaRPr lang="en-US" dirty="0" smtClean="0"/>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(name, </a:t>
            </a:r>
            <a:r>
              <a:rPr lang="en-US" dirty="0" smtClean="0">
                <a:solidFill>
                  <a:srgbClr val="000000"/>
                </a:solidFill>
                <a:highlight>
                  <a:srgbClr val="FFFFFF"/>
                </a:highlight>
                <a:latin typeface="Consolas" panose="020B0609020204030204" pitchFamily="49" charset="0"/>
              </a:rPr>
              <a:t>empty)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A31515"/>
                </a:solidFill>
                <a:highlight>
                  <a:srgbClr val="FFFFFF"/>
                </a:highlight>
                <a:latin typeface="Consolas" panose="020B0609020204030204" pitchFamily="49" charset="0"/>
              </a:rPr>
              <a:t>"Hi" </a:t>
            </a:r>
            <a:r>
              <a:rPr lang="en-US" dirty="0" smtClean="0">
                <a:solidFill>
                  <a:srgbClr val="000000"/>
                </a:solidFill>
                <a:highlight>
                  <a:srgbClr val="FFFFFF"/>
                </a:highlight>
                <a:latin typeface="Consolas" panose="020B0609020204030204" pitchFamily="49" charset="0"/>
              </a:rPr>
              <a:t>+ name, empty);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Hi John undefined</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sayHello</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undefined)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forcing </a:t>
            </a:r>
            <a:r>
              <a:rPr lang="en-US" dirty="0" smtClean="0">
                <a:solidFill>
                  <a:srgbClr val="008000"/>
                </a:solidFill>
                <a:highlight>
                  <a:srgbClr val="FFFFFF"/>
                </a:highlight>
                <a:latin typeface="Consolas" panose="020B0609020204030204" pitchFamily="49" charset="0"/>
              </a:rPr>
              <a:t>undefined variable </a:t>
            </a:r>
            <a:r>
              <a:rPr lang="en-US" dirty="0">
                <a:solidFill>
                  <a:srgbClr val="008000"/>
                </a:solidFill>
                <a:highlight>
                  <a:srgbClr val="FFFFFF"/>
                </a:highlight>
                <a:latin typeface="Consolas" panose="020B0609020204030204" pitchFamily="49" charset="0"/>
              </a:rPr>
              <a:t>to have </a:t>
            </a:r>
            <a:r>
              <a:rPr lang="en-US" dirty="0" smtClean="0">
                <a:solidFill>
                  <a:srgbClr val="008000"/>
                </a:solidFill>
                <a:highlight>
                  <a:srgbClr val="FFFFFF"/>
                </a:highlight>
                <a:latin typeface="Consolas" panose="020B0609020204030204" pitchFamily="49" charset="0"/>
              </a:rPr>
              <a:t>undefined </a:t>
            </a:r>
            <a:r>
              <a:rPr lang="en-US" dirty="0">
                <a:solidFill>
                  <a:srgbClr val="008000"/>
                </a:solidFill>
                <a:highlight>
                  <a:srgbClr val="FFFFFF"/>
                </a:highlight>
                <a:latin typeface="Consolas" panose="020B0609020204030204" pitchFamily="49" charset="0"/>
              </a:rPr>
              <a:t>value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(name === undefined) </a:t>
            </a:r>
            <a:r>
              <a:rPr lang="en-US" dirty="0" smtClean="0">
                <a:solidFill>
                  <a:srgbClr val="000000"/>
                </a:solidFill>
                <a:highlight>
                  <a:srgbClr val="FFFFFF"/>
                </a:highlight>
                <a:latin typeface="Consolas" panose="020B0609020204030204" pitchFamily="49" charset="0"/>
              </a:rPr>
              <a:t>{ console.log(</a:t>
            </a:r>
            <a:r>
              <a:rPr lang="en-US" dirty="0" smtClean="0">
                <a:solidFill>
                  <a:srgbClr val="A31515"/>
                </a:solidFill>
                <a:highlight>
                  <a:srgbClr val="FFFFFF"/>
                </a:highlight>
                <a:latin typeface="Consolas" panose="020B0609020204030204" pitchFamily="49" charset="0"/>
              </a:rPr>
              <a:t>"undefined"</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 o) { n === o &amp;&amp; console.log(</a:t>
            </a:r>
            <a:r>
              <a:rPr lang="en-US" dirty="0">
                <a:solidFill>
                  <a:srgbClr val="A31515"/>
                </a:solidFill>
                <a:highlight>
                  <a:srgbClr val="FFFFFF"/>
                </a:highlight>
                <a:latin typeface="Consolas" panose="020B0609020204030204" pitchFamily="49" charset="0"/>
              </a:rPr>
              <a:t>"Name is undefined"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800"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3219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3" end="3"/>
                                            </p:txEl>
                                          </p:spTgt>
                                        </p:tgtEl>
                                        <p:attrNameLst>
                                          <p:attrName>style.visibility</p:attrName>
                                        </p:attrNameLst>
                                      </p:cBhvr>
                                      <p:to>
                                        <p:strVal val="visible"/>
                                      </p:to>
                                    </p:set>
                                    <p:animEffect transition="in" filter="fade">
                                      <p:cBhvr>
                                        <p:cTn id="10" dur="500"/>
                                        <p:tgtEl>
                                          <p:spTgt spid="1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4" end="4"/>
                                            </p:txEl>
                                          </p:spTgt>
                                        </p:tgtEl>
                                        <p:attrNameLst>
                                          <p:attrName>style.visibility</p:attrName>
                                        </p:attrNameLst>
                                      </p:cBhvr>
                                      <p:to>
                                        <p:strVal val="visible"/>
                                      </p:to>
                                    </p:set>
                                    <p:animEffect transition="in" filter="fade">
                                      <p:cBhvr>
                                        <p:cTn id="13" dur="500"/>
                                        <p:tgtEl>
                                          <p:spTgt spid="1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5" end="5"/>
                                            </p:txEl>
                                          </p:spTgt>
                                        </p:tgtEl>
                                        <p:attrNameLst>
                                          <p:attrName>style.visibility</p:attrName>
                                        </p:attrNameLst>
                                      </p:cBhvr>
                                      <p:to>
                                        <p:strVal val="visible"/>
                                      </p:to>
                                    </p:set>
                                    <p:animEffect transition="in" filter="fade">
                                      <p:cBhvr>
                                        <p:cTn id="16" dur="500"/>
                                        <p:tgtEl>
                                          <p:spTgt spid="1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animEffect transition="in" filter="fade">
                                      <p:cBhvr>
                                        <p:cTn id="21" dur="500"/>
                                        <p:tgtEl>
                                          <p:spTgt spid="1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xEl>
                                              <p:pRg st="8" end="8"/>
                                            </p:txEl>
                                          </p:spTgt>
                                        </p:tgtEl>
                                        <p:attrNameLst>
                                          <p:attrName>style.visibility</p:attrName>
                                        </p:attrNameLst>
                                      </p:cBhvr>
                                      <p:to>
                                        <p:strVal val="visible"/>
                                      </p:to>
                                    </p:set>
                                    <p:animEffect transition="in" filter="fade">
                                      <p:cBhvr>
                                        <p:cTn id="24" dur="500"/>
                                        <p:tgtEl>
                                          <p:spTgt spid="1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xEl>
                                              <p:pRg st="9" end="9"/>
                                            </p:txEl>
                                          </p:spTgt>
                                        </p:tgtEl>
                                        <p:attrNameLst>
                                          <p:attrName>style.visibility</p:attrName>
                                        </p:attrNameLst>
                                      </p:cBhvr>
                                      <p:to>
                                        <p:strVal val="visible"/>
                                      </p:to>
                                    </p:set>
                                    <p:animEffect transition="in" filter="fade">
                                      <p:cBhvr>
                                        <p:cTn id="27" dur="500"/>
                                        <p:tgtEl>
                                          <p:spTgt spid="16">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xEl>
                                              <p:pRg st="10" end="10"/>
                                            </p:txEl>
                                          </p:spTgt>
                                        </p:tgtEl>
                                        <p:attrNameLst>
                                          <p:attrName>style.visibility</p:attrName>
                                        </p:attrNameLst>
                                      </p:cBhvr>
                                      <p:to>
                                        <p:strVal val="visible"/>
                                      </p:to>
                                    </p:set>
                                    <p:animEffect transition="in" filter="fade">
                                      <p:cBhvr>
                                        <p:cTn id="30" dur="500"/>
                                        <p:tgtEl>
                                          <p:spTgt spid="16">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xEl>
                                              <p:pRg st="12" end="12"/>
                                            </p:txEl>
                                          </p:spTgt>
                                        </p:tgtEl>
                                        <p:attrNameLst>
                                          <p:attrName>style.visibility</p:attrName>
                                        </p:attrNameLst>
                                      </p:cBhvr>
                                      <p:to>
                                        <p:strVal val="visible"/>
                                      </p:to>
                                    </p:set>
                                    <p:animEffect transition="in" filter="fade">
                                      <p:cBhvr>
                                        <p:cTn id="35" dur="500"/>
                                        <p:tgtEl>
                                          <p:spTgt spid="1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Realism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(undefined)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element =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"greeting"</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html(value)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(value === undefined)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element.innerHTML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value;</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value === </a:t>
            </a:r>
            <a:r>
              <a:rPr lang="en-US" dirty="0">
                <a:solidFill>
                  <a:srgbClr val="A31515"/>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element.innerHTML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value(</a:t>
            </a:r>
            <a:r>
              <a:rPr lang="en-US" dirty="0" err="1">
                <a:solidFill>
                  <a:srgbClr val="000000"/>
                </a:solidFill>
                <a:highlight>
                  <a:srgbClr val="FFFFFF"/>
                </a:highlight>
                <a:latin typeface="Consolas" panose="020B0609020204030204" pitchFamily="49" charset="0"/>
              </a:rPr>
              <a:t>element.innerHTML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html(</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text + </a:t>
            </a:r>
            <a:r>
              <a:rPr lang="en-US" dirty="0">
                <a:solidFill>
                  <a:srgbClr val="A31515"/>
                </a:solidFill>
                <a:highlight>
                  <a:srgbClr val="FFFFFF"/>
                </a:highlight>
                <a:latin typeface="Consolas" panose="020B0609020204030204" pitchFamily="49" charset="0"/>
              </a:rPr>
              <a:t>" World!"</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alert(html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4" name="TextBox 13"/>
          <p:cNvSpPr txBox="1"/>
          <p:nvPr/>
        </p:nvSpPr>
        <p:spPr bwMode="auto">
          <a:xfrm>
            <a:off x="457200" y="1047690"/>
            <a:ext cx="3505200" cy="400110"/>
          </a:xfrm>
          <a:prstGeom prst="rect">
            <a:avLst/>
          </a:prstGeom>
          <a:noFill/>
          <a:ln w="9525">
            <a:noFill/>
            <a:miter lim="800000"/>
            <a:headEnd/>
            <a:tailEnd/>
          </a:ln>
        </p:spPr>
        <p:txBody>
          <a:bodyPr wrap="square" rtlCol="0">
            <a:spAutoFit/>
          </a:bodyPr>
          <a:lstStyle/>
          <a:p>
            <a:r>
              <a:rPr lang="en-US" sz="2000" b="1" dirty="0">
                <a:solidFill>
                  <a:srgbClr val="000000"/>
                </a:solidFill>
                <a:highlight>
                  <a:srgbClr val="FFFFFF"/>
                </a:highlight>
                <a:latin typeface="Consolas" panose="020B0609020204030204" pitchFamily="49" charset="0"/>
              </a:rPr>
              <a:t>undefined = </a:t>
            </a:r>
            <a:r>
              <a:rPr lang="en-US" sz="2000" b="1" dirty="0">
                <a:solidFill>
                  <a:srgbClr val="0000FF"/>
                </a:solidFill>
                <a:highlight>
                  <a:srgbClr val="FFFFFF"/>
                </a:highlight>
                <a:latin typeface="Consolas" panose="020B0609020204030204" pitchFamily="49" charset="0"/>
              </a:rPr>
              <a:t>true</a:t>
            </a:r>
            <a:r>
              <a:rPr lang="en-US" sz="2000" b="1" dirty="0">
                <a:solidFill>
                  <a:srgbClr val="000000"/>
                </a:solidFill>
                <a:highlight>
                  <a:srgbClr val="FFFFFF"/>
                </a:highlight>
                <a:latin typeface="Consolas" panose="020B0609020204030204" pitchFamily="49" charset="0"/>
              </a:rPr>
              <a:t>;</a:t>
            </a:r>
            <a:endParaRPr lang="en-US" sz="2000" b="1" dirty="0">
              <a:solidFill>
                <a:srgbClr val="002060"/>
              </a:solidFill>
              <a:latin typeface="Tekton Pro" pitchFamily="34" charset="0"/>
            </a:endParaRPr>
          </a:p>
        </p:txBody>
      </p:sp>
    </p:spTree>
    <p:extLst>
      <p:ext uri="{BB962C8B-B14F-4D97-AF65-F5344CB8AC3E}">
        <p14:creationId xmlns:p14="http://schemas.microsoft.com/office/powerpoint/2010/main" val="4042551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Fresh Function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people = [</a:t>
            </a:r>
          </a:p>
          <a:p>
            <a:pPr marL="0" indent="0">
              <a:buNone/>
            </a:pPr>
            <a:r>
              <a:rPr lang="en-US" dirty="0" smtClean="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"2/2/1979"</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"Jane"</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"3/3/1981"</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Jack"</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"4/4/1982"</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people.filter</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Date(</a:t>
            </a:r>
            <a:r>
              <a:rPr lang="en-US" dirty="0" err="1" smtClean="0">
                <a:solidFill>
                  <a:srgbClr val="000000"/>
                </a:solidFill>
                <a:highlight>
                  <a:srgbClr val="FFFFFF"/>
                </a:highlight>
                <a:latin typeface="Consolas" panose="020B0609020204030204" pitchFamily="49" charset="0"/>
              </a:rPr>
              <a:t>person.bday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getFullYear</a:t>
            </a:r>
            <a:r>
              <a:rPr lang="en-US" dirty="0">
                <a:solidFill>
                  <a:srgbClr val="000000"/>
                </a:solidFill>
                <a:highlight>
                  <a:srgbClr val="FFFFFF"/>
                </a:highlight>
                <a:latin typeface="Consolas" panose="020B0609020204030204" pitchFamily="49" charset="0"/>
              </a:rPr>
              <a:t>() &lt; 1980;</a:t>
            </a:r>
          </a:p>
          <a:p>
            <a:pPr marL="0" indent="0">
              <a:buNone/>
            </a:pPr>
            <a:r>
              <a:rPr lang="en-US" dirty="0">
                <a:solidFill>
                  <a:srgbClr val="000000"/>
                </a:solidFill>
                <a:highlight>
                  <a:srgbClr val="FFFFFF"/>
                </a:highlight>
                <a:latin typeface="Consolas" panose="020B0609020204030204" pitchFamily="49" charset="0"/>
              </a:rPr>
              <a:t>}).map(</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(person)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person.fname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person.lname</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age</a:t>
            </a:r>
            <a:r>
              <a:rPr lang="en-US" dirty="0">
                <a:solidFill>
                  <a:srgbClr val="000000"/>
                </a:solidFill>
                <a:highlight>
                  <a:srgbClr val="FFFFFF"/>
                </a:highlight>
                <a:latin typeface="Consolas" panose="020B0609020204030204" pitchFamily="49" charset="0"/>
              </a:rPr>
              <a:t>: moment().</a:t>
            </a:r>
            <a:r>
              <a:rPr lang="en-US" dirty="0" smtClean="0">
                <a:solidFill>
                  <a:srgbClr val="000000"/>
                </a:solidFill>
                <a:highlight>
                  <a:srgbClr val="FFFFFF"/>
                </a:highlight>
                <a:latin typeface="Consolas" panose="020B0609020204030204" pitchFamily="49" charset="0"/>
              </a:rPr>
              <a:t>diff(moment(</a:t>
            </a:r>
            <a:r>
              <a:rPr lang="en-US" dirty="0" err="1" smtClean="0">
                <a:solidFill>
                  <a:srgbClr val="000000"/>
                </a:solidFill>
                <a:highlight>
                  <a:srgbClr val="FFFFFF"/>
                </a:highlight>
                <a:latin typeface="Consolas" panose="020B0609020204030204" pitchFamily="49" charset="0"/>
              </a:rPr>
              <a:t>person.bday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"years"</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lvl="1"/>
            <a:endParaRPr lang="en-US" dirty="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4176625755"/>
      </p:ext>
    </p:extLst>
  </p:cSld>
  <p:clrMapOvr>
    <a:masterClrMapping/>
  </p:clrMapOvr>
  <p:transition>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Tangled Tag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6400"/>
                </a:solidFill>
                <a:highlight>
                  <a:srgbClr val="FFFFFF"/>
                </a:highlight>
                <a:latin typeface="Consolas" panose="020B0609020204030204" pitchFamily="49" charset="0"/>
              </a:rPr>
              <a:t>  &lt;!– jquery.js </a:t>
            </a:r>
            <a:r>
              <a:rPr lang="en-US" dirty="0">
                <a:solidFill>
                  <a:srgbClr val="006400"/>
                </a:solidFill>
                <a:highlight>
                  <a:srgbClr val="FFFFFF"/>
                </a:highlight>
                <a:latin typeface="Consolas" panose="020B0609020204030204" pitchFamily="49" charset="0"/>
              </a:rPr>
              <a:t>&amp; </a:t>
            </a:r>
            <a:r>
              <a:rPr lang="en-US" dirty="0" smtClean="0">
                <a:solidFill>
                  <a:srgbClr val="006400"/>
                </a:solidFill>
                <a:highlight>
                  <a:srgbClr val="FFFFFF"/>
                </a:highlight>
                <a:latin typeface="Consolas" panose="020B0609020204030204" pitchFamily="49" charset="0"/>
              </a:rPr>
              <a:t>jquery-ui.js, jquery-ui.css --&gt;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datePicker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="date" </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datePicker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".date"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datePicker.datepicker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344098184"/>
      </p:ext>
    </p:extLst>
  </p:cSld>
  <p:clrMapOvr>
    <a:masterClrMapping/>
  </p:clrMapOvr>
  <p:transition>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Tangled Tag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p>
          <a:p>
            <a:pPr marL="0" indent="0">
              <a:buNone/>
            </a:pPr>
            <a:r>
              <a:rPr lang="en-US" dirty="0">
                <a:solidFill>
                  <a:srgbClr val="006400"/>
                </a:solidFill>
                <a:highlight>
                  <a:srgbClr val="FFFFFF"/>
                </a:highlight>
                <a:latin typeface="Consolas" panose="020B0609020204030204" pitchFamily="49" charset="0"/>
              </a:rPr>
              <a:t>  &lt;!– jquery.js &amp; jquery-ui.js, jquery-ui.css --&gt;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datePicker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="date" </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datePicker</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".date"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datePicker.datepicker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14" name="Rectangular Callout 13"/>
          <p:cNvSpPr/>
          <p:nvPr/>
        </p:nvSpPr>
        <p:spPr>
          <a:xfrm>
            <a:off x="2438400" y="5105400"/>
            <a:ext cx="3276600" cy="914400"/>
          </a:xfrm>
          <a:prstGeom prst="wedgeRectCallout">
            <a:avLst>
              <a:gd name="adj1" fmla="val -42653"/>
              <a:gd name="adj2" fmla="val -9496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t>Object doesn't support this property or method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431" y="3984160"/>
            <a:ext cx="3928369" cy="982092"/>
          </a:xfrm>
          <a:prstGeom prst="rect">
            <a:avLst/>
          </a:prstGeom>
        </p:spPr>
      </p:pic>
    </p:spTree>
    <p:extLst>
      <p:ext uri="{BB962C8B-B14F-4D97-AF65-F5344CB8AC3E}">
        <p14:creationId xmlns:p14="http://schemas.microsoft.com/office/powerpoint/2010/main" val="3072674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Tangled Tag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Named access on the </a:t>
            </a:r>
            <a:r>
              <a:rPr lang="en-US" dirty="0">
                <a:solidFill>
                  <a:srgbClr val="000000"/>
                </a:solidFill>
                <a:highlight>
                  <a:srgbClr val="FFFFFF"/>
                </a:highlight>
                <a:latin typeface="+mn-lt"/>
              </a:rPr>
              <a:t>Window </a:t>
            </a:r>
            <a:r>
              <a:rPr lang="en-US" dirty="0" smtClean="0">
                <a:solidFill>
                  <a:srgbClr val="000000"/>
                </a:solidFill>
                <a:highlight>
                  <a:srgbClr val="FFFFFF"/>
                </a:highlight>
                <a:latin typeface="+mn-lt"/>
              </a:rPr>
              <a:t>object - </a:t>
            </a:r>
            <a:r>
              <a:rPr lang="en-US" dirty="0">
                <a:solidFill>
                  <a:srgbClr val="000000"/>
                </a:solidFill>
                <a:highlight>
                  <a:srgbClr val="FFFFFF"/>
                </a:highlight>
                <a:latin typeface="+mn-lt"/>
                <a:hlinkClick r:id="rId3"/>
              </a:rPr>
              <a:t>http</a:t>
            </a:r>
            <a:r>
              <a:rPr lang="en-US" dirty="0" smtClean="0">
                <a:solidFill>
                  <a:srgbClr val="000000"/>
                </a:solidFill>
                <a:highlight>
                  <a:srgbClr val="FFFFFF"/>
                </a:highlight>
                <a:latin typeface="+mn-lt"/>
                <a:hlinkClick r:id="rId3"/>
              </a:rPr>
              <a:t>://j.mp/named-access-window</a:t>
            </a:r>
            <a:endParaRPr lang="en-US" dirty="0" smtClean="0">
              <a:solidFill>
                <a:srgbClr val="000000"/>
              </a:solidFill>
              <a:highlight>
                <a:srgbClr val="FFFFFF"/>
              </a:highlight>
              <a:latin typeface="+mn-lt"/>
            </a:endParaRPr>
          </a:p>
          <a:p>
            <a:r>
              <a:rPr lang="en-US" dirty="0" smtClean="0">
                <a:solidFill>
                  <a:srgbClr val="000000"/>
                </a:solidFill>
                <a:highlight>
                  <a:srgbClr val="FFFFFF"/>
                </a:highlight>
                <a:latin typeface="+mn-lt"/>
              </a:rPr>
              <a:t>Names of Child Browsing Contexts (</a:t>
            </a:r>
            <a:r>
              <a:rPr lang="en-US" dirty="0" err="1" smtClean="0">
                <a:solidFill>
                  <a:srgbClr val="000000"/>
                </a:solidFill>
                <a:highlight>
                  <a:srgbClr val="FFFFFF"/>
                </a:highlight>
                <a:latin typeface="+mn-lt"/>
              </a:rPr>
              <a:t>iframe</a:t>
            </a:r>
            <a:r>
              <a:rPr lang="en-US" dirty="0" smtClean="0">
                <a:solidFill>
                  <a:srgbClr val="000000"/>
                </a:solidFill>
                <a:highlight>
                  <a:srgbClr val="FFFFFF"/>
                </a:highlight>
                <a:latin typeface="+mn-lt"/>
              </a:rPr>
              <a:t>, frame, frameset)</a:t>
            </a:r>
          </a:p>
          <a:p>
            <a:r>
              <a:rPr lang="en-US" dirty="0" smtClean="0">
                <a:solidFill>
                  <a:srgbClr val="000000"/>
                </a:solidFill>
                <a:highlight>
                  <a:srgbClr val="FFFFFF"/>
                </a:highlight>
                <a:latin typeface="+mn-lt"/>
              </a:rPr>
              <a:t>A, applet, area, embed, form, frameset, </a:t>
            </a:r>
            <a:r>
              <a:rPr lang="en-US" dirty="0" err="1" smtClean="0">
                <a:solidFill>
                  <a:srgbClr val="000000"/>
                </a:solidFill>
                <a:highlight>
                  <a:srgbClr val="FFFFFF"/>
                </a:highlight>
                <a:latin typeface="+mn-lt"/>
              </a:rPr>
              <a:t>img</a:t>
            </a:r>
            <a:r>
              <a:rPr lang="en-US" dirty="0" smtClean="0">
                <a:solidFill>
                  <a:srgbClr val="000000"/>
                </a:solidFill>
                <a:highlight>
                  <a:srgbClr val="FFFFFF"/>
                </a:highlight>
                <a:latin typeface="+mn-lt"/>
              </a:rPr>
              <a:t>, or object that have a 	`name` attribute</a:t>
            </a:r>
          </a:p>
          <a:p>
            <a:r>
              <a:rPr lang="en-US" dirty="0" smtClean="0">
                <a:solidFill>
                  <a:srgbClr val="000000"/>
                </a:solidFill>
                <a:highlight>
                  <a:srgbClr val="FFFFFF"/>
                </a:highlight>
                <a:latin typeface="+mn-lt"/>
              </a:rPr>
              <a:t>HTML elements that have an 	`id` attribute</a:t>
            </a:r>
          </a:p>
          <a:p>
            <a:endParaRPr lang="en-US" sz="800" dirty="0">
              <a:solidFill>
                <a:srgbClr val="000000"/>
              </a:solidFill>
              <a:highlight>
                <a:srgbClr val="FFFFFF"/>
              </a:highlight>
              <a:latin typeface="+mn-lt"/>
            </a:endParaRP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="hello"&gt;&lt;/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hello.innerHTML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"Howdy!"</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mn-lt"/>
            </a:endParaRPr>
          </a:p>
        </p:txBody>
      </p:sp>
      <p:grpSp>
        <p:nvGrpSpPr>
          <p:cNvPr id="9" name="Group 8"/>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4" name="TextBox 1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5" name="Rounded Rectangle 4"/>
          <p:cNvSpPr/>
          <p:nvPr/>
        </p:nvSpPr>
        <p:spPr bwMode="auto">
          <a:xfrm>
            <a:off x="2062061" y="4914900"/>
            <a:ext cx="5019877" cy="9525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marL="0" indent="0">
              <a:buNone/>
            </a:pPr>
            <a:r>
              <a:rPr lang="en-US" sz="2000" b="1" dirty="0" smtClean="0">
                <a:solidFill>
                  <a:srgbClr val="000000"/>
                </a:solidFill>
                <a:highlight>
                  <a:srgbClr val="FFFFFF"/>
                </a:highlight>
              </a:rPr>
              <a:t>Same thing as...</a:t>
            </a:r>
          </a:p>
          <a:p>
            <a:pPr marL="0" indent="0">
              <a:buNone/>
            </a:pPr>
            <a:r>
              <a:rPr lang="en-US" sz="2000" b="1" dirty="0" err="1">
                <a:solidFill>
                  <a:srgbClr val="000000"/>
                </a:solidFill>
                <a:highlight>
                  <a:srgbClr val="FFFFFF"/>
                </a:highlight>
                <a:latin typeface="Consolas" panose="020B0609020204030204" pitchFamily="49" charset="0"/>
              </a:rPr>
              <a:t>w</a:t>
            </a:r>
            <a:r>
              <a:rPr lang="en-US" sz="2000" b="1" dirty="0" err="1" smtClean="0">
                <a:solidFill>
                  <a:srgbClr val="000000"/>
                </a:solidFill>
                <a:highlight>
                  <a:srgbClr val="FFFFFF"/>
                </a:highlight>
                <a:latin typeface="Consolas" panose="020B0609020204030204" pitchFamily="49" charset="0"/>
              </a:rPr>
              <a:t>indow.hello.innerHTML</a:t>
            </a:r>
            <a:r>
              <a:rPr lang="en-US" sz="2000" b="1" dirty="0" smtClean="0">
                <a:solidFill>
                  <a:srgbClr val="000000"/>
                </a:solidFill>
                <a:highlight>
                  <a:srgbClr val="FFFFFF"/>
                </a:highlight>
                <a:latin typeface="Consolas" panose="020B0609020204030204" pitchFamily="49" charset="0"/>
              </a:rPr>
              <a:t> </a:t>
            </a:r>
            <a:r>
              <a:rPr lang="en-US" sz="2000" b="1" dirty="0">
                <a:solidFill>
                  <a:srgbClr val="000000"/>
                </a:solidFill>
                <a:highlight>
                  <a:srgbClr val="FFFFFF"/>
                </a:highlight>
                <a:latin typeface="Consolas" panose="020B0609020204030204" pitchFamily="49" charset="0"/>
              </a:rPr>
              <a:t>= </a:t>
            </a:r>
            <a:r>
              <a:rPr lang="en-US" sz="2000" b="1" dirty="0">
                <a:solidFill>
                  <a:srgbClr val="A31515"/>
                </a:solidFill>
                <a:highlight>
                  <a:srgbClr val="FFFFFF"/>
                </a:highlight>
                <a:latin typeface="Consolas" panose="020B0609020204030204" pitchFamily="49" charset="0"/>
              </a:rPr>
              <a:t>"Howdy!"</a:t>
            </a:r>
            <a:r>
              <a:rPr lang="en-US" sz="2000" b="1" dirty="0">
                <a:solidFill>
                  <a:srgbClr val="000000"/>
                </a:solidFill>
                <a:highlight>
                  <a:srgbClr val="FFFFFF"/>
                </a:highlight>
                <a:latin typeface="Consolas" panose="020B0609020204030204" pitchFamily="49" charset="0"/>
              </a:rPr>
              <a:t>;</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8853" y="1414670"/>
            <a:ext cx="4355694" cy="2473412"/>
          </a:xfrm>
          <a:prstGeom prst="rect">
            <a:avLst/>
          </a:prstGeom>
        </p:spPr>
      </p:pic>
    </p:spTree>
    <p:extLst>
      <p:ext uri="{BB962C8B-B14F-4D97-AF65-F5344CB8AC3E}">
        <p14:creationId xmlns:p14="http://schemas.microsoft.com/office/powerpoint/2010/main" val="892498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Tangled Tag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smtClean="0">
                <a:solidFill>
                  <a:srgbClr val="0000FF"/>
                </a:solidFill>
                <a:highlight>
                  <a:srgbClr val="FFFFFF"/>
                </a:highlight>
                <a:latin typeface="Consolas" panose="020B0609020204030204" pitchFamily="49" charset="0"/>
              </a:rPr>
              <a:t>&gt;</a:t>
            </a:r>
            <a:r>
              <a:rPr lang="en-US" dirty="0" smtClean="0">
                <a:solidFill>
                  <a:srgbClr val="006400"/>
                </a:solidFill>
                <a:highlight>
                  <a:srgbClr val="FFFFFF"/>
                </a:highlight>
                <a:latin typeface="Consolas" panose="020B0609020204030204" pitchFamily="49" charset="0"/>
              </a:rPr>
              <a:t>&lt;!– jquery.js,jquery-ui.js,jquery-ui.css --&gt;</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datePicker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="date" </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datePicker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".date"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datePicker.datepicker</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160882601"/>
      </p:ext>
    </p:extLst>
  </p:cSld>
  <p:clrMapOvr>
    <a:masterClrMapping/>
  </p:clrMapOvr>
  <p:transition>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Tangled Tag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smtClean="0">
                <a:solidFill>
                  <a:srgbClr val="0000FF"/>
                </a:solidFill>
                <a:highlight>
                  <a:srgbClr val="FFFFFF"/>
                </a:highlight>
                <a:latin typeface="Consolas" panose="020B0609020204030204" pitchFamily="49" charset="0"/>
              </a:rPr>
              <a:t>&gt;</a:t>
            </a:r>
            <a:r>
              <a:rPr lang="en-US" dirty="0" smtClean="0">
                <a:solidFill>
                  <a:srgbClr val="006400"/>
                </a:solidFill>
                <a:highlight>
                  <a:srgbClr val="FFFFFF"/>
                </a:highlight>
                <a:latin typeface="Consolas" panose="020B0609020204030204" pitchFamily="49" charset="0"/>
              </a:rPr>
              <a:t>&lt;!– jquery.js,jquery-ui.js,jquery-ui.css --&gt;</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datePicker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="date"&gt;&lt;/</a:t>
            </a:r>
            <a:r>
              <a:rPr lang="en-US" dirty="0">
                <a:solidFill>
                  <a:srgbClr val="800000"/>
                </a:solidFill>
                <a:highlight>
                  <a:srgbClr val="FFFFFF"/>
                </a:highlight>
                <a:latin typeface="Consolas" panose="020B0609020204030204" pitchFamily="49" charset="0"/>
              </a:rPr>
              <a:t>input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smtClean="0">
                <a:solidFill>
                  <a:srgbClr val="0000FF"/>
                </a:solidFill>
                <a:highlight>
                  <a:srgbClr val="FFFFFF"/>
                </a:highlight>
                <a:latin typeface="Consolas" panose="020B0609020204030204" pitchFamily="49" charset="0"/>
              </a:rPr>
              <a:t>&gt;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document).ready(</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datePicker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".date"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datePicker.datepicker</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165600583"/>
      </p:ext>
    </p:extLst>
  </p:cSld>
  <p:clrMapOvr>
    <a:masterClrMapping/>
  </p:clrMapOvr>
  <p:transition>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Define Bug</a:t>
            </a:r>
            <a:endParaRPr lang="en-US" dirty="0"/>
          </a:p>
        </p:txBody>
      </p:sp>
      <p:sp>
        <p:nvSpPr>
          <p:cNvPr id="3" name="Text Placeholder 2"/>
          <p:cNvSpPr>
            <a:spLocks noGrp="1"/>
          </p:cNvSpPr>
          <p:nvPr>
            <p:ph type="body" idx="1"/>
          </p:nvPr>
        </p:nvSpPr>
        <p:spPr>
          <a:xfrm>
            <a:off x="457200" y="1371600"/>
            <a:ext cx="8686800" cy="4495800"/>
          </a:xfrm>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 = {</a:t>
            </a:r>
          </a:p>
          <a:p>
            <a:pPr marL="0" indent="0">
              <a:buNone/>
            </a:pPr>
            <a:r>
              <a:rPr lang="en-US" dirty="0">
                <a:solidFill>
                  <a:srgbClr val="000000"/>
                </a:solidFill>
                <a:highlight>
                  <a:srgbClr val="FFFFFF"/>
                </a:highlight>
                <a:latin typeface="Consolas" panose="020B0609020204030204" pitchFamily="49" charset="0"/>
              </a:rPr>
              <a:t>    n</a:t>
            </a:r>
            <a:r>
              <a:rPr lang="en-US" dirty="0" smtClean="0">
                <a:solidFill>
                  <a:srgbClr val="000000"/>
                </a:solidFill>
                <a:highlight>
                  <a:srgbClr val="FFFFFF"/>
                </a:highlight>
                <a:latin typeface="Consolas" panose="020B0609020204030204" pitchFamily="49" charset="0"/>
              </a:rPr>
              <a:t>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John Smith"</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phone: </a:t>
            </a:r>
            <a:r>
              <a:rPr lang="en-US" dirty="0" smtClean="0">
                <a:solidFill>
                  <a:srgbClr val="A31515"/>
                </a:solidFill>
                <a:highlight>
                  <a:srgbClr val="FFFFFF"/>
                </a:highlight>
                <a:latin typeface="Consolas" panose="020B0609020204030204" pitchFamily="49" charset="0"/>
              </a:rPr>
              <a:t>"555-123-4567"</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address: </a:t>
            </a:r>
            <a:r>
              <a:rPr lang="en-US" dirty="0" smtClean="0">
                <a:solidFill>
                  <a:srgbClr val="A31515"/>
                </a:solidFill>
                <a:highlight>
                  <a:srgbClr val="FFFFFF"/>
                </a:highlight>
                <a:latin typeface="Consolas" panose="020B0609020204030204" pitchFamily="49" charset="0"/>
              </a:rPr>
              <a:t>"123 White Ave."</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city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"Nashville</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state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zip</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"90210"</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phone</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"555-987-6543"</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 </a:t>
            </a:r>
            <a:r>
              <a:rPr lang="en-US" dirty="0" smtClean="0">
                <a:solidFill>
                  <a:srgbClr val="A31515"/>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.phone</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person.toString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fr-FR"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573396510"/>
      </p:ext>
    </p:extLst>
  </p:cSld>
  <p:clrMapOvr>
    <a:masterClrMapping/>
  </p:clrMapOvr>
  <p:transition>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Define Bug</a:t>
            </a:r>
          </a:p>
        </p:txBody>
      </p:sp>
      <p:sp>
        <p:nvSpPr>
          <p:cNvPr id="3" name="Text Placeholder 2"/>
          <p:cNvSpPr>
            <a:spLocks noGrp="1"/>
          </p:cNvSpPr>
          <p:nvPr>
            <p:ph type="body" idx="1"/>
          </p:nvPr>
        </p:nvSpPr>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 = {</a:t>
            </a:r>
          </a:p>
          <a:p>
            <a:pPr marL="0" indent="0">
              <a:buNone/>
            </a:pPr>
            <a:r>
              <a:rPr lang="en-US" dirty="0">
                <a:solidFill>
                  <a:srgbClr val="000000"/>
                </a:solidFill>
                <a:highlight>
                  <a:srgbClr val="FFFFFF"/>
                </a:highlight>
                <a:latin typeface="Consolas" panose="020B0609020204030204" pitchFamily="49" charset="0"/>
              </a:rPr>
              <a:t>    name: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phone: </a:t>
            </a:r>
            <a:r>
              <a:rPr lang="en-US" dirty="0" smtClean="0">
                <a:solidFill>
                  <a:srgbClr val="A31515"/>
                </a:solidFill>
                <a:highlight>
                  <a:srgbClr val="FFFFFF"/>
                </a:highlight>
                <a:latin typeface="Consolas" panose="020B0609020204030204" pitchFamily="49" charset="0"/>
              </a:rPr>
              <a:t>"555-123-4567</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address: </a:t>
            </a:r>
            <a:r>
              <a:rPr lang="en-US" dirty="0">
                <a:solidFill>
                  <a:srgbClr val="A31515"/>
                </a:solidFill>
                <a:highlight>
                  <a:srgbClr val="FFFFFF"/>
                </a:highlight>
                <a:latin typeface="Consolas" panose="020B0609020204030204" pitchFamily="49" charset="0"/>
              </a:rPr>
              <a:t>"123 White Ave."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city: </a:t>
            </a:r>
            <a:r>
              <a:rPr lang="en-US" dirty="0">
                <a:solidFill>
                  <a:srgbClr val="A31515"/>
                </a:solidFill>
                <a:highlight>
                  <a:srgbClr val="FFFFFF"/>
                </a:highlight>
                <a:latin typeface="Consolas" panose="020B0609020204030204" pitchFamily="49" charset="0"/>
              </a:rPr>
              <a:t>"Nashville"</a:t>
            </a:r>
            <a:r>
              <a:rPr lang="en-US" dirty="0">
                <a:solidFill>
                  <a:srgbClr val="000000"/>
                </a:solidFill>
                <a:highlight>
                  <a:srgbClr val="FFFFFF"/>
                </a:highlight>
                <a:latin typeface="Consolas" panose="020B0609020204030204" pitchFamily="49" charset="0"/>
              </a:rPr>
              <a:t>, state: </a:t>
            </a:r>
            <a:r>
              <a:rPr lang="en-US" dirty="0">
                <a:solidFill>
                  <a:srgbClr val="A31515"/>
                </a:solidFill>
                <a:highlight>
                  <a:srgbClr val="FFFFFF"/>
                </a:highlight>
                <a:latin typeface="Consolas" panose="020B0609020204030204" pitchFamily="49" charset="0"/>
              </a:rPr>
              <a:t>"TN"</a:t>
            </a:r>
            <a:r>
              <a:rPr lang="en-US" dirty="0">
                <a:solidFill>
                  <a:srgbClr val="000000"/>
                </a:solidFill>
                <a:highlight>
                  <a:srgbClr val="FFFFFF"/>
                </a:highlight>
                <a:latin typeface="Consolas" panose="020B0609020204030204" pitchFamily="49" charset="0"/>
              </a:rPr>
              <a:t>, zip: </a:t>
            </a:r>
            <a:r>
              <a:rPr lang="en-US" dirty="0">
                <a:solidFill>
                  <a:srgbClr val="A31515"/>
                </a:solidFill>
                <a:highlight>
                  <a:srgbClr val="FFFFFF"/>
                </a:highlight>
                <a:latin typeface="Consolas" panose="020B0609020204030204" pitchFamily="49" charset="0"/>
              </a:rPr>
              <a:t>"90210"</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phone: </a:t>
            </a:r>
            <a:r>
              <a:rPr lang="en-US" dirty="0" smtClean="0">
                <a:solidFill>
                  <a:srgbClr val="A31515"/>
                </a:solidFill>
                <a:highlight>
                  <a:srgbClr val="FFFFFF"/>
                </a:highlight>
                <a:latin typeface="Consolas" panose="020B0609020204030204" pitchFamily="49" charset="0"/>
              </a:rPr>
              <a:t>"555-987-6543"</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smtClean="0">
                <a:solidFill>
                  <a:srgbClr val="A31515"/>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.phone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person.toString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fr-FR" dirty="0">
              <a:solidFill>
                <a:srgbClr val="000000"/>
              </a:solidFill>
              <a:highlight>
                <a:srgbClr val="FFFFFF"/>
              </a:highlight>
              <a:latin typeface="Consolas" panose="020B0609020204030204" pitchFamily="49" charset="0"/>
            </a:endParaRPr>
          </a:p>
          <a:p>
            <a:pPr marL="0" indent="0">
              <a:buNone/>
            </a:pPr>
            <a:endParaRPr lang="fr-FR"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4" name="Up Arrow 3"/>
          <p:cNvSpPr/>
          <p:nvPr/>
        </p:nvSpPr>
        <p:spPr bwMode="auto">
          <a:xfrm rot="18808699">
            <a:off x="2733138" y="2631214"/>
            <a:ext cx="304800" cy="3883701"/>
          </a:xfrm>
          <a:prstGeom prst="up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Up Arrow 12"/>
          <p:cNvSpPr/>
          <p:nvPr/>
        </p:nvSpPr>
        <p:spPr bwMode="auto">
          <a:xfrm rot="18808699">
            <a:off x="2256969" y="3927794"/>
            <a:ext cx="304800" cy="2571279"/>
          </a:xfrm>
          <a:prstGeom prst="up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6" name="Rounded Rectangle 5"/>
          <p:cNvSpPr/>
          <p:nvPr/>
        </p:nvSpPr>
        <p:spPr bwMode="auto">
          <a:xfrm>
            <a:off x="2514600" y="5593645"/>
            <a:ext cx="4114800" cy="732062"/>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John Smith: 555-987-6543</a:t>
            </a:r>
            <a:endParaRPr lang="en-US" sz="20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08541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Define Bug</a:t>
            </a:r>
          </a:p>
        </p:txBody>
      </p:sp>
      <p:sp>
        <p:nvSpPr>
          <p:cNvPr id="3" name="Text Placeholder 2"/>
          <p:cNvSpPr>
            <a:spLocks noGrp="1"/>
          </p:cNvSpPr>
          <p:nvPr>
            <p:ph type="body" idx="1"/>
          </p:nvPr>
        </p:nvSpPr>
        <p:spPr/>
        <p:txBody>
          <a:bodyPr/>
          <a:lstStyle/>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sz="800" dirty="0" smtClean="0">
              <a:solidFill>
                <a:srgbClr val="000000"/>
              </a:solidFill>
              <a:highlight>
                <a:srgbClr val="FFFFFF"/>
              </a:highlight>
              <a:latin typeface="+mn-lt"/>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myObject</a:t>
            </a:r>
            <a:r>
              <a:rPr lang="en-US" dirty="0" smtClean="0">
                <a:solidFill>
                  <a:srgbClr val="000000"/>
                </a:solidFill>
                <a:highlight>
                  <a:srgbClr val="FFFFFF"/>
                </a:highlight>
                <a:latin typeface="Consolas" panose="020B0609020204030204" pitchFamily="49" charset="0"/>
              </a:rPr>
              <a:t> = {</a:t>
            </a:r>
          </a:p>
          <a:p>
            <a:pPr marL="0" indent="0">
              <a:buNone/>
            </a:pPr>
            <a:r>
              <a:rPr lang="en-US" dirty="0" smtClean="0">
                <a:solidFill>
                  <a:srgbClr val="000000"/>
                </a:solidFill>
                <a:highlight>
                  <a:srgbClr val="FFFFFF"/>
                </a:highlight>
                <a:latin typeface="Consolas" panose="020B0609020204030204" pitchFamily="49" charset="0"/>
              </a:rPr>
              <a:t>  key1: </a:t>
            </a:r>
            <a:r>
              <a:rPr lang="en-US" dirty="0" smtClean="0">
                <a:solidFill>
                  <a:srgbClr val="A31515"/>
                </a:solidFill>
                <a:highlight>
                  <a:srgbClr val="FFFFFF"/>
                </a:highlight>
                <a:latin typeface="Consolas" panose="020B0609020204030204" pitchFamily="49" charset="0"/>
              </a:rPr>
              <a:t>"Hello.1"</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key1: </a:t>
            </a:r>
            <a:r>
              <a:rPr lang="en-US" dirty="0" smtClean="0">
                <a:solidFill>
                  <a:srgbClr val="A31515"/>
                </a:solidFill>
                <a:highlight>
                  <a:srgbClr val="FFFFFF"/>
                </a:highlight>
                <a:latin typeface="Consolas" panose="020B0609020204030204" pitchFamily="49" charset="0"/>
              </a:rPr>
              <a:t>"Goodbye.1"</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overwrites previous key1</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console.log(myObject.key1); </a:t>
            </a:r>
            <a:r>
              <a:rPr lang="en-US" dirty="0" smtClean="0">
                <a:solidFill>
                  <a:srgbClr val="008000"/>
                </a:solidFill>
                <a:highlight>
                  <a:srgbClr val="FFFFFF"/>
                </a:highlight>
                <a:latin typeface="Consolas" panose="020B0609020204030204" pitchFamily="49" charset="0"/>
              </a:rPr>
              <a:t>// Goodbye.1</a:t>
            </a:r>
            <a:endParaRPr lang="en-US" dirty="0" smtClean="0">
              <a:solidFill>
                <a:srgbClr val="000000"/>
              </a:solidFill>
              <a:highlight>
                <a:srgbClr val="FFFFFF"/>
              </a:highlight>
              <a:latin typeface="Consolas" panose="020B0609020204030204" pitchFamily="49" charset="0"/>
            </a:endParaRPr>
          </a:p>
          <a:p>
            <a:pPr marL="0" indent="0">
              <a:buNone/>
            </a:pPr>
            <a:endParaRPr lang="en-US" sz="800" dirty="0" smtClean="0">
              <a:solidFill>
                <a:srgbClr val="000000"/>
              </a:solidFill>
              <a:highlight>
                <a:srgbClr val="FFFFFF"/>
              </a:highlight>
              <a:latin typeface="Consolas" panose="020B0609020204030204" pitchFamily="49" charset="0"/>
            </a:endParaRPr>
          </a:p>
          <a:p>
            <a:pPr marL="0" indent="0">
              <a:buNone/>
            </a:pPr>
            <a:endParaRPr lang="en-US" sz="800"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myFunction</a:t>
            </a:r>
            <a:r>
              <a:rPr lang="en-US" dirty="0" smtClean="0">
                <a:solidFill>
                  <a:srgbClr val="000000"/>
                </a:solidFill>
                <a:highlight>
                  <a:srgbClr val="FFFFFF"/>
                </a:highlight>
                <a:latin typeface="Consolas" panose="020B0609020204030204" pitchFamily="49" charset="0"/>
              </a:rPr>
              <a:t>(param1, param1) {</a:t>
            </a:r>
          </a:p>
          <a:p>
            <a:pPr marL="0" indent="0">
              <a:buNone/>
            </a:pPr>
            <a:r>
              <a:rPr lang="en-US" dirty="0" smtClean="0">
                <a:solidFill>
                  <a:srgbClr val="000000"/>
                </a:solidFill>
                <a:highlight>
                  <a:srgbClr val="FFFFFF"/>
                </a:highlight>
                <a:latin typeface="Consolas" panose="020B0609020204030204" pitchFamily="49" charset="0"/>
              </a:rPr>
              <a:t>  console.log(param1);    </a:t>
            </a:r>
            <a:r>
              <a:rPr lang="en-US" dirty="0" smtClean="0">
                <a:solidFill>
                  <a:srgbClr val="008000"/>
                </a:solidFill>
                <a:highlight>
                  <a:srgbClr val="FFFFFF"/>
                </a:highlight>
                <a:latin typeface="Consolas" panose="020B0609020204030204" pitchFamily="49" charset="0"/>
              </a:rPr>
              <a:t>// Goodbye.2</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myFunction</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"Hello.2"</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"Goodbye.2"</a:t>
            </a:r>
            <a:r>
              <a:rPr lang="en-US" dirty="0" smtClean="0">
                <a:solidFill>
                  <a:srgbClr val="000000"/>
                </a:solidFill>
                <a:highlight>
                  <a:srgbClr val="FFFFFF"/>
                </a:highlight>
                <a:latin typeface="Consolas" panose="020B0609020204030204" pitchFamily="49" charset="0"/>
              </a:rPr>
              <a:t>);</a:t>
            </a:r>
            <a:endParaRPr lang="en-US" dirty="0" smtClean="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sz="800" dirty="0" smtClean="0">
              <a:solidFill>
                <a:srgbClr val="0000FF"/>
              </a:solidFill>
              <a:highlight>
                <a:srgbClr val="FFFFFF"/>
              </a:highlight>
              <a:latin typeface="Consolas" panose="020B0609020204030204" pitchFamily="49" charset="0"/>
            </a:endParaRPr>
          </a:p>
        </p:txBody>
      </p:sp>
      <p:sp>
        <p:nvSpPr>
          <p:cNvPr id="6" name="Rounded Rectangle 5"/>
          <p:cNvSpPr/>
          <p:nvPr/>
        </p:nvSpPr>
        <p:spPr bwMode="auto">
          <a:xfrm>
            <a:off x="990600" y="1382149"/>
            <a:ext cx="7162800" cy="9906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t>The last key in an object literal or parameter</a:t>
            </a:r>
          </a:p>
          <a:p>
            <a:pPr algn="ctr"/>
            <a:r>
              <a:rPr lang="en-US" sz="2000" b="1" dirty="0" smtClean="0"/>
              <a:t>in a function with the same name wins!</a:t>
            </a:r>
            <a:endParaRPr lang="en-US" sz="2000" b="1" dirty="0"/>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028" y="1279324"/>
            <a:ext cx="6265944" cy="2438399"/>
          </a:xfrm>
          <a:prstGeom prst="rect">
            <a:avLst/>
          </a:prstGeom>
        </p:spPr>
      </p:pic>
    </p:spTree>
    <p:extLst>
      <p:ext uri="{BB962C8B-B14F-4D97-AF65-F5344CB8AC3E}">
        <p14:creationId xmlns:p14="http://schemas.microsoft.com/office/powerpoint/2010/main" val="2590034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4" end="14"/>
                                            </p:txEl>
                                          </p:spTgt>
                                        </p:tgtEl>
                                        <p:attrNameLst>
                                          <p:attrName>style.visibility</p:attrName>
                                        </p:attrNameLst>
                                      </p:cBhvr>
                                      <p:to>
                                        <p:strVal val="visible"/>
                                      </p:to>
                                    </p:set>
                                    <p:animEffect transition="in" filter="fade">
                                      <p:cBhvr>
                                        <p:cTn id="16" dur="500"/>
                                        <p:tgtEl>
                                          <p:spTgt spid="3">
                                            <p:txEl>
                                              <p:pRg st="14" end="1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Define Bug</a:t>
            </a:r>
          </a:p>
        </p:txBody>
      </p:sp>
      <p:sp>
        <p:nvSpPr>
          <p:cNvPr id="3" name="Text Placeholder 2"/>
          <p:cNvSpPr>
            <a:spLocks noGrp="1"/>
          </p:cNvSpPr>
          <p:nvPr>
            <p:ph type="body" idx="1"/>
          </p:nvPr>
        </p:nvSpPr>
        <p:spPr/>
        <p:txBody>
          <a:bodyPr/>
          <a:lstStyle/>
          <a:p>
            <a:pPr marL="0" indent="0">
              <a:buNone/>
            </a:pPr>
            <a:endParaRPr lang="en-US" dirty="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sz="800" dirty="0" smtClean="0">
              <a:solidFill>
                <a:srgbClr val="000000"/>
              </a:solidFill>
              <a:highlight>
                <a:srgbClr val="FFFFFF"/>
              </a:highlight>
              <a:latin typeface="+mn-lt"/>
            </a:endParaRPr>
          </a:p>
          <a:p>
            <a:pPr marL="0" indent="0">
              <a:buNone/>
            </a:pP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use strict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myObject</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key1</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"Hello.1"</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key1</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"Goodbye.1"</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myFunction</a:t>
            </a:r>
            <a:r>
              <a:rPr lang="en-US" dirty="0">
                <a:solidFill>
                  <a:srgbClr val="000000"/>
                </a:solidFill>
                <a:highlight>
                  <a:srgbClr val="FFFFFF"/>
                </a:highlight>
                <a:latin typeface="Consolas" panose="020B0609020204030204" pitchFamily="49" charset="0"/>
              </a:rPr>
              <a:t>(key1, key1)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console.log(key1</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sz="800" dirty="0" smtClean="0">
              <a:solidFill>
                <a:srgbClr val="0000FF"/>
              </a:solidFill>
              <a:highlight>
                <a:srgbClr val="FFFFFF"/>
              </a:highlight>
              <a:latin typeface="Consolas" panose="020B0609020204030204" pitchFamily="49" charset="0"/>
            </a:endParaRPr>
          </a:p>
        </p:txBody>
      </p:sp>
      <p:sp>
        <p:nvSpPr>
          <p:cNvPr id="6" name="Rounded Rectangle 5"/>
          <p:cNvSpPr/>
          <p:nvPr/>
        </p:nvSpPr>
        <p:spPr bwMode="auto">
          <a:xfrm>
            <a:off x="990600" y="1382149"/>
            <a:ext cx="7162800" cy="599051"/>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t>If we turn on strict mode, then these become exceptions! </a:t>
            </a:r>
            <a:r>
              <a:rPr lang="en-US" sz="2000" b="1" dirty="0" smtClean="0">
                <a:sym typeface="Wingdings" panose="05000000000000000000" pitchFamily="2" charset="2"/>
              </a:rPr>
              <a:t></a:t>
            </a:r>
            <a:endParaRPr lang="en-US" sz="2000" b="1" dirty="0"/>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11" name="Rectangular Callout 10"/>
          <p:cNvSpPr/>
          <p:nvPr/>
        </p:nvSpPr>
        <p:spPr>
          <a:xfrm>
            <a:off x="4495800" y="3429000"/>
            <a:ext cx="3819323" cy="1181100"/>
          </a:xfrm>
          <a:prstGeom prst="wedgeRectCallout">
            <a:avLst>
              <a:gd name="adj1" fmla="val -71773"/>
              <a:gd name="adj2" fmla="val 2243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Uncaught </a:t>
            </a:r>
            <a:r>
              <a:rPr lang="en-US" sz="2000" b="1" dirty="0" err="1" smtClean="0"/>
              <a:t>SyntaxError</a:t>
            </a:r>
            <a:r>
              <a:rPr lang="en-US" sz="2000" b="1" dirty="0" smtClean="0"/>
              <a:t>: Duplicate data property in object literal not allowed in strict mode</a:t>
            </a:r>
            <a:endParaRPr lang="en-US" sz="2000" b="1" dirty="0"/>
          </a:p>
        </p:txBody>
      </p:sp>
      <p:sp>
        <p:nvSpPr>
          <p:cNvPr id="12" name="Rectangular Callout 11"/>
          <p:cNvSpPr/>
          <p:nvPr/>
        </p:nvSpPr>
        <p:spPr>
          <a:xfrm>
            <a:off x="2662338" y="5467350"/>
            <a:ext cx="3819323" cy="1181100"/>
          </a:xfrm>
          <a:prstGeom prst="wedgeRectCallout">
            <a:avLst>
              <a:gd name="adj1" fmla="val 3955"/>
              <a:gd name="adj2" fmla="val -7182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Uncaught </a:t>
            </a:r>
            <a:r>
              <a:rPr lang="en-US" sz="2000" b="1" dirty="0" err="1" smtClean="0"/>
              <a:t>SyntaxError</a:t>
            </a:r>
            <a:r>
              <a:rPr lang="en-US" sz="2000" b="1" dirty="0" smtClean="0"/>
              <a:t>: Strict mode function may not have duplicate parameter names</a:t>
            </a:r>
            <a:endParaRPr lang="en-US" sz="2000" b="1" dirty="0"/>
          </a:p>
        </p:txBody>
      </p:sp>
    </p:spTree>
    <p:extLst>
      <p:ext uri="{BB962C8B-B14F-4D97-AF65-F5344CB8AC3E}">
        <p14:creationId xmlns:p14="http://schemas.microsoft.com/office/powerpoint/2010/main" val="4236704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Define Bug</a:t>
            </a:r>
          </a:p>
        </p:txBody>
      </p:sp>
      <p:sp>
        <p:nvSpPr>
          <p:cNvPr id="3" name="Text Placeholder 2"/>
          <p:cNvSpPr>
            <a:spLocks noGrp="1"/>
          </p:cNvSpPr>
          <p:nvPr>
            <p:ph type="body" idx="1"/>
          </p:nvPr>
        </p:nvSpPr>
        <p:spPr>
          <a:xfrm>
            <a:off x="457200" y="1371600"/>
            <a:ext cx="8610600" cy="4495800"/>
          </a:xfrm>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A31515"/>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 = {</a:t>
            </a:r>
          </a:p>
          <a:p>
            <a:pPr marL="0" indent="0">
              <a:buNone/>
            </a:pPr>
            <a:r>
              <a:rPr lang="en-US" dirty="0">
                <a:solidFill>
                  <a:srgbClr val="000000"/>
                </a:solidFill>
                <a:highlight>
                  <a:srgbClr val="FFFFFF"/>
                </a:highlight>
                <a:latin typeface="Consolas" panose="020B0609020204030204" pitchFamily="49" charset="0"/>
              </a:rPr>
              <a:t>    name: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phone: { home: </a:t>
            </a:r>
            <a:r>
              <a:rPr lang="en-US" dirty="0" smtClean="0">
                <a:solidFill>
                  <a:srgbClr val="A31515"/>
                </a:solidFill>
                <a:highlight>
                  <a:srgbClr val="FFFFFF"/>
                </a:highlight>
                <a:latin typeface="Consolas" panose="020B0609020204030204" pitchFamily="49" charset="0"/>
              </a:rPr>
              <a:t>"555-123-4567</a:t>
            </a:r>
            <a:r>
              <a:rPr lang="en-US" dirty="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cell: </a:t>
            </a:r>
            <a:r>
              <a:rPr lang="en-US" dirty="0" smtClean="0">
                <a:solidFill>
                  <a:srgbClr val="A31515"/>
                </a:solidFill>
                <a:highlight>
                  <a:srgbClr val="FFFFFF"/>
                </a:highlight>
                <a:latin typeface="Consolas" panose="020B0609020204030204" pitchFamily="49" charset="0"/>
              </a:rPr>
              <a:t>"555-987-6543</a:t>
            </a:r>
            <a:r>
              <a:rPr lang="en-US" dirty="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address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"123 White Ave."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city: </a:t>
            </a:r>
            <a:r>
              <a:rPr lang="en-US" dirty="0">
                <a:solidFill>
                  <a:srgbClr val="A31515"/>
                </a:solidFill>
                <a:highlight>
                  <a:srgbClr val="FFFFFF"/>
                </a:highlight>
                <a:latin typeface="Consolas" panose="020B0609020204030204" pitchFamily="49" charset="0"/>
              </a:rPr>
              <a:t>"Nashville"</a:t>
            </a:r>
            <a:r>
              <a:rPr lang="en-US" dirty="0">
                <a:solidFill>
                  <a:srgbClr val="000000"/>
                </a:solidFill>
                <a:highlight>
                  <a:srgbClr val="FFFFFF"/>
                </a:highlight>
                <a:latin typeface="Consolas" panose="020B0609020204030204" pitchFamily="49" charset="0"/>
              </a:rPr>
              <a:t>, state: </a:t>
            </a:r>
            <a:r>
              <a:rPr lang="en-US" dirty="0">
                <a:solidFill>
                  <a:srgbClr val="A31515"/>
                </a:solidFill>
                <a:highlight>
                  <a:srgbClr val="FFFFFF"/>
                </a:highlight>
                <a:latin typeface="Consolas" panose="020B0609020204030204" pitchFamily="49" charset="0"/>
              </a:rPr>
              <a:t>"TN"</a:t>
            </a:r>
            <a:r>
              <a:rPr lang="en-US" dirty="0">
                <a:solidFill>
                  <a:srgbClr val="000000"/>
                </a:solidFill>
                <a:highlight>
                  <a:srgbClr val="FFFFFF"/>
                </a:highlight>
                <a:latin typeface="Consolas" panose="020B0609020204030204" pitchFamily="49" charset="0"/>
              </a:rPr>
              <a:t>, zip: </a:t>
            </a:r>
            <a:r>
              <a:rPr lang="en-US" dirty="0">
                <a:solidFill>
                  <a:srgbClr val="A31515"/>
                </a:solidFill>
                <a:highlight>
                  <a:srgbClr val="FFFFFF"/>
                </a:highlight>
                <a:latin typeface="Consolas" panose="020B0609020204030204" pitchFamily="49" charset="0"/>
              </a:rPr>
              <a:t>"90210"</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toString</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.phone.home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err="1">
                <a:solidFill>
                  <a:srgbClr val="000000"/>
                </a:solidFill>
                <a:highlight>
                  <a:srgbClr val="FFFFFF"/>
                </a:highlight>
                <a:latin typeface="Consolas" panose="020B0609020204030204" pitchFamily="49" charset="0"/>
              </a:rPr>
              <a:t>person.toString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fr-FR" dirty="0">
              <a:solidFill>
                <a:srgbClr val="000000"/>
              </a:solidFill>
              <a:highlight>
                <a:srgbClr val="FFFFFF"/>
              </a:highlight>
              <a:latin typeface="Consolas" panose="020B0609020204030204" pitchFamily="49" charset="0"/>
            </a:endParaRPr>
          </a:p>
          <a:p>
            <a:pPr marL="0" indent="0">
              <a:buNone/>
            </a:pPr>
            <a:endParaRPr lang="fr-FR"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6458417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Fresh Function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people = [</a:t>
            </a:r>
          </a:p>
          <a:p>
            <a:pPr marL="0" indent="0">
              <a:buNone/>
            </a:pP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"2/2/1979"</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"3/3/1981"</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"Jack"</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"4/4/1982"</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people.filter</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(person)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Date(</a:t>
            </a:r>
            <a:r>
              <a:rPr lang="en-US" dirty="0" err="1" smtClean="0">
                <a:solidFill>
                  <a:srgbClr val="000000"/>
                </a:solidFill>
                <a:highlight>
                  <a:srgbClr val="FFFFFF"/>
                </a:highlight>
                <a:latin typeface="Consolas" panose="020B0609020204030204" pitchFamily="49" charset="0"/>
              </a:rPr>
              <a:t>person.bday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getFullYear</a:t>
            </a:r>
            <a:r>
              <a:rPr lang="en-US" dirty="0">
                <a:solidFill>
                  <a:srgbClr val="000000"/>
                </a:solidFill>
                <a:highlight>
                  <a:srgbClr val="FFFFFF"/>
                </a:highlight>
                <a:latin typeface="Consolas" panose="020B0609020204030204" pitchFamily="49" charset="0"/>
              </a:rPr>
              <a:t>() &lt; 1980;</a:t>
            </a:r>
          </a:p>
          <a:p>
            <a:pPr marL="0" indent="0">
              <a:buNone/>
            </a:pPr>
            <a:r>
              <a:rPr lang="en-US" dirty="0">
                <a:solidFill>
                  <a:srgbClr val="000000"/>
                </a:solidFill>
                <a:highlight>
                  <a:srgbClr val="FFFFFF"/>
                </a:highlight>
                <a:latin typeface="Consolas" panose="020B0609020204030204" pitchFamily="49" charset="0"/>
              </a:rPr>
              <a:t>}).map(</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(person)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name: </a:t>
            </a:r>
            <a:r>
              <a:rPr lang="en-US" dirty="0" err="1">
                <a:solidFill>
                  <a:srgbClr val="000000"/>
                </a:solidFill>
                <a:highlight>
                  <a:srgbClr val="FFFFFF"/>
                </a:highlight>
                <a:latin typeface="Consolas" panose="020B0609020204030204" pitchFamily="49" charset="0"/>
              </a:rPr>
              <a:t>person.fname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person.lname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age: moment().</a:t>
            </a:r>
            <a:r>
              <a:rPr lang="en-US" dirty="0" smtClean="0">
                <a:solidFill>
                  <a:srgbClr val="000000"/>
                </a:solidFill>
                <a:highlight>
                  <a:srgbClr val="FFFFFF"/>
                </a:highlight>
                <a:latin typeface="Consolas" panose="020B0609020204030204" pitchFamily="49" charset="0"/>
              </a:rPr>
              <a:t>diff(moment(</a:t>
            </a:r>
            <a:r>
              <a:rPr lang="en-US" dirty="0" err="1" smtClean="0">
                <a:solidFill>
                  <a:srgbClr val="000000"/>
                </a:solidFill>
                <a:highlight>
                  <a:srgbClr val="FFFFFF"/>
                </a:highlight>
                <a:latin typeface="Consolas" panose="020B0609020204030204" pitchFamily="49" charset="0"/>
              </a:rPr>
              <a:t>person.bday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"years"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lvl="1"/>
            <a:endParaRPr lang="en-US" dirty="0"/>
          </a:p>
        </p:txBody>
      </p:sp>
      <p:sp>
        <p:nvSpPr>
          <p:cNvPr id="10" name="Rectangular Callout 9"/>
          <p:cNvSpPr/>
          <p:nvPr/>
        </p:nvSpPr>
        <p:spPr>
          <a:xfrm>
            <a:off x="457200" y="2823520"/>
            <a:ext cx="2895600" cy="556054"/>
          </a:xfrm>
          <a:prstGeom prst="wedgeRectCallout">
            <a:avLst>
              <a:gd name="adj1" fmla="val 3821"/>
              <a:gd name="adj2" fmla="val 800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IE8 Throws an Error</a:t>
            </a:r>
            <a:endParaRPr lang="en-US" sz="2000" b="1" dirty="0"/>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71" y="2503484"/>
            <a:ext cx="5138329" cy="3456192"/>
          </a:xfrm>
          <a:prstGeom prst="rect">
            <a:avLst/>
          </a:prstGeom>
        </p:spPr>
      </p:pic>
    </p:spTree>
    <p:extLst>
      <p:ext uri="{BB962C8B-B14F-4D97-AF65-F5344CB8AC3E}">
        <p14:creationId xmlns:p14="http://schemas.microsoft.com/office/powerpoint/2010/main" val="1987409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 Total Bug</a:t>
            </a:r>
          </a:p>
        </p:txBody>
      </p:sp>
      <p:sp>
        <p:nvSpPr>
          <p:cNvPr id="3" name="Text Placeholder 2"/>
          <p:cNvSpPr>
            <a:spLocks noGrp="1"/>
          </p:cNvSpPr>
          <p:nvPr>
            <p:ph type="body" idx="1"/>
          </p:nvPr>
        </p:nvSpPr>
        <p:spPr>
          <a:xfrm>
            <a:off x="457200" y="1371600"/>
            <a:ext cx="8534400" cy="4495800"/>
          </a:xfrm>
        </p:spPr>
        <p:txBody>
          <a:bodyPr/>
          <a:lstStyle/>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purchase(item, amount) {</a:t>
            </a:r>
          </a:p>
          <a:p>
            <a:pPr marL="0" indent="0">
              <a:buNone/>
            </a:pPr>
            <a:r>
              <a:rPr lang="en-US" dirty="0">
                <a:solidFill>
                  <a:srgbClr val="000000"/>
                </a:solidFill>
                <a:highlight>
                  <a:srgbClr val="FFFFFF"/>
                </a:highlight>
                <a:latin typeface="Consolas" panose="020B0609020204030204" pitchFamily="49" charset="0"/>
              </a:rPr>
              <a:t>    amount = </a:t>
            </a:r>
            <a:r>
              <a:rPr lang="en-US" dirty="0" err="1">
                <a:solidFill>
                  <a:srgbClr val="000000"/>
                </a:solidFill>
                <a:highlight>
                  <a:srgbClr val="FFFFFF"/>
                </a:highlight>
                <a:latin typeface="Consolas" panose="020B0609020204030204" pitchFamily="49" charset="0"/>
              </a:rPr>
              <a:t>parseInt</a:t>
            </a:r>
            <a:r>
              <a:rPr lang="en-US" dirty="0">
                <a:solidFill>
                  <a:srgbClr val="000000"/>
                </a:solidFill>
                <a:highlight>
                  <a:srgbClr val="FFFFFF"/>
                </a:highlight>
                <a:latin typeface="Consolas" panose="020B0609020204030204" pitchFamily="49" charset="0"/>
              </a:rPr>
              <a:t>(amount);</a:t>
            </a:r>
          </a:p>
          <a:p>
            <a:pPr marL="0" indent="0">
              <a:buNone/>
            </a:pPr>
            <a:r>
              <a:rPr lang="en-US" dirty="0" smtClean="0">
                <a:solidFill>
                  <a:srgbClr val="000000"/>
                </a:solidFill>
                <a:highlight>
                  <a:srgbClr val="FFFFFF"/>
                </a:highlight>
                <a:latin typeface="Consolas" panose="020B0609020204030204" pitchFamily="49" charset="0"/>
              </a:rPr>
              <a:t>    console.log(</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Got "</a:t>
            </a:r>
            <a:r>
              <a:rPr lang="en-US" dirty="0">
                <a:solidFill>
                  <a:srgbClr val="000000"/>
                </a:solidFill>
                <a:highlight>
                  <a:srgbClr val="FFFFFF"/>
                </a:highlight>
                <a:latin typeface="Consolas" panose="020B0609020204030204" pitchFamily="49" charset="0"/>
              </a:rPr>
              <a:t> + item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amount.toFixed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purchase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"Eggs"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"01"</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purchase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"Bacon"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"08"</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251758710"/>
      </p:ext>
    </p:extLst>
  </p:cSld>
  <p:clrMapOvr>
    <a:masterClrMapping/>
  </p:clrMapOvr>
  <p:transition>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 Total Bug</a:t>
            </a:r>
          </a:p>
        </p:txBody>
      </p:sp>
      <p:sp>
        <p:nvSpPr>
          <p:cNvPr id="3" name="Text Placeholder 2"/>
          <p:cNvSpPr>
            <a:spLocks noGrp="1"/>
          </p:cNvSpPr>
          <p:nvPr>
            <p:ph type="body" idx="1"/>
          </p:nvPr>
        </p:nvSpPr>
        <p:spPr>
          <a:xfrm>
            <a:off x="457200" y="1371600"/>
            <a:ext cx="8458200" cy="4495800"/>
          </a:xfrm>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purchase(item, amount) {</a:t>
            </a:r>
          </a:p>
          <a:p>
            <a:pPr marL="0" indent="0">
              <a:buNone/>
            </a:pPr>
            <a:r>
              <a:rPr lang="en-US" dirty="0">
                <a:solidFill>
                  <a:srgbClr val="000000"/>
                </a:solidFill>
                <a:highlight>
                  <a:srgbClr val="FFFFFF"/>
                </a:highlight>
                <a:latin typeface="Consolas" panose="020B0609020204030204" pitchFamily="49" charset="0"/>
              </a:rPr>
              <a:t>    amount = </a:t>
            </a:r>
            <a:r>
              <a:rPr lang="en-US" dirty="0" err="1">
                <a:solidFill>
                  <a:srgbClr val="000000"/>
                </a:solidFill>
                <a:highlight>
                  <a:srgbClr val="FFFFFF"/>
                </a:highlight>
                <a:latin typeface="Consolas" panose="020B0609020204030204" pitchFamily="49" charset="0"/>
              </a:rPr>
              <a:t>parseInt</a:t>
            </a:r>
            <a:r>
              <a:rPr lang="en-US" dirty="0">
                <a:solidFill>
                  <a:srgbClr val="000000"/>
                </a:solidFill>
                <a:highlight>
                  <a:srgbClr val="FFFFFF"/>
                </a:highlight>
                <a:latin typeface="Consolas" panose="020B0609020204030204" pitchFamily="49" charset="0"/>
              </a:rPr>
              <a:t>(amount);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Got "</a:t>
            </a:r>
            <a:r>
              <a:rPr lang="en-US" dirty="0">
                <a:solidFill>
                  <a:srgbClr val="000000"/>
                </a:solidFill>
                <a:highlight>
                  <a:srgbClr val="FFFFFF"/>
                </a:highlight>
                <a:latin typeface="Consolas" panose="020B0609020204030204" pitchFamily="49" charset="0"/>
              </a:rPr>
              <a:t> + item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amount.toFixed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purchase(</a:t>
            </a:r>
            <a:r>
              <a:rPr lang="en-US" dirty="0">
                <a:solidFill>
                  <a:srgbClr val="A31515"/>
                </a:solidFill>
                <a:highlight>
                  <a:srgbClr val="FFFFFF"/>
                </a:highlight>
                <a:latin typeface="Consolas" panose="020B0609020204030204" pitchFamily="49" charset="0"/>
              </a:rPr>
              <a:t>"Eggs"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"01"</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purchase(</a:t>
            </a:r>
            <a:r>
              <a:rPr lang="en-US" dirty="0">
                <a:solidFill>
                  <a:srgbClr val="A31515"/>
                </a:solidFill>
                <a:highlight>
                  <a:srgbClr val="FFFFFF"/>
                </a:highlight>
                <a:latin typeface="Consolas" panose="020B0609020204030204" pitchFamily="49" charset="0"/>
              </a:rPr>
              <a:t>"Bacon"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"08"</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13" name="Rounded Rectangle 12"/>
          <p:cNvSpPr/>
          <p:nvPr/>
        </p:nvSpPr>
        <p:spPr bwMode="auto">
          <a:xfrm>
            <a:off x="3217205" y="5029200"/>
            <a:ext cx="2709590" cy="12926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Got Eggs: $1.00</a:t>
            </a:r>
          </a:p>
          <a:p>
            <a:r>
              <a:rPr lang="en-US" sz="2000" dirty="0" smtClean="0">
                <a:solidFill>
                  <a:srgbClr val="92D050"/>
                </a:solidFill>
                <a:latin typeface="Consolas" panose="020B0609020204030204" pitchFamily="49" charset="0"/>
                <a:cs typeface="Consolas" panose="020B0609020204030204" pitchFamily="49" charset="0"/>
              </a:rPr>
              <a:t>Got Bacon: $8.00</a:t>
            </a:r>
            <a:endParaRPr lang="en-US" sz="2000" dirty="0">
              <a:solidFill>
                <a:srgbClr val="92D050"/>
              </a:solidFill>
              <a:latin typeface="Consolas" panose="020B0609020204030204" pitchFamily="49" charset="0"/>
              <a:cs typeface="Consolas" panose="020B0609020204030204" pitchFamily="49" charset="0"/>
            </a:endParaRPr>
          </a:p>
        </p:txBody>
      </p:sp>
      <p:sp>
        <p:nvSpPr>
          <p:cNvPr id="14" name="Rounded Rectangle 13"/>
          <p:cNvSpPr/>
          <p:nvPr/>
        </p:nvSpPr>
        <p:spPr bwMode="auto">
          <a:xfrm>
            <a:off x="3217205" y="5029200"/>
            <a:ext cx="2709590" cy="12926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Got Eggs: $1.00</a:t>
            </a:r>
          </a:p>
          <a:p>
            <a:r>
              <a:rPr lang="en-US" sz="2000" dirty="0" smtClean="0">
                <a:solidFill>
                  <a:srgbClr val="92D050"/>
                </a:solidFill>
                <a:latin typeface="Consolas" panose="020B0609020204030204" pitchFamily="49" charset="0"/>
                <a:cs typeface="Consolas" panose="020B0609020204030204" pitchFamily="49" charset="0"/>
              </a:rPr>
              <a:t>Got Bacon: $0.00</a:t>
            </a:r>
            <a:endParaRPr lang="en-US" sz="2000" dirty="0">
              <a:solidFill>
                <a:srgbClr val="92D050"/>
              </a:solidFill>
              <a:latin typeface="Consolas" panose="020B0609020204030204" pitchFamily="49" charset="0"/>
              <a:cs typeface="Consolas" panose="020B0609020204030204" pitchFamily="49"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267" y="3602935"/>
            <a:ext cx="3928369" cy="982092"/>
          </a:xfrm>
          <a:prstGeom prst="rect">
            <a:avLst/>
          </a:prstGeom>
        </p:spPr>
      </p:pic>
    </p:spTree>
    <p:extLst>
      <p:ext uri="{BB962C8B-B14F-4D97-AF65-F5344CB8AC3E}">
        <p14:creationId xmlns:p14="http://schemas.microsoft.com/office/powerpoint/2010/main" val="2531665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 Total Bug</a:t>
            </a:r>
          </a:p>
        </p:txBody>
      </p:sp>
      <p:sp>
        <p:nvSpPr>
          <p:cNvPr id="3" name="Text Placeholder 2"/>
          <p:cNvSpPr>
            <a:spLocks noGrp="1"/>
          </p:cNvSpPr>
          <p:nvPr>
            <p:ph type="body" idx="1"/>
          </p:nvPr>
        </p:nvSpPr>
        <p:spPr>
          <a:ln>
            <a:solidFill>
              <a:schemeClr val="bg1"/>
            </a:solidFill>
          </a:ln>
        </p:spPr>
        <p:style>
          <a:lnRef idx="2">
            <a:schemeClr val="dk1"/>
          </a:lnRef>
          <a:fillRef idx="1">
            <a:schemeClr val="lt1"/>
          </a:fillRef>
          <a:effectRef idx="0">
            <a:schemeClr val="dk1"/>
          </a:effectRef>
          <a:fontRef idx="minor">
            <a:schemeClr val="dk1"/>
          </a:fontRef>
        </p:style>
        <p:txBody>
          <a:bodyPr/>
          <a:lstStyle/>
          <a:p>
            <a:pPr marL="0" indent="0">
              <a:buNone/>
            </a:pPr>
            <a:r>
              <a:rPr lang="en-US" dirty="0" smtClean="0">
                <a:solidFill>
                  <a:srgbClr val="000000"/>
                </a:solidFill>
                <a:highlight>
                  <a:srgbClr val="FFFFFF"/>
                </a:highlight>
                <a:latin typeface="+mn-lt"/>
              </a:rPr>
              <a:t>Usage</a:t>
            </a:r>
          </a:p>
          <a:p>
            <a:pPr marL="0" indent="0">
              <a:buNone/>
            </a:pPr>
            <a:r>
              <a:rPr lang="en-US" dirty="0" smtClean="0">
                <a:solidFill>
                  <a:srgbClr val="000000"/>
                </a:solidFill>
                <a:highlight>
                  <a:srgbClr val="FFFFFF"/>
                </a:highlight>
                <a:latin typeface="+mn-lt"/>
              </a:rPr>
              <a:t>	</a:t>
            </a: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sz="800" dirty="0" smtClean="0">
              <a:solidFill>
                <a:srgbClr val="000000"/>
              </a:solidFill>
              <a:highlight>
                <a:srgbClr val="FFFFFF"/>
              </a:highlight>
              <a:latin typeface="+mn-lt"/>
            </a:endParaRPr>
          </a:p>
          <a:p>
            <a:pPr marL="0" indent="0">
              <a:buNone/>
            </a:pPr>
            <a:r>
              <a:rPr lang="en-US" dirty="0" smtClean="0">
                <a:solidFill>
                  <a:srgbClr val="000000"/>
                </a:solidFill>
                <a:highlight>
                  <a:srgbClr val="FFFFFF"/>
                </a:highlight>
                <a:latin typeface="+mn-lt"/>
              </a:rPr>
              <a:t>If radix is undefined or 0 then…</a:t>
            </a:r>
          </a:p>
          <a:p>
            <a:r>
              <a:rPr lang="en-US" dirty="0" smtClean="0">
                <a:solidFill>
                  <a:srgbClr val="000000"/>
                </a:solidFill>
                <a:highlight>
                  <a:srgbClr val="FFFFFF"/>
                </a:highlight>
                <a:latin typeface="+mn-lt"/>
              </a:rPr>
              <a:t>If string &amp; starts with "0x" or "0X" then radix is 16</a:t>
            </a:r>
          </a:p>
          <a:p>
            <a:r>
              <a:rPr lang="en-US" dirty="0" smtClean="0">
                <a:solidFill>
                  <a:srgbClr val="000000"/>
                </a:solidFill>
                <a:highlight>
                  <a:srgbClr val="FFFFFF"/>
                </a:highlight>
                <a:latin typeface="+mn-lt"/>
              </a:rPr>
              <a:t>If string &amp; starts with "0" then radix is 8 </a:t>
            </a:r>
            <a:r>
              <a:rPr lang="en-US" dirty="0" smtClean="0">
                <a:solidFill>
                  <a:srgbClr val="FF0000"/>
                </a:solidFill>
                <a:highlight>
                  <a:srgbClr val="FFFFFF"/>
                </a:highlight>
                <a:latin typeface="+mn-lt"/>
              </a:rPr>
              <a:t>*</a:t>
            </a:r>
          </a:p>
          <a:p>
            <a:r>
              <a:rPr lang="en-US" dirty="0" smtClean="0">
                <a:solidFill>
                  <a:srgbClr val="000000"/>
                </a:solidFill>
                <a:highlight>
                  <a:srgbClr val="FFFFFF"/>
                </a:highlight>
                <a:latin typeface="+mn-lt"/>
              </a:rPr>
              <a:t>If string &amp; starts with something else then radix 10</a:t>
            </a:r>
          </a:p>
          <a:p>
            <a:pPr marL="0" indent="0">
              <a:buNone/>
            </a:pPr>
            <a:r>
              <a:rPr lang="en-US" dirty="0" smtClean="0">
                <a:solidFill>
                  <a:srgbClr val="FF0000"/>
                </a:solidFill>
                <a:highlight>
                  <a:srgbClr val="FFFFFF"/>
                </a:highlight>
                <a:latin typeface="+mn-lt"/>
              </a:rPr>
              <a:t>*</a:t>
            </a:r>
            <a:r>
              <a:rPr lang="en-US" dirty="0" smtClean="0">
                <a:solidFill>
                  <a:srgbClr val="000000"/>
                </a:solidFill>
                <a:highlight>
                  <a:srgbClr val="FFFFFF"/>
                </a:highlight>
                <a:latin typeface="+mn-lt"/>
              </a:rPr>
              <a:t> Exception: If </a:t>
            </a:r>
            <a:r>
              <a:rPr lang="en-US" dirty="0" err="1" smtClean="0">
                <a:solidFill>
                  <a:srgbClr val="000000"/>
                </a:solidFill>
                <a:highlight>
                  <a:srgbClr val="FFFFFF"/>
                </a:highlight>
                <a:latin typeface="+mn-lt"/>
              </a:rPr>
              <a:t>ECMAScript</a:t>
            </a:r>
            <a:r>
              <a:rPr lang="en-US" dirty="0" smtClean="0">
                <a:solidFill>
                  <a:srgbClr val="000000"/>
                </a:solidFill>
                <a:highlight>
                  <a:srgbClr val="FFFFFF"/>
                </a:highlight>
                <a:latin typeface="+mn-lt"/>
              </a:rPr>
              <a:t> 5 then radix is 10</a:t>
            </a:r>
          </a:p>
          <a:p>
            <a:pPr>
              <a:buFont typeface="Arial" panose="020B0604020202020204" pitchFamily="34" charset="0"/>
              <a:buChar char="•"/>
            </a:pPr>
            <a:endParaRPr lang="en-US" dirty="0">
              <a:solidFill>
                <a:srgbClr val="000000"/>
              </a:solidFill>
              <a:highlight>
                <a:srgbClr val="FFFFFF"/>
              </a:highlight>
              <a:latin typeface="+mn-lt"/>
            </a:endParaRPr>
          </a:p>
          <a:p>
            <a:pPr marL="0" indent="0">
              <a:buNone/>
            </a:pPr>
            <a:r>
              <a:rPr lang="en-US" dirty="0">
                <a:solidFill>
                  <a:srgbClr val="000000"/>
                </a:solidFill>
                <a:highlight>
                  <a:srgbClr val="FFFFFF"/>
                </a:highlight>
                <a:latin typeface="Consolas" panose="020B0609020204030204" pitchFamily="49" charset="0"/>
              </a:rPr>
              <a:t>c</a:t>
            </a:r>
            <a:r>
              <a:rPr lang="en-US" dirty="0" smtClean="0">
                <a:solidFill>
                  <a:srgbClr val="000000"/>
                </a:solidFill>
                <a:highlight>
                  <a:srgbClr val="FFFFFF"/>
                </a:highlight>
                <a:latin typeface="Consolas" panose="020B0609020204030204" pitchFamily="49" charset="0"/>
              </a:rPr>
              <a:t>onsole.log(</a:t>
            </a:r>
            <a:r>
              <a:rPr lang="en-US" dirty="0" err="1" smtClean="0">
                <a:solidFill>
                  <a:srgbClr val="000000"/>
                </a:solidFill>
                <a:highlight>
                  <a:srgbClr val="FFFFFF"/>
                </a:highlight>
                <a:latin typeface="Consolas" panose="020B0609020204030204" pitchFamily="49" charset="0"/>
              </a:rPr>
              <a:t>parseInt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"0xA"</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10</a:t>
            </a:r>
            <a:endParaRPr lang="en-US" dirty="0">
              <a:solidFill>
                <a:srgbClr val="000000"/>
              </a:solidFill>
              <a:highlight>
                <a:srgbClr val="FFFFFF"/>
              </a:highlight>
              <a:latin typeface="Consolas" panose="020B0609020204030204" pitchFamily="49" charset="0"/>
            </a:endParaRPr>
          </a:p>
          <a:p>
            <a:pPr marL="0" indent="0">
              <a:buNone/>
            </a:pPr>
            <a:r>
              <a:rPr lang="de-DE" dirty="0" smtClean="0">
                <a:solidFill>
                  <a:srgbClr val="000000"/>
                </a:solidFill>
                <a:highlight>
                  <a:srgbClr val="FFFFFF"/>
                </a:highlight>
                <a:latin typeface="Consolas" panose="020B0609020204030204" pitchFamily="49" charset="0"/>
              </a:rPr>
              <a:t>console.log(parseInt</a:t>
            </a:r>
            <a:r>
              <a:rPr lang="de-DE" dirty="0">
                <a:solidFill>
                  <a:srgbClr val="000000"/>
                </a:solidFill>
                <a:highlight>
                  <a:srgbClr val="FFFFFF"/>
                </a:highlight>
                <a:latin typeface="Consolas" panose="020B0609020204030204" pitchFamily="49" charset="0"/>
              </a:rPr>
              <a:t>(</a:t>
            </a:r>
            <a:r>
              <a:rPr lang="de-DE" dirty="0">
                <a:solidFill>
                  <a:srgbClr val="A31515"/>
                </a:solidFill>
                <a:highlight>
                  <a:srgbClr val="FFFFFF"/>
                </a:highlight>
                <a:latin typeface="Consolas" panose="020B0609020204030204" pitchFamily="49" charset="0"/>
              </a:rPr>
              <a:t>"015"</a:t>
            </a:r>
            <a:r>
              <a:rPr lang="de-DE" dirty="0">
                <a:solidFill>
                  <a:srgbClr val="000000"/>
                </a:solidFill>
                <a:highlight>
                  <a:srgbClr val="FFFFFF"/>
                </a:highlight>
                <a:latin typeface="Consolas" panose="020B0609020204030204" pitchFamily="49" charset="0"/>
              </a:rPr>
              <a:t>)); </a:t>
            </a:r>
            <a:r>
              <a:rPr lang="de-DE" dirty="0">
                <a:solidFill>
                  <a:srgbClr val="008000"/>
                </a:solidFill>
                <a:highlight>
                  <a:srgbClr val="FFFFFF"/>
                </a:highlight>
                <a:latin typeface="Consolas" panose="020B0609020204030204" pitchFamily="49" charset="0"/>
              </a:rPr>
              <a:t>// </a:t>
            </a:r>
            <a:r>
              <a:rPr lang="de-DE" dirty="0" smtClean="0">
                <a:solidFill>
                  <a:srgbClr val="008000"/>
                </a:solidFill>
                <a:highlight>
                  <a:srgbClr val="FFFFFF"/>
                </a:highlight>
                <a:latin typeface="Consolas" panose="020B0609020204030204" pitchFamily="49" charset="0"/>
              </a:rPr>
              <a:t>13 </a:t>
            </a:r>
            <a:r>
              <a:rPr lang="de-DE" dirty="0">
                <a:solidFill>
                  <a:srgbClr val="008000"/>
                </a:solidFill>
                <a:highlight>
                  <a:srgbClr val="FFFFFF"/>
                </a:highlight>
                <a:latin typeface="Consolas" panose="020B0609020204030204" pitchFamily="49" charset="0"/>
              </a:rPr>
              <a:t>(ES3</a:t>
            </a:r>
            <a:r>
              <a:rPr lang="de-DE" dirty="0" smtClean="0">
                <a:solidFill>
                  <a:srgbClr val="008000"/>
                </a:solidFill>
                <a:highlight>
                  <a:srgbClr val="FFFFFF"/>
                </a:highlight>
                <a:latin typeface="Consolas" panose="020B0609020204030204" pitchFamily="49" charset="0"/>
              </a:rPr>
              <a:t>) or </a:t>
            </a:r>
            <a:r>
              <a:rPr lang="de-DE" dirty="0">
                <a:solidFill>
                  <a:srgbClr val="008000"/>
                </a:solidFill>
                <a:highlight>
                  <a:srgbClr val="FFFFFF"/>
                </a:highlight>
                <a:latin typeface="Consolas" panose="020B0609020204030204" pitchFamily="49" charset="0"/>
              </a:rPr>
              <a:t>15 (ES5) </a:t>
            </a:r>
            <a:endParaRPr lang="en-US" dirty="0">
              <a:solidFill>
                <a:srgbClr val="000000"/>
              </a:solidFill>
              <a:highlight>
                <a:srgbClr val="FFFFFF"/>
              </a:highlight>
              <a:latin typeface="+mn-lt"/>
            </a:endParaRPr>
          </a:p>
        </p:txBody>
      </p:sp>
      <p:grpSp>
        <p:nvGrpSpPr>
          <p:cNvPr id="10" name="Group 9"/>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4" name="TextBox 1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6" name="Rounded Rectangle 5"/>
          <p:cNvSpPr/>
          <p:nvPr/>
        </p:nvSpPr>
        <p:spPr bwMode="auto">
          <a:xfrm>
            <a:off x="1295400" y="1905000"/>
            <a:ext cx="6553200" cy="838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err="1">
                <a:solidFill>
                  <a:srgbClr val="0000FF"/>
                </a:solidFill>
                <a:highlight>
                  <a:srgbClr val="FFFFFF"/>
                </a:highlight>
                <a:latin typeface="Consolas" panose="020B0609020204030204" pitchFamily="49" charset="0"/>
              </a:rPr>
              <a:t>var</a:t>
            </a:r>
            <a:r>
              <a:rPr lang="en-US" sz="2000" b="1" dirty="0">
                <a:solidFill>
                  <a:srgbClr val="000000"/>
                </a:solidFill>
                <a:highlight>
                  <a:srgbClr val="FFFFFF"/>
                </a:highlight>
                <a:latin typeface="Consolas" panose="020B0609020204030204" pitchFamily="49" charset="0"/>
              </a:rPr>
              <a:t> parsed = </a:t>
            </a:r>
            <a:r>
              <a:rPr lang="en-US" sz="2000" b="1" dirty="0" err="1">
                <a:solidFill>
                  <a:srgbClr val="000000"/>
                </a:solidFill>
                <a:highlight>
                  <a:srgbClr val="FFFFFF"/>
                </a:highlight>
                <a:latin typeface="Consolas" panose="020B0609020204030204" pitchFamily="49" charset="0"/>
              </a:rPr>
              <a:t>parseInt</a:t>
            </a:r>
            <a:r>
              <a:rPr lang="en-US" sz="2000" b="1" dirty="0">
                <a:solidFill>
                  <a:srgbClr val="000000"/>
                </a:solidFill>
                <a:highlight>
                  <a:srgbClr val="FFFFFF"/>
                </a:highlight>
                <a:latin typeface="Consolas" panose="020B0609020204030204" pitchFamily="49" charset="0"/>
              </a:rPr>
              <a:t>(</a:t>
            </a:r>
            <a:r>
              <a:rPr lang="en-US" sz="2000" b="1" dirty="0" err="1">
                <a:solidFill>
                  <a:srgbClr val="000000"/>
                </a:solidFill>
                <a:highlight>
                  <a:srgbClr val="FFFFFF"/>
                </a:highlight>
                <a:latin typeface="Consolas" panose="020B0609020204030204" pitchFamily="49" charset="0"/>
              </a:rPr>
              <a:t>stringToParse</a:t>
            </a:r>
            <a:r>
              <a:rPr lang="en-US" sz="2000" b="1" dirty="0">
                <a:solidFill>
                  <a:srgbClr val="000000"/>
                </a:solidFill>
                <a:highlight>
                  <a:srgbClr val="FFFFFF"/>
                </a:highlight>
                <a:latin typeface="Consolas" panose="020B0609020204030204" pitchFamily="49" charset="0"/>
              </a:rPr>
              <a:t>, radix);</a:t>
            </a:r>
            <a:endParaRPr lang="en-US" sz="2000" b="1" dirty="0">
              <a:latin typeface="Tekton Pro"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712" y="1169015"/>
            <a:ext cx="4922966" cy="1770245"/>
          </a:xfrm>
          <a:prstGeom prst="rect">
            <a:avLst/>
          </a:prstGeom>
        </p:spPr>
      </p:pic>
    </p:spTree>
    <p:extLst>
      <p:ext uri="{BB962C8B-B14F-4D97-AF65-F5344CB8AC3E}">
        <p14:creationId xmlns:p14="http://schemas.microsoft.com/office/powerpoint/2010/main" val="809613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 Total Bug</a:t>
            </a:r>
          </a:p>
        </p:txBody>
      </p:sp>
      <p:sp>
        <p:nvSpPr>
          <p:cNvPr id="3" name="Text Placeholder 2"/>
          <p:cNvSpPr>
            <a:spLocks noGrp="1"/>
          </p:cNvSpPr>
          <p:nvPr>
            <p:ph type="body" idx="1"/>
          </p:nvPr>
        </p:nvSpPr>
        <p:spPr>
          <a:xfrm>
            <a:off x="457200" y="1371600"/>
            <a:ext cx="8534400" cy="4495800"/>
          </a:xfrm>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purchase(item, amount) {</a:t>
            </a:r>
          </a:p>
          <a:p>
            <a:pPr marL="0" indent="0">
              <a:buNone/>
            </a:pPr>
            <a:r>
              <a:rPr lang="en-US" dirty="0">
                <a:solidFill>
                  <a:srgbClr val="000000"/>
                </a:solidFill>
                <a:highlight>
                  <a:srgbClr val="FFFFFF"/>
                </a:highlight>
                <a:latin typeface="Consolas" panose="020B0609020204030204" pitchFamily="49" charset="0"/>
              </a:rPr>
              <a:t>    amount = </a:t>
            </a:r>
            <a:r>
              <a:rPr lang="en-US" dirty="0" err="1" smtClean="0">
                <a:solidFill>
                  <a:srgbClr val="000000"/>
                </a:solidFill>
                <a:highlight>
                  <a:srgbClr val="FFFFFF"/>
                </a:highlight>
                <a:latin typeface="Consolas" panose="020B0609020204030204" pitchFamily="49" charset="0"/>
              </a:rPr>
              <a:t>parseInt</a:t>
            </a:r>
            <a:r>
              <a:rPr lang="en-US" dirty="0" smtClean="0">
                <a:solidFill>
                  <a:srgbClr val="000000"/>
                </a:solidFill>
                <a:highlight>
                  <a:srgbClr val="FFFFFF"/>
                </a:highlight>
                <a:latin typeface="Consolas" panose="020B0609020204030204" pitchFamily="49" charset="0"/>
              </a:rPr>
              <a:t>(amount, 10);</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"Got "</a:t>
            </a:r>
            <a:r>
              <a:rPr lang="en-US" dirty="0">
                <a:solidFill>
                  <a:srgbClr val="000000"/>
                </a:solidFill>
                <a:highlight>
                  <a:srgbClr val="FFFFFF"/>
                </a:highlight>
                <a:latin typeface="Consolas" panose="020B0609020204030204" pitchFamily="49" charset="0"/>
              </a:rPr>
              <a:t> + item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amount.toFixed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purchase(</a:t>
            </a:r>
            <a:r>
              <a:rPr lang="en-US" dirty="0">
                <a:solidFill>
                  <a:srgbClr val="A31515"/>
                </a:solidFill>
                <a:highlight>
                  <a:srgbClr val="FFFFFF"/>
                </a:highlight>
                <a:latin typeface="Consolas" panose="020B0609020204030204" pitchFamily="49" charset="0"/>
              </a:rPr>
              <a:t>"Eggs"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"01"</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purchase(</a:t>
            </a:r>
            <a:r>
              <a:rPr lang="en-US" dirty="0">
                <a:solidFill>
                  <a:srgbClr val="A31515"/>
                </a:solidFill>
                <a:highlight>
                  <a:srgbClr val="FFFFFF"/>
                </a:highlight>
                <a:latin typeface="Consolas" panose="020B0609020204030204" pitchFamily="49" charset="0"/>
              </a:rPr>
              <a:t>"Bacon"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"08"</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4" name="Rounded Rectangle 13"/>
          <p:cNvSpPr/>
          <p:nvPr/>
        </p:nvSpPr>
        <p:spPr bwMode="auto">
          <a:xfrm>
            <a:off x="3217205" y="5029200"/>
            <a:ext cx="2709590" cy="12926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Got Eggs: $1.00</a:t>
            </a:r>
          </a:p>
          <a:p>
            <a:r>
              <a:rPr lang="en-US" sz="2000" dirty="0" smtClean="0">
                <a:solidFill>
                  <a:srgbClr val="92D050"/>
                </a:solidFill>
                <a:latin typeface="Consolas" panose="020B0609020204030204" pitchFamily="49" charset="0"/>
                <a:cs typeface="Consolas" panose="020B0609020204030204" pitchFamily="49" charset="0"/>
              </a:rPr>
              <a:t>Got Bacon: $8.00</a:t>
            </a:r>
            <a:endParaRPr lang="en-US" sz="20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5086053"/>
      </p:ext>
    </p:extLst>
  </p:cSld>
  <p:clrMapOvr>
    <a:masterClrMapping/>
  </p:clrMapOvr>
  <p:transition>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Amount Aware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purchase(item, amount)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amount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parseFloat</a:t>
            </a:r>
            <a:r>
              <a:rPr lang="en-US" dirty="0" smtClean="0">
                <a:solidFill>
                  <a:srgbClr val="000000"/>
                </a:solidFill>
                <a:highlight>
                  <a:srgbClr val="FFFFFF"/>
                </a:highlight>
                <a:latin typeface="Consolas" panose="020B0609020204030204" pitchFamily="49" charset="0"/>
              </a:rPr>
              <a:t>(amount);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(amount === </a:t>
            </a:r>
            <a:r>
              <a:rPr lang="en-US" dirty="0" err="1">
                <a:solidFill>
                  <a:srgbClr val="000000"/>
                </a:solidFill>
                <a:highlight>
                  <a:srgbClr val="FFFFFF"/>
                </a:highlight>
                <a:latin typeface="Consolas" panose="020B0609020204030204" pitchFamily="49" charset="0"/>
              </a:rPr>
              <a:t>NaN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throw</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"Amount is not a number</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A31515"/>
                </a:solidFill>
                <a:highlight>
                  <a:srgbClr val="FFFFFF"/>
                </a:highlight>
                <a:latin typeface="Consolas" panose="020B0609020204030204" pitchFamily="49" charset="0"/>
              </a:rPr>
              <a:t>"Got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item + </a:t>
            </a:r>
            <a:r>
              <a:rPr lang="en-US" dirty="0" smtClean="0">
                <a:solidFill>
                  <a:srgbClr val="A31515"/>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amount.toFixed</a:t>
            </a:r>
            <a:r>
              <a:rPr lang="en-US" dirty="0" smtClean="0">
                <a:solidFill>
                  <a:srgbClr val="000000"/>
                </a:solidFill>
                <a:highlight>
                  <a:srgbClr val="FFFFFF"/>
                </a:highlight>
                <a:latin typeface="Consolas" panose="020B0609020204030204" pitchFamily="49" charset="0"/>
              </a:rPr>
              <a:t>(2));</a:t>
            </a:r>
          </a:p>
          <a:p>
            <a:pPr marL="0" indent="0">
              <a:buNone/>
            </a:pP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purchase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"Eggs"</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1.75</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purchase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"Bacon"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"priceless"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003737277"/>
      </p:ext>
    </p:extLst>
  </p:cSld>
  <p:clrMapOvr>
    <a:masterClrMapping/>
  </p:clrMapOvr>
  <p:transition>
    <p:fad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Amount Aware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purchase(item, amount) {</a:t>
            </a:r>
          </a:p>
          <a:p>
            <a:pPr marL="0" indent="0">
              <a:buNone/>
            </a:pPr>
            <a:r>
              <a:rPr lang="en-US" dirty="0">
                <a:solidFill>
                  <a:srgbClr val="000000"/>
                </a:solidFill>
                <a:highlight>
                  <a:srgbClr val="FFFFFF"/>
                </a:highlight>
                <a:latin typeface="Consolas" panose="020B0609020204030204" pitchFamily="49" charset="0"/>
              </a:rPr>
              <a:t>  amount = </a:t>
            </a:r>
            <a:r>
              <a:rPr lang="en-US" dirty="0" err="1" smtClean="0">
                <a:solidFill>
                  <a:srgbClr val="000000"/>
                </a:solidFill>
                <a:highlight>
                  <a:srgbClr val="FFFFFF"/>
                </a:highlight>
                <a:latin typeface="Consolas" panose="020B0609020204030204" pitchFamily="49" charset="0"/>
              </a:rPr>
              <a:t>parseFloat</a:t>
            </a:r>
            <a:r>
              <a:rPr lang="en-US" dirty="0" smtClean="0">
                <a:solidFill>
                  <a:srgbClr val="000000"/>
                </a:solidFill>
                <a:highlight>
                  <a:srgbClr val="FFFFFF"/>
                </a:highlight>
                <a:latin typeface="Consolas" panose="020B0609020204030204" pitchFamily="49" charset="0"/>
              </a:rPr>
              <a:t>(amount);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(amount === </a:t>
            </a:r>
            <a:r>
              <a:rPr lang="en-US" dirty="0" err="1">
                <a:solidFill>
                  <a:srgbClr val="000000"/>
                </a:solidFill>
                <a:highlight>
                  <a:srgbClr val="FFFFFF"/>
                </a:highlight>
                <a:latin typeface="Consolas" panose="020B0609020204030204" pitchFamily="49" charset="0"/>
              </a:rPr>
              <a:t>NaN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throw</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"Amount is not a number"</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Got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item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amount.toFixed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purchase(</a:t>
            </a:r>
            <a:r>
              <a:rPr lang="en-US" dirty="0">
                <a:solidFill>
                  <a:srgbClr val="A31515"/>
                </a:solidFill>
                <a:highlight>
                  <a:srgbClr val="FFFFFF"/>
                </a:highlight>
                <a:latin typeface="Consolas" panose="020B0609020204030204" pitchFamily="49" charset="0"/>
              </a:rPr>
              <a:t>"Eggs"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"1.75"</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purchase(</a:t>
            </a:r>
            <a:r>
              <a:rPr lang="en-US" dirty="0">
                <a:solidFill>
                  <a:srgbClr val="A31515"/>
                </a:solidFill>
                <a:highlight>
                  <a:srgbClr val="FFFFFF"/>
                </a:highlight>
                <a:latin typeface="Consolas" panose="020B0609020204030204" pitchFamily="49" charset="0"/>
              </a:rPr>
              <a:t>"Bacon"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"priceless"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a:t>
            </a:r>
          </a:p>
          <a:p>
            <a:pPr marL="0" indent="0">
              <a:buNone/>
            </a:pPr>
            <a:r>
              <a:rPr lang="en-US" dirty="0">
                <a:solidFill>
                  <a:srgbClr val="000000"/>
                </a:solidFill>
                <a:highlight>
                  <a:srgbClr val="FFFFFF"/>
                </a:highlight>
                <a:latin typeface="Consolas" panose="020B0609020204030204" pitchFamily="49" charset="0"/>
              </a:rPr>
              <a:t>  console.log(e);</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sp>
        <p:nvSpPr>
          <p:cNvPr id="6" name="Rounded Rectangle 5"/>
          <p:cNvSpPr/>
          <p:nvPr/>
        </p:nvSpPr>
        <p:spPr bwMode="auto">
          <a:xfrm>
            <a:off x="3217205" y="5029200"/>
            <a:ext cx="2709590" cy="12926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Got Eggs: $1.75</a:t>
            </a:r>
          </a:p>
          <a:p>
            <a:r>
              <a:rPr lang="en-US" sz="2000" dirty="0" smtClean="0">
                <a:solidFill>
                  <a:srgbClr val="92D050"/>
                </a:solidFill>
                <a:latin typeface="Consolas" panose="020B0609020204030204" pitchFamily="49" charset="0"/>
                <a:cs typeface="Consolas" panose="020B0609020204030204" pitchFamily="49" charset="0"/>
              </a:rPr>
              <a:t>Got Bacon: $</a:t>
            </a:r>
            <a:r>
              <a:rPr lang="en-US" sz="2000" dirty="0" err="1" smtClean="0">
                <a:solidFill>
                  <a:srgbClr val="92D050"/>
                </a:solidFill>
                <a:latin typeface="Consolas" panose="020B0609020204030204" pitchFamily="49" charset="0"/>
                <a:cs typeface="Consolas" panose="020B0609020204030204" pitchFamily="49" charset="0"/>
              </a:rPr>
              <a:t>NaN</a:t>
            </a:r>
            <a:endParaRPr lang="en-US" sz="2000" dirty="0">
              <a:solidFill>
                <a:srgbClr val="92D050"/>
              </a:solidFill>
              <a:latin typeface="Consolas" panose="020B0609020204030204" pitchFamily="49" charset="0"/>
              <a:cs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665436847"/>
      </p:ext>
    </p:extLst>
  </p:cSld>
  <p:clrMapOvr>
    <a:masterClrMapping/>
  </p:clrMapOvr>
  <p:transition>
    <p:fad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Amount Aware Bug</a:t>
            </a:r>
          </a:p>
        </p:txBody>
      </p:sp>
      <p:sp>
        <p:nvSpPr>
          <p:cNvPr id="3" name="Text Placeholder 2"/>
          <p:cNvSpPr>
            <a:spLocks noGrp="1"/>
          </p:cNvSpPr>
          <p:nvPr>
            <p:ph type="body" idx="1"/>
          </p:nvPr>
        </p:nvSpPr>
        <p:spPr>
          <a:xfrm>
            <a:off x="457200" y="1371600"/>
            <a:ext cx="8229600" cy="5181600"/>
          </a:xfrm>
        </p:spPr>
        <p:txBody>
          <a:bodyPr/>
          <a:lstStyle/>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NaN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NaN</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NaN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NaN</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isNaN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NaN</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smtClean="0">
              <a:solidFill>
                <a:srgbClr val="000000"/>
              </a:solidFill>
              <a:highlight>
                <a:srgbClr val="FFFFFF"/>
              </a:highlight>
              <a:latin typeface="+mn-lt"/>
            </a:endParaRPr>
          </a:p>
        </p:txBody>
      </p:sp>
      <p:sp>
        <p:nvSpPr>
          <p:cNvPr id="7" name="Rounded Rectangle 6"/>
          <p:cNvSpPr/>
          <p:nvPr/>
        </p:nvSpPr>
        <p:spPr bwMode="auto">
          <a:xfrm>
            <a:off x="1219200" y="1368896"/>
            <a:ext cx="6705600" cy="1602904"/>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a:r>
              <a:rPr lang="en-US" sz="2000" b="1" dirty="0" smtClean="0"/>
              <a:t>"Unlike </a:t>
            </a:r>
            <a:r>
              <a:rPr lang="en-US" sz="2000" b="1" dirty="0"/>
              <a:t>all other possible values in JavaScript, it is not possible to rely on the equality operators (== and ===) to determine whether a value is </a:t>
            </a:r>
            <a:r>
              <a:rPr lang="en-US" sz="2000" b="1" dirty="0" err="1"/>
              <a:t>NaN</a:t>
            </a:r>
            <a:r>
              <a:rPr lang="en-US" sz="2000" b="1" dirty="0"/>
              <a:t> or not, because both </a:t>
            </a:r>
            <a:r>
              <a:rPr lang="en-US" sz="2000" b="1" dirty="0" err="1"/>
              <a:t>NaN</a:t>
            </a:r>
            <a:r>
              <a:rPr lang="en-US" sz="2000" b="1" dirty="0"/>
              <a:t> == </a:t>
            </a:r>
            <a:r>
              <a:rPr lang="en-US" sz="2000" b="1" dirty="0" err="1"/>
              <a:t>NaN</a:t>
            </a:r>
            <a:r>
              <a:rPr lang="en-US" sz="2000" b="1" dirty="0"/>
              <a:t> and </a:t>
            </a:r>
            <a:r>
              <a:rPr lang="en-US" sz="2000" b="1" dirty="0" err="1"/>
              <a:t>NaN</a:t>
            </a:r>
            <a:r>
              <a:rPr lang="en-US" sz="2000" b="1" dirty="0"/>
              <a:t> === </a:t>
            </a:r>
            <a:r>
              <a:rPr lang="en-US" sz="2000" b="1" dirty="0" err="1"/>
              <a:t>NaN</a:t>
            </a:r>
            <a:r>
              <a:rPr lang="en-US" sz="2000" b="1" dirty="0"/>
              <a:t> evaluate to false</a:t>
            </a:r>
            <a:r>
              <a:rPr lang="en-US" sz="2000" b="1" dirty="0" smtClean="0"/>
              <a:t>." --MDN</a:t>
            </a:r>
            <a:endParaRPr lang="en-US" sz="2000" b="1" dirty="0"/>
          </a:p>
        </p:txBody>
      </p:sp>
      <p:grpSp>
        <p:nvGrpSpPr>
          <p:cNvPr id="15" name="Group 14"/>
          <p:cNvGrpSpPr/>
          <p:nvPr/>
        </p:nvGrpSpPr>
        <p:grpSpPr>
          <a:xfrm>
            <a:off x="7610677" y="0"/>
            <a:ext cx="1731231" cy="1524000"/>
            <a:chOff x="7610677" y="0"/>
            <a:chExt cx="1731231" cy="1524000"/>
          </a:xfrm>
        </p:grpSpPr>
        <p:sp>
          <p:nvSpPr>
            <p:cNvPr id="16" name="Right Triangle 15"/>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7" name="TextBox 16"/>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33" y="3180522"/>
            <a:ext cx="6905334" cy="1423345"/>
          </a:xfrm>
          <a:prstGeom prst="rect">
            <a:avLst/>
          </a:prstGeom>
        </p:spPr>
      </p:pic>
    </p:spTree>
    <p:extLst>
      <p:ext uri="{BB962C8B-B14F-4D97-AF65-F5344CB8AC3E}">
        <p14:creationId xmlns:p14="http://schemas.microsoft.com/office/powerpoint/2010/main" val="11287801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Amount Aware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purchase(item, amount)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amount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parseFloat</a:t>
            </a:r>
            <a:r>
              <a:rPr lang="en-US" dirty="0" smtClean="0">
                <a:solidFill>
                  <a:srgbClr val="000000"/>
                </a:solidFill>
                <a:highlight>
                  <a:srgbClr val="FFFFFF"/>
                </a:highlight>
                <a:latin typeface="Consolas" panose="020B0609020204030204" pitchFamily="49" charset="0"/>
              </a:rPr>
              <a:t>(amount);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isNaN</a:t>
            </a:r>
            <a:r>
              <a:rPr lang="en-US" dirty="0" smtClean="0">
                <a:solidFill>
                  <a:srgbClr val="000000"/>
                </a:solidFill>
                <a:highlight>
                  <a:srgbClr val="FFFFFF"/>
                </a:highlight>
                <a:latin typeface="Consolas" panose="020B0609020204030204" pitchFamily="49" charset="0"/>
              </a:rPr>
              <a:t>(amount)) { </a:t>
            </a:r>
            <a:r>
              <a:rPr lang="en-US" dirty="0" smtClean="0">
                <a:solidFill>
                  <a:srgbClr val="0000FF"/>
                </a:solidFill>
                <a:highlight>
                  <a:srgbClr val="FFFFFF"/>
                </a:highlight>
                <a:latin typeface="Consolas" panose="020B0609020204030204" pitchFamily="49" charset="0"/>
              </a:rPr>
              <a:t>throw</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"Amount is not a number</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A31515"/>
                </a:solidFill>
                <a:highlight>
                  <a:srgbClr val="FFFFFF"/>
                </a:highlight>
                <a:latin typeface="Consolas" panose="020B0609020204030204" pitchFamily="49" charset="0"/>
              </a:rPr>
              <a:t>"Got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item + </a:t>
            </a:r>
            <a:r>
              <a:rPr lang="en-US" dirty="0" smtClean="0">
                <a:solidFill>
                  <a:srgbClr val="A31515"/>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amount.toFixed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purchase(</a:t>
            </a:r>
            <a:r>
              <a:rPr lang="en-US" dirty="0">
                <a:solidFill>
                  <a:srgbClr val="A31515"/>
                </a:solidFill>
                <a:highlight>
                  <a:srgbClr val="FFFFFF"/>
                </a:highlight>
                <a:latin typeface="Consolas" panose="020B0609020204030204" pitchFamily="49" charset="0"/>
              </a:rPr>
              <a:t>"Eggs"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"1.75"</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purchase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"Bacon"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"priceless"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4" name="Rounded Rectangle 13"/>
          <p:cNvSpPr/>
          <p:nvPr/>
        </p:nvSpPr>
        <p:spPr bwMode="auto">
          <a:xfrm>
            <a:off x="3200400" y="5029200"/>
            <a:ext cx="3412195" cy="12926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Got Eggs: $1.75</a:t>
            </a:r>
          </a:p>
          <a:p>
            <a:r>
              <a:rPr lang="en-US" sz="2000" dirty="0" smtClean="0">
                <a:solidFill>
                  <a:srgbClr val="92D050"/>
                </a:solidFill>
                <a:latin typeface="Consolas" panose="020B0609020204030204" pitchFamily="49" charset="0"/>
                <a:cs typeface="Consolas" panose="020B0609020204030204" pitchFamily="49" charset="0"/>
              </a:rPr>
              <a:t>Amount is not a number</a:t>
            </a:r>
            <a:endParaRPr lang="en-US" sz="20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20488558"/>
      </p:ext>
    </p:extLst>
  </p:cSld>
  <p:clrMapOvr>
    <a:masterClrMapping/>
  </p:clrMapOvr>
  <p:transition>
    <p:fad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Fixing Common JavaScript Bugs</a:t>
            </a:r>
            <a:endParaRPr lang="en-US" dirty="0"/>
          </a:p>
        </p:txBody>
      </p:sp>
      <p:sp>
        <p:nvSpPr>
          <p:cNvPr id="3" name="Subtitle 2"/>
          <p:cNvSpPr>
            <a:spLocks noGrp="1"/>
          </p:cNvSpPr>
          <p:nvPr>
            <p:ph type="subTitle" idx="1"/>
          </p:nvPr>
        </p:nvSpPr>
        <p:spPr>
          <a:xfrm>
            <a:off x="2057400" y="2667000"/>
            <a:ext cx="6400800" cy="609600"/>
          </a:xfrm>
        </p:spPr>
        <p:txBody>
          <a:bodyPr/>
          <a:lstStyle/>
          <a:p>
            <a:r>
              <a:rPr lang="en-US" dirty="0" smtClean="0"/>
              <a:t>Objects</a:t>
            </a:r>
          </a:p>
        </p:txBody>
      </p:sp>
    </p:spTree>
    <p:extLst>
      <p:ext uri="{BB962C8B-B14F-4D97-AF65-F5344CB8AC3E}">
        <p14:creationId xmlns:p14="http://schemas.microsoft.com/office/powerpoint/2010/main" val="2930656949"/>
      </p:ext>
    </p:extLst>
  </p:cSld>
  <p:clrMapOvr>
    <a:masterClrMapping/>
  </p:clrMapOvr>
  <p:transition>
    <p:fad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Pregnable Property Bug</a:t>
            </a:r>
            <a:endParaRPr lang="en-US" dirty="0"/>
          </a:p>
        </p:txBody>
      </p:sp>
      <p:sp>
        <p:nvSpPr>
          <p:cNvPr id="3" name="Text Placeholder 2"/>
          <p:cNvSpPr>
            <a:spLocks noGrp="1"/>
          </p:cNvSpPr>
          <p:nvPr>
            <p:ph type="body" idx="1"/>
          </p:nvPr>
        </p:nvSpPr>
        <p:spPr>
          <a:xfrm>
            <a:off x="457200" y="1371600"/>
            <a:ext cx="8458200" cy="4495800"/>
          </a:xfrm>
        </p:spPr>
        <p:txBody>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smtClean="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script</a:t>
            </a:r>
            <a:r>
              <a:rPr lang="en-US" dirty="0">
                <a:solidFill>
                  <a:srgbClr val="00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src</a:t>
            </a:r>
            <a:r>
              <a:rPr lang="en-US" dirty="0" smtClean="0">
                <a:solidFill>
                  <a:srgbClr val="0000FF"/>
                </a:solidFill>
                <a:highlight>
                  <a:srgbClr val="FFFFFF"/>
                </a:highlight>
                <a:latin typeface="Consolas" panose="020B0609020204030204" pitchFamily="49" charset="0"/>
              </a:rPr>
              <a:t>="./mootools.js</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script</a:t>
            </a:r>
            <a:r>
              <a:rPr lang="en-US" dirty="0" smtClean="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customers =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 Smith"</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key;</a:t>
            </a: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customers[3]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 Smith</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(key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customers)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console.log(key, </a:t>
            </a:r>
            <a:r>
              <a:rPr lang="en-US" dirty="0" smtClean="0">
                <a:solidFill>
                  <a:srgbClr val="000000"/>
                </a:solidFill>
                <a:highlight>
                  <a:srgbClr val="FFFFFF"/>
                </a:highlight>
                <a:latin typeface="Consolas" panose="020B0609020204030204" pitchFamily="49" charset="0"/>
              </a:rPr>
              <a:t>customers[key]);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Examine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347523912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Fresh Function Bug</a:t>
            </a:r>
          </a:p>
        </p:txBody>
      </p:sp>
      <p:sp>
        <p:nvSpPr>
          <p:cNvPr id="3" name="Text Placeholder 2"/>
          <p:cNvSpPr>
            <a:spLocks noGrp="1"/>
          </p:cNvSpPr>
          <p:nvPr>
            <p:ph type="body" idx="1"/>
          </p:nvPr>
        </p:nvSpPr>
        <p:spPr/>
        <p:txBody>
          <a:bodyPr/>
          <a:lstStyle/>
          <a:p>
            <a:r>
              <a:rPr lang="en-US" dirty="0" err="1" smtClean="0"/>
              <a:t>ECMAScript</a:t>
            </a:r>
            <a:r>
              <a:rPr lang="en-US" dirty="0" smtClean="0"/>
              <a:t> 5 array methods in Chrome, Firefox, Safari, Opera, IE9+</a:t>
            </a:r>
          </a:p>
          <a:p>
            <a:pPr lvl="1"/>
            <a:r>
              <a:rPr lang="en-US" dirty="0"/>
              <a:t>m</a:t>
            </a:r>
            <a:r>
              <a:rPr lang="en-US" dirty="0" smtClean="0"/>
              <a:t>ap, reduce, </a:t>
            </a:r>
            <a:r>
              <a:rPr lang="en-US" dirty="0" err="1" smtClean="0"/>
              <a:t>reduceRight</a:t>
            </a:r>
            <a:r>
              <a:rPr lang="en-US" dirty="0" smtClean="0"/>
              <a:t>, filter, </a:t>
            </a:r>
            <a:r>
              <a:rPr lang="en-US" dirty="0" err="1" smtClean="0"/>
              <a:t>forEach</a:t>
            </a:r>
            <a:r>
              <a:rPr lang="en-US" dirty="0" smtClean="0"/>
              <a:t>, every, some, </a:t>
            </a:r>
            <a:r>
              <a:rPr lang="en-US" dirty="0" err="1" smtClean="0"/>
              <a:t>indexOf</a:t>
            </a:r>
            <a:r>
              <a:rPr lang="en-US" dirty="0" smtClean="0"/>
              <a:t>, </a:t>
            </a:r>
            <a:r>
              <a:rPr lang="en-US" dirty="0" err="1" smtClean="0"/>
              <a:t>lastIndexOf</a:t>
            </a:r>
            <a:endParaRPr lang="en-US" dirty="0" smtClean="0"/>
          </a:p>
          <a:p>
            <a:r>
              <a:rPr lang="en-US" dirty="0" err="1" smtClean="0"/>
              <a:t>Polyfill</a:t>
            </a:r>
            <a:endParaRPr lang="en-US" dirty="0" smtClean="0"/>
          </a:p>
          <a:p>
            <a:pPr lvl="1"/>
            <a:r>
              <a:rPr lang="en-US" dirty="0" smtClean="0"/>
              <a:t>es5-shim - </a:t>
            </a:r>
            <a:r>
              <a:rPr lang="en-US" dirty="0">
                <a:hlinkClick r:id="rId3"/>
              </a:rPr>
              <a:t>https://github.com/kriskowal/es5-shim/</a:t>
            </a:r>
            <a:endParaRPr lang="en-US" dirty="0" smtClean="0"/>
          </a:p>
          <a:p>
            <a:r>
              <a:rPr lang="en-US" dirty="0" smtClean="0"/>
              <a:t>Shim	</a:t>
            </a:r>
          </a:p>
          <a:p>
            <a:pPr lvl="1"/>
            <a:r>
              <a:rPr lang="en-US" dirty="0" smtClean="0"/>
              <a:t>Underscore.js - </a:t>
            </a:r>
            <a:r>
              <a:rPr lang="en-US" dirty="0">
                <a:hlinkClick r:id="rId4"/>
              </a:rPr>
              <a:t>http://underscorejs.org/</a:t>
            </a:r>
            <a:endParaRPr lang="en-US" dirty="0" smtClean="0"/>
          </a:p>
          <a:p>
            <a:pPr lvl="1"/>
            <a:r>
              <a:rPr lang="en-US" dirty="0" smtClean="0"/>
              <a:t>Lo-Dash - </a:t>
            </a:r>
            <a:r>
              <a:rPr lang="en-US" dirty="0">
                <a:hlinkClick r:id="rId5"/>
              </a:rPr>
              <a:t>http://lodash.com/</a:t>
            </a:r>
            <a:endParaRPr lang="en-US" dirty="0"/>
          </a:p>
          <a:p>
            <a:pPr lvl="1"/>
            <a:endParaRPr lang="en-US" dirty="0" smtClean="0"/>
          </a:p>
          <a:p>
            <a:pPr lvl="1"/>
            <a:endParaRPr lang="en-US" dirty="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053278856"/>
      </p:ext>
    </p:extLst>
  </p:cSld>
  <p:clrMapOvr>
    <a:masterClrMapping/>
  </p:clrMapOvr>
  <p:transition>
    <p:fad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1600"/>
            <a:ext cx="8458200" cy="4495800"/>
          </a:xfrm>
        </p:spPr>
        <p:txBody>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script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src</a:t>
            </a:r>
            <a:r>
              <a:rPr lang="en-US" dirty="0">
                <a:solidFill>
                  <a:srgbClr val="0000FF"/>
                </a:solidFill>
                <a:highlight>
                  <a:srgbClr val="FFFFFF"/>
                </a:highlight>
                <a:latin typeface="Consolas" panose="020B0609020204030204" pitchFamily="49" charset="0"/>
              </a:rPr>
              <a:t>="./mootools.js"&gt;&lt;/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customers =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 Smith"</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key;</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customers[3]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 Smith"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(key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customers)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console.log(key, customers[key]);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lvl="0" indent="0">
              <a:buNone/>
            </a:pPr>
            <a:endParaRPr lang="en-US" dirty="0">
              <a:solidFill>
                <a:srgbClr val="000000"/>
              </a:solidFill>
              <a:highlight>
                <a:srgbClr val="FFFFFF"/>
              </a:highlight>
              <a:latin typeface="Consolas" panose="020B0609020204030204" pitchFamily="49" charset="0"/>
            </a:endParaRPr>
          </a:p>
        </p:txBody>
      </p:sp>
      <p:sp>
        <p:nvSpPr>
          <p:cNvPr id="4" name="Rounded Rectangle 3"/>
          <p:cNvSpPr/>
          <p:nvPr/>
        </p:nvSpPr>
        <p:spPr bwMode="auto">
          <a:xfrm>
            <a:off x="2508481" y="1474471"/>
            <a:ext cx="4127037" cy="48006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0 John Smith</a:t>
            </a:r>
          </a:p>
          <a:p>
            <a:r>
              <a:rPr lang="en-US" sz="2000" dirty="0" smtClean="0">
                <a:solidFill>
                  <a:srgbClr val="92D050"/>
                </a:solidFill>
                <a:latin typeface="Consolas" panose="020B0609020204030204" pitchFamily="49" charset="0"/>
                <a:cs typeface="Consolas" panose="020B0609020204030204" pitchFamily="49" charset="0"/>
              </a:rPr>
              <a:t>1 Susan Smith</a:t>
            </a:r>
          </a:p>
          <a:p>
            <a:r>
              <a:rPr lang="en-US" sz="2000" dirty="0">
                <a:solidFill>
                  <a:srgbClr val="92D050"/>
                </a:solidFill>
                <a:latin typeface="Consolas" panose="020B0609020204030204" pitchFamily="49" charset="0"/>
                <a:cs typeface="Consolas" panose="020B0609020204030204" pitchFamily="49" charset="0"/>
              </a:rPr>
              <a:t>3</a:t>
            </a:r>
            <a:r>
              <a:rPr lang="en-US" sz="2000" dirty="0" smtClean="0">
                <a:solidFill>
                  <a:srgbClr val="92D050"/>
                </a:solidFill>
                <a:latin typeface="Consolas" panose="020B0609020204030204" pitchFamily="49" charset="0"/>
                <a:cs typeface="Consolas" panose="020B0609020204030204" pitchFamily="49" charset="0"/>
              </a:rPr>
              <a:t> </a:t>
            </a:r>
            <a:r>
              <a:rPr lang="en-US" sz="2000" dirty="0" smtClean="0">
                <a:solidFill>
                  <a:srgbClr val="92D050"/>
                </a:solidFill>
                <a:latin typeface="Consolas" panose="020B0609020204030204" pitchFamily="49" charset="0"/>
                <a:cs typeface="Consolas" panose="020B0609020204030204" pitchFamily="49" charset="0"/>
              </a:rPr>
              <a:t>Jane Smith</a:t>
            </a:r>
          </a:p>
          <a:p>
            <a:r>
              <a:rPr lang="en-US" sz="2000" dirty="0" smtClean="0">
                <a:solidFill>
                  <a:srgbClr val="92D050"/>
                </a:solidFill>
                <a:latin typeface="Consolas" panose="020B0609020204030204" pitchFamily="49" charset="0"/>
                <a:cs typeface="Consolas" panose="020B0609020204030204" pitchFamily="49" charset="0"/>
              </a:rPr>
              <a:t>$family function()</a:t>
            </a:r>
          </a:p>
          <a:p>
            <a:r>
              <a:rPr lang="en-US" sz="2000" dirty="0" smtClean="0">
                <a:solidFill>
                  <a:srgbClr val="92D050"/>
                </a:solidFill>
                <a:latin typeface="Consolas" panose="020B0609020204030204" pitchFamily="49" charset="0"/>
                <a:cs typeface="Consolas" panose="020B0609020204030204" pitchFamily="49" charset="0"/>
              </a:rPr>
              <a:t>@constructor [ undefined ]</a:t>
            </a:r>
          </a:p>
          <a:p>
            <a:r>
              <a:rPr lang="en-US" sz="2000" dirty="0">
                <a:solidFill>
                  <a:srgbClr val="92D050"/>
                </a:solidFill>
                <a:latin typeface="Consolas" panose="020B0609020204030204" pitchFamily="49" charset="0"/>
                <a:cs typeface="Consolas" panose="020B0609020204030204" pitchFamily="49" charset="0"/>
              </a:rPr>
              <a:t>e</a:t>
            </a:r>
            <a:r>
              <a:rPr lang="en-US" sz="2000" dirty="0" smtClean="0">
                <a:solidFill>
                  <a:srgbClr val="92D050"/>
                </a:solidFill>
                <a:latin typeface="Consolas" panose="020B0609020204030204" pitchFamily="49" charset="0"/>
                <a:cs typeface="Consolas" panose="020B0609020204030204" pitchFamily="49" charset="0"/>
              </a:rPr>
              <a:t>ach function()</a:t>
            </a:r>
          </a:p>
          <a:p>
            <a:r>
              <a:rPr lang="en-US" sz="2000" dirty="0">
                <a:solidFill>
                  <a:srgbClr val="92D050"/>
                </a:solidFill>
                <a:latin typeface="Consolas" panose="020B0609020204030204" pitchFamily="49" charset="0"/>
                <a:cs typeface="Consolas" panose="020B0609020204030204" pitchFamily="49" charset="0"/>
              </a:rPr>
              <a:t>c</a:t>
            </a:r>
            <a:r>
              <a:rPr lang="en-US" sz="2000" dirty="0" smtClean="0">
                <a:solidFill>
                  <a:srgbClr val="92D050"/>
                </a:solidFill>
                <a:latin typeface="Consolas" panose="020B0609020204030204" pitchFamily="49" charset="0"/>
                <a:cs typeface="Consolas" panose="020B0609020204030204" pitchFamily="49" charset="0"/>
              </a:rPr>
              <a:t>lone function()</a:t>
            </a:r>
          </a:p>
          <a:p>
            <a:r>
              <a:rPr lang="en-US" sz="2000" dirty="0">
                <a:solidFill>
                  <a:srgbClr val="92D050"/>
                </a:solidFill>
                <a:latin typeface="Consolas" panose="020B0609020204030204" pitchFamily="49" charset="0"/>
                <a:cs typeface="Consolas" panose="020B0609020204030204" pitchFamily="49" charset="0"/>
              </a:rPr>
              <a:t>c</a:t>
            </a:r>
            <a:r>
              <a:rPr lang="en-US" sz="2000" dirty="0" smtClean="0">
                <a:solidFill>
                  <a:srgbClr val="92D050"/>
                </a:solidFill>
                <a:latin typeface="Consolas" panose="020B0609020204030204" pitchFamily="49" charset="0"/>
                <a:cs typeface="Consolas" panose="020B0609020204030204" pitchFamily="49" charset="0"/>
              </a:rPr>
              <a:t>lean function()</a:t>
            </a:r>
          </a:p>
          <a:p>
            <a:r>
              <a:rPr lang="en-US" sz="2000" dirty="0">
                <a:solidFill>
                  <a:srgbClr val="92D050"/>
                </a:solidFill>
                <a:latin typeface="Consolas" panose="020B0609020204030204" pitchFamily="49" charset="0"/>
                <a:cs typeface="Consolas" panose="020B0609020204030204" pitchFamily="49" charset="0"/>
              </a:rPr>
              <a:t>i</a:t>
            </a:r>
            <a:r>
              <a:rPr lang="en-US" sz="2000" dirty="0" smtClean="0">
                <a:solidFill>
                  <a:srgbClr val="92D050"/>
                </a:solidFill>
                <a:latin typeface="Consolas" panose="020B0609020204030204" pitchFamily="49" charset="0"/>
                <a:cs typeface="Consolas" panose="020B0609020204030204" pitchFamily="49" charset="0"/>
              </a:rPr>
              <a:t>nvoke function()</a:t>
            </a:r>
          </a:p>
          <a:p>
            <a:r>
              <a:rPr lang="en-US" sz="2000" dirty="0" smtClean="0">
                <a:solidFill>
                  <a:srgbClr val="92D050"/>
                </a:solidFill>
                <a:latin typeface="Consolas" panose="020B0609020204030204" pitchFamily="49" charset="0"/>
                <a:cs typeface="Consolas" panose="020B0609020204030204" pitchFamily="49" charset="0"/>
              </a:rPr>
              <a:t>associate function()</a:t>
            </a:r>
          </a:p>
          <a:p>
            <a:r>
              <a:rPr lang="en-US" sz="2000" dirty="0">
                <a:solidFill>
                  <a:srgbClr val="92D050"/>
                </a:solidFill>
                <a:latin typeface="Consolas" panose="020B0609020204030204" pitchFamily="49" charset="0"/>
                <a:cs typeface="Consolas" panose="020B0609020204030204" pitchFamily="49" charset="0"/>
              </a:rPr>
              <a:t>l</a:t>
            </a:r>
            <a:r>
              <a:rPr lang="en-US" sz="2000" dirty="0" smtClean="0">
                <a:solidFill>
                  <a:srgbClr val="92D050"/>
                </a:solidFill>
                <a:latin typeface="Consolas" panose="020B0609020204030204" pitchFamily="49" charset="0"/>
                <a:cs typeface="Consolas" panose="020B0609020204030204" pitchFamily="49" charset="0"/>
              </a:rPr>
              <a:t>ink function()</a:t>
            </a:r>
          </a:p>
          <a:p>
            <a:r>
              <a:rPr lang="en-US" sz="2000" dirty="0" smtClean="0">
                <a:solidFill>
                  <a:srgbClr val="92D050"/>
                </a:solidFill>
                <a:latin typeface="Consolas" panose="020B0609020204030204" pitchFamily="49" charset="0"/>
                <a:cs typeface="Consolas" panose="020B0609020204030204" pitchFamily="49" charset="0"/>
              </a:rPr>
              <a:t>contains function()</a:t>
            </a:r>
          </a:p>
          <a:p>
            <a:r>
              <a:rPr lang="en-US" sz="2000" dirty="0" smtClean="0">
                <a:solidFill>
                  <a:srgbClr val="92D050"/>
                </a:solidFill>
                <a:latin typeface="Consolas" panose="020B0609020204030204" pitchFamily="49" charset="0"/>
                <a:cs typeface="Consolas" panose="020B0609020204030204" pitchFamily="49" charset="0"/>
              </a:rPr>
              <a:t>...</a:t>
            </a:r>
            <a:endParaRPr lang="en-US" sz="2000" dirty="0">
              <a:solidFill>
                <a:srgbClr val="92D050"/>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a:t>Pregnable Property Bug</a:t>
            </a: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Expose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27660794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Pregnable Property Bug</a:t>
            </a:r>
          </a:p>
        </p:txBody>
      </p:sp>
      <p:grpSp>
        <p:nvGrpSpPr>
          <p:cNvPr id="3" name="Group 2"/>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
        <p:nvSpPr>
          <p:cNvPr id="26" name="Text Placeholder 4"/>
          <p:cNvSpPr>
            <a:spLocks noGrp="1"/>
          </p:cNvSpPr>
          <p:nvPr>
            <p:ph type="body" idx="1"/>
          </p:nvPr>
        </p:nvSpPr>
        <p:spPr>
          <a:xfrm>
            <a:off x="457200" y="1373220"/>
            <a:ext cx="8382000" cy="403698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r>
              <a:rPr lang="en-US" dirty="0">
                <a:latin typeface="Consolas" panose="020B0609020204030204" pitchFamily="49" charset="0"/>
                <a:cs typeface="Consolas" panose="020B0609020204030204" pitchFamily="49" charset="0"/>
              </a:rPr>
              <a:t>f</a:t>
            </a:r>
            <a:r>
              <a:rPr lang="en-US" dirty="0" smtClean="0">
                <a:latin typeface="Consolas" panose="020B0609020204030204" pitchFamily="49" charset="0"/>
                <a:cs typeface="Consolas" panose="020B0609020204030204" pitchFamily="49" charset="0"/>
              </a:rPr>
              <a:t>or-in</a:t>
            </a:r>
            <a:r>
              <a:rPr lang="en-US" dirty="0" smtClean="0"/>
              <a:t> Iterates over [[Enumerable]] properties, including those inherited from the object's prototype chain</a:t>
            </a:r>
          </a:p>
          <a:p>
            <a:r>
              <a:rPr lang="en-US" dirty="0" err="1" smtClean="0"/>
              <a:t>MooTools</a:t>
            </a:r>
            <a:r>
              <a:rPr lang="en-US" dirty="0" smtClean="0"/>
              <a:t> &amp; Prototype.js add custom prototype methods to Array, String, and others </a:t>
            </a:r>
            <a:endParaRPr lang="en-US" dirty="0"/>
          </a:p>
          <a:p>
            <a:pPr marL="0" indent="0">
              <a:buNone/>
            </a:pPr>
            <a:endParaRPr lang="en-US" sz="800" dirty="0" smtClean="0"/>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myArray</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test1"</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name;</a:t>
            </a:r>
          </a:p>
          <a:p>
            <a:pPr marL="0" indent="0">
              <a:buNone/>
            </a:pPr>
            <a:r>
              <a:rPr lang="en-US" dirty="0" err="1" smtClean="0">
                <a:solidFill>
                  <a:srgbClr val="000000"/>
                </a:solidFill>
                <a:highlight>
                  <a:srgbClr val="FFFFFF"/>
                </a:highlight>
                <a:latin typeface="Consolas" panose="020B0609020204030204" pitchFamily="49" charset="0"/>
              </a:rPr>
              <a:t>myArray</a:t>
            </a:r>
            <a:r>
              <a:rPr lang="en-US" dirty="0" smtClean="0">
                <a:solidFill>
                  <a:srgbClr val="000000"/>
                </a:solidFill>
                <a:highlight>
                  <a:srgbClr val="FFFFFF"/>
                </a:highlight>
                <a:latin typeface="Consolas" panose="020B0609020204030204" pitchFamily="49" charset="0"/>
              </a:rPr>
              <a:t>[3]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test2"</a:t>
            </a:r>
            <a:r>
              <a:rPr lang="en-US" dirty="0" smtClean="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Array.prototype.wat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WAT!?!"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myArray</a:t>
            </a:r>
            <a:r>
              <a:rPr lang="en-US" dirty="0" smtClean="0">
                <a:solidFill>
                  <a:srgbClr val="000000"/>
                </a:solidFill>
                <a:highlight>
                  <a:srgbClr val="FFFFFF"/>
                </a:highlight>
                <a:latin typeface="Consolas" panose="020B0609020204030204" pitchFamily="49" charset="0"/>
              </a:rPr>
              <a:t>) { console.log(name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myArray</a:t>
            </a:r>
            <a:r>
              <a:rPr lang="en-US" dirty="0">
                <a:solidFill>
                  <a:srgbClr val="000000"/>
                </a:solidFill>
                <a:highlight>
                  <a:srgbClr val="FFFFFF"/>
                </a:highlight>
                <a:latin typeface="Consolas" panose="020B0609020204030204" pitchFamily="49" charset="0"/>
              </a:rPr>
              <a:t>[name</a:t>
            </a:r>
            <a:r>
              <a:rPr lang="en-US" dirty="0" smtClean="0">
                <a:solidFill>
                  <a:srgbClr val="000000"/>
                </a:solidFill>
                <a:highlight>
                  <a:srgbClr val="FFFFFF"/>
                </a:highlight>
                <a:latin typeface="Consolas" panose="020B0609020204030204" pitchFamily="49" charset="0"/>
              </a:rPr>
              <a:t>]) }</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0,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myArray.length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console.log(</a:t>
            </a:r>
            <a:r>
              <a:rPr lang="en-US" dirty="0" err="1" smtClean="0">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myArray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p>
          <a:p>
            <a:pPr marL="0" indent="0">
              <a:buNone/>
            </a:pPr>
            <a:endParaRPr lang="en-US" dirty="0" smtClean="0"/>
          </a:p>
          <a:p>
            <a:pPr marL="0" indent="0">
              <a:buNone/>
            </a:pPr>
            <a:endParaRPr lang="en-US" sz="800" dirty="0" smtClean="0"/>
          </a:p>
          <a:p>
            <a:pPr marL="0" indent="0">
              <a:buNone/>
            </a:pPr>
            <a:endParaRPr lang="en-US" dirty="0" smtClean="0"/>
          </a:p>
          <a:p>
            <a:pPr marL="0" indent="0">
              <a:buNone/>
            </a:pPr>
            <a:endParaRPr lang="en-US" dirty="0"/>
          </a:p>
          <a:p>
            <a:pPr marL="0" indent="0">
              <a:buNone/>
            </a:pPr>
            <a:endParaRPr lang="en-US" dirty="0"/>
          </a:p>
        </p:txBody>
      </p:sp>
      <p:sp>
        <p:nvSpPr>
          <p:cNvPr id="7" name="Rounded Rectangle 6"/>
          <p:cNvSpPr/>
          <p:nvPr/>
        </p:nvSpPr>
        <p:spPr bwMode="auto">
          <a:xfrm>
            <a:off x="5105400" y="2635265"/>
            <a:ext cx="1917122" cy="1219468"/>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0 test1</a:t>
            </a:r>
          </a:p>
          <a:p>
            <a:r>
              <a:rPr lang="en-US" sz="2000" dirty="0">
                <a:solidFill>
                  <a:srgbClr val="92D050"/>
                </a:solidFill>
                <a:latin typeface="Consolas" panose="020B0609020204030204" pitchFamily="49" charset="0"/>
                <a:cs typeface="Consolas" panose="020B0609020204030204" pitchFamily="49" charset="0"/>
              </a:rPr>
              <a:t>3</a:t>
            </a:r>
            <a:r>
              <a:rPr lang="en-US" sz="2000" dirty="0" smtClean="0">
                <a:solidFill>
                  <a:srgbClr val="92D050"/>
                </a:solidFill>
                <a:latin typeface="Consolas" panose="020B0609020204030204" pitchFamily="49" charset="0"/>
                <a:cs typeface="Consolas" panose="020B0609020204030204" pitchFamily="49" charset="0"/>
              </a:rPr>
              <a:t> test2</a:t>
            </a:r>
          </a:p>
          <a:p>
            <a:r>
              <a:rPr lang="en-US" sz="2000" dirty="0" err="1">
                <a:solidFill>
                  <a:srgbClr val="92D050"/>
                </a:solidFill>
                <a:latin typeface="Consolas" panose="020B0609020204030204" pitchFamily="49" charset="0"/>
                <a:cs typeface="Consolas" panose="020B0609020204030204" pitchFamily="49" charset="0"/>
              </a:rPr>
              <a:t>w</a:t>
            </a:r>
            <a:r>
              <a:rPr lang="en-US" sz="2000" dirty="0" err="1" smtClean="0">
                <a:solidFill>
                  <a:srgbClr val="92D050"/>
                </a:solidFill>
                <a:latin typeface="Consolas" panose="020B0609020204030204" pitchFamily="49" charset="0"/>
                <a:cs typeface="Consolas" panose="020B0609020204030204" pitchFamily="49" charset="0"/>
              </a:rPr>
              <a:t>at</a:t>
            </a:r>
            <a:r>
              <a:rPr lang="en-US" sz="2000" dirty="0" smtClean="0">
                <a:solidFill>
                  <a:srgbClr val="92D050"/>
                </a:solidFill>
                <a:latin typeface="Consolas" panose="020B0609020204030204" pitchFamily="49" charset="0"/>
                <a:cs typeface="Consolas" panose="020B0609020204030204" pitchFamily="49" charset="0"/>
              </a:rPr>
              <a:t> WAT!?!</a:t>
            </a:r>
            <a:endParaRPr lang="en-US" sz="2000" dirty="0">
              <a:solidFill>
                <a:srgbClr val="92D050"/>
              </a:solidFill>
              <a:latin typeface="Consolas" panose="020B0609020204030204" pitchFamily="49" charset="0"/>
              <a:cs typeface="Consolas" panose="020B0609020204030204" pitchFamily="49" charset="0"/>
            </a:endParaRPr>
          </a:p>
        </p:txBody>
      </p:sp>
      <p:sp>
        <p:nvSpPr>
          <p:cNvPr id="8" name="Rounded Rectangle 7"/>
          <p:cNvSpPr/>
          <p:nvPr/>
        </p:nvSpPr>
        <p:spPr bwMode="auto">
          <a:xfrm>
            <a:off x="5105400" y="5116768"/>
            <a:ext cx="1917122" cy="1528754"/>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0 test1</a:t>
            </a:r>
          </a:p>
          <a:p>
            <a:r>
              <a:rPr lang="en-US" sz="2000" dirty="0" smtClean="0">
                <a:solidFill>
                  <a:srgbClr val="92D050"/>
                </a:solidFill>
                <a:latin typeface="Consolas" panose="020B0609020204030204" pitchFamily="49" charset="0"/>
                <a:cs typeface="Consolas" panose="020B0609020204030204" pitchFamily="49" charset="0"/>
              </a:rPr>
              <a:t>1 undefined</a:t>
            </a:r>
          </a:p>
          <a:p>
            <a:r>
              <a:rPr lang="en-US" sz="2000" dirty="0" smtClean="0">
                <a:solidFill>
                  <a:srgbClr val="92D050"/>
                </a:solidFill>
                <a:latin typeface="Consolas" panose="020B0609020204030204" pitchFamily="49" charset="0"/>
                <a:cs typeface="Consolas" panose="020B0609020204030204" pitchFamily="49" charset="0"/>
              </a:rPr>
              <a:t>2 undefined</a:t>
            </a:r>
          </a:p>
          <a:p>
            <a:r>
              <a:rPr lang="en-US" sz="2000" dirty="0">
                <a:solidFill>
                  <a:srgbClr val="92D050"/>
                </a:solidFill>
                <a:latin typeface="Consolas" panose="020B0609020204030204" pitchFamily="49" charset="0"/>
                <a:cs typeface="Consolas" panose="020B0609020204030204" pitchFamily="49" charset="0"/>
              </a:rPr>
              <a:t>3</a:t>
            </a:r>
            <a:r>
              <a:rPr lang="en-US" sz="2000" dirty="0" smtClean="0">
                <a:solidFill>
                  <a:srgbClr val="92D050"/>
                </a:solidFill>
                <a:latin typeface="Consolas" panose="020B0609020204030204" pitchFamily="49" charset="0"/>
                <a:cs typeface="Consolas" panose="020B0609020204030204" pitchFamily="49" charset="0"/>
              </a:rPr>
              <a:t> test2</a:t>
            </a:r>
          </a:p>
        </p:txBody>
      </p:sp>
    </p:spTree>
    <p:extLst>
      <p:ext uri="{BB962C8B-B14F-4D97-AF65-F5344CB8AC3E}">
        <p14:creationId xmlns:p14="http://schemas.microsoft.com/office/powerpoint/2010/main" val="3602139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9" end="9"/>
                                            </p:txEl>
                                          </p:spTgt>
                                        </p:tgtEl>
                                        <p:attrNameLst>
                                          <p:attrName>style.visibility</p:attrName>
                                        </p:attrNameLst>
                                      </p:cBhvr>
                                      <p:to>
                                        <p:strVal val="visible"/>
                                      </p:to>
                                    </p:set>
                                    <p:animEffect transition="in" filter="fade">
                                      <p:cBhvr>
                                        <p:cTn id="12" dur="500"/>
                                        <p:tgtEl>
                                          <p:spTgt spid="26">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xEl>
                                              <p:pRg st="10" end="10"/>
                                            </p:txEl>
                                          </p:spTgt>
                                        </p:tgtEl>
                                        <p:attrNameLst>
                                          <p:attrName>style.visibility</p:attrName>
                                        </p:attrNameLst>
                                      </p:cBhvr>
                                      <p:to>
                                        <p:strVal val="visible"/>
                                      </p:to>
                                    </p:set>
                                    <p:animEffect transition="in" filter="fade">
                                      <p:cBhvr>
                                        <p:cTn id="15" dur="500"/>
                                        <p:tgtEl>
                                          <p:spTgt spid="26">
                                            <p:txEl>
                                              <p:pRg st="10" end="1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xEl>
                                              <p:pRg st="11" end="11"/>
                                            </p:txEl>
                                          </p:spTgt>
                                        </p:tgtEl>
                                        <p:attrNameLst>
                                          <p:attrName>style.visibility</p:attrName>
                                        </p:attrNameLst>
                                      </p:cBhvr>
                                      <p:to>
                                        <p:strVal val="visible"/>
                                      </p:to>
                                    </p:set>
                                    <p:animEffect transition="in" filter="fade">
                                      <p:cBhvr>
                                        <p:cTn id="18" dur="500"/>
                                        <p:tgtEl>
                                          <p:spTgt spid="26">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Pregnable Property Bug</a:t>
            </a:r>
          </a:p>
        </p:txBody>
      </p:sp>
      <p:grpSp>
        <p:nvGrpSpPr>
          <p:cNvPr id="3" name="Group 2"/>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
        <p:nvSpPr>
          <p:cNvPr id="26" name="Text Placeholder 4"/>
          <p:cNvSpPr>
            <a:spLocks noGrp="1"/>
          </p:cNvSpPr>
          <p:nvPr>
            <p:ph type="body" idx="1"/>
          </p:nvPr>
        </p:nvSpPr>
        <p:spPr>
          <a:xfrm>
            <a:off x="457200" y="1373220"/>
            <a:ext cx="8382000" cy="403698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r>
              <a:rPr lang="en-US" dirty="0" smtClean="0">
                <a:latin typeface="Consolas" panose="020B0609020204030204" pitchFamily="49" charset="0"/>
                <a:cs typeface="Consolas" panose="020B0609020204030204" pitchFamily="49" charset="0"/>
              </a:rPr>
              <a:t>for-in</a:t>
            </a:r>
            <a:r>
              <a:rPr lang="en-US" dirty="0" smtClean="0"/>
              <a:t> works with Arrays and other types, however, it is most valuable when iterating over an object, but be mindful of the prototype</a:t>
            </a:r>
          </a:p>
          <a:p>
            <a:pPr marL="0" indent="0">
              <a:buNone/>
            </a:pPr>
            <a:endParaRPr lang="en-US" sz="800" dirty="0" smtClean="0"/>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Person(name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 };</a:t>
            </a:r>
          </a:p>
          <a:p>
            <a:pPr marL="0" indent="0">
              <a:buNone/>
            </a:pPr>
            <a:r>
              <a:rPr lang="en-US" dirty="0" err="1">
                <a:solidFill>
                  <a:srgbClr val="000000"/>
                </a:solidFill>
                <a:highlight>
                  <a:srgbClr val="FFFFFF"/>
                </a:highlight>
                <a:latin typeface="Consolas" panose="020B0609020204030204" pitchFamily="49" charset="0"/>
              </a:rPr>
              <a:t>Person.prototype.married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false</a:t>
            </a:r>
            <a:r>
              <a:rPr lang="en-US" dirty="0" smtClean="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john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Person(</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john.married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john) </a:t>
            </a:r>
            <a:r>
              <a:rPr lang="en-US" dirty="0" smtClean="0">
                <a:solidFill>
                  <a:srgbClr val="000000"/>
                </a:solidFill>
                <a:highlight>
                  <a:srgbClr val="FFFFFF"/>
                </a:highlight>
                <a:latin typeface="Consolas" panose="020B0609020204030204" pitchFamily="49" charset="0"/>
              </a:rPr>
              <a:t>{ console.log(k, john[k]); }  </a:t>
            </a:r>
            <a:endParaRPr lang="en-US"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pPr marL="0" indent="0">
              <a:buNone/>
            </a:pPr>
            <a:r>
              <a:rPr lang="sv-SE" dirty="0">
                <a:solidFill>
                  <a:srgbClr val="0000FF"/>
                </a:solidFill>
                <a:highlight>
                  <a:srgbClr val="FFFFFF"/>
                </a:highlight>
                <a:latin typeface="Consolas" panose="020B0609020204030204" pitchFamily="49" charset="0"/>
              </a:rPr>
              <a:t>var</a:t>
            </a:r>
            <a:r>
              <a:rPr lang="sv-SE" dirty="0">
                <a:solidFill>
                  <a:srgbClr val="000000"/>
                </a:solidFill>
                <a:highlight>
                  <a:srgbClr val="FFFFFF"/>
                </a:highlight>
                <a:latin typeface="Consolas" panose="020B0609020204030204" pitchFamily="49" charset="0"/>
              </a:rPr>
              <a:t> </a:t>
            </a:r>
            <a:r>
              <a:rPr lang="sv-SE" dirty="0" smtClean="0">
                <a:solidFill>
                  <a:srgbClr val="000000"/>
                </a:solidFill>
                <a:highlight>
                  <a:srgbClr val="FFFFFF"/>
                </a:highlight>
                <a:latin typeface="Consolas" panose="020B0609020204030204" pitchFamily="49" charset="0"/>
              </a:rPr>
              <a:t>susan </a:t>
            </a:r>
            <a:r>
              <a:rPr lang="sv-SE" dirty="0">
                <a:solidFill>
                  <a:srgbClr val="000000"/>
                </a:solidFill>
                <a:highlight>
                  <a:srgbClr val="FFFFFF"/>
                </a:highlight>
                <a:latin typeface="Consolas" panose="020B0609020204030204" pitchFamily="49" charset="0"/>
              </a:rPr>
              <a:t>= </a:t>
            </a:r>
            <a:r>
              <a:rPr lang="sv-SE" dirty="0">
                <a:solidFill>
                  <a:srgbClr val="0000FF"/>
                </a:solidFill>
                <a:highlight>
                  <a:srgbClr val="FFFFFF"/>
                </a:highlight>
                <a:latin typeface="Consolas" panose="020B0609020204030204" pitchFamily="49" charset="0"/>
              </a:rPr>
              <a:t>new</a:t>
            </a:r>
            <a:r>
              <a:rPr lang="sv-SE" dirty="0">
                <a:solidFill>
                  <a:srgbClr val="000000"/>
                </a:solidFill>
                <a:highlight>
                  <a:srgbClr val="FFFFFF"/>
                </a:highlight>
                <a:latin typeface="Consolas" panose="020B0609020204030204" pitchFamily="49" charset="0"/>
              </a:rPr>
              <a:t> Person</a:t>
            </a:r>
            <a:r>
              <a:rPr lang="sv-SE" dirty="0" smtClean="0">
                <a:solidFill>
                  <a:srgbClr val="000000"/>
                </a:solidFill>
                <a:highlight>
                  <a:srgbClr val="FFFFFF"/>
                </a:highlight>
                <a:latin typeface="Consolas" panose="020B0609020204030204" pitchFamily="49" charset="0"/>
              </a:rPr>
              <a:t>(</a:t>
            </a:r>
            <a:r>
              <a:rPr lang="sv-SE" dirty="0" smtClean="0">
                <a:solidFill>
                  <a:srgbClr val="A31515"/>
                </a:solidFill>
                <a:highlight>
                  <a:srgbClr val="FFFFFF"/>
                </a:highlight>
                <a:latin typeface="Consolas" panose="020B0609020204030204" pitchFamily="49" charset="0"/>
              </a:rPr>
              <a:t>"Susan Smith"</a:t>
            </a:r>
            <a:r>
              <a:rPr lang="sv-SE" dirty="0" smtClean="0">
                <a:solidFill>
                  <a:srgbClr val="000000"/>
                </a:solidFill>
                <a:highlight>
                  <a:srgbClr val="FFFFFF"/>
                </a:highlight>
                <a:latin typeface="Consolas" panose="020B0609020204030204" pitchFamily="49" charset="0"/>
              </a:rPr>
              <a:t>);</a:t>
            </a:r>
            <a:endParaRPr lang="sv-SE"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susan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susan.hasOwnProperty</a:t>
            </a:r>
            <a:r>
              <a:rPr lang="en-US" dirty="0" smtClean="0">
                <a:solidFill>
                  <a:srgbClr val="000000"/>
                </a:solidFill>
                <a:highlight>
                  <a:srgbClr val="FFFFFF"/>
                </a:highlight>
                <a:latin typeface="Consolas" panose="020B0609020204030204" pitchFamily="49" charset="0"/>
              </a:rPr>
              <a:t>(k))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console.log(k, </a:t>
            </a:r>
            <a:r>
              <a:rPr lang="en-US" dirty="0" err="1" smtClean="0">
                <a:solidFill>
                  <a:srgbClr val="000000"/>
                </a:solidFill>
                <a:highlight>
                  <a:srgbClr val="FFFFFF"/>
                </a:highlight>
                <a:latin typeface="Consolas" panose="020B0609020204030204" pitchFamily="49" charset="0"/>
              </a:rPr>
              <a:t>susan</a:t>
            </a:r>
            <a:r>
              <a:rPr lang="en-US" dirty="0" smtClean="0">
                <a:solidFill>
                  <a:srgbClr val="000000"/>
                </a:solidFill>
                <a:highlight>
                  <a:srgbClr val="FFFFFF"/>
                </a:highlight>
                <a:latin typeface="Consolas" panose="020B0609020204030204" pitchFamily="49" charset="0"/>
              </a:rPr>
              <a:t>[k]);</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p>
          <a:p>
            <a:pPr marL="0" indent="0">
              <a:buNone/>
            </a:pPr>
            <a:endParaRPr lang="en-US" dirty="0"/>
          </a:p>
        </p:txBody>
      </p:sp>
      <p:sp>
        <p:nvSpPr>
          <p:cNvPr id="7" name="Rounded Rectangle 6"/>
          <p:cNvSpPr/>
          <p:nvPr/>
        </p:nvSpPr>
        <p:spPr bwMode="auto">
          <a:xfrm>
            <a:off x="6248400" y="2783801"/>
            <a:ext cx="2590800" cy="877244"/>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n</a:t>
            </a:r>
            <a:r>
              <a:rPr lang="en-US" sz="2000" dirty="0" smtClean="0">
                <a:solidFill>
                  <a:srgbClr val="92D050"/>
                </a:solidFill>
                <a:latin typeface="Consolas" panose="020B0609020204030204" pitchFamily="49" charset="0"/>
                <a:cs typeface="Consolas" panose="020B0609020204030204" pitchFamily="49" charset="0"/>
              </a:rPr>
              <a:t>ame John Smith</a:t>
            </a:r>
          </a:p>
          <a:p>
            <a:r>
              <a:rPr lang="en-US" sz="2000" dirty="0">
                <a:solidFill>
                  <a:srgbClr val="92D050"/>
                </a:solidFill>
                <a:latin typeface="Consolas" panose="020B0609020204030204" pitchFamily="49" charset="0"/>
                <a:cs typeface="Consolas" panose="020B0609020204030204" pitchFamily="49" charset="0"/>
              </a:rPr>
              <a:t>m</a:t>
            </a:r>
            <a:r>
              <a:rPr lang="en-US" sz="2000" dirty="0" smtClean="0">
                <a:solidFill>
                  <a:srgbClr val="92D050"/>
                </a:solidFill>
                <a:latin typeface="Consolas" panose="020B0609020204030204" pitchFamily="49" charset="0"/>
                <a:cs typeface="Consolas" panose="020B0609020204030204" pitchFamily="49" charset="0"/>
              </a:rPr>
              <a:t>arried true</a:t>
            </a:r>
          </a:p>
        </p:txBody>
      </p:sp>
      <p:sp>
        <p:nvSpPr>
          <p:cNvPr id="8" name="Rounded Rectangle 7"/>
          <p:cNvSpPr/>
          <p:nvPr/>
        </p:nvSpPr>
        <p:spPr bwMode="auto">
          <a:xfrm>
            <a:off x="6248400" y="4364585"/>
            <a:ext cx="2590800" cy="5715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n</a:t>
            </a:r>
            <a:r>
              <a:rPr lang="en-US" sz="2000" dirty="0" smtClean="0">
                <a:solidFill>
                  <a:srgbClr val="92D050"/>
                </a:solidFill>
                <a:latin typeface="Consolas" panose="020B0609020204030204" pitchFamily="49" charset="0"/>
                <a:cs typeface="Consolas" panose="020B0609020204030204" pitchFamily="49" charset="0"/>
              </a:rPr>
              <a:t>ame Susan Smith</a:t>
            </a:r>
          </a:p>
        </p:txBody>
      </p:sp>
    </p:spTree>
    <p:extLst>
      <p:ext uri="{BB962C8B-B14F-4D97-AF65-F5344CB8AC3E}">
        <p14:creationId xmlns:p14="http://schemas.microsoft.com/office/powerpoint/2010/main" val="2887876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9" end="9"/>
                                            </p:txEl>
                                          </p:spTgt>
                                        </p:tgtEl>
                                        <p:attrNameLst>
                                          <p:attrName>style.visibility</p:attrName>
                                        </p:attrNameLst>
                                      </p:cBhvr>
                                      <p:to>
                                        <p:strVal val="visible"/>
                                      </p:to>
                                    </p:set>
                                    <p:animEffect transition="in" filter="fade">
                                      <p:cBhvr>
                                        <p:cTn id="12" dur="500"/>
                                        <p:tgtEl>
                                          <p:spTgt spid="26">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xEl>
                                              <p:pRg st="10" end="10"/>
                                            </p:txEl>
                                          </p:spTgt>
                                        </p:tgtEl>
                                        <p:attrNameLst>
                                          <p:attrName>style.visibility</p:attrName>
                                        </p:attrNameLst>
                                      </p:cBhvr>
                                      <p:to>
                                        <p:strVal val="visible"/>
                                      </p:to>
                                    </p:set>
                                    <p:animEffect transition="in" filter="fade">
                                      <p:cBhvr>
                                        <p:cTn id="15" dur="500"/>
                                        <p:tgtEl>
                                          <p:spTgt spid="26">
                                            <p:txEl>
                                              <p:pRg st="10" end="1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xEl>
                                              <p:pRg st="11" end="11"/>
                                            </p:txEl>
                                          </p:spTgt>
                                        </p:tgtEl>
                                        <p:attrNameLst>
                                          <p:attrName>style.visibility</p:attrName>
                                        </p:attrNameLst>
                                      </p:cBhvr>
                                      <p:to>
                                        <p:strVal val="visible"/>
                                      </p:to>
                                    </p:set>
                                    <p:animEffect transition="in" filter="fade">
                                      <p:cBhvr>
                                        <p:cTn id="18" dur="500"/>
                                        <p:tgtEl>
                                          <p:spTgt spid="26">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xEl>
                                              <p:pRg st="12" end="12"/>
                                            </p:txEl>
                                          </p:spTgt>
                                        </p:tgtEl>
                                        <p:attrNameLst>
                                          <p:attrName>style.visibility</p:attrName>
                                        </p:attrNameLst>
                                      </p:cBhvr>
                                      <p:to>
                                        <p:strVal val="visible"/>
                                      </p:to>
                                    </p:set>
                                    <p:animEffect transition="in" filter="fade">
                                      <p:cBhvr>
                                        <p:cTn id="21" dur="500"/>
                                        <p:tgtEl>
                                          <p:spTgt spid="26">
                                            <p:txEl>
                                              <p:pRg st="12" end="1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xEl>
                                              <p:pRg st="13" end="13"/>
                                            </p:txEl>
                                          </p:spTgt>
                                        </p:tgtEl>
                                        <p:attrNameLst>
                                          <p:attrName>style.visibility</p:attrName>
                                        </p:attrNameLst>
                                      </p:cBhvr>
                                      <p:to>
                                        <p:strVal val="visible"/>
                                      </p:to>
                                    </p:set>
                                    <p:animEffect transition="in" filter="fade">
                                      <p:cBhvr>
                                        <p:cTn id="24" dur="500"/>
                                        <p:tgtEl>
                                          <p:spTgt spid="26">
                                            <p:txEl>
                                              <p:pRg st="13" end="1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xEl>
                                              <p:pRg st="14" end="14"/>
                                            </p:txEl>
                                          </p:spTgt>
                                        </p:tgtEl>
                                        <p:attrNameLst>
                                          <p:attrName>style.visibility</p:attrName>
                                        </p:attrNameLst>
                                      </p:cBhvr>
                                      <p:to>
                                        <p:strVal val="visible"/>
                                      </p:to>
                                    </p:set>
                                    <p:animEffect transition="in" filter="fade">
                                      <p:cBhvr>
                                        <p:cTn id="27" dur="500"/>
                                        <p:tgtEl>
                                          <p:spTgt spid="26">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Pregnable Property Bug</a:t>
            </a:r>
          </a:p>
        </p:txBody>
      </p:sp>
      <p:sp>
        <p:nvSpPr>
          <p:cNvPr id="3" name="Text Placeholder 2"/>
          <p:cNvSpPr>
            <a:spLocks noGrp="1"/>
          </p:cNvSpPr>
          <p:nvPr>
            <p:ph type="body" idx="1"/>
          </p:nvPr>
        </p:nvSpPr>
        <p:spPr>
          <a:xfrm>
            <a:off x="457200" y="1371600"/>
            <a:ext cx="8610600" cy="1600200"/>
          </a:xfrm>
        </p:spPr>
        <p:txBody>
          <a:bodyPr/>
          <a:lstStyle/>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customers =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 Smith"</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key;</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customers[3]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 Smith"</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(key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customers)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customers.hasOwnProperty</a:t>
            </a:r>
            <a:r>
              <a:rPr lang="en-US" dirty="0" smtClean="0">
                <a:solidFill>
                  <a:srgbClr val="000000"/>
                </a:solidFill>
                <a:highlight>
                  <a:srgbClr val="FFFFFF"/>
                </a:highlight>
                <a:latin typeface="Consolas" panose="020B0609020204030204" pitchFamily="49" charset="0"/>
              </a:rPr>
              <a:t>(key))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console.log(key, customers[key]);</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len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 </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len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customers.length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err="1" smtClean="0">
                <a:solidFill>
                  <a:srgbClr val="000000"/>
                </a:solidFill>
                <a:highlight>
                  <a:srgbClr val="FFFFFF"/>
                </a:highlight>
                <a:latin typeface="Consolas" panose="020B0609020204030204" pitchFamily="49" charset="0"/>
              </a:rPr>
              <a:t>len</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console.log(</a:t>
            </a:r>
            <a:r>
              <a:rPr lang="en-US" dirty="0" err="1" smtClean="0">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customers[</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Exterminate</a:t>
              </a:r>
              <a:endParaRPr lang="en-US" b="1" dirty="0">
                <a:solidFill>
                  <a:schemeClr val="tx1">
                    <a:lumMod val="75000"/>
                    <a:lumOff val="25000"/>
                  </a:schemeClr>
                </a:solidFill>
                <a:latin typeface="+mj-lt"/>
              </a:endParaRPr>
            </a:p>
          </p:txBody>
        </p:sp>
      </p:grpSp>
      <p:sp>
        <p:nvSpPr>
          <p:cNvPr id="10" name="Rounded Rectangle 9"/>
          <p:cNvSpPr/>
          <p:nvPr/>
        </p:nvSpPr>
        <p:spPr bwMode="auto">
          <a:xfrm>
            <a:off x="6315277" y="2057400"/>
            <a:ext cx="2590800" cy="11049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0</a:t>
            </a:r>
            <a:r>
              <a:rPr lang="en-US" sz="2000" dirty="0" smtClean="0">
                <a:solidFill>
                  <a:srgbClr val="92D050"/>
                </a:solidFill>
                <a:latin typeface="Consolas" panose="020B0609020204030204" pitchFamily="49" charset="0"/>
                <a:cs typeface="Consolas" panose="020B0609020204030204" pitchFamily="49" charset="0"/>
              </a:rPr>
              <a:t> John Smith</a:t>
            </a:r>
          </a:p>
          <a:p>
            <a:r>
              <a:rPr lang="en-US" sz="2000" dirty="0" smtClean="0">
                <a:solidFill>
                  <a:srgbClr val="92D050"/>
                </a:solidFill>
                <a:latin typeface="Consolas" panose="020B0609020204030204" pitchFamily="49" charset="0"/>
                <a:cs typeface="Consolas" panose="020B0609020204030204" pitchFamily="49" charset="0"/>
              </a:rPr>
              <a:t>1 Susan Smith</a:t>
            </a:r>
          </a:p>
          <a:p>
            <a:r>
              <a:rPr lang="en-US" sz="2000" dirty="0" smtClean="0">
                <a:solidFill>
                  <a:srgbClr val="92D050"/>
                </a:solidFill>
                <a:latin typeface="Consolas" panose="020B0609020204030204" pitchFamily="49" charset="0"/>
                <a:cs typeface="Consolas" panose="020B0609020204030204" pitchFamily="49" charset="0"/>
              </a:rPr>
              <a:t>3 Jane Smith</a:t>
            </a:r>
          </a:p>
        </p:txBody>
      </p:sp>
      <p:sp>
        <p:nvSpPr>
          <p:cNvPr id="12" name="Rounded Rectangle 11"/>
          <p:cNvSpPr/>
          <p:nvPr/>
        </p:nvSpPr>
        <p:spPr bwMode="auto">
          <a:xfrm>
            <a:off x="6315277" y="4191000"/>
            <a:ext cx="2590800" cy="14859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0</a:t>
            </a:r>
            <a:r>
              <a:rPr lang="en-US" sz="2000" dirty="0" smtClean="0">
                <a:solidFill>
                  <a:srgbClr val="92D050"/>
                </a:solidFill>
                <a:latin typeface="Consolas" panose="020B0609020204030204" pitchFamily="49" charset="0"/>
                <a:cs typeface="Consolas" panose="020B0609020204030204" pitchFamily="49" charset="0"/>
              </a:rPr>
              <a:t> John Smith</a:t>
            </a:r>
          </a:p>
          <a:p>
            <a:r>
              <a:rPr lang="en-US" sz="2000" dirty="0" smtClean="0">
                <a:solidFill>
                  <a:srgbClr val="92D050"/>
                </a:solidFill>
                <a:latin typeface="Consolas" panose="020B0609020204030204" pitchFamily="49" charset="0"/>
                <a:cs typeface="Consolas" panose="020B0609020204030204" pitchFamily="49" charset="0"/>
              </a:rPr>
              <a:t>1 Susan Smith</a:t>
            </a:r>
          </a:p>
          <a:p>
            <a:r>
              <a:rPr lang="en-US" sz="2000" dirty="0" smtClean="0">
                <a:solidFill>
                  <a:srgbClr val="92D050"/>
                </a:solidFill>
                <a:latin typeface="Consolas" panose="020B0609020204030204" pitchFamily="49" charset="0"/>
                <a:cs typeface="Consolas" panose="020B0609020204030204" pitchFamily="49" charset="0"/>
              </a:rPr>
              <a:t>2 undefined</a:t>
            </a:r>
          </a:p>
          <a:p>
            <a:r>
              <a:rPr lang="en-US" sz="2000" dirty="0" smtClean="0">
                <a:solidFill>
                  <a:srgbClr val="92D050"/>
                </a:solidFill>
                <a:latin typeface="Consolas" panose="020B0609020204030204" pitchFamily="49" charset="0"/>
                <a:cs typeface="Consolas" panose="020B0609020204030204" pitchFamily="49" charset="0"/>
              </a:rPr>
              <a:t>3 Jane Smith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59" y="2772162"/>
            <a:ext cx="8529482" cy="1228338"/>
          </a:xfrm>
          <a:prstGeom prst="rect">
            <a:avLst/>
          </a:prstGeom>
        </p:spPr>
      </p:pic>
    </p:spTree>
    <p:extLst>
      <p:ext uri="{BB962C8B-B14F-4D97-AF65-F5344CB8AC3E}">
        <p14:creationId xmlns:p14="http://schemas.microsoft.com/office/powerpoint/2010/main" val="26461305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Accidental Ancestry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Animal(name)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name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Animal.prototype.eat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eating"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Animal.prototype.sleep</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sleeping"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Cat(name)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name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Cat.prototype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Animal.prototype</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Cat.prototype.eat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eating"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.sleep</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Examine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684424961"/>
      </p:ext>
    </p:extLst>
  </p:cSld>
  <p:clrMapOvr>
    <a:masterClrMapping/>
  </p:clrMapOvr>
  <p:transition>
    <p:fade/>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Accidental Ancestry Bug</a:t>
            </a:r>
          </a:p>
        </p:txBody>
      </p:sp>
      <p:sp>
        <p:nvSpPr>
          <p:cNvPr id="3" name="Text Placeholder 2"/>
          <p:cNvSpPr>
            <a:spLocks noGrp="1"/>
          </p:cNvSpPr>
          <p:nvPr>
            <p:ph type="body" idx="1"/>
          </p:nvPr>
        </p:nvSpPr>
        <p:spPr>
          <a:solidFill>
            <a:schemeClr val="bg1"/>
          </a:solidFill>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Animal(name)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 }</a:t>
            </a:r>
          </a:p>
          <a:p>
            <a:pPr marL="0" indent="0">
              <a:buNone/>
            </a:pPr>
            <a:r>
              <a:rPr lang="en-US" dirty="0" err="1">
                <a:solidFill>
                  <a:srgbClr val="000000"/>
                </a:solidFill>
                <a:highlight>
                  <a:srgbClr val="FFFFFF"/>
                </a:highlight>
                <a:latin typeface="Consolas" panose="020B0609020204030204" pitchFamily="49" charset="0"/>
              </a:rPr>
              <a:t>Animal.prototype.eat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eating"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Animal.prototype.sleep</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sleeping"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Cat(name)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 }</a:t>
            </a:r>
          </a:p>
          <a:p>
            <a:pPr marL="0" indent="0">
              <a:buNone/>
            </a:pPr>
            <a:r>
              <a:rPr lang="en-US" dirty="0" err="1">
                <a:solidFill>
                  <a:srgbClr val="000000"/>
                </a:solidFill>
                <a:highlight>
                  <a:srgbClr val="FFFFFF"/>
                </a:highlight>
                <a:latin typeface="Consolas" panose="020B0609020204030204" pitchFamily="49" charset="0"/>
              </a:rPr>
              <a:t>Cat.prototype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Animal.prototype</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Cat.prototype.eat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 is eating"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.sleep</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
        <p:nvSpPr>
          <p:cNvPr id="4" name="Rounded Rectangle 3"/>
          <p:cNvSpPr/>
          <p:nvPr/>
        </p:nvSpPr>
        <p:spPr bwMode="auto">
          <a:xfrm>
            <a:off x="1383513" y="1364974"/>
            <a:ext cx="6376973" cy="5083376"/>
          </a:xfrm>
          <a:prstGeom prst="roundRec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wrap="square" rtlCol="0" anchor="ctr"/>
          <a:lstStyle/>
          <a:p>
            <a:r>
              <a:rPr lang="en-US" sz="2000" b="1" dirty="0">
                <a:solidFill>
                  <a:srgbClr val="0000FF"/>
                </a:solidFill>
                <a:highlight>
                  <a:srgbClr val="FFFFFF"/>
                </a:highlight>
                <a:latin typeface="Consolas" panose="020B0609020204030204" pitchFamily="49" charset="0"/>
              </a:rPr>
              <a:t>function</a:t>
            </a:r>
            <a:r>
              <a:rPr lang="en-US" sz="2000" b="1" dirty="0">
                <a:solidFill>
                  <a:srgbClr val="000000"/>
                </a:solidFill>
                <a:highlight>
                  <a:srgbClr val="FFFFFF"/>
                </a:highlight>
                <a:latin typeface="Consolas" panose="020B0609020204030204" pitchFamily="49" charset="0"/>
              </a:rPr>
              <a:t> Dog(name) </a:t>
            </a:r>
            <a:r>
              <a:rPr lang="en-US" sz="2000" b="1" dirty="0" smtClean="0">
                <a:solidFill>
                  <a:srgbClr val="000000"/>
                </a:solidFill>
                <a:highlight>
                  <a:srgbClr val="FFFFFF"/>
                </a:highlight>
                <a:latin typeface="Consolas" panose="020B0609020204030204" pitchFamily="49" charset="0"/>
              </a:rPr>
              <a:t>{ </a:t>
            </a:r>
            <a:r>
              <a:rPr lang="en-US" sz="2000" b="1" dirty="0" smtClean="0">
                <a:solidFill>
                  <a:srgbClr val="0000FF"/>
                </a:solidFill>
                <a:highlight>
                  <a:srgbClr val="FFFFFF"/>
                </a:highlight>
                <a:latin typeface="Consolas" panose="020B0609020204030204" pitchFamily="49" charset="0"/>
              </a:rPr>
              <a:t>this</a:t>
            </a:r>
            <a:r>
              <a:rPr lang="en-US" sz="2000" b="1" dirty="0" smtClean="0">
                <a:solidFill>
                  <a:srgbClr val="000000"/>
                </a:solidFill>
                <a:highlight>
                  <a:srgbClr val="FFFFFF"/>
                </a:highlight>
                <a:latin typeface="Consolas" panose="020B0609020204030204" pitchFamily="49" charset="0"/>
              </a:rPr>
              <a:t>.name </a:t>
            </a:r>
            <a:r>
              <a:rPr lang="en-US" sz="2000" b="1" dirty="0">
                <a:solidFill>
                  <a:srgbClr val="000000"/>
                </a:solidFill>
                <a:highlight>
                  <a:srgbClr val="FFFFFF"/>
                </a:highlight>
                <a:latin typeface="Consolas" panose="020B0609020204030204" pitchFamily="49" charset="0"/>
              </a:rPr>
              <a:t>= name; </a:t>
            </a:r>
            <a:r>
              <a:rPr lang="en-US" sz="2000" b="1" dirty="0" smtClean="0">
                <a:solidFill>
                  <a:srgbClr val="000000"/>
                </a:solidFill>
                <a:highlight>
                  <a:srgbClr val="FFFFFF"/>
                </a:highlight>
                <a:latin typeface="Consolas" panose="020B0609020204030204" pitchFamily="49" charset="0"/>
              </a:rPr>
              <a:t>}</a:t>
            </a:r>
            <a:endParaRPr lang="en-US" sz="2000" b="1" dirty="0">
              <a:solidFill>
                <a:srgbClr val="000000"/>
              </a:solidFill>
              <a:highlight>
                <a:srgbClr val="FFFFFF"/>
              </a:highlight>
              <a:latin typeface="Consolas" panose="020B0609020204030204" pitchFamily="49" charset="0"/>
            </a:endParaRPr>
          </a:p>
          <a:p>
            <a:r>
              <a:rPr lang="en-US" sz="2000" b="1" dirty="0" err="1">
                <a:solidFill>
                  <a:srgbClr val="000000"/>
                </a:solidFill>
                <a:highlight>
                  <a:srgbClr val="FFFFFF"/>
                </a:highlight>
                <a:latin typeface="Consolas" panose="020B0609020204030204" pitchFamily="49" charset="0"/>
              </a:rPr>
              <a:t>Dog.prototype</a:t>
            </a:r>
            <a:r>
              <a:rPr lang="en-US" sz="2000" b="1" dirty="0">
                <a:solidFill>
                  <a:srgbClr val="000000"/>
                </a:solidFill>
                <a:highlight>
                  <a:srgbClr val="FFFFFF"/>
                </a:highlight>
                <a:latin typeface="Consolas" panose="020B0609020204030204" pitchFamily="49" charset="0"/>
              </a:rPr>
              <a:t> = </a:t>
            </a:r>
            <a:r>
              <a:rPr lang="en-US" sz="2000" b="1" dirty="0" err="1">
                <a:solidFill>
                  <a:srgbClr val="000000"/>
                </a:solidFill>
                <a:highlight>
                  <a:srgbClr val="FFFFFF"/>
                </a:highlight>
                <a:latin typeface="Consolas" panose="020B0609020204030204" pitchFamily="49" charset="0"/>
              </a:rPr>
              <a:t>Animal.prototype</a:t>
            </a:r>
            <a:r>
              <a:rPr lang="en-US" sz="2000" b="1" dirty="0" smtClean="0">
                <a:solidFill>
                  <a:srgbClr val="000000"/>
                </a:solidFill>
                <a:highlight>
                  <a:srgbClr val="FFFFFF"/>
                </a:highlight>
                <a:latin typeface="Consolas" panose="020B0609020204030204" pitchFamily="49" charset="0"/>
              </a:rPr>
              <a:t>;</a:t>
            </a:r>
            <a:endParaRPr lang="en-US" sz="2000" b="1" dirty="0">
              <a:solidFill>
                <a:srgbClr val="000000"/>
              </a:solidFill>
              <a:highlight>
                <a:srgbClr val="FFFFFF"/>
              </a:highlight>
              <a:latin typeface="Consolas" panose="020B0609020204030204" pitchFamily="49" charset="0"/>
            </a:endParaRPr>
          </a:p>
          <a:p>
            <a:r>
              <a:rPr lang="en-US" sz="2000" b="1" dirty="0" err="1" smtClean="0">
                <a:solidFill>
                  <a:srgbClr val="000000"/>
                </a:solidFill>
                <a:highlight>
                  <a:srgbClr val="FFFFFF"/>
                </a:highlight>
                <a:latin typeface="Consolas" panose="020B0609020204030204" pitchFamily="49" charset="0"/>
              </a:rPr>
              <a:t>Dog.prototype.sleep</a:t>
            </a:r>
            <a:r>
              <a:rPr lang="en-US" sz="2000" b="1" dirty="0" smtClean="0">
                <a:solidFill>
                  <a:srgbClr val="000000"/>
                </a:solidFill>
                <a:highlight>
                  <a:srgbClr val="FFFFFF"/>
                </a:highlight>
                <a:latin typeface="Consolas" panose="020B0609020204030204" pitchFamily="49" charset="0"/>
              </a:rPr>
              <a:t> </a:t>
            </a:r>
            <a:r>
              <a:rPr lang="en-US" sz="2000" b="1"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function</a:t>
            </a:r>
            <a:r>
              <a:rPr lang="en-US" sz="2000" b="1" dirty="0">
                <a:solidFill>
                  <a:srgbClr val="000000"/>
                </a:solidFill>
                <a:highlight>
                  <a:srgbClr val="FFFFFF"/>
                </a:highlight>
                <a:latin typeface="Consolas" panose="020B0609020204030204" pitchFamily="49" charset="0"/>
              </a:rPr>
              <a:t> () {</a:t>
            </a:r>
          </a:p>
          <a:p>
            <a:r>
              <a:rPr lang="en-US" sz="2000" b="1" dirty="0">
                <a:solidFill>
                  <a:srgbClr val="000000"/>
                </a:solidFill>
                <a:highlight>
                  <a:srgbClr val="FFFFFF"/>
                </a:highlight>
                <a:latin typeface="Consolas" panose="020B0609020204030204" pitchFamily="49" charset="0"/>
              </a:rPr>
              <a:t>    console.log(</a:t>
            </a:r>
            <a:r>
              <a:rPr lang="en-US" sz="2000" b="1" dirty="0">
                <a:solidFill>
                  <a:srgbClr val="A31515"/>
                </a:solidFill>
                <a:highlight>
                  <a:srgbClr val="FFFFFF"/>
                </a:highlight>
                <a:latin typeface="Consolas" panose="020B0609020204030204" pitchFamily="49" charset="0"/>
              </a:rPr>
              <a:t>"Attack the humans!"</a:t>
            </a:r>
            <a:r>
              <a:rPr lang="en-US" sz="2000" b="1" dirty="0">
                <a:solidFill>
                  <a:srgbClr val="000000"/>
                </a:solidFill>
                <a:highlight>
                  <a:srgbClr val="FFFFFF"/>
                </a:highlight>
                <a:latin typeface="Consolas" panose="020B0609020204030204" pitchFamily="49" charset="0"/>
              </a:rPr>
              <a:t>);</a:t>
            </a:r>
          </a:p>
          <a:p>
            <a:r>
              <a:rPr lang="en-US" sz="2000" b="1" dirty="0">
                <a:solidFill>
                  <a:srgbClr val="000000"/>
                </a:solidFill>
                <a:highlight>
                  <a:srgbClr val="FFFFFF"/>
                </a:highlight>
                <a:latin typeface="Consolas" panose="020B0609020204030204" pitchFamily="49" charset="0"/>
              </a:rPr>
              <a:t>};</a:t>
            </a:r>
          </a:p>
          <a:p>
            <a:endParaRPr lang="en-US" sz="2000" b="1" dirty="0">
              <a:solidFill>
                <a:srgbClr val="000000"/>
              </a:solidFill>
              <a:highlight>
                <a:srgbClr val="FFFFFF"/>
              </a:highlight>
              <a:latin typeface="Consolas" panose="020B0609020204030204" pitchFamily="49" charset="0"/>
            </a:endParaRPr>
          </a:p>
          <a:p>
            <a:r>
              <a:rPr lang="en-US" sz="2000" b="1" dirty="0" err="1">
                <a:solidFill>
                  <a:srgbClr val="0000FF"/>
                </a:solidFill>
                <a:highlight>
                  <a:srgbClr val="FFFFFF"/>
                </a:highlight>
                <a:latin typeface="Consolas" panose="020B0609020204030204" pitchFamily="49" charset="0"/>
              </a:rPr>
              <a:t>var</a:t>
            </a:r>
            <a:r>
              <a:rPr lang="en-US" sz="2000" b="1" dirty="0">
                <a:solidFill>
                  <a:srgbClr val="000000"/>
                </a:solidFill>
                <a:highlight>
                  <a:srgbClr val="FFFFFF"/>
                </a:highlight>
                <a:latin typeface="Consolas" panose="020B0609020204030204" pitchFamily="49" charset="0"/>
              </a:rPr>
              <a:t> cat = </a:t>
            </a:r>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Cat(</a:t>
            </a:r>
            <a:r>
              <a:rPr lang="en-US" sz="2000" b="1" dirty="0">
                <a:solidFill>
                  <a:srgbClr val="A31515"/>
                </a:solidFill>
                <a:highlight>
                  <a:srgbClr val="FFFFFF"/>
                </a:highlight>
                <a:latin typeface="Consolas" panose="020B0609020204030204" pitchFamily="49" charset="0"/>
              </a:rPr>
              <a:t>"Fluffy</a:t>
            </a:r>
            <a:r>
              <a:rPr lang="en-US" sz="2000" b="1" dirty="0" smtClean="0">
                <a:solidFill>
                  <a:srgbClr val="A31515"/>
                </a:solidFill>
                <a:highlight>
                  <a:srgbClr val="FFFFFF"/>
                </a:highlight>
                <a:latin typeface="Consolas" panose="020B0609020204030204" pitchFamily="49" charset="0"/>
              </a:rPr>
              <a:t>"</a:t>
            </a:r>
            <a:r>
              <a:rPr lang="en-US" sz="2000" b="1" dirty="0" smtClean="0">
                <a:solidFill>
                  <a:srgbClr val="000000"/>
                </a:solidFill>
                <a:highlight>
                  <a:srgbClr val="FFFFFF"/>
                </a:highlight>
                <a:latin typeface="Consolas" panose="020B0609020204030204" pitchFamily="49" charset="0"/>
              </a:rPr>
              <a:t>);</a:t>
            </a:r>
          </a:p>
          <a:p>
            <a:r>
              <a:rPr lang="en-US" sz="2000" b="1" dirty="0" err="1" smtClean="0">
                <a:solidFill>
                  <a:srgbClr val="000000"/>
                </a:solidFill>
                <a:highlight>
                  <a:srgbClr val="FFFFFF"/>
                </a:highlight>
                <a:latin typeface="Consolas" panose="020B0609020204030204" pitchFamily="49" charset="0"/>
              </a:rPr>
              <a:t>cat.eat</a:t>
            </a:r>
            <a:r>
              <a:rPr lang="en-US" sz="2000" b="1" dirty="0" smtClean="0">
                <a:solidFill>
                  <a:srgbClr val="000000"/>
                </a:solidFill>
                <a:highlight>
                  <a:srgbClr val="FFFFFF"/>
                </a:highlight>
                <a:latin typeface="Consolas" panose="020B0609020204030204" pitchFamily="49" charset="0"/>
              </a:rPr>
              <a:t>();</a:t>
            </a:r>
            <a:endParaRPr lang="en-US" sz="2000" b="1" dirty="0">
              <a:solidFill>
                <a:srgbClr val="000000"/>
              </a:solidFill>
              <a:highlight>
                <a:srgbClr val="FFFFFF"/>
              </a:highlight>
              <a:latin typeface="Consolas" panose="020B0609020204030204" pitchFamily="49" charset="0"/>
            </a:endParaRPr>
          </a:p>
          <a:p>
            <a:endParaRPr lang="en-US" sz="2000" b="1" dirty="0">
              <a:solidFill>
                <a:srgbClr val="000000"/>
              </a:solidFill>
              <a:highlight>
                <a:srgbClr val="FFFFFF"/>
              </a:highlight>
              <a:latin typeface="Consolas" panose="020B0609020204030204" pitchFamily="49" charset="0"/>
            </a:endParaRPr>
          </a:p>
          <a:p>
            <a:r>
              <a:rPr lang="en-US" sz="2000" b="1" dirty="0" smtClean="0">
                <a:solidFill>
                  <a:srgbClr val="000000"/>
                </a:solidFill>
                <a:highlight>
                  <a:srgbClr val="FFFFFF"/>
                </a:highlight>
                <a:latin typeface="Consolas" panose="020B0609020204030204" pitchFamily="49" charset="0"/>
              </a:rPr>
              <a:t>cat </a:t>
            </a:r>
            <a:r>
              <a:rPr lang="en-US" sz="2000" b="1" dirty="0" err="1">
                <a:solidFill>
                  <a:srgbClr val="0000FF"/>
                </a:solidFill>
                <a:highlight>
                  <a:srgbClr val="FFFFFF"/>
                </a:highlight>
                <a:latin typeface="Consolas" panose="020B0609020204030204" pitchFamily="49" charset="0"/>
              </a:rPr>
              <a:t>instanceof</a:t>
            </a:r>
            <a:r>
              <a:rPr lang="en-US" sz="2000" b="1" dirty="0">
                <a:solidFill>
                  <a:srgbClr val="000000"/>
                </a:solidFill>
                <a:highlight>
                  <a:srgbClr val="FFFFFF"/>
                </a:highlight>
                <a:latin typeface="Consolas" panose="020B0609020204030204" pitchFamily="49" charset="0"/>
              </a:rPr>
              <a:t> </a:t>
            </a:r>
            <a:r>
              <a:rPr lang="en-US" sz="2000" b="1" dirty="0" smtClean="0">
                <a:solidFill>
                  <a:srgbClr val="000000"/>
                </a:solidFill>
                <a:highlight>
                  <a:srgbClr val="FFFFFF"/>
                </a:highlight>
                <a:latin typeface="Consolas" panose="020B0609020204030204" pitchFamily="49" charset="0"/>
              </a:rPr>
              <a:t>Animal;</a:t>
            </a:r>
            <a:r>
              <a:rPr lang="en-US" sz="2000" dirty="0" smtClean="0">
                <a:solidFill>
                  <a:srgbClr val="008000"/>
                </a:solidFill>
                <a:highlight>
                  <a:srgbClr val="FFFFFF"/>
                </a:highlight>
                <a:latin typeface="Consolas" panose="020B0609020204030204" pitchFamily="49" charset="0"/>
              </a:rPr>
              <a:t>       </a:t>
            </a:r>
            <a:r>
              <a:rPr lang="en-US" sz="2000" b="1" dirty="0" smtClean="0">
                <a:solidFill>
                  <a:srgbClr val="008000"/>
                </a:solidFill>
                <a:highlight>
                  <a:srgbClr val="FFFFFF"/>
                </a:highlight>
                <a:latin typeface="Consolas" panose="020B0609020204030204" pitchFamily="49" charset="0"/>
              </a:rPr>
              <a:t>// true</a:t>
            </a:r>
            <a:endParaRPr lang="en-US" sz="2000" b="1" dirty="0">
              <a:solidFill>
                <a:srgbClr val="000000"/>
              </a:solidFill>
              <a:highlight>
                <a:srgbClr val="FFFFFF"/>
              </a:highlight>
              <a:latin typeface="Consolas" panose="020B0609020204030204" pitchFamily="49" charset="0"/>
            </a:endParaRPr>
          </a:p>
          <a:p>
            <a:r>
              <a:rPr lang="en-US" sz="2000" b="1" dirty="0" smtClean="0">
                <a:solidFill>
                  <a:srgbClr val="000000"/>
                </a:solidFill>
                <a:highlight>
                  <a:srgbClr val="FFFFFF"/>
                </a:highlight>
                <a:latin typeface="Consolas" panose="020B0609020204030204" pitchFamily="49" charset="0"/>
              </a:rPr>
              <a:t>cat </a:t>
            </a:r>
            <a:r>
              <a:rPr lang="en-US" sz="2000" b="1" dirty="0" err="1">
                <a:solidFill>
                  <a:srgbClr val="0000FF"/>
                </a:solidFill>
                <a:highlight>
                  <a:srgbClr val="FFFFFF"/>
                </a:highlight>
                <a:latin typeface="Consolas" panose="020B0609020204030204" pitchFamily="49" charset="0"/>
              </a:rPr>
              <a:t>instanceof</a:t>
            </a:r>
            <a:r>
              <a:rPr lang="en-US" sz="2000" b="1" dirty="0">
                <a:solidFill>
                  <a:srgbClr val="000000"/>
                </a:solidFill>
                <a:highlight>
                  <a:srgbClr val="FFFFFF"/>
                </a:highlight>
                <a:latin typeface="Consolas" panose="020B0609020204030204" pitchFamily="49" charset="0"/>
              </a:rPr>
              <a:t> </a:t>
            </a:r>
            <a:r>
              <a:rPr lang="en-US" sz="2000" b="1" dirty="0" smtClean="0">
                <a:solidFill>
                  <a:srgbClr val="000000"/>
                </a:solidFill>
                <a:highlight>
                  <a:srgbClr val="FFFFFF"/>
                </a:highlight>
                <a:latin typeface="Consolas" panose="020B0609020204030204" pitchFamily="49" charset="0"/>
              </a:rPr>
              <a:t>Cat</a:t>
            </a:r>
            <a:r>
              <a:rPr lang="en-US" sz="2000" b="1" dirty="0">
                <a:solidFill>
                  <a:srgbClr val="000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          </a:t>
            </a:r>
            <a:r>
              <a:rPr lang="en-US" sz="2000" b="1" dirty="0" smtClean="0">
                <a:solidFill>
                  <a:srgbClr val="008000"/>
                </a:solidFill>
                <a:highlight>
                  <a:srgbClr val="FFFFFF"/>
                </a:highlight>
                <a:latin typeface="Consolas" panose="020B0609020204030204" pitchFamily="49" charset="0"/>
              </a:rPr>
              <a:t>// </a:t>
            </a:r>
            <a:r>
              <a:rPr lang="en-US" sz="2000" b="1" dirty="0">
                <a:solidFill>
                  <a:srgbClr val="008000"/>
                </a:solidFill>
                <a:highlight>
                  <a:srgbClr val="FFFFFF"/>
                </a:highlight>
                <a:latin typeface="Consolas" panose="020B0609020204030204" pitchFamily="49" charset="0"/>
              </a:rPr>
              <a:t>true</a:t>
            </a:r>
            <a:endParaRPr lang="en-US" sz="2000" b="1" dirty="0">
              <a:solidFill>
                <a:srgbClr val="000000"/>
              </a:solidFill>
              <a:highlight>
                <a:srgbClr val="FFFFFF"/>
              </a:highlight>
              <a:latin typeface="Consolas" panose="020B0609020204030204" pitchFamily="49" charset="0"/>
            </a:endParaRPr>
          </a:p>
          <a:p>
            <a:r>
              <a:rPr lang="en-US" sz="2000" b="1" dirty="0" err="1" smtClean="0">
                <a:solidFill>
                  <a:srgbClr val="000000"/>
                </a:solidFill>
                <a:highlight>
                  <a:srgbClr val="FFFFFF"/>
                </a:highlight>
                <a:latin typeface="Consolas" panose="020B0609020204030204" pitchFamily="49" charset="0"/>
              </a:rPr>
              <a:t>cat.constructor</a:t>
            </a:r>
            <a:r>
              <a:rPr lang="en-US" sz="2000" b="1" dirty="0" smtClean="0">
                <a:solidFill>
                  <a:srgbClr val="000000"/>
                </a:solidFill>
                <a:highlight>
                  <a:srgbClr val="FFFFFF"/>
                </a:highlight>
                <a:latin typeface="Consolas" panose="020B0609020204030204" pitchFamily="49" charset="0"/>
              </a:rPr>
              <a:t> </a:t>
            </a:r>
            <a:r>
              <a:rPr lang="en-US" sz="2000" b="1" dirty="0">
                <a:solidFill>
                  <a:srgbClr val="000000"/>
                </a:solidFill>
                <a:highlight>
                  <a:srgbClr val="FFFFFF"/>
                </a:highlight>
                <a:latin typeface="Consolas" panose="020B0609020204030204" pitchFamily="49" charset="0"/>
              </a:rPr>
              <a:t>=== </a:t>
            </a:r>
            <a:r>
              <a:rPr lang="en-US" sz="2000" b="1" dirty="0" smtClean="0">
                <a:solidFill>
                  <a:srgbClr val="000000"/>
                </a:solidFill>
                <a:highlight>
                  <a:srgbClr val="FFFFFF"/>
                </a:highlight>
                <a:latin typeface="Consolas" panose="020B0609020204030204" pitchFamily="49" charset="0"/>
              </a:rPr>
              <a:t>Animal;</a:t>
            </a:r>
            <a:r>
              <a:rPr lang="en-US" sz="2000" dirty="0" smtClean="0">
                <a:solidFill>
                  <a:srgbClr val="008000"/>
                </a:solidFill>
                <a:highlight>
                  <a:srgbClr val="FFFFFF"/>
                </a:highlight>
                <a:latin typeface="Consolas" panose="020B0609020204030204" pitchFamily="49" charset="0"/>
              </a:rPr>
              <a:t>  </a:t>
            </a:r>
            <a:r>
              <a:rPr lang="en-US" sz="2000" b="1" dirty="0" smtClean="0">
                <a:solidFill>
                  <a:srgbClr val="008000"/>
                </a:solidFill>
                <a:highlight>
                  <a:srgbClr val="FFFFFF"/>
                </a:highlight>
                <a:latin typeface="Consolas" panose="020B0609020204030204" pitchFamily="49" charset="0"/>
              </a:rPr>
              <a:t>// </a:t>
            </a:r>
            <a:r>
              <a:rPr lang="en-US" sz="2000" b="1" dirty="0">
                <a:solidFill>
                  <a:srgbClr val="008000"/>
                </a:solidFill>
                <a:highlight>
                  <a:srgbClr val="FFFFFF"/>
                </a:highlight>
                <a:latin typeface="Consolas" panose="020B0609020204030204" pitchFamily="49" charset="0"/>
              </a:rPr>
              <a:t>true</a:t>
            </a:r>
            <a:endParaRPr lang="en-US" sz="2000" b="1" dirty="0">
              <a:solidFill>
                <a:srgbClr val="000000"/>
              </a:solidFill>
              <a:highlight>
                <a:srgbClr val="FFFFFF"/>
              </a:highlight>
              <a:latin typeface="Consolas" panose="020B0609020204030204" pitchFamily="49" charset="0"/>
            </a:endParaRPr>
          </a:p>
          <a:p>
            <a:r>
              <a:rPr lang="en-US" sz="2000" b="1" dirty="0" err="1" smtClean="0">
                <a:solidFill>
                  <a:srgbClr val="000000"/>
                </a:solidFill>
                <a:highlight>
                  <a:srgbClr val="FFFFFF"/>
                </a:highlight>
                <a:latin typeface="Consolas" panose="020B0609020204030204" pitchFamily="49" charset="0"/>
              </a:rPr>
              <a:t>cat.constructor</a:t>
            </a:r>
            <a:r>
              <a:rPr lang="en-US" sz="2000" b="1" dirty="0" smtClean="0">
                <a:solidFill>
                  <a:srgbClr val="000000"/>
                </a:solidFill>
                <a:highlight>
                  <a:srgbClr val="FFFFFF"/>
                </a:highlight>
                <a:latin typeface="Consolas" panose="020B0609020204030204" pitchFamily="49" charset="0"/>
              </a:rPr>
              <a:t> </a:t>
            </a:r>
            <a:r>
              <a:rPr lang="en-US" sz="2000" b="1" dirty="0">
                <a:solidFill>
                  <a:srgbClr val="000000"/>
                </a:solidFill>
                <a:highlight>
                  <a:srgbClr val="FFFFFF"/>
                </a:highlight>
                <a:latin typeface="Consolas" panose="020B0609020204030204" pitchFamily="49" charset="0"/>
              </a:rPr>
              <a:t>=== </a:t>
            </a:r>
            <a:r>
              <a:rPr lang="en-US" sz="2000" b="1" dirty="0" smtClean="0">
                <a:solidFill>
                  <a:srgbClr val="000000"/>
                </a:solidFill>
                <a:highlight>
                  <a:srgbClr val="FFFFFF"/>
                </a:highlight>
                <a:latin typeface="Consolas" panose="020B0609020204030204" pitchFamily="49" charset="0"/>
              </a:rPr>
              <a:t>Cat;</a:t>
            </a:r>
            <a:r>
              <a:rPr lang="en-US" sz="2000" dirty="0" smtClean="0">
                <a:solidFill>
                  <a:srgbClr val="008000"/>
                </a:solidFill>
                <a:highlight>
                  <a:srgbClr val="FFFFFF"/>
                </a:highlight>
                <a:latin typeface="Consolas" panose="020B0609020204030204" pitchFamily="49" charset="0"/>
              </a:rPr>
              <a:t>     </a:t>
            </a:r>
            <a:r>
              <a:rPr lang="en-US" sz="2000" b="1" dirty="0" smtClean="0">
                <a:solidFill>
                  <a:srgbClr val="008000"/>
                </a:solidFill>
                <a:highlight>
                  <a:srgbClr val="FFFFFF"/>
                </a:highlight>
                <a:latin typeface="Consolas" panose="020B0609020204030204" pitchFamily="49" charset="0"/>
              </a:rPr>
              <a:t>// false</a:t>
            </a:r>
            <a:endParaRPr lang="en-US" sz="2000" b="1" dirty="0"/>
          </a:p>
        </p:txBody>
      </p:sp>
      <p:grpSp>
        <p:nvGrpSpPr>
          <p:cNvPr id="13" name="Group 12"/>
          <p:cNvGrpSpPr/>
          <p:nvPr/>
        </p:nvGrpSpPr>
        <p:grpSpPr>
          <a:xfrm>
            <a:off x="7610677" y="0"/>
            <a:ext cx="1731231" cy="1524000"/>
            <a:chOff x="7610677" y="0"/>
            <a:chExt cx="1731231" cy="1524000"/>
          </a:xfrm>
        </p:grpSpPr>
        <p:sp>
          <p:nvSpPr>
            <p:cNvPr id="15" name="Right Triangle 14"/>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6" name="TextBox 1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Expose</a:t>
              </a:r>
              <a:endParaRPr lang="en-US" b="1" dirty="0">
                <a:solidFill>
                  <a:schemeClr val="tx1">
                    <a:lumMod val="75000"/>
                    <a:lumOff val="25000"/>
                  </a:schemeClr>
                </a:solidFill>
                <a:latin typeface="+mj-lt"/>
              </a:endParaRPr>
            </a:p>
          </p:txBody>
        </p:sp>
      </p:grpSp>
      <p:sp>
        <p:nvSpPr>
          <p:cNvPr id="8" name="Rounded Rectangle 7"/>
          <p:cNvSpPr/>
          <p:nvPr/>
        </p:nvSpPr>
        <p:spPr bwMode="auto">
          <a:xfrm>
            <a:off x="5974080" y="3653292"/>
            <a:ext cx="2819400" cy="84582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Fluffy is eating</a:t>
            </a:r>
          </a:p>
          <a:p>
            <a:r>
              <a:rPr lang="en-US" sz="2000" dirty="0" smtClean="0">
                <a:solidFill>
                  <a:srgbClr val="92D050"/>
                </a:solidFill>
                <a:latin typeface="Consolas" panose="020B0609020204030204" pitchFamily="49" charset="0"/>
                <a:cs typeface="Consolas" panose="020B0609020204030204" pitchFamily="49" charset="0"/>
              </a:rPr>
              <a:t>Attack the humans!</a:t>
            </a:r>
          </a:p>
        </p:txBody>
      </p:sp>
    </p:spTree>
    <p:extLst>
      <p:ext uri="{BB962C8B-B14F-4D97-AF65-F5344CB8AC3E}">
        <p14:creationId xmlns:p14="http://schemas.microsoft.com/office/powerpoint/2010/main" val="665286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500"/>
                                        <p:tgtEl>
                                          <p:spTgt spid="4">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500"/>
                                        <p:tgtEl>
                                          <p:spTgt spid="4">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fade">
                                      <p:cBhvr>
                                        <p:cTn id="5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8" grpId="0" animBg="1"/>
    </p:bld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Accidental Ancestry Bug</a:t>
            </a:r>
          </a:p>
        </p:txBody>
      </p:sp>
      <p:sp>
        <p:nvSpPr>
          <p:cNvPr id="3" name="Text Placeholder 2"/>
          <p:cNvSpPr>
            <a:spLocks noGrp="1"/>
          </p:cNvSpPr>
          <p:nvPr>
            <p:ph type="body" idx="1"/>
          </p:nvPr>
        </p:nvSpPr>
        <p:spPr>
          <a:xfrm>
            <a:off x="457200" y="1371600"/>
            <a:ext cx="8229600" cy="4495800"/>
          </a:xfrm>
        </p:spPr>
        <p:txBody>
          <a:bodyPr/>
          <a:lstStyle/>
          <a:p>
            <a:pPr marL="0" indent="0">
              <a:buNone/>
            </a:pPr>
            <a:r>
              <a:rPr lang="en-US" u="sng" dirty="0" smtClean="0">
                <a:solidFill>
                  <a:srgbClr val="000000"/>
                </a:solidFill>
                <a:highlight>
                  <a:srgbClr val="FFFFFF"/>
                </a:highlight>
                <a:latin typeface="+mn-lt"/>
              </a:rPr>
              <a:t>Break the connection</a:t>
            </a:r>
          </a:p>
          <a:p>
            <a:pPr marL="0" indent="0">
              <a:buNone/>
            </a:pPr>
            <a:endParaRPr lang="en-US" dirty="0">
              <a:solidFill>
                <a:srgbClr val="000000"/>
              </a:solidFill>
              <a:highlight>
                <a:srgbClr val="FFFFFF"/>
              </a:highlight>
              <a:latin typeface="+mn-lt"/>
            </a:endParaRPr>
          </a:p>
          <a:p>
            <a:pPr marL="0" indent="0">
              <a:buNone/>
            </a:pPr>
            <a:r>
              <a:rPr lang="en-US" dirty="0" err="1">
                <a:solidFill>
                  <a:srgbClr val="000000"/>
                </a:solidFill>
                <a:highlight>
                  <a:srgbClr val="FFFFFF"/>
                </a:highlight>
                <a:latin typeface="Consolas" panose="020B0609020204030204" pitchFamily="49" charset="0"/>
              </a:rPr>
              <a:t>SubType.prototype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Object.create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SuperType.prototype</a:t>
            </a: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mn-lt"/>
            </a:endParaRPr>
          </a:p>
          <a:p>
            <a:pPr marL="0" indent="0">
              <a:buNone/>
            </a:pPr>
            <a:r>
              <a:rPr lang="en-US" u="sng" dirty="0" smtClean="0">
                <a:solidFill>
                  <a:srgbClr val="000000"/>
                </a:solidFill>
                <a:highlight>
                  <a:srgbClr val="FFFFFF"/>
                </a:highlight>
                <a:latin typeface="+mn-lt"/>
              </a:rPr>
              <a:t>Set the constructor</a:t>
            </a:r>
          </a:p>
          <a:p>
            <a:pPr marL="0" indent="0">
              <a:buNone/>
            </a:pPr>
            <a:endParaRPr lang="en-US" dirty="0">
              <a:solidFill>
                <a:srgbClr val="000000"/>
              </a:solidFill>
              <a:highlight>
                <a:srgbClr val="FFFFFF"/>
              </a:highlight>
              <a:latin typeface="+mn-lt"/>
            </a:endParaRPr>
          </a:p>
          <a:p>
            <a:pPr marL="0" indent="0">
              <a:buNone/>
            </a:pPr>
            <a:r>
              <a:rPr lang="en-US" dirty="0" err="1">
                <a:solidFill>
                  <a:srgbClr val="000000"/>
                </a:solidFill>
                <a:highlight>
                  <a:srgbClr val="FFFFFF"/>
                </a:highlight>
                <a:latin typeface="Consolas" panose="020B0609020204030204" pitchFamily="49" charset="0"/>
              </a:rPr>
              <a:t>SubType.prototype.contructor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SubType</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subType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SubType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subType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instanceof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SuperType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subType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instanceof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SubType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subType.constructor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SuperType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subType.constructor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SubType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smtClean="0">
              <a:solidFill>
                <a:srgbClr val="000000"/>
              </a:solidFill>
              <a:highlight>
                <a:srgbClr val="FFFFFF"/>
              </a:highlight>
              <a:latin typeface="+mn-lt"/>
            </a:endParaRPr>
          </a:p>
        </p:txBody>
      </p:sp>
      <p:grpSp>
        <p:nvGrpSpPr>
          <p:cNvPr id="12" name="Group 11"/>
          <p:cNvGrpSpPr/>
          <p:nvPr/>
        </p:nvGrpSpPr>
        <p:grpSpPr>
          <a:xfrm>
            <a:off x="7610677" y="0"/>
            <a:ext cx="1731231" cy="1524000"/>
            <a:chOff x="7610677" y="0"/>
            <a:chExt cx="1731231" cy="1524000"/>
          </a:xfrm>
        </p:grpSpPr>
        <p:sp>
          <p:nvSpPr>
            <p:cNvPr id="15" name="Right Triangle 14"/>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8" name="TextBox 17"/>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4285411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Accidental Ancestry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Animal(name)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 }</a:t>
            </a:r>
          </a:p>
          <a:p>
            <a:pPr marL="0" indent="0">
              <a:buNone/>
            </a:pPr>
            <a:r>
              <a:rPr lang="en-US" dirty="0" err="1">
                <a:solidFill>
                  <a:srgbClr val="000000"/>
                </a:solidFill>
                <a:highlight>
                  <a:srgbClr val="FFFFFF"/>
                </a:highlight>
                <a:latin typeface="Consolas" panose="020B0609020204030204" pitchFamily="49" charset="0"/>
              </a:rPr>
              <a:t>Animal.prototype.eat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is eating"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Animal.prototype.sleep</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is sleeping"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Cat(name)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 }</a:t>
            </a:r>
          </a:p>
          <a:p>
            <a:pPr marL="0" indent="0">
              <a:buNone/>
            </a:pPr>
            <a:r>
              <a:rPr lang="en-US" dirty="0" err="1">
                <a:solidFill>
                  <a:srgbClr val="000000"/>
                </a:solidFill>
                <a:highlight>
                  <a:srgbClr val="FFFFFF"/>
                </a:highlight>
                <a:latin typeface="Consolas" panose="020B0609020204030204" pitchFamily="49" charset="0"/>
              </a:rPr>
              <a:t>Cat.prototype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Object.create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Animal.prototype</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Cat.prototype.constructor</a:t>
            </a:r>
            <a:r>
              <a:rPr lang="en-US" dirty="0">
                <a:solidFill>
                  <a:srgbClr val="000000"/>
                </a:solidFill>
                <a:highlight>
                  <a:srgbClr val="FFFFFF"/>
                </a:highlight>
                <a:latin typeface="Consolas" panose="020B0609020204030204" pitchFamily="49" charset="0"/>
              </a:rPr>
              <a:t> = Cat;</a:t>
            </a:r>
          </a:p>
          <a:p>
            <a:pPr marL="0" indent="0">
              <a:buNone/>
            </a:pPr>
            <a:r>
              <a:rPr lang="en-US" dirty="0" err="1" smtClean="0">
                <a:solidFill>
                  <a:srgbClr val="000000"/>
                </a:solidFill>
                <a:highlight>
                  <a:srgbClr val="FFFFFF"/>
                </a:highlight>
                <a:latin typeface="Consolas" panose="020B0609020204030204" pitchFamily="49" charset="0"/>
              </a:rPr>
              <a:t>Cat.prototype.eat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is eating"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.sleep</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Exterminate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1739236763"/>
      </p:ext>
    </p:extLst>
  </p:cSld>
  <p:clrMapOvr>
    <a:masterClrMapping/>
  </p:clrMapOvr>
  <p:transition>
    <p:fade/>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Accidental Ancestry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Cat(name) {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this</a:t>
            </a:r>
            <a:r>
              <a:rPr lang="en-US" dirty="0" smtClean="0">
                <a:solidFill>
                  <a:srgbClr val="000000"/>
                </a:solidFill>
                <a:highlight>
                  <a:srgbClr val="FFFFFF"/>
                </a:highlight>
                <a:latin typeface="Consolas" panose="020B0609020204030204" pitchFamily="49" charset="0"/>
              </a:rPr>
              <a:t>.name = name;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Cat.prototype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Object.create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Animal.prototype</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Cat.prototype.constructor</a:t>
            </a:r>
            <a:r>
              <a:rPr lang="en-US" dirty="0">
                <a:solidFill>
                  <a:srgbClr val="000000"/>
                </a:solidFill>
                <a:highlight>
                  <a:srgbClr val="FFFFFF"/>
                </a:highlight>
                <a:latin typeface="Consolas" panose="020B0609020204030204" pitchFamily="49" charset="0"/>
              </a:rPr>
              <a:t> = Cat;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Cat.prototype.eat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console.log(</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 </a:t>
            </a:r>
            <a:r>
              <a:rPr lang="en-US" dirty="0" smtClean="0">
                <a:solidFill>
                  <a:srgbClr val="A31515"/>
                </a:solidFill>
                <a:highlight>
                  <a:srgbClr val="FFFFFF"/>
                </a:highlight>
                <a:latin typeface="Consolas" panose="020B0609020204030204" pitchFamily="49" charset="0"/>
              </a:rPr>
              <a:t>" is eating"</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.sleep</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5" name="Group 4"/>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dirty="0" smtClean="0">
                  <a:solidFill>
                    <a:schemeClr val="tx1">
                      <a:lumMod val="75000"/>
                      <a:lumOff val="25000"/>
                    </a:schemeClr>
                  </a:solidFill>
                  <a:latin typeface="+mj-lt"/>
                </a:rPr>
                <a:t>Extra</a:t>
              </a:r>
              <a:endParaRPr lang="en-US" dirty="0">
                <a:solidFill>
                  <a:schemeClr val="tx1">
                    <a:lumMod val="75000"/>
                    <a:lumOff val="25000"/>
                  </a:schemeClr>
                </a:solidFill>
                <a:latin typeface="+mj-lt"/>
              </a:endParaRPr>
            </a:p>
          </p:txBody>
        </p:sp>
      </p:grpSp>
      <p:sp>
        <p:nvSpPr>
          <p:cNvPr id="4" name="TextBox 3"/>
          <p:cNvSpPr txBox="1"/>
          <p:nvPr/>
        </p:nvSpPr>
        <p:spPr bwMode="auto">
          <a:xfrm>
            <a:off x="762000" y="1752600"/>
            <a:ext cx="7467600" cy="400110"/>
          </a:xfrm>
          <a:prstGeom prst="rect">
            <a:avLst/>
          </a:prstGeom>
          <a:solidFill>
            <a:schemeClr val="bg1"/>
          </a:solidFill>
          <a:ln w="9525">
            <a:noFill/>
            <a:miter lim="800000"/>
            <a:headEnd/>
            <a:tailEnd/>
          </a:ln>
        </p:spPr>
        <p:txBody>
          <a:bodyPr wrap="square" rtlCol="0">
            <a:spAutoFit/>
          </a:bodyPr>
          <a:lstStyle/>
          <a:p>
            <a:r>
              <a:rPr lang="en-US" sz="2000" b="1" dirty="0" err="1">
                <a:solidFill>
                  <a:srgbClr val="000000"/>
                </a:solidFill>
                <a:highlight>
                  <a:srgbClr val="FFFFFF"/>
                </a:highlight>
                <a:latin typeface="Consolas" panose="020B0609020204030204" pitchFamily="49" charset="0"/>
              </a:rPr>
              <a:t>Animal.prototype.constructor.call</a:t>
            </a:r>
            <a:r>
              <a:rPr lang="en-US" sz="2000" b="1" dirty="0">
                <a:solidFill>
                  <a:srgbClr val="000000"/>
                </a:solidFill>
                <a:highlight>
                  <a:srgbClr val="FFFFFF"/>
                </a:highlight>
                <a:latin typeface="Consolas" panose="020B0609020204030204" pitchFamily="49" charset="0"/>
              </a:rPr>
              <a:t>(</a:t>
            </a:r>
            <a:r>
              <a:rPr lang="en-US" sz="2000" b="1" dirty="0">
                <a:solidFill>
                  <a:srgbClr val="0000FF"/>
                </a:solidFill>
                <a:highlight>
                  <a:srgbClr val="FFFFFF"/>
                </a:highlight>
                <a:latin typeface="Consolas" panose="020B0609020204030204" pitchFamily="49" charset="0"/>
              </a:rPr>
              <a:t>this</a:t>
            </a:r>
            <a:r>
              <a:rPr lang="en-US" sz="2000" b="1" dirty="0">
                <a:solidFill>
                  <a:srgbClr val="000000"/>
                </a:solidFill>
                <a:highlight>
                  <a:srgbClr val="FFFFFF"/>
                </a:highlight>
                <a:latin typeface="Consolas" panose="020B0609020204030204" pitchFamily="49" charset="0"/>
              </a:rPr>
              <a:t>, name);</a:t>
            </a:r>
            <a:endParaRPr lang="en-US" sz="2000" b="1" dirty="0">
              <a:solidFill>
                <a:srgbClr val="002060"/>
              </a:solidFill>
              <a:latin typeface="Tekton Pro" pitchFamily="34" charset="0"/>
            </a:endParaRPr>
          </a:p>
        </p:txBody>
      </p:sp>
      <p:sp>
        <p:nvSpPr>
          <p:cNvPr id="6" name="TextBox 5"/>
          <p:cNvSpPr txBox="1"/>
          <p:nvPr/>
        </p:nvSpPr>
        <p:spPr bwMode="auto">
          <a:xfrm>
            <a:off x="762000" y="4301430"/>
            <a:ext cx="5410200" cy="400110"/>
          </a:xfrm>
          <a:prstGeom prst="rect">
            <a:avLst/>
          </a:prstGeom>
          <a:solidFill>
            <a:schemeClr val="bg1"/>
          </a:solidFill>
          <a:ln w="9525">
            <a:noFill/>
            <a:miter lim="800000"/>
            <a:headEnd/>
            <a:tailEnd/>
          </a:ln>
        </p:spPr>
        <p:txBody>
          <a:bodyPr wrap="square" rtlCol="0">
            <a:spAutoFit/>
          </a:bodyPr>
          <a:lstStyle/>
          <a:p>
            <a:r>
              <a:rPr lang="en-US" sz="2000" b="1" dirty="0" err="1">
                <a:solidFill>
                  <a:srgbClr val="000000"/>
                </a:solidFill>
                <a:highlight>
                  <a:srgbClr val="FFFFFF"/>
                </a:highlight>
                <a:latin typeface="Consolas" panose="020B0609020204030204" pitchFamily="49" charset="0"/>
              </a:rPr>
              <a:t>Animal.prototype.eat.apply</a:t>
            </a:r>
            <a:r>
              <a:rPr lang="en-US" sz="2000" b="1" dirty="0">
                <a:solidFill>
                  <a:srgbClr val="000000"/>
                </a:solidFill>
                <a:highlight>
                  <a:srgbClr val="FFFFFF"/>
                </a:highlight>
                <a:latin typeface="Consolas" panose="020B0609020204030204" pitchFamily="49" charset="0"/>
              </a:rPr>
              <a:t>(</a:t>
            </a:r>
            <a:r>
              <a:rPr lang="en-US" sz="2000" b="1" dirty="0">
                <a:solidFill>
                  <a:srgbClr val="0000FF"/>
                </a:solidFill>
                <a:highlight>
                  <a:srgbClr val="FFFFFF"/>
                </a:highlight>
                <a:latin typeface="Consolas" panose="020B0609020204030204" pitchFamily="49" charset="0"/>
              </a:rPr>
              <a:t>this</a:t>
            </a:r>
            <a:r>
              <a:rPr lang="en-US" sz="2000" b="1" dirty="0">
                <a:solidFill>
                  <a:srgbClr val="000000"/>
                </a:solidFill>
                <a:highlight>
                  <a:srgbClr val="FFFFFF"/>
                </a:highlight>
                <a:latin typeface="Consolas" panose="020B0609020204030204" pitchFamily="49" charset="0"/>
              </a:rPr>
              <a:t>);</a:t>
            </a:r>
            <a:endParaRPr lang="en-US" sz="2000" b="1" dirty="0">
              <a:solidFill>
                <a:srgbClr val="002060"/>
              </a:solidFill>
              <a:latin typeface="Tekton Pro" pitchFamily="34" charset="0"/>
            </a:endParaRPr>
          </a:p>
        </p:txBody>
      </p:sp>
    </p:spTree>
    <p:extLst>
      <p:ext uri="{BB962C8B-B14F-4D97-AF65-F5344CB8AC3E}">
        <p14:creationId xmlns:p14="http://schemas.microsoft.com/office/powerpoint/2010/main" val="2560506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Eccentric Envelope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contestants =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 Smith"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(person) {</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winner = </a:t>
            </a:r>
            <a:r>
              <a:rPr lang="en-US" dirty="0" err="1">
                <a:solidFill>
                  <a:srgbClr val="000000"/>
                </a:solidFill>
                <a:highlight>
                  <a:srgbClr val="FFFFFF"/>
                </a:highlight>
                <a:latin typeface="Consolas" panose="020B0609020204030204" pitchFamily="49" charset="0"/>
              </a:rPr>
              <a:t>contestants.some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(contestant)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person.name === contestant &amp;&amp; </a:t>
            </a:r>
            <a:r>
              <a:rPr lang="en-US" dirty="0" err="1">
                <a:solidFill>
                  <a:srgbClr val="000000"/>
                </a:solidFill>
                <a:highlight>
                  <a:srgbClr val="FFFFFF"/>
                </a:highlight>
                <a:latin typeface="Consolas" panose="020B0609020204030204" pitchFamily="49" charset="0"/>
              </a:rPr>
              <a:t>person.winner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(winner) { console.log(person.name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else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console.log(person.name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 name: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String(</a:t>
            </a:r>
            <a:r>
              <a:rPr lang="en-US" dirty="0">
                <a:solidFill>
                  <a:srgbClr val="A31515"/>
                </a:solidFill>
                <a:highlight>
                  <a:srgbClr val="FFFFFF"/>
                </a:highlight>
                <a:latin typeface="Consolas" panose="020B0609020204030204" pitchFamily="49" charset="0"/>
              </a:rPr>
              <a:t>"Elijah Manor"</a:t>
            </a:r>
            <a:r>
              <a:rPr lang="en-US" dirty="0">
                <a:solidFill>
                  <a:srgbClr val="000000"/>
                </a:solidFill>
                <a:highlight>
                  <a:srgbClr val="FFFFFF"/>
                </a:highlight>
                <a:latin typeface="Consolas" panose="020B0609020204030204" pitchFamily="49" charset="0"/>
              </a:rPr>
              <a:t>), winner: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Boolean(</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 name: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String(</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winner: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Boolean(</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p>
        </p:txBody>
      </p:sp>
      <p:grpSp>
        <p:nvGrpSpPr>
          <p:cNvPr id="7" name="Group 6"/>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Examine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50501625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Fresh Function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xmlns</a:t>
            </a:r>
            <a:r>
              <a:rPr lang="en-US" dirty="0">
                <a:solidFill>
                  <a:srgbClr val="0000FF"/>
                </a:solidFill>
                <a:highlight>
                  <a:srgbClr val="FFFFFF"/>
                </a:highlight>
                <a:latin typeface="Consolas" panose="020B0609020204030204" pitchFamily="49" charset="0"/>
              </a:rPr>
              <a:t>="http://www.w3.org/1999/xhtml"&gt;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smtClean="0">
                <a:solidFill>
                  <a:srgbClr val="0000FF"/>
                </a:solidFill>
                <a:highlight>
                  <a:srgbClr val="FFFFFF"/>
                </a:highlight>
                <a:latin typeface="Consolas" panose="020B0609020204030204" pitchFamily="49" charset="0"/>
              </a:rPr>
              <a:t>&gt;&lt;</a:t>
            </a:r>
            <a:r>
              <a:rPr lang="en-US" dirty="0" smtClean="0">
                <a:solidFill>
                  <a:srgbClr val="800000"/>
                </a:solidFill>
                <a:highlight>
                  <a:srgbClr val="FFFFFF"/>
                </a:highlight>
                <a:latin typeface="Consolas" panose="020B0609020204030204" pitchFamily="49" charset="0"/>
              </a:rPr>
              <a:t>title</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Exterminate</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title</a:t>
            </a:r>
            <a:r>
              <a:rPr lang="en-US" dirty="0" smtClean="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src</a:t>
            </a:r>
            <a:r>
              <a:rPr lang="en-US" dirty="0" smtClean="0">
                <a:solidFill>
                  <a:srgbClr val="0000FF"/>
                </a:solidFill>
                <a:highlight>
                  <a:srgbClr val="FFFFFF"/>
                </a:highlight>
                <a:latin typeface="Consolas" panose="020B0609020204030204" pitchFamily="49" charset="0"/>
              </a:rPr>
              <a:t>="es5-shim.min.js</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smtClean="0">
                <a:solidFill>
                  <a:srgbClr val="800000"/>
                </a:solidFill>
                <a:highlight>
                  <a:srgbClr val="FFFFFF"/>
                </a:highlight>
                <a:latin typeface="Consolas" panose="020B0609020204030204" pitchFamily="49" charset="0"/>
              </a:rPr>
              <a:t>script</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people = [ </a:t>
            </a:r>
            <a:r>
              <a:rPr lang="en-US" dirty="0">
                <a:solidFill>
                  <a:srgbClr val="008000"/>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people</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.filter(</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 </a:t>
            </a:r>
            <a:r>
              <a:rPr lang="en-US" dirty="0" smtClean="0">
                <a:solidFill>
                  <a:srgbClr val="008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map(</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(person)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 </a:t>
            </a:r>
            <a:r>
              <a:rPr lang="en-US" dirty="0" smtClean="0">
                <a:solidFill>
                  <a:srgbClr val="008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13" name="Rectangular Callout 12"/>
          <p:cNvSpPr/>
          <p:nvPr/>
        </p:nvSpPr>
        <p:spPr>
          <a:xfrm>
            <a:off x="3352800" y="1828801"/>
            <a:ext cx="4730251" cy="650788"/>
          </a:xfrm>
          <a:prstGeom prst="wedgeRectCallout">
            <a:avLst>
              <a:gd name="adj1" fmla="val -38996"/>
              <a:gd name="adj2" fmla="val 94526"/>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err="1" smtClean="0"/>
              <a:t>Polyfilling</a:t>
            </a:r>
            <a:r>
              <a:rPr lang="en-US" sz="2000" b="1" dirty="0" smtClean="0"/>
              <a:t> </a:t>
            </a:r>
            <a:r>
              <a:rPr lang="en-US" sz="2000" b="1" dirty="0" err="1" smtClean="0"/>
              <a:t>ECMAScript</a:t>
            </a:r>
            <a:r>
              <a:rPr lang="en-US" sz="2000" b="1" dirty="0" smtClean="0"/>
              <a:t> 5 array methods</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177580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Eccentric Envelope Bug</a:t>
            </a:r>
          </a:p>
        </p:txBody>
      </p:sp>
      <p:sp>
        <p:nvSpPr>
          <p:cNvPr id="16" name="Text Placeholder 4"/>
          <p:cNvSpPr>
            <a:spLocks noGrp="1"/>
          </p:cNvSpPr>
          <p:nvPr>
            <p:ph type="body" idx="1"/>
          </p:nvPr>
        </p:nvSpPr>
        <p:spPr>
          <a:xfrm>
            <a:off x="457200" y="1373220"/>
            <a:ext cx="8229600" cy="403698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contestants =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 Smith"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(person) {</a:t>
            </a:r>
          </a:p>
          <a:p>
            <a:pPr marL="0" indent="0">
              <a:buNone/>
            </a:pP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winner = </a:t>
            </a:r>
            <a:r>
              <a:rPr lang="en-US" dirty="0" err="1">
                <a:solidFill>
                  <a:srgbClr val="000000"/>
                </a:solidFill>
                <a:highlight>
                  <a:srgbClr val="FFFFFF"/>
                </a:highlight>
                <a:latin typeface="Consolas" panose="020B0609020204030204" pitchFamily="49" charset="0"/>
              </a:rPr>
              <a:t>contestants.some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(contestant)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person.name === contestant &amp;&amp; </a:t>
            </a:r>
            <a:r>
              <a:rPr lang="en-US" dirty="0" err="1">
                <a:solidFill>
                  <a:srgbClr val="000000"/>
                </a:solidFill>
                <a:highlight>
                  <a:srgbClr val="FFFFFF"/>
                </a:highlight>
                <a:latin typeface="Consolas" panose="020B0609020204030204" pitchFamily="49" charset="0"/>
              </a:rPr>
              <a:t>person.winner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(winner) { console.log(person.name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 console.log(person.name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 name: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String(</a:t>
            </a:r>
            <a:r>
              <a:rPr lang="en-US" dirty="0">
                <a:solidFill>
                  <a:srgbClr val="A31515"/>
                </a:solidFill>
                <a:highlight>
                  <a:srgbClr val="FFFFFF"/>
                </a:highlight>
                <a:latin typeface="Consolas" panose="020B0609020204030204" pitchFamily="49" charset="0"/>
              </a:rPr>
              <a:t>"Elijah Manor"</a:t>
            </a:r>
            <a:r>
              <a:rPr lang="en-US" dirty="0">
                <a:solidFill>
                  <a:srgbClr val="000000"/>
                </a:solidFill>
                <a:highlight>
                  <a:srgbClr val="FFFFFF"/>
                </a:highlight>
                <a:latin typeface="Consolas" panose="020B0609020204030204" pitchFamily="49" charset="0"/>
              </a:rPr>
              <a:t>), winner: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Boolean(</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 name: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String(</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winner: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Boolean(</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p>
        </p:txBody>
      </p:sp>
      <p:grpSp>
        <p:nvGrpSpPr>
          <p:cNvPr id="12" name="Group 11"/>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9" name="TextBox 1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Expose</a:t>
              </a:r>
              <a:endParaRPr lang="en-US" b="1" dirty="0">
                <a:solidFill>
                  <a:schemeClr val="tx1">
                    <a:lumMod val="75000"/>
                    <a:lumOff val="25000"/>
                  </a:schemeClr>
                </a:solidFill>
                <a:latin typeface="+mj-lt"/>
              </a:endParaRPr>
            </a:p>
          </p:txBody>
        </p:sp>
      </p:grpSp>
      <p:sp>
        <p:nvSpPr>
          <p:cNvPr id="7" name="Rounded Rectangle 6"/>
          <p:cNvSpPr/>
          <p:nvPr/>
        </p:nvSpPr>
        <p:spPr bwMode="auto">
          <a:xfrm>
            <a:off x="3276600" y="3124200"/>
            <a:ext cx="2590800" cy="1219914"/>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Elijah Manor :(</a:t>
            </a:r>
          </a:p>
          <a:p>
            <a:r>
              <a:rPr lang="en-US" sz="2000" dirty="0" smtClean="0">
                <a:solidFill>
                  <a:srgbClr val="92D050"/>
                </a:solidFill>
                <a:latin typeface="Consolas" panose="020B0609020204030204" pitchFamily="49" charset="0"/>
                <a:cs typeface="Consolas" panose="020B0609020204030204" pitchFamily="49" charset="0"/>
              </a:rPr>
              <a:t>John Smith :(</a:t>
            </a:r>
          </a:p>
        </p:txBody>
      </p:sp>
    </p:spTree>
    <p:extLst>
      <p:ext uri="{BB962C8B-B14F-4D97-AF65-F5344CB8AC3E}">
        <p14:creationId xmlns:p14="http://schemas.microsoft.com/office/powerpoint/2010/main" val="2593303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Eccentric Envelope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JavaScript has 5 </a:t>
            </a:r>
            <a:r>
              <a:rPr lang="en-US" dirty="0">
                <a:solidFill>
                  <a:srgbClr val="000000"/>
                </a:solidFill>
                <a:highlight>
                  <a:srgbClr val="FFFFFF"/>
                </a:highlight>
                <a:latin typeface="+mn-lt"/>
              </a:rPr>
              <a:t>P</a:t>
            </a:r>
            <a:r>
              <a:rPr lang="en-US" dirty="0" smtClean="0">
                <a:solidFill>
                  <a:srgbClr val="000000"/>
                </a:solidFill>
                <a:highlight>
                  <a:srgbClr val="FFFFFF"/>
                </a:highlight>
                <a:latin typeface="+mn-lt"/>
              </a:rPr>
              <a:t>rimitive Types</a:t>
            </a:r>
          </a:p>
          <a:p>
            <a:r>
              <a:rPr lang="en-US" dirty="0" err="1" smtClean="0">
                <a:solidFill>
                  <a:srgbClr val="000000"/>
                </a:solidFill>
                <a:highlight>
                  <a:srgbClr val="FFFFFF"/>
                </a:highlight>
                <a:latin typeface="+mn-lt"/>
              </a:rPr>
              <a:t>boolean</a:t>
            </a:r>
            <a:r>
              <a:rPr lang="en-US" dirty="0" smtClean="0">
                <a:solidFill>
                  <a:srgbClr val="000000"/>
                </a:solidFill>
                <a:highlight>
                  <a:srgbClr val="FFFFFF"/>
                </a:highlight>
                <a:latin typeface="+mn-lt"/>
              </a:rPr>
              <a:t>, number, string, </a:t>
            </a:r>
            <a:r>
              <a:rPr lang="en-US" dirty="0" smtClean="0">
                <a:solidFill>
                  <a:srgbClr val="000000"/>
                </a:solidFill>
                <a:highlight>
                  <a:srgbClr val="FFFFFF"/>
                </a:highlight>
                <a:latin typeface="Consolas" panose="020B0609020204030204" pitchFamily="49" charset="0"/>
                <a:cs typeface="Consolas" panose="020B0609020204030204" pitchFamily="49" charset="0"/>
              </a:rPr>
              <a:t>null</a:t>
            </a:r>
            <a:r>
              <a:rPr lang="en-US" dirty="0" smtClean="0">
                <a:solidFill>
                  <a:srgbClr val="000000"/>
                </a:solidFill>
                <a:highlight>
                  <a:srgbClr val="FFFFFF"/>
                </a:highlight>
                <a:latin typeface="+mn-lt"/>
              </a:rPr>
              <a:t>, &amp; </a:t>
            </a:r>
            <a:r>
              <a:rPr lang="en-US" dirty="0">
                <a:solidFill>
                  <a:srgbClr val="000000"/>
                </a:solidFill>
                <a:highlight>
                  <a:srgbClr val="FFFFFF"/>
                </a:highlight>
                <a:latin typeface="Consolas" panose="020B0609020204030204" pitchFamily="49" charset="0"/>
                <a:cs typeface="Consolas" panose="020B0609020204030204" pitchFamily="49" charset="0"/>
              </a:rPr>
              <a:t>undefined</a:t>
            </a:r>
          </a:p>
          <a:p>
            <a:endParaRPr lang="en-US" sz="800" dirty="0">
              <a:solidFill>
                <a:srgbClr val="000000"/>
              </a:solidFill>
              <a:highlight>
                <a:srgbClr val="FFFFFF"/>
              </a:highlight>
              <a:latin typeface="+mn-lt"/>
            </a:endParaRPr>
          </a:p>
          <a:p>
            <a:pPr marL="0" indent="0">
              <a:buNone/>
            </a:pPr>
            <a:r>
              <a:rPr lang="en-US" dirty="0" smtClean="0">
                <a:solidFill>
                  <a:srgbClr val="000000"/>
                </a:solidFill>
                <a:highlight>
                  <a:srgbClr val="FFFFFF"/>
                </a:highlight>
                <a:latin typeface="+mn-lt"/>
              </a:rPr>
              <a:t>JavaScript also has 3 Constructor </a:t>
            </a:r>
            <a:r>
              <a:rPr lang="en-US" dirty="0">
                <a:solidFill>
                  <a:srgbClr val="000000"/>
                </a:solidFill>
                <a:highlight>
                  <a:srgbClr val="FFFFFF"/>
                </a:highlight>
                <a:latin typeface="+mn-lt"/>
              </a:rPr>
              <a:t>W</a:t>
            </a:r>
            <a:r>
              <a:rPr lang="en-US" dirty="0" smtClean="0">
                <a:solidFill>
                  <a:srgbClr val="000000"/>
                </a:solidFill>
                <a:highlight>
                  <a:srgbClr val="FFFFFF"/>
                </a:highlight>
                <a:latin typeface="+mn-lt"/>
              </a:rPr>
              <a:t>rappers</a:t>
            </a:r>
          </a:p>
          <a:p>
            <a:r>
              <a:rPr lang="en-US" dirty="0">
                <a:solidFill>
                  <a:srgbClr val="000000"/>
                </a:solidFill>
                <a:highlight>
                  <a:srgbClr val="FFFFFF"/>
                </a:highlight>
                <a:latin typeface="Consolas" panose="020B0609020204030204" pitchFamily="49" charset="0"/>
                <a:cs typeface="Consolas" panose="020B0609020204030204" pitchFamily="49" charset="0"/>
              </a:rPr>
              <a:t>Boolean</a:t>
            </a:r>
            <a:r>
              <a:rPr lang="en-US" dirty="0" smtClean="0">
                <a:solidFill>
                  <a:srgbClr val="000000"/>
                </a:solidFill>
                <a:highlight>
                  <a:srgbClr val="FFFFFF"/>
                </a:highlight>
                <a:latin typeface="+mn-lt"/>
              </a:rPr>
              <a:t>, </a:t>
            </a:r>
            <a:r>
              <a:rPr lang="en-US" dirty="0">
                <a:solidFill>
                  <a:srgbClr val="000000"/>
                </a:solidFill>
                <a:highlight>
                  <a:srgbClr val="FFFFFF"/>
                </a:highlight>
                <a:latin typeface="Consolas" panose="020B0609020204030204" pitchFamily="49" charset="0"/>
                <a:cs typeface="Consolas" panose="020B0609020204030204" pitchFamily="49" charset="0"/>
              </a:rPr>
              <a:t>Number</a:t>
            </a:r>
            <a:r>
              <a:rPr lang="en-US" dirty="0" smtClean="0">
                <a:solidFill>
                  <a:srgbClr val="000000"/>
                </a:solidFill>
                <a:highlight>
                  <a:srgbClr val="FFFFFF"/>
                </a:highlight>
                <a:latin typeface="+mn-lt"/>
              </a:rPr>
              <a:t>, &amp; </a:t>
            </a:r>
            <a:r>
              <a:rPr lang="en-US" dirty="0">
                <a:solidFill>
                  <a:srgbClr val="000000"/>
                </a:solidFill>
                <a:highlight>
                  <a:srgbClr val="FFFFFF"/>
                </a:highlight>
                <a:latin typeface="Consolas" panose="020B0609020204030204" pitchFamily="49" charset="0"/>
                <a:cs typeface="Consolas" panose="020B0609020204030204" pitchFamily="49" charset="0"/>
              </a:rPr>
              <a:t>String</a:t>
            </a:r>
            <a:r>
              <a:rPr lang="en-US" dirty="0" smtClean="0">
                <a:solidFill>
                  <a:srgbClr val="000000"/>
                </a:solidFill>
                <a:highlight>
                  <a:srgbClr val="FFFFFF"/>
                </a:highlight>
                <a:latin typeface="+mn-lt"/>
              </a:rPr>
              <a:t> </a:t>
            </a:r>
          </a:p>
          <a:p>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typeof</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boolean</a:t>
            </a: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typeof</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Boolean(</a:t>
            </a:r>
            <a:r>
              <a:rPr lang="en-US" dirty="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object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Boolean(</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Boolean(</a:t>
            </a:r>
            <a:r>
              <a:rPr lang="en-US" dirty="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Boolean(</a:t>
            </a:r>
            <a:r>
              <a:rPr lang="en-US" dirty="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a:solidFill>
                <a:srgbClr val="000000"/>
              </a:solidFill>
              <a:highlight>
                <a:srgbClr val="FFFFFF"/>
              </a:highlight>
              <a:latin typeface="Consolas" panose="020B0609020204030204" pitchFamily="49" charset="0"/>
            </a:endParaRP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typeof</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"Hello"</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string</a:t>
            </a: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typeof</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String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"Hello"</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object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String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"Hello"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String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"Hello"</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String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"Hello"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"Hello"</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true</a:t>
            </a:r>
            <a:endParaRPr lang="en-US" dirty="0">
              <a:solidFill>
                <a:srgbClr val="000000"/>
              </a:solidFill>
              <a:highlight>
                <a:srgbClr val="FFFFFF"/>
              </a:highlight>
              <a:latin typeface="Consolas" panose="020B0609020204030204" pitchFamily="49" charset="0"/>
            </a:endParaRPr>
          </a:p>
        </p:txBody>
      </p:sp>
      <p:grpSp>
        <p:nvGrpSpPr>
          <p:cNvPr id="14" name="Group 13"/>
          <p:cNvGrpSpPr/>
          <p:nvPr/>
        </p:nvGrpSpPr>
        <p:grpSpPr>
          <a:xfrm>
            <a:off x="7610677" y="0"/>
            <a:ext cx="1731231" cy="1524000"/>
            <a:chOff x="7610677" y="0"/>
            <a:chExt cx="1731231" cy="1524000"/>
          </a:xfrm>
        </p:grpSpPr>
        <p:sp>
          <p:nvSpPr>
            <p:cNvPr id="15" name="Right Triangle 14"/>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6" name="TextBox 1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3567811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fade">
                                      <p:cBhvr>
                                        <p:cTn id="24" dur="500"/>
                                        <p:tgtEl>
                                          <p:spTgt spid="3">
                                            <p:txEl>
                                              <p:pRg st="12" end="1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fade">
                                      <p:cBhvr>
                                        <p:cTn id="27" dur="500"/>
                                        <p:tgtEl>
                                          <p:spTgt spid="3">
                                            <p:txEl>
                                              <p:pRg st="13" end="1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4" end="14"/>
                                            </p:txEl>
                                          </p:spTgt>
                                        </p:tgtEl>
                                        <p:attrNameLst>
                                          <p:attrName>style.visibility</p:attrName>
                                        </p:attrNameLst>
                                      </p:cBhvr>
                                      <p:to>
                                        <p:strVal val="visible"/>
                                      </p:to>
                                    </p:set>
                                    <p:animEffect transition="in" filter="fade">
                                      <p:cBhvr>
                                        <p:cTn id="30" dur="500"/>
                                        <p:tgtEl>
                                          <p:spTgt spid="3">
                                            <p:txEl>
                                              <p:pRg st="14" end="1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3">
                                            <p:txEl>
                                              <p:pRg st="6" end="6"/>
                                            </p:txEl>
                                          </p:spTgt>
                                        </p:tgtEl>
                                        <p:attrNameLst>
                                          <p:attrName>style.opacity</p:attrName>
                                        </p:attrNameLst>
                                      </p:cBhvr>
                                      <p:to>
                                        <p:strVal val="0.5"/>
                                      </p:to>
                                    </p:set>
                                    <p:animEffect filter="image" prLst="opacity: 0.5">
                                      <p:cBhvr rctx="IE">
                                        <p:cTn id="35" dur="indefinite"/>
                                        <p:tgtEl>
                                          <p:spTgt spid="3">
                                            <p:txEl>
                                              <p:pRg st="6" end="6"/>
                                            </p:txEl>
                                          </p:spTgt>
                                        </p:tgtEl>
                                      </p:cBhvr>
                                    </p:animEffect>
                                  </p:childTnLst>
                                </p:cTn>
                              </p:par>
                              <p:par>
                                <p:cTn id="36" presetID="9" presetClass="emph" presetSubtype="0" nodeType="withEffect">
                                  <p:stCondLst>
                                    <p:cond delay="0"/>
                                  </p:stCondLst>
                                  <p:childTnLst>
                                    <p:set>
                                      <p:cBhvr rctx="PPT">
                                        <p:cTn id="37" dur="indefinite"/>
                                        <p:tgtEl>
                                          <p:spTgt spid="3">
                                            <p:txEl>
                                              <p:pRg st="7" end="7"/>
                                            </p:txEl>
                                          </p:spTgt>
                                        </p:tgtEl>
                                        <p:attrNameLst>
                                          <p:attrName>style.opacity</p:attrName>
                                        </p:attrNameLst>
                                      </p:cBhvr>
                                      <p:to>
                                        <p:strVal val="0.5"/>
                                      </p:to>
                                    </p:set>
                                    <p:animEffect filter="image" prLst="opacity: 0.5">
                                      <p:cBhvr rctx="IE">
                                        <p:cTn id="38" dur="indefinite"/>
                                        <p:tgtEl>
                                          <p:spTgt spid="3">
                                            <p:txEl>
                                              <p:pRg st="7" end="7"/>
                                            </p:txEl>
                                          </p:spTgt>
                                        </p:tgtEl>
                                      </p:cBhvr>
                                    </p:animEffect>
                                  </p:childTnLst>
                                </p:cTn>
                              </p:par>
                              <p:par>
                                <p:cTn id="39" presetID="9" presetClass="emph" presetSubtype="0" nodeType="withEffect">
                                  <p:stCondLst>
                                    <p:cond delay="0"/>
                                  </p:stCondLst>
                                  <p:childTnLst>
                                    <p:set>
                                      <p:cBhvr rctx="PPT">
                                        <p:cTn id="40" dur="indefinite"/>
                                        <p:tgtEl>
                                          <p:spTgt spid="3">
                                            <p:txEl>
                                              <p:pRg st="8" end="8"/>
                                            </p:txEl>
                                          </p:spTgt>
                                        </p:tgtEl>
                                        <p:attrNameLst>
                                          <p:attrName>style.opacity</p:attrName>
                                        </p:attrNameLst>
                                      </p:cBhvr>
                                      <p:to>
                                        <p:strVal val="0.5"/>
                                      </p:to>
                                    </p:set>
                                    <p:animEffect filter="image" prLst="opacity: 0.5">
                                      <p:cBhvr rctx="IE">
                                        <p:cTn id="41" dur="indefinite"/>
                                        <p:tgtEl>
                                          <p:spTgt spid="3">
                                            <p:txEl>
                                              <p:pRg st="8" end="8"/>
                                            </p:txEl>
                                          </p:spTgt>
                                        </p:tgtEl>
                                      </p:cBhvr>
                                    </p:animEffect>
                                  </p:childTnLst>
                                </p:cTn>
                              </p:par>
                              <p:par>
                                <p:cTn id="42" presetID="9" presetClass="emph" presetSubtype="0" nodeType="withEffect">
                                  <p:stCondLst>
                                    <p:cond delay="0"/>
                                  </p:stCondLst>
                                  <p:childTnLst>
                                    <p:set>
                                      <p:cBhvr rctx="PPT">
                                        <p:cTn id="43" dur="indefinite"/>
                                        <p:tgtEl>
                                          <p:spTgt spid="3">
                                            <p:txEl>
                                              <p:pRg st="9" end="9"/>
                                            </p:txEl>
                                          </p:spTgt>
                                        </p:tgtEl>
                                        <p:attrNameLst>
                                          <p:attrName>style.opacity</p:attrName>
                                        </p:attrNameLst>
                                      </p:cBhvr>
                                      <p:to>
                                        <p:strVal val="0.5"/>
                                      </p:to>
                                    </p:set>
                                    <p:animEffect filter="image" prLst="opacity: 0.5">
                                      <p:cBhvr rctx="IE">
                                        <p:cTn id="44" dur="indefinite"/>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Eccentric Envelope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contestants =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"Jane Smith"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(person) {</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winner = </a:t>
            </a:r>
            <a:r>
              <a:rPr lang="en-US" dirty="0" err="1">
                <a:solidFill>
                  <a:srgbClr val="000000"/>
                </a:solidFill>
                <a:highlight>
                  <a:srgbClr val="FFFFFF"/>
                </a:highlight>
                <a:latin typeface="Consolas" panose="020B0609020204030204" pitchFamily="49" charset="0"/>
              </a:rPr>
              <a:t>contestants.some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(contestant)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person.name === contestant &amp;&amp; </a:t>
            </a:r>
            <a:r>
              <a:rPr lang="en-US" dirty="0" err="1">
                <a:solidFill>
                  <a:srgbClr val="000000"/>
                </a:solidFill>
                <a:highlight>
                  <a:srgbClr val="FFFFFF"/>
                </a:highlight>
                <a:latin typeface="Consolas" panose="020B0609020204030204" pitchFamily="49" charset="0"/>
              </a:rPr>
              <a:t>person.winner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(winner) { console.log(person.name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else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console.log(person.name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de-DE" dirty="0">
                <a:solidFill>
                  <a:srgbClr val="000000"/>
                </a:solidFill>
                <a:highlight>
                  <a:srgbClr val="FFFFFF"/>
                </a:highlight>
                <a:latin typeface="Consolas" panose="020B0609020204030204" pitchFamily="49" charset="0"/>
              </a:rPr>
              <a:t>isWinner({ name: </a:t>
            </a:r>
            <a:r>
              <a:rPr lang="de-DE" dirty="0">
                <a:solidFill>
                  <a:srgbClr val="A31515"/>
                </a:solidFill>
                <a:highlight>
                  <a:srgbClr val="FFFFFF"/>
                </a:highlight>
                <a:latin typeface="Consolas" panose="020B0609020204030204" pitchFamily="49" charset="0"/>
              </a:rPr>
              <a:t>"Elijah Manor"</a:t>
            </a:r>
            <a:r>
              <a:rPr lang="de-DE" dirty="0">
                <a:solidFill>
                  <a:srgbClr val="000000"/>
                </a:solidFill>
                <a:highlight>
                  <a:srgbClr val="FFFFFF"/>
                </a:highlight>
                <a:latin typeface="Consolas" panose="020B0609020204030204" pitchFamily="49" charset="0"/>
              </a:rPr>
              <a:t>, winner: </a:t>
            </a:r>
            <a:r>
              <a:rPr lang="de-DE" dirty="0">
                <a:solidFill>
                  <a:srgbClr val="0000FF"/>
                </a:solidFill>
                <a:highlight>
                  <a:srgbClr val="FFFFFF"/>
                </a:highlight>
                <a:latin typeface="Consolas" panose="020B0609020204030204" pitchFamily="49" charset="0"/>
              </a:rPr>
              <a:t>false</a:t>
            </a:r>
            <a:r>
              <a:rPr lang="de-DE" dirty="0">
                <a:solidFill>
                  <a:srgbClr val="000000"/>
                </a:solidFill>
                <a:highlight>
                  <a:srgbClr val="FFFFFF"/>
                </a:highlight>
                <a:latin typeface="Consolas" panose="020B0609020204030204" pitchFamily="49" charset="0"/>
              </a:rPr>
              <a:t> });</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isWinner</a:t>
            </a:r>
            <a:r>
              <a:rPr lang="en-US" dirty="0">
                <a:solidFill>
                  <a:srgbClr val="000000"/>
                </a:solidFill>
                <a:highlight>
                  <a:srgbClr val="FFFFFF"/>
                </a:highlight>
                <a:latin typeface="Consolas" panose="020B0609020204030204" pitchFamily="49" charset="0"/>
              </a:rPr>
              <a:t>({ name: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 winner: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1" name="TextBox 10"/>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Exterminate</a:t>
              </a:r>
              <a:endParaRPr lang="en-US" b="1" dirty="0">
                <a:solidFill>
                  <a:schemeClr val="tx1">
                    <a:lumMod val="75000"/>
                    <a:lumOff val="25000"/>
                  </a:schemeClr>
                </a:solidFill>
                <a:latin typeface="+mj-lt"/>
              </a:endParaRPr>
            </a:p>
          </p:txBody>
        </p:sp>
      </p:grpSp>
      <p:sp>
        <p:nvSpPr>
          <p:cNvPr id="7" name="Rounded Rectangle 6"/>
          <p:cNvSpPr/>
          <p:nvPr/>
        </p:nvSpPr>
        <p:spPr bwMode="auto">
          <a:xfrm>
            <a:off x="3276600" y="3124200"/>
            <a:ext cx="2590800" cy="1219914"/>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Elijah Manor :(</a:t>
            </a:r>
          </a:p>
          <a:p>
            <a:r>
              <a:rPr lang="en-US" sz="2000" dirty="0" smtClean="0">
                <a:solidFill>
                  <a:srgbClr val="92D050"/>
                </a:solidFill>
                <a:latin typeface="Consolas" panose="020B0609020204030204" pitchFamily="49" charset="0"/>
                <a:cs typeface="Consolas" panose="020B0609020204030204" pitchFamily="49" charset="0"/>
              </a:rPr>
              <a:t>John Smith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29" y="2069390"/>
            <a:ext cx="7000141" cy="3100219"/>
          </a:xfrm>
          <a:prstGeom prst="rect">
            <a:avLst/>
          </a:prstGeom>
        </p:spPr>
      </p:pic>
    </p:spTree>
    <p:extLst>
      <p:ext uri="{BB962C8B-B14F-4D97-AF65-F5344CB8AC3E}">
        <p14:creationId xmlns:p14="http://schemas.microsoft.com/office/powerpoint/2010/main" val="445868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Eccentric Envelope Bug</a:t>
            </a:r>
          </a:p>
        </p:txBody>
      </p:sp>
      <p:sp>
        <p:nvSpPr>
          <p:cNvPr id="3" name="Text Placeholder 2"/>
          <p:cNvSpPr>
            <a:spLocks noGrp="1"/>
          </p:cNvSpPr>
          <p:nvPr>
            <p:ph type="body" idx="1"/>
          </p:nvPr>
        </p:nvSpPr>
        <p:spPr/>
        <p:txBody>
          <a:bodyPr/>
          <a:lstStyle/>
          <a:p>
            <a:pPr marL="0" indent="0">
              <a:buNone/>
            </a:pPr>
            <a:r>
              <a:rPr lang="en-US" u="sng" dirty="0" smtClean="0">
                <a:solidFill>
                  <a:srgbClr val="000000"/>
                </a:solidFill>
                <a:highlight>
                  <a:srgbClr val="FFFFFF"/>
                </a:highlight>
                <a:latin typeface="+mn-lt"/>
              </a:rPr>
              <a:t>To Boolean</a:t>
            </a:r>
            <a:endParaRPr lang="en-US" u="sng" dirty="0">
              <a:solidFill>
                <a:srgbClr val="000000"/>
              </a:solidFill>
              <a:highlight>
                <a:srgbClr val="FFFFFF"/>
              </a:highlight>
              <a:latin typeface="+mn-lt"/>
            </a:endParaRPr>
          </a:p>
          <a:p>
            <a:pPr marL="0" indent="0">
              <a:buNone/>
            </a:pPr>
            <a:endParaRPr lang="en-US" sz="800"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"false</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true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console.log(Boolean(</a:t>
            </a:r>
            <a:r>
              <a:rPr lang="en-US" dirty="0">
                <a:solidFill>
                  <a:srgbClr val="A31515"/>
                </a:solidFill>
                <a:highlight>
                  <a:srgbClr val="FFFFFF"/>
                </a:highlight>
                <a:latin typeface="Consolas" panose="020B0609020204030204" pitchFamily="49" charset="0"/>
              </a:rPr>
              <a:t>"false</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true</a:t>
            </a:r>
            <a:endParaRPr lang="en-US" dirty="0">
              <a:solidFill>
                <a:srgbClr val="000000"/>
              </a:solidFill>
              <a:highlight>
                <a:srgbClr val="FFFFFF"/>
              </a:highlight>
              <a:latin typeface="Consolas" panose="020B0609020204030204" pitchFamily="49" charset="0"/>
            </a:endParaRPr>
          </a:p>
          <a:p>
            <a:pPr marL="0" indent="0">
              <a:buNone/>
            </a:pPr>
            <a:endParaRPr lang="en-US" sz="800" dirty="0" smtClean="0">
              <a:solidFill>
                <a:srgbClr val="000000"/>
              </a:solidFill>
              <a:highlight>
                <a:srgbClr val="FFFFFF"/>
              </a:highlight>
              <a:latin typeface="+mn-lt"/>
            </a:endParaRPr>
          </a:p>
          <a:p>
            <a:pPr marL="0" indent="0">
              <a:buNone/>
            </a:pPr>
            <a:r>
              <a:rPr lang="en-US" u="sng" dirty="0" smtClean="0">
                <a:solidFill>
                  <a:srgbClr val="000000"/>
                </a:solidFill>
                <a:highlight>
                  <a:srgbClr val="FFFFFF"/>
                </a:highlight>
                <a:latin typeface="+mn-lt"/>
              </a:rPr>
              <a:t>Number </a:t>
            </a:r>
            <a:r>
              <a:rPr lang="en-US" u="sng" dirty="0">
                <a:solidFill>
                  <a:srgbClr val="000000"/>
                </a:solidFill>
                <a:highlight>
                  <a:srgbClr val="FFFFFF"/>
                </a:highlight>
                <a:latin typeface="+mn-lt"/>
              </a:rPr>
              <a:t>To String</a:t>
            </a:r>
          </a:p>
          <a:p>
            <a:pPr marL="0" indent="0">
              <a:buNone/>
            </a:pPr>
            <a:endParaRPr lang="en-US" sz="800"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console.log(String(42));</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"42"</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console.log(42 + </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"42"</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console.log(42..toString</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"42"</a:t>
            </a:r>
            <a:endParaRPr lang="en-US" dirty="0">
              <a:solidFill>
                <a:srgbClr val="000000"/>
              </a:solidFill>
              <a:highlight>
                <a:srgbClr val="FFFFFF"/>
              </a:highlight>
              <a:latin typeface="Consolas" panose="020B0609020204030204" pitchFamily="49" charset="0"/>
            </a:endParaRPr>
          </a:p>
          <a:p>
            <a:pPr marL="0" indent="0">
              <a:buNone/>
            </a:pPr>
            <a:endParaRPr lang="en-US" sz="800" dirty="0" smtClean="0">
              <a:solidFill>
                <a:srgbClr val="000000"/>
              </a:solidFill>
              <a:highlight>
                <a:srgbClr val="FFFFFF"/>
              </a:highlight>
              <a:latin typeface="+mn-lt"/>
            </a:endParaRPr>
          </a:p>
          <a:p>
            <a:pPr marL="0" indent="0">
              <a:buNone/>
            </a:pPr>
            <a:r>
              <a:rPr lang="en-US" u="sng" dirty="0" smtClean="0">
                <a:solidFill>
                  <a:srgbClr val="000000"/>
                </a:solidFill>
                <a:highlight>
                  <a:srgbClr val="FFFFFF"/>
                </a:highlight>
                <a:latin typeface="+mn-lt"/>
              </a:rPr>
              <a:t>String </a:t>
            </a:r>
            <a:r>
              <a:rPr lang="en-US" u="sng" dirty="0">
                <a:solidFill>
                  <a:srgbClr val="000000"/>
                </a:solidFill>
                <a:highlight>
                  <a:srgbClr val="FFFFFF"/>
                </a:highlight>
                <a:latin typeface="+mn-lt"/>
              </a:rPr>
              <a:t>To Number</a:t>
            </a:r>
          </a:p>
          <a:p>
            <a:pPr marL="0" indent="0">
              <a:buNone/>
            </a:pPr>
            <a:endParaRPr lang="en-US" sz="800"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"42</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42</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console.log(Number(</a:t>
            </a:r>
            <a:r>
              <a:rPr lang="en-US" dirty="0">
                <a:solidFill>
                  <a:srgbClr val="A31515"/>
                </a:solidFill>
                <a:highlight>
                  <a:srgbClr val="FFFFFF"/>
                </a:highlight>
                <a:latin typeface="Consolas" panose="020B0609020204030204" pitchFamily="49" charset="0"/>
              </a:rPr>
              <a:t>"42"</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42</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parseInt</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"42"</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10</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42</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1" name="TextBox 10"/>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Extra</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3648084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Effect transition="in" filter="fade">
                                      <p:cBhvr>
                                        <p:cTn id="24" dur="500"/>
                                        <p:tgtEl>
                                          <p:spTgt spid="3">
                                            <p:txEl>
                                              <p:pRg st="13" end="1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Translate Time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"Name"</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"John Smith"</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"Birthday"</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"\/Date(1330848000000-0800</a:t>
            </a:r>
            <a:r>
              <a:rPr lang="en-US" dirty="0" smtClean="0">
                <a:solidFill>
                  <a:srgbClr val="A31515"/>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p>
          <a:p>
            <a:pPr marL="0" indent="0">
              <a:buNone/>
            </a:pP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 more items ... </a:t>
            </a:r>
            <a:r>
              <a:rPr lang="en-US" dirty="0">
                <a:solidFill>
                  <a:srgbClr val="008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dataFromServer.map</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(item)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name: </a:t>
            </a:r>
            <a:r>
              <a:rPr lang="en-US" dirty="0" err="1" smtClean="0">
                <a:solidFill>
                  <a:srgbClr val="000000"/>
                </a:solidFill>
                <a:highlight>
                  <a:srgbClr val="FFFFFF"/>
                </a:highlight>
                <a:latin typeface="Consolas" panose="020B0609020204030204" pitchFamily="49" charset="0"/>
              </a:rPr>
              <a:t>item.Name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birthday: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Date(</a:t>
            </a:r>
            <a:r>
              <a:rPr lang="en-US" dirty="0" err="1">
                <a:solidFill>
                  <a:srgbClr val="000000"/>
                </a:solidFill>
                <a:highlight>
                  <a:srgbClr val="FFFFFF"/>
                </a:highlight>
                <a:latin typeface="Consolas" panose="020B0609020204030204" pitchFamily="49" charset="0"/>
              </a:rPr>
              <a:t>item.PublishedAt</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Examine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242836470"/>
      </p:ext>
    </p:extLst>
  </p:cSld>
  <p:clrMapOvr>
    <a:masterClrMapping/>
  </p:clrMapOvr>
  <p:transition>
    <p:fade/>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Time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 Smith"</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"Birthday"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"\/Date(1330848000000-0800)\/"</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p>
          <a:p>
            <a:pPr marL="0" indent="0">
              <a:buNone/>
            </a:pPr>
            <a:r>
              <a:rPr lang="en-US" dirty="0">
                <a:solidFill>
                  <a:srgbClr val="008000"/>
                </a:solidFill>
                <a:highlight>
                  <a:srgbClr val="FFFFFF"/>
                </a:highlight>
                <a:latin typeface="Consolas" panose="020B0609020204030204" pitchFamily="49" charset="0"/>
              </a:rPr>
              <a:t>  /* ... more items ...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dataFromServer.map</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(item)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name: </a:t>
            </a:r>
            <a:r>
              <a:rPr lang="en-US" dirty="0" err="1">
                <a:solidFill>
                  <a:srgbClr val="000000"/>
                </a:solidFill>
                <a:highlight>
                  <a:srgbClr val="FFFFFF"/>
                </a:highlight>
                <a:latin typeface="Consolas" panose="020B0609020204030204" pitchFamily="49" charset="0"/>
              </a:rPr>
              <a:t>item.Name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birthday: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Date(</a:t>
            </a:r>
            <a:r>
              <a:rPr lang="en-US" dirty="0" err="1">
                <a:solidFill>
                  <a:srgbClr val="000000"/>
                </a:solidFill>
                <a:highlight>
                  <a:srgbClr val="FFFFFF"/>
                </a:highlight>
                <a:latin typeface="Consolas" panose="020B0609020204030204" pitchFamily="49" charset="0"/>
              </a:rPr>
              <a:t>item.PublishedAt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9" name="Group 8"/>
          <p:cNvGrpSpPr/>
          <p:nvPr/>
        </p:nvGrpSpPr>
        <p:grpSpPr>
          <a:xfrm>
            <a:off x="7610677" y="0"/>
            <a:ext cx="1731231" cy="1524000"/>
            <a:chOff x="7610677" y="0"/>
            <a:chExt cx="1731231" cy="1524000"/>
          </a:xfrm>
        </p:grpSpPr>
        <p:sp>
          <p:nvSpPr>
            <p:cNvPr id="10" name="Right Triangle 9"/>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6" name="TextBox 1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Expose</a:t>
              </a:r>
              <a:endParaRPr lang="en-US" b="1" dirty="0">
                <a:solidFill>
                  <a:schemeClr val="tx1">
                    <a:lumMod val="75000"/>
                    <a:lumOff val="25000"/>
                  </a:schemeClr>
                </a:solidFill>
                <a:latin typeface="+mj-lt"/>
              </a:endParaRPr>
            </a:p>
          </p:txBody>
        </p:sp>
      </p:grpSp>
      <p:sp>
        <p:nvSpPr>
          <p:cNvPr id="4" name="Rounded Rectangle 3"/>
          <p:cNvSpPr/>
          <p:nvPr/>
        </p:nvSpPr>
        <p:spPr bwMode="auto">
          <a:xfrm>
            <a:off x="2600324" y="1813649"/>
            <a:ext cx="3943350" cy="39211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square" rtlCol="0" anchor="ctr"/>
          <a:lstStyle/>
          <a:p>
            <a:pPr algn="ctr"/>
            <a:endParaRPr lang="en-US" sz="2000" dirty="0">
              <a:latin typeface="Tekton Pro"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585" y="2514598"/>
            <a:ext cx="3426829" cy="2519267"/>
          </a:xfrm>
          <a:prstGeom prst="rect">
            <a:avLst/>
          </a:prstGeom>
        </p:spPr>
      </p:pic>
    </p:spTree>
    <p:extLst>
      <p:ext uri="{BB962C8B-B14F-4D97-AF65-F5344CB8AC3E}">
        <p14:creationId xmlns:p14="http://schemas.microsoft.com/office/powerpoint/2010/main" val="2113013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Time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Older Versions of .NET would return serialize dates as an escaped Date initializer with a Unix Epoch value…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Date(1320825600000-0800</a:t>
            </a:r>
            <a:r>
              <a:rPr lang="en-US" dirty="0" smtClean="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8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endParaRPr>
          </a:p>
          <a:p>
            <a:pPr marL="0" indent="0">
              <a:buNone/>
            </a:pPr>
            <a:endParaRPr lang="en-US" dirty="0">
              <a:solidFill>
                <a:srgbClr val="000000"/>
              </a:solidFill>
              <a:highlight>
                <a:srgbClr val="FFFFFF"/>
              </a:highlight>
            </a:endParaRPr>
          </a:p>
          <a:p>
            <a:pPr marL="0" indent="0">
              <a:buNone/>
            </a:pPr>
            <a:endParaRPr lang="en-US" dirty="0" smtClean="0">
              <a:solidFill>
                <a:srgbClr val="000000"/>
              </a:solidFill>
              <a:highlight>
                <a:srgbClr val="FFFFFF"/>
              </a:highlight>
            </a:endParaRPr>
          </a:p>
          <a:p>
            <a:pPr marL="0" indent="0">
              <a:buNone/>
            </a:pPr>
            <a:r>
              <a:rPr lang="en-US" dirty="0" smtClean="0">
                <a:solidFill>
                  <a:srgbClr val="000000"/>
                </a:solidFill>
                <a:highlight>
                  <a:srgbClr val="FFFFFF"/>
                </a:highlight>
              </a:rPr>
              <a:t>Thankfully the moment.js library knows how to convert this for us </a:t>
            </a:r>
            <a:r>
              <a:rPr lang="en-US" dirty="0" smtClean="0">
                <a:solidFill>
                  <a:srgbClr val="000000"/>
                </a:solidFill>
                <a:highlight>
                  <a:srgbClr val="FFFFFF"/>
                </a:highlight>
                <a:sym typeface="Wingdings" panose="05000000000000000000" pitchFamily="2" charset="2"/>
              </a:rPr>
              <a:t></a:t>
            </a:r>
          </a:p>
          <a:p>
            <a:pPr marL="0" indent="0">
              <a:buNone/>
            </a:pPr>
            <a:endParaRPr lang="en-US" dirty="0">
              <a:solidFill>
                <a:srgbClr val="000000"/>
              </a:solidFill>
              <a:highlight>
                <a:srgbClr val="FFFFFF"/>
              </a:highlight>
              <a:latin typeface="+mn-lt"/>
              <a:sym typeface="Wingdings" panose="05000000000000000000" pitchFamily="2" charset="2"/>
            </a:endParaRPr>
          </a:p>
        </p:txBody>
      </p:sp>
      <p:sp>
        <p:nvSpPr>
          <p:cNvPr id="5" name="Rounded Rectangle 4"/>
          <p:cNvSpPr/>
          <p:nvPr/>
        </p:nvSpPr>
        <p:spPr bwMode="auto">
          <a:xfrm>
            <a:off x="1754930" y="4579619"/>
            <a:ext cx="5634139" cy="6477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marL="0" indent="0">
              <a:buNone/>
            </a:pPr>
            <a:r>
              <a:rPr lang="en-US" sz="2000" b="1" dirty="0">
                <a:solidFill>
                  <a:srgbClr val="000000"/>
                </a:solidFill>
                <a:highlight>
                  <a:srgbClr val="FFFFFF"/>
                </a:highlight>
                <a:sym typeface="Wingdings" panose="05000000000000000000" pitchFamily="2" charset="2"/>
              </a:rPr>
              <a:t>moment</a:t>
            </a:r>
            <a:r>
              <a:rPr lang="en-US" sz="2000" b="1" dirty="0" smtClean="0">
                <a:solidFill>
                  <a:srgbClr val="000000"/>
                </a:solidFill>
                <a:highlight>
                  <a:srgbClr val="FFFFFF"/>
                </a:highlight>
                <a:sym typeface="Wingdings" panose="05000000000000000000" pitchFamily="2" charset="2"/>
              </a:rPr>
              <a:t>(</a:t>
            </a:r>
            <a:r>
              <a:rPr lang="en-US" sz="2000" b="1" dirty="0" smtClean="0">
                <a:solidFill>
                  <a:srgbClr val="A31515"/>
                </a:solidFill>
                <a:highlight>
                  <a:srgbClr val="FFFFFF"/>
                </a:highlight>
                <a:latin typeface="Consolas" panose="020B0609020204030204" pitchFamily="49" charset="0"/>
              </a:rPr>
              <a:t>"/</a:t>
            </a:r>
            <a:r>
              <a:rPr lang="en-US" sz="2000" b="1" dirty="0">
                <a:solidFill>
                  <a:srgbClr val="A31515"/>
                </a:solidFill>
                <a:highlight>
                  <a:srgbClr val="FFFFFF"/>
                </a:highlight>
                <a:latin typeface="Consolas" panose="020B0609020204030204" pitchFamily="49" charset="0"/>
              </a:rPr>
              <a:t>Date(1320825600000-0800</a:t>
            </a:r>
            <a:r>
              <a:rPr lang="en-US" sz="2000" b="1" dirty="0" smtClean="0">
                <a:solidFill>
                  <a:srgbClr val="A31515"/>
                </a:solidFill>
                <a:highlight>
                  <a:srgbClr val="FFFFFF"/>
                </a:highlight>
                <a:latin typeface="Consolas" panose="020B0609020204030204" pitchFamily="49" charset="0"/>
              </a:rPr>
              <a:t>)/"</a:t>
            </a:r>
            <a:r>
              <a:rPr lang="en-US" sz="2000" b="1" dirty="0" smtClean="0">
                <a:solidFill>
                  <a:srgbClr val="000000"/>
                </a:solidFill>
                <a:highlight>
                  <a:srgbClr val="FFFFFF"/>
                </a:highlight>
                <a:latin typeface="Consolas" panose="020B0609020204030204" pitchFamily="49" charset="0"/>
              </a:rPr>
              <a:t>)</a:t>
            </a:r>
            <a:endParaRPr lang="en-US" sz="2000" b="1" dirty="0">
              <a:solidFill>
                <a:srgbClr val="000000"/>
              </a:solidFill>
              <a:highlight>
                <a:srgbClr val="FFFFFF"/>
              </a:highlight>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
        <p:nvSpPr>
          <p:cNvPr id="8" name="Rounded Rectangle 7"/>
          <p:cNvSpPr/>
          <p:nvPr/>
        </p:nvSpPr>
        <p:spPr bwMode="auto">
          <a:xfrm>
            <a:off x="457200" y="2748243"/>
            <a:ext cx="8229600" cy="62865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marL="0" indent="0">
              <a:buNone/>
            </a:pPr>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Date</a:t>
            </a:r>
            <a:r>
              <a:rPr lang="en-US" sz="2000" b="1" dirty="0" smtClean="0">
                <a:solidFill>
                  <a:srgbClr val="000000"/>
                </a:solidFill>
                <a:highlight>
                  <a:srgbClr val="FFFFFF"/>
                </a:highlight>
                <a:latin typeface="Consolas" panose="020B0609020204030204" pitchFamily="49" charset="0"/>
              </a:rPr>
              <a:t>(</a:t>
            </a:r>
            <a:r>
              <a:rPr lang="en-US" sz="2000" b="1" dirty="0" smtClean="0">
                <a:solidFill>
                  <a:srgbClr val="A31515"/>
                </a:solidFill>
                <a:highlight>
                  <a:srgbClr val="FFFFFF"/>
                </a:highlight>
                <a:latin typeface="Consolas" panose="020B0609020204030204" pitchFamily="49" charset="0"/>
              </a:rPr>
              <a:t>"/</a:t>
            </a:r>
            <a:r>
              <a:rPr lang="en-US" sz="2000" b="1" dirty="0">
                <a:solidFill>
                  <a:srgbClr val="A31515"/>
                </a:solidFill>
                <a:highlight>
                  <a:srgbClr val="FFFFFF"/>
                </a:highlight>
                <a:latin typeface="Consolas" panose="020B0609020204030204" pitchFamily="49" charset="0"/>
              </a:rPr>
              <a:t>Date(1320825600000-0800</a:t>
            </a:r>
            <a:r>
              <a:rPr lang="en-US" sz="2000" b="1" dirty="0" smtClean="0">
                <a:solidFill>
                  <a:srgbClr val="A31515"/>
                </a:solidFill>
                <a:highlight>
                  <a:srgbClr val="FFFFFF"/>
                </a:highlight>
                <a:latin typeface="Consolas" panose="020B0609020204030204" pitchFamily="49" charset="0"/>
              </a:rPr>
              <a:t>)/"</a:t>
            </a:r>
            <a:r>
              <a:rPr lang="en-US" sz="2000" b="1" dirty="0" smtClean="0">
                <a:solidFill>
                  <a:srgbClr val="000000"/>
                </a:solidFill>
                <a:highlight>
                  <a:srgbClr val="FFFFFF"/>
                </a:highlight>
                <a:latin typeface="Consolas" panose="020B0609020204030204" pitchFamily="49" charset="0"/>
              </a:rPr>
              <a:t>) </a:t>
            </a:r>
            <a:r>
              <a:rPr lang="en-US" sz="2000" b="1" dirty="0">
                <a:solidFill>
                  <a:srgbClr val="008000"/>
                </a:solidFill>
                <a:highlight>
                  <a:srgbClr val="FFFFFF"/>
                </a:highlight>
                <a:latin typeface="Consolas" panose="020B0609020204030204" pitchFamily="49" charset="0"/>
              </a:rPr>
              <a:t>// Invalid Date</a:t>
            </a:r>
          </a:p>
        </p:txBody>
      </p:sp>
    </p:spTree>
    <p:extLst>
      <p:ext uri="{BB962C8B-B14F-4D97-AF65-F5344CB8AC3E}">
        <p14:creationId xmlns:p14="http://schemas.microsoft.com/office/powerpoint/2010/main" val="3184574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Time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 Smith"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"Birthday"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"\/Date(1330848000000-0800)\/"</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p>
          <a:p>
            <a:pPr marL="0" indent="0">
              <a:buNone/>
            </a:pPr>
            <a:r>
              <a:rPr lang="en-US" dirty="0">
                <a:solidFill>
                  <a:srgbClr val="008000"/>
                </a:solidFill>
                <a:highlight>
                  <a:srgbClr val="FFFFFF"/>
                </a:highlight>
                <a:latin typeface="Consolas" panose="020B0609020204030204" pitchFamily="49" charset="0"/>
              </a:rPr>
              <a:t>  /* ... more items ...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dataFromServer.map</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(item)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name: </a:t>
            </a:r>
            <a:r>
              <a:rPr lang="en-US" dirty="0" err="1">
                <a:solidFill>
                  <a:srgbClr val="000000"/>
                </a:solidFill>
                <a:highlight>
                  <a:srgbClr val="FFFFFF"/>
                </a:highlight>
                <a:latin typeface="Consolas" panose="020B0609020204030204" pitchFamily="49" charset="0"/>
              </a:rPr>
              <a:t>item.Name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birthday: </a:t>
            </a:r>
            <a:r>
              <a:rPr lang="en-US" dirty="0" smtClean="0">
                <a:solidFill>
                  <a:srgbClr val="000000"/>
                </a:solidFill>
                <a:highlight>
                  <a:srgbClr val="FFFFFF"/>
                </a:highlight>
                <a:latin typeface="Consolas" panose="020B0609020204030204" pitchFamily="49" charset="0"/>
              </a:rPr>
              <a:t>moment(</a:t>
            </a:r>
            <a:r>
              <a:rPr lang="en-US" dirty="0" err="1" smtClean="0">
                <a:solidFill>
                  <a:srgbClr val="000000"/>
                </a:solidFill>
                <a:highlight>
                  <a:srgbClr val="FFFFFF"/>
                </a:highlight>
                <a:latin typeface="Consolas" panose="020B0609020204030204" pitchFamily="49" charset="0"/>
              </a:rPr>
              <a:t>item.PublishedAt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toDate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Exterminate</a:t>
              </a:r>
              <a:endParaRPr lang="en-US" b="1" dirty="0">
                <a:solidFill>
                  <a:schemeClr val="tx1">
                    <a:lumMod val="75000"/>
                    <a:lumOff val="25000"/>
                  </a:schemeClr>
                </a:solidFill>
                <a:latin typeface="+mj-lt"/>
              </a:endParaRPr>
            </a:p>
          </p:txBody>
        </p:sp>
      </p:grpSp>
      <p:sp>
        <p:nvSpPr>
          <p:cNvPr id="5" name="Rounded Rectangle 4"/>
          <p:cNvSpPr/>
          <p:nvPr/>
        </p:nvSpPr>
        <p:spPr bwMode="auto">
          <a:xfrm>
            <a:off x="1028697" y="2013862"/>
            <a:ext cx="7086601" cy="3124199"/>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en-US" sz="2000" dirty="0">
              <a:latin typeface="Tekton Pro"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982" y="2570332"/>
            <a:ext cx="6436033" cy="2011261"/>
          </a:xfrm>
          <a:prstGeom prst="rect">
            <a:avLst/>
          </a:prstGeom>
        </p:spPr>
      </p:pic>
    </p:spTree>
    <p:extLst>
      <p:ext uri="{BB962C8B-B14F-4D97-AF65-F5344CB8AC3E}">
        <p14:creationId xmlns:p14="http://schemas.microsoft.com/office/powerpoint/2010/main" val="2635912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Time Bug</a:t>
            </a:r>
          </a:p>
        </p:txBody>
      </p:sp>
      <p:sp>
        <p:nvSpPr>
          <p:cNvPr id="3" name="Text Placeholder 2"/>
          <p:cNvSpPr>
            <a:spLocks noGrp="1"/>
          </p:cNvSpPr>
          <p:nvPr>
            <p:ph type="body" idx="1"/>
          </p:nvPr>
        </p:nvSpPr>
        <p:spPr>
          <a:xfrm>
            <a:off x="457200" y="1371600"/>
            <a:ext cx="8458200" cy="4495800"/>
          </a:xfrm>
        </p:spPr>
        <p:txBody>
          <a:bodyPr/>
          <a:lstStyle/>
          <a:p>
            <a:pPr marL="0" indent="0">
              <a:buNone/>
            </a:pP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Formatting dates</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moment</a:t>
            </a:r>
            <a:r>
              <a:rPr lang="en-US" dirty="0">
                <a:solidFill>
                  <a:srgbClr val="000000"/>
                </a:solidFill>
                <a:highlight>
                  <a:srgbClr val="FFFFFF"/>
                </a:highlight>
                <a:latin typeface="Consolas" panose="020B0609020204030204" pitchFamily="49" charset="0"/>
              </a:rPr>
              <a:t>().format(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dddd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Thursday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moment().format(</a:t>
            </a:r>
            <a:r>
              <a:rPr lang="en-US" dirty="0">
                <a:solidFill>
                  <a:srgbClr val="A31515"/>
                </a:solidFill>
                <a:highlight>
                  <a:srgbClr val="FFFFFF"/>
                </a:highlight>
                <a:latin typeface="Consolas" panose="020B0609020204030204" pitchFamily="49" charset="0"/>
              </a:rPr>
              <a:t>"MMM Do YY"</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Jul 25th 13</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moment</a:t>
            </a:r>
            <a:r>
              <a:rPr lang="en-US" dirty="0">
                <a:solidFill>
                  <a:srgbClr val="000000"/>
                </a:solidFill>
                <a:highlight>
                  <a:srgbClr val="FFFFFF"/>
                </a:highlight>
                <a:latin typeface="Consolas" panose="020B0609020204030204" pitchFamily="49" charset="0"/>
              </a:rPr>
              <a:t>().format();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2013-07-25T23:33:26-05:00</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Timeago</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moment(</a:t>
            </a:r>
            <a:r>
              <a:rPr lang="en-US" dirty="0">
                <a:solidFill>
                  <a:srgbClr val="A31515"/>
                </a:solidFill>
                <a:highlight>
                  <a:srgbClr val="FFFFFF"/>
                </a:highlight>
                <a:latin typeface="Consolas" panose="020B0609020204030204" pitchFamily="49" charset="0"/>
              </a:rPr>
              <a:t>"20111031"</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"YYYYMMDD"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fromNow</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2 years ago</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moment().</a:t>
            </a:r>
            <a:r>
              <a:rPr lang="en-US" dirty="0" err="1">
                <a:solidFill>
                  <a:srgbClr val="000000"/>
                </a:solidFill>
                <a:highlight>
                  <a:srgbClr val="FFFFFF"/>
                </a:highlight>
                <a:latin typeface="Consolas" panose="020B0609020204030204" pitchFamily="49" charset="0"/>
              </a:rPr>
              <a:t>startOf</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'day'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fromNow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 day ago</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moment().</a:t>
            </a:r>
            <a:r>
              <a:rPr lang="en-US" dirty="0" err="1">
                <a:solidFill>
                  <a:srgbClr val="000000"/>
                </a:solidFill>
                <a:highlight>
                  <a:srgbClr val="FFFFFF"/>
                </a:highlight>
                <a:latin typeface="Consolas" panose="020B0609020204030204" pitchFamily="49" charset="0"/>
              </a:rPr>
              <a:t>endOf</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'day'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fromNow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in 28 minutes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moment().</a:t>
            </a:r>
            <a:r>
              <a:rPr lang="en-US" dirty="0" err="1">
                <a:solidFill>
                  <a:srgbClr val="000000"/>
                </a:solidFill>
                <a:highlight>
                  <a:srgbClr val="FFFFFF"/>
                </a:highlight>
                <a:latin typeface="Consolas" panose="020B0609020204030204" pitchFamily="49" charset="0"/>
              </a:rPr>
              <a:t>startOf</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'hour'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fromNow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32 minutes ago</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Calendar Time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moment().subtract(</a:t>
            </a:r>
            <a:r>
              <a:rPr lang="en-US" dirty="0">
                <a:solidFill>
                  <a:srgbClr val="A31515"/>
                </a:solidFill>
                <a:highlight>
                  <a:srgbClr val="FFFFFF"/>
                </a:highlight>
                <a:latin typeface="Consolas" panose="020B0609020204030204" pitchFamily="49" charset="0"/>
              </a:rPr>
              <a:t>'days'</a:t>
            </a:r>
            <a:r>
              <a:rPr lang="en-US" dirty="0">
                <a:solidFill>
                  <a:srgbClr val="000000"/>
                </a:solidFill>
                <a:highlight>
                  <a:srgbClr val="FFFFFF"/>
                </a:highlight>
                <a:latin typeface="Consolas" panose="020B0609020204030204" pitchFamily="49" charset="0"/>
              </a:rPr>
              <a:t>, 10).calendar(); </a:t>
            </a:r>
            <a:r>
              <a:rPr lang="en-US" dirty="0">
                <a:solidFill>
                  <a:srgbClr val="008000"/>
                </a:solidFill>
                <a:highlight>
                  <a:srgbClr val="FFFFFF"/>
                </a:highlight>
                <a:latin typeface="Consolas" panose="020B0609020204030204" pitchFamily="49" charset="0"/>
              </a:rPr>
              <a:t>// 07/15/2013</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moment().add(</a:t>
            </a:r>
            <a:r>
              <a:rPr lang="en-US" dirty="0">
                <a:solidFill>
                  <a:srgbClr val="A31515"/>
                </a:solidFill>
                <a:highlight>
                  <a:srgbClr val="FFFFFF"/>
                </a:highlight>
                <a:latin typeface="Consolas" panose="020B0609020204030204" pitchFamily="49" charset="0"/>
              </a:rPr>
              <a:t>'days'</a:t>
            </a:r>
            <a:r>
              <a:rPr lang="en-US" dirty="0">
                <a:solidFill>
                  <a:srgbClr val="000000"/>
                </a:solidFill>
                <a:highlight>
                  <a:srgbClr val="FFFFFF"/>
                </a:highlight>
                <a:latin typeface="Consolas" panose="020B0609020204030204" pitchFamily="49" charset="0"/>
              </a:rPr>
              <a:t>, 10).calendar();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08/04/2013</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Extra</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4072744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Perpetual Property Bug</a:t>
            </a:r>
            <a:endParaRPr lang="en-US" dirty="0"/>
          </a:p>
        </p:txBody>
      </p:sp>
      <p:sp>
        <p:nvSpPr>
          <p:cNvPr id="3" name="Text Placeholder 2"/>
          <p:cNvSpPr>
            <a:spLocks noGrp="1"/>
          </p:cNvSpPr>
          <p:nvPr>
            <p:ph type="body" idx="1"/>
          </p:nvPr>
        </p:nvSpPr>
        <p:spPr>
          <a:xfrm>
            <a:off x="457200" y="1371600"/>
            <a:ext cx="8686800" cy="4495800"/>
          </a:xfrm>
        </p:spPr>
        <p:txBody>
          <a:bodyPr/>
          <a:lstStyle/>
          <a:p>
            <a:pPr marL="0" indent="0">
              <a:buNone/>
            </a:pPr>
            <a:r>
              <a:rPr lang="en-US" dirty="0" err="1">
                <a:solidFill>
                  <a:srgbClr val="000000"/>
                </a:solidFill>
                <a:highlight>
                  <a:srgbClr val="FFFFFF"/>
                </a:highlight>
                <a:latin typeface="Consolas" panose="020B0609020204030204" pitchFamily="49" charset="0"/>
              </a:rPr>
              <a:t>Object.defineProperty</a:t>
            </a:r>
            <a:r>
              <a:rPr lang="en-US" dirty="0">
                <a:solidFill>
                  <a:srgbClr val="000000"/>
                </a:solidFill>
                <a:highlight>
                  <a:srgbClr val="FFFFFF"/>
                </a:highlight>
                <a:latin typeface="Consolas" panose="020B0609020204030204" pitchFamily="49" charset="0"/>
              </a:rPr>
              <a:t>(window, </a:t>
            </a:r>
            <a:r>
              <a:rPr lang="en-US" dirty="0">
                <a:solidFill>
                  <a:srgbClr val="A31515"/>
                </a:solidFill>
                <a:highlight>
                  <a:srgbClr val="FFFFFF"/>
                </a:highlight>
                <a:latin typeface="Consolas" panose="020B0609020204030204" pitchFamily="49" charset="0"/>
              </a:rPr>
              <a:t>"MEANING_OF_LIFE"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writable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42</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window.MEANING_OF_LIFE</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window.MEANING_OF_LIFE</a:t>
            </a:r>
            <a:r>
              <a:rPr lang="en-US" dirty="0">
                <a:solidFill>
                  <a:srgbClr val="000000"/>
                </a:solidFill>
                <a:highlight>
                  <a:srgbClr val="FFFFFF"/>
                </a:highlight>
                <a:latin typeface="Consolas" panose="020B0609020204030204" pitchFamily="49" charset="0"/>
              </a:rPr>
              <a:t> = 24;</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window.MEANING_OF_LIFE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Examine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42875699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Fresh Function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people =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"John"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"2/2/1979"</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Jane"</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"3/3/1981"</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Jack"</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"4/4/1982"</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people.reduce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(memo, person)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Date(</a:t>
            </a:r>
            <a:r>
              <a:rPr lang="en-US" dirty="0" err="1" smtClean="0">
                <a:solidFill>
                  <a:srgbClr val="000000"/>
                </a:solidFill>
                <a:highlight>
                  <a:srgbClr val="FFFFFF"/>
                </a:highlight>
                <a:latin typeface="Consolas" panose="020B0609020204030204" pitchFamily="49" charset="0"/>
              </a:rPr>
              <a:t>person.bday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getFullYear</a:t>
            </a:r>
            <a:r>
              <a:rPr lang="en-US" dirty="0">
                <a:solidFill>
                  <a:srgbClr val="000000"/>
                </a:solidFill>
                <a:highlight>
                  <a:srgbClr val="FFFFFF"/>
                </a:highlight>
                <a:latin typeface="Consolas" panose="020B0609020204030204" pitchFamily="49" charset="0"/>
              </a:rPr>
              <a:t>() &lt; 1980)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memo.push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person.fname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person.lname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age</a:t>
            </a:r>
            <a:r>
              <a:rPr lang="en-US" dirty="0">
                <a:solidFill>
                  <a:srgbClr val="000000"/>
                </a:solidFill>
                <a:highlight>
                  <a:srgbClr val="FFFFFF"/>
                </a:highlight>
                <a:latin typeface="Consolas" panose="020B0609020204030204" pitchFamily="49" charset="0"/>
              </a:rPr>
              <a:t>: moment().</a:t>
            </a:r>
            <a:r>
              <a:rPr lang="en-US" dirty="0" smtClean="0">
                <a:solidFill>
                  <a:srgbClr val="000000"/>
                </a:solidFill>
                <a:highlight>
                  <a:srgbClr val="FFFFFF"/>
                </a:highlight>
                <a:latin typeface="Consolas" panose="020B0609020204030204" pitchFamily="49" charset="0"/>
              </a:rPr>
              <a:t>diff(moment(</a:t>
            </a:r>
            <a:r>
              <a:rPr lang="en-US" dirty="0" err="1" smtClean="0">
                <a:solidFill>
                  <a:srgbClr val="000000"/>
                </a:solidFill>
                <a:highlight>
                  <a:srgbClr val="FFFFFF"/>
                </a:highlight>
                <a:latin typeface="Consolas" panose="020B0609020204030204" pitchFamily="49" charset="0"/>
              </a:rPr>
              <a:t>person.bday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"years"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memo;</a:t>
            </a:r>
          </a:p>
          <a:p>
            <a:pPr marL="0" indent="0">
              <a:buNone/>
            </a:pPr>
            <a:r>
              <a:rPr lang="en-US" dirty="0">
                <a:solidFill>
                  <a:srgbClr val="000000"/>
                </a:solidFill>
                <a:highlight>
                  <a:srgbClr val="FFFFFF"/>
                </a:highlight>
                <a:latin typeface="Consolas" panose="020B0609020204030204" pitchFamily="49" charset="0"/>
              </a:rPr>
              <a:t>}, []);</a:t>
            </a: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
        <p:nvSpPr>
          <p:cNvPr id="10" name="Rectangular Callout 9"/>
          <p:cNvSpPr/>
          <p:nvPr/>
        </p:nvSpPr>
        <p:spPr>
          <a:xfrm>
            <a:off x="1474573" y="2240692"/>
            <a:ext cx="4827373" cy="650788"/>
          </a:xfrm>
          <a:prstGeom prst="wedgeRectCallout">
            <a:avLst>
              <a:gd name="adj1" fmla="val -38996"/>
              <a:gd name="adj2" fmla="val 94526"/>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.reduce() can combine .filter() and .map() </a:t>
            </a:r>
            <a:endParaRPr lang="en-US" sz="2000" b="1" dirty="0"/>
          </a:p>
        </p:txBody>
      </p:sp>
    </p:spTree>
    <p:extLst>
      <p:ext uri="{BB962C8B-B14F-4D97-AF65-F5344CB8AC3E}">
        <p14:creationId xmlns:p14="http://schemas.microsoft.com/office/powerpoint/2010/main" val="15167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Perpetual Property Bug</a:t>
            </a:r>
          </a:p>
        </p:txBody>
      </p:sp>
      <p:sp>
        <p:nvSpPr>
          <p:cNvPr id="3" name="Text Placeholder 2"/>
          <p:cNvSpPr>
            <a:spLocks noGrp="1"/>
          </p:cNvSpPr>
          <p:nvPr>
            <p:ph type="body" idx="1"/>
          </p:nvPr>
        </p:nvSpPr>
        <p:spPr/>
        <p:txBody>
          <a:bodyPr/>
          <a:lstStyle/>
          <a:p>
            <a:pPr marL="0" indent="0">
              <a:buNone/>
            </a:pPr>
            <a:r>
              <a:rPr lang="en-US" dirty="0" err="1">
                <a:solidFill>
                  <a:srgbClr val="000000"/>
                </a:solidFill>
                <a:highlight>
                  <a:srgbClr val="FFFFFF"/>
                </a:highlight>
                <a:latin typeface="Consolas" panose="020B0609020204030204" pitchFamily="49" charset="0"/>
              </a:rPr>
              <a:t>Object.defineProperty</a:t>
            </a:r>
            <a:r>
              <a:rPr lang="en-US" dirty="0">
                <a:solidFill>
                  <a:srgbClr val="000000"/>
                </a:solidFill>
                <a:highlight>
                  <a:srgbClr val="FFFFFF"/>
                </a:highlight>
                <a:latin typeface="Consolas" panose="020B0609020204030204" pitchFamily="49" charset="0"/>
              </a:rPr>
              <a:t>(window, </a:t>
            </a:r>
            <a:r>
              <a:rPr lang="en-US" dirty="0">
                <a:solidFill>
                  <a:srgbClr val="A31515"/>
                </a:solidFill>
                <a:highlight>
                  <a:srgbClr val="FFFFFF"/>
                </a:highlight>
                <a:latin typeface="Consolas" panose="020B0609020204030204" pitchFamily="49" charset="0"/>
              </a:rPr>
              <a:t>"MEANING_OF_LIFE"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writable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42</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window.MEANING_OF_LIFE</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window.MEANING_OF_LIFE</a:t>
            </a:r>
            <a:r>
              <a:rPr lang="en-US" dirty="0">
                <a:solidFill>
                  <a:srgbClr val="000000"/>
                </a:solidFill>
                <a:highlight>
                  <a:srgbClr val="FFFFFF"/>
                </a:highlight>
                <a:latin typeface="Consolas" panose="020B0609020204030204" pitchFamily="49" charset="0"/>
              </a:rPr>
              <a:t> = 24;</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window.MEANING_OF_LIFE</a:t>
            </a:r>
            <a:r>
              <a:rPr lang="en-US" dirty="0">
                <a:solidFill>
                  <a:srgbClr val="000000"/>
                </a:solidFill>
                <a:highlight>
                  <a:srgbClr val="FFFFFF"/>
                </a:highlight>
                <a:latin typeface="Consolas" panose="020B0609020204030204" pitchFamily="49" charset="0"/>
              </a:rPr>
              <a:t>);</a:t>
            </a:r>
          </a:p>
          <a:p>
            <a:pPr marL="0" indent="0">
              <a:buNone/>
            </a:pPr>
            <a:endParaRPr lang="fr-FR" dirty="0">
              <a:solidFill>
                <a:srgbClr val="000000"/>
              </a:solidFill>
              <a:highlight>
                <a:srgbClr val="FFFFFF"/>
              </a:highlight>
              <a:latin typeface="Consolas" panose="020B0609020204030204" pitchFamily="49" charset="0"/>
            </a:endParaRPr>
          </a:p>
        </p:txBody>
      </p:sp>
      <p:sp>
        <p:nvSpPr>
          <p:cNvPr id="6" name="Rounded Rectangle 5"/>
          <p:cNvSpPr/>
          <p:nvPr/>
        </p:nvSpPr>
        <p:spPr bwMode="auto">
          <a:xfrm>
            <a:off x="3619500" y="4949414"/>
            <a:ext cx="1905000" cy="9144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42</a:t>
            </a:r>
          </a:p>
          <a:p>
            <a:r>
              <a:rPr lang="en-US" sz="2000" dirty="0" smtClean="0">
                <a:solidFill>
                  <a:srgbClr val="92D050"/>
                </a:solidFill>
                <a:latin typeface="Consolas" panose="020B0609020204030204" pitchFamily="49" charset="0"/>
                <a:cs typeface="Consolas" panose="020B0609020204030204" pitchFamily="49" charset="0"/>
              </a:rPr>
              <a:t>42</a:t>
            </a:r>
            <a:endParaRPr lang="en-US" sz="2000" dirty="0">
              <a:solidFill>
                <a:srgbClr val="92D050"/>
              </a:solidFill>
              <a:latin typeface="Consolas" panose="020B0609020204030204" pitchFamily="49" charset="0"/>
              <a:cs typeface="Consolas" panose="020B0609020204030204" pitchFamily="49" charset="0"/>
            </a:endParaRPr>
          </a:p>
        </p:txBody>
      </p:sp>
      <p:grpSp>
        <p:nvGrpSpPr>
          <p:cNvPr id="14" name="Group 13"/>
          <p:cNvGrpSpPr/>
          <p:nvPr/>
        </p:nvGrpSpPr>
        <p:grpSpPr>
          <a:xfrm>
            <a:off x="7610677" y="0"/>
            <a:ext cx="1731231" cy="1524000"/>
            <a:chOff x="7610677" y="0"/>
            <a:chExt cx="1731231" cy="1524000"/>
          </a:xfrm>
        </p:grpSpPr>
        <p:sp>
          <p:nvSpPr>
            <p:cNvPr id="15" name="Right Triangle 14"/>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6" name="TextBox 1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Expose</a:t>
              </a:r>
              <a:endParaRPr lang="en-US" b="1" dirty="0">
                <a:solidFill>
                  <a:schemeClr val="tx1">
                    <a:lumMod val="75000"/>
                    <a:lumOff val="25000"/>
                  </a:schemeClr>
                </a:solidFill>
                <a:latin typeface="+mj-lt"/>
              </a:endParaRPr>
            </a:p>
          </p:txBody>
        </p:sp>
      </p:grpSp>
      <p:sp>
        <p:nvSpPr>
          <p:cNvPr id="4" name="Rectangle 3"/>
          <p:cNvSpPr/>
          <p:nvPr/>
        </p:nvSpPr>
        <p:spPr>
          <a:xfrm rot="20341891">
            <a:off x="3293379" y="1987744"/>
            <a:ext cx="2557239"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WAT!?!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894123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Perpetual Property Bug</a:t>
            </a:r>
          </a:p>
        </p:txBody>
      </p:sp>
      <p:sp>
        <p:nvSpPr>
          <p:cNvPr id="3" name="Text Placeholder 2"/>
          <p:cNvSpPr>
            <a:spLocks noGrp="1"/>
          </p:cNvSpPr>
          <p:nvPr>
            <p:ph type="body" idx="1"/>
          </p:nvPr>
        </p:nvSpPr>
        <p:spPr/>
        <p:txBody>
          <a:bodyPr/>
          <a:lstStyle/>
          <a:p>
            <a:pPr marL="0" indent="0">
              <a:buNone/>
            </a:pPr>
            <a:r>
              <a:rPr lang="en-US" dirty="0" err="1" smtClean="0">
                <a:solidFill>
                  <a:srgbClr val="000000"/>
                </a:solidFill>
                <a:highlight>
                  <a:srgbClr val="FFFFFF"/>
                </a:highlight>
                <a:latin typeface="+mn-lt"/>
              </a:rPr>
              <a:t>EcmaScript</a:t>
            </a:r>
            <a:r>
              <a:rPr lang="en-US" dirty="0" smtClean="0">
                <a:solidFill>
                  <a:srgbClr val="000000"/>
                </a:solidFill>
                <a:highlight>
                  <a:srgbClr val="FFFFFF"/>
                </a:highlight>
                <a:latin typeface="+mn-lt"/>
              </a:rPr>
              <a:t> 5 does not throw an error when trying to redefine an immutable property…</a:t>
            </a:r>
          </a:p>
          <a:p>
            <a:pPr marL="0" indent="0">
              <a:buNone/>
            </a:pPr>
            <a:endParaRPr lang="en-US" dirty="0">
              <a:solidFill>
                <a:srgbClr val="000000"/>
              </a:solidFill>
              <a:highlight>
                <a:srgbClr val="FFFFFF"/>
              </a:highlight>
              <a:latin typeface="+mn-lt"/>
            </a:endParaRPr>
          </a:p>
          <a:p>
            <a:pPr marL="0" indent="0">
              <a:buNone/>
            </a:pPr>
            <a:r>
              <a:rPr lang="en-US" dirty="0">
                <a:solidFill>
                  <a:srgbClr val="000000"/>
                </a:solidFill>
                <a:highlight>
                  <a:srgbClr val="FFFFFF"/>
                </a:highlight>
                <a:latin typeface="Consolas" panose="020B0609020204030204" pitchFamily="49" charset="0"/>
              </a:rPr>
              <a:t>undefined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ignore</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r>
              <a:rPr lang="en-US" dirty="0" smtClean="0">
                <a:solidFill>
                  <a:srgbClr val="000000"/>
                </a:solidFill>
                <a:highlight>
                  <a:srgbClr val="FFFFFF"/>
                </a:highlight>
                <a:latin typeface="+mn-lt"/>
              </a:rPr>
              <a:t>However, it will throw an error if you are in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mn-lt"/>
              </a:rPr>
              <a:t> mode!</a:t>
            </a:r>
            <a:endParaRPr lang="en-US" dirty="0">
              <a:solidFill>
                <a:srgbClr val="000000"/>
              </a:solidFill>
              <a:highlight>
                <a:srgbClr val="FFFFFF"/>
              </a:highlight>
              <a:latin typeface="+mn-lt"/>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undefined </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sz="800" dirty="0" smtClean="0">
              <a:solidFill>
                <a:srgbClr val="0000FF"/>
              </a:solidFill>
              <a:highlight>
                <a:srgbClr val="FFFFFF"/>
              </a:highlight>
              <a:latin typeface="Consolas" panose="020B0609020204030204" pitchFamily="49" charset="0"/>
            </a:endParaRP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
        <p:nvSpPr>
          <p:cNvPr id="7" name="Rectangular Callout 6"/>
          <p:cNvSpPr/>
          <p:nvPr/>
        </p:nvSpPr>
        <p:spPr>
          <a:xfrm>
            <a:off x="3953077" y="4267200"/>
            <a:ext cx="3657600" cy="1219200"/>
          </a:xfrm>
          <a:prstGeom prst="wedgeRectCallout">
            <a:avLst>
              <a:gd name="adj1" fmla="val -63466"/>
              <a:gd name="adj2" fmla="val 2578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Uncaught </a:t>
            </a:r>
            <a:r>
              <a:rPr lang="en-US" sz="2000" b="1" dirty="0" err="1" smtClean="0"/>
              <a:t>TypeError</a:t>
            </a:r>
            <a:r>
              <a:rPr lang="en-US" sz="2000" b="1" dirty="0" smtClean="0"/>
              <a:t>: Cannot assign to read only property 'undefined' of [object Object]</a:t>
            </a:r>
            <a:endParaRPr lang="en-US" sz="2000" b="1" dirty="0"/>
          </a:p>
        </p:txBody>
      </p:sp>
    </p:spTree>
    <p:extLst>
      <p:ext uri="{BB962C8B-B14F-4D97-AF65-F5344CB8AC3E}">
        <p14:creationId xmlns:p14="http://schemas.microsoft.com/office/powerpoint/2010/main" val="2739229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Perpetual Property Bug</a:t>
            </a:r>
          </a:p>
        </p:txBody>
      </p:sp>
      <p:sp>
        <p:nvSpPr>
          <p:cNvPr id="3" name="Text Placeholder 2"/>
          <p:cNvSpPr>
            <a:spLocks noGrp="1"/>
          </p:cNvSpPr>
          <p:nvPr>
            <p:ph type="body" idx="1"/>
          </p:nvPr>
        </p:nvSpPr>
        <p:spPr>
          <a:xfrm>
            <a:off x="457200" y="1371600"/>
            <a:ext cx="8610600" cy="4495800"/>
          </a:xfrm>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Object.defineProperty</a:t>
            </a:r>
            <a:r>
              <a:rPr lang="en-US" dirty="0" smtClean="0">
                <a:solidFill>
                  <a:srgbClr val="000000"/>
                </a:solidFill>
                <a:highlight>
                  <a:srgbClr val="FFFFFF"/>
                </a:highlight>
                <a:latin typeface="Consolas" panose="020B0609020204030204" pitchFamily="49" charset="0"/>
              </a:rPr>
              <a:t>(window</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"MEANING_OF_LIFE"</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writable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42</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window.MEANING_OF_LIFE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window.MEANING_OF_LIFE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24;</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window.MEANING_OF_LIFE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Exterminate</a:t>
              </a:r>
              <a:endParaRPr lang="en-US" b="1" dirty="0">
                <a:solidFill>
                  <a:schemeClr val="tx1">
                    <a:lumMod val="75000"/>
                    <a:lumOff val="25000"/>
                  </a:schemeClr>
                </a:solidFill>
                <a:latin typeface="+mj-lt"/>
              </a:endParaRPr>
            </a:p>
          </p:txBody>
        </p:sp>
      </p:grpSp>
      <p:sp>
        <p:nvSpPr>
          <p:cNvPr id="4" name="Rounded Rectangle 3"/>
          <p:cNvSpPr/>
          <p:nvPr/>
        </p:nvSpPr>
        <p:spPr bwMode="auto">
          <a:xfrm>
            <a:off x="1619250" y="3810000"/>
            <a:ext cx="5905500" cy="16764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square" rtlCol="0" anchor="ctr"/>
          <a:lstStyle/>
          <a:p>
            <a:r>
              <a:rPr lang="en-US" sz="2000" dirty="0" smtClean="0">
                <a:solidFill>
                  <a:srgbClr val="92D050"/>
                </a:solidFill>
                <a:latin typeface="Consolas" panose="020B0609020204030204" pitchFamily="49" charset="0"/>
                <a:cs typeface="Consolas" panose="020B0609020204030204" pitchFamily="49" charset="0"/>
              </a:rPr>
              <a:t>42</a:t>
            </a:r>
          </a:p>
          <a:p>
            <a:r>
              <a:rPr lang="en-US" sz="2000" dirty="0" smtClean="0">
                <a:solidFill>
                  <a:srgbClr val="C00000"/>
                </a:solidFill>
                <a:latin typeface="Consolas" panose="020B0609020204030204" pitchFamily="49" charset="0"/>
                <a:cs typeface="Consolas" panose="020B0609020204030204" pitchFamily="49" charset="0"/>
              </a:rPr>
              <a:t>Uncaught </a:t>
            </a:r>
            <a:r>
              <a:rPr lang="en-US" sz="2000" dirty="0" err="1" smtClean="0">
                <a:solidFill>
                  <a:srgbClr val="C00000"/>
                </a:solidFill>
                <a:latin typeface="Consolas" panose="020B0609020204030204" pitchFamily="49" charset="0"/>
                <a:cs typeface="Consolas" panose="020B0609020204030204" pitchFamily="49" charset="0"/>
              </a:rPr>
              <a:t>TypeError</a:t>
            </a:r>
            <a:r>
              <a:rPr lang="en-US" sz="2000" dirty="0" smtClean="0">
                <a:solidFill>
                  <a:srgbClr val="C00000"/>
                </a:solidFill>
                <a:latin typeface="Consolas" panose="020B0609020204030204" pitchFamily="49" charset="0"/>
                <a:cs typeface="Consolas" panose="020B0609020204030204" pitchFamily="49" charset="0"/>
              </a:rPr>
              <a:t>: Cannot assign to read only property 'MEANING_OF_LIFE' of [object Object]</a:t>
            </a:r>
            <a:endParaRPr lang="en-US" sz="20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38174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Strange Set Bug</a:t>
            </a:r>
            <a:endParaRPr lang="en-US" dirty="0"/>
          </a:p>
        </p:txBody>
      </p:sp>
      <p:sp>
        <p:nvSpPr>
          <p:cNvPr id="3" name="Text Placeholder 2"/>
          <p:cNvSpPr>
            <a:spLocks noGrp="1"/>
          </p:cNvSpPr>
          <p:nvPr>
            <p:ph type="body" idx="1"/>
          </p:nvPr>
        </p:nvSpPr>
        <p:spPr>
          <a:xfrm>
            <a:off x="457200" y="1371600"/>
            <a:ext cx="8534400" cy="4495800"/>
          </a:xfrm>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easyCombination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Array(13),</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hardCombination</a:t>
            </a:r>
            <a:r>
              <a:rPr lang="en-US" dirty="0" smtClean="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Array(42, 16, 21),</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combined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easyCombination.concat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hardCombination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(combined));</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Examine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2849244326"/>
      </p:ext>
    </p:extLst>
  </p:cSld>
  <p:clrMapOvr>
    <a:masterClrMapping/>
  </p:clrMapOvr>
  <p:transition>
    <p:fade/>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Strange Set Bug</a:t>
            </a:r>
          </a:p>
        </p:txBody>
      </p:sp>
      <p:sp>
        <p:nvSpPr>
          <p:cNvPr id="3" name="Text Placeholder 2"/>
          <p:cNvSpPr>
            <a:spLocks noGrp="1"/>
          </p:cNvSpPr>
          <p:nvPr>
            <p:ph type="body" idx="1"/>
          </p:nvPr>
        </p:nvSpPr>
        <p:spPr>
          <a:xfrm>
            <a:off x="457200" y="1371600"/>
            <a:ext cx="8458200" cy="4495800"/>
          </a:xfrm>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easyCombination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Array(13),</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hardCombination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Array(42, 16, 21),</a:t>
            </a:r>
          </a:p>
          <a:p>
            <a:pPr marL="0" indent="0">
              <a:buNone/>
            </a:pPr>
            <a:r>
              <a:rPr lang="en-US" dirty="0">
                <a:solidFill>
                  <a:srgbClr val="000000"/>
                </a:solidFill>
                <a:highlight>
                  <a:srgbClr val="FFFFFF"/>
                </a:highlight>
                <a:latin typeface="Consolas" panose="020B0609020204030204" pitchFamily="49" charset="0"/>
              </a:rPr>
              <a:t>  combined = </a:t>
            </a:r>
            <a:r>
              <a:rPr lang="en-US" dirty="0" err="1">
                <a:solidFill>
                  <a:srgbClr val="000000"/>
                </a:solidFill>
                <a:highlight>
                  <a:srgbClr val="FFFFFF"/>
                </a:highlight>
                <a:latin typeface="Consolas" panose="020B0609020204030204" pitchFamily="49" charset="0"/>
              </a:rPr>
              <a:t>easyCombination.concat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hardCombination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(combined));</a:t>
            </a:r>
          </a:p>
          <a:p>
            <a:pPr marL="0" indent="0">
              <a:buNone/>
            </a:pPr>
            <a:endParaRPr lang="en-US" dirty="0">
              <a:solidFill>
                <a:srgbClr val="000000"/>
              </a:solidFill>
              <a:highlight>
                <a:srgbClr val="FFFFFF"/>
              </a:highlight>
              <a:latin typeface="Consolas" panose="020B0609020204030204" pitchFamily="49" charset="0"/>
            </a:endParaRPr>
          </a:p>
        </p:txBody>
      </p:sp>
      <p:sp>
        <p:nvSpPr>
          <p:cNvPr id="14" name="Rounded Rectangle 13"/>
          <p:cNvSpPr/>
          <p:nvPr/>
        </p:nvSpPr>
        <p:spPr bwMode="auto">
          <a:xfrm>
            <a:off x="2290201" y="3810000"/>
            <a:ext cx="4563598" cy="1371600"/>
          </a:xfrm>
          <a:prstGeom prst="roundRect">
            <a:avLst/>
          </a:prstGeom>
          <a:solidFill>
            <a:schemeClr val="tx1"/>
          </a:solidFill>
          <a:ln>
            <a:headEnd/>
            <a:tailEnd/>
          </a:ln>
        </p:spPr>
        <p:style>
          <a:lnRef idx="3">
            <a:schemeClr val="lt1"/>
          </a:lnRef>
          <a:fillRef idx="1">
            <a:schemeClr val="dk1"/>
          </a:fillRef>
          <a:effectRef idx="1">
            <a:schemeClr val="dk1"/>
          </a:effectRef>
          <a:fontRef idx="minor">
            <a:schemeClr val="lt1"/>
          </a:fontRef>
        </p:style>
        <p:txBody>
          <a:bodyPr wrap="square" rtlCol="0" anchor="ctr"/>
          <a:lstStyle/>
          <a:p>
            <a:r>
              <a:rPr lang="it-IT" sz="2000" dirty="0">
                <a:solidFill>
                  <a:srgbClr val="5EA113"/>
                </a:solidFill>
                <a:latin typeface="Consolas" panose="020B0609020204030204" pitchFamily="49" charset="0"/>
                <a:cs typeface="Consolas" panose="020B0609020204030204" pitchFamily="49" charset="0"/>
              </a:rPr>
              <a:t>[null, null, null, null, null, null, null, null, null, null, null, null, null, 42, 16, 21]</a:t>
            </a:r>
            <a:endParaRPr lang="en-US" sz="2000" dirty="0">
              <a:solidFill>
                <a:srgbClr val="5EA113"/>
              </a:solidFill>
              <a:latin typeface="Consolas" panose="020B0609020204030204" pitchFamily="49" charset="0"/>
              <a:cs typeface="Consolas" panose="020B0609020204030204" pitchFamily="49" charset="0"/>
            </a:endParaRPr>
          </a:p>
        </p:txBody>
      </p:sp>
      <p:grpSp>
        <p:nvGrpSpPr>
          <p:cNvPr id="16" name="Group 15"/>
          <p:cNvGrpSpPr/>
          <p:nvPr/>
        </p:nvGrpSpPr>
        <p:grpSpPr>
          <a:xfrm>
            <a:off x="7610677" y="0"/>
            <a:ext cx="1731231" cy="1524000"/>
            <a:chOff x="7610677" y="0"/>
            <a:chExt cx="1731231" cy="1524000"/>
          </a:xfrm>
        </p:grpSpPr>
        <p:sp>
          <p:nvSpPr>
            <p:cNvPr id="17" name="Right Triangle 16"/>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8" name="TextBox 17"/>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Expose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404338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Strange Set Bug</a:t>
            </a:r>
          </a:p>
        </p:txBody>
      </p:sp>
      <p:sp>
        <p:nvSpPr>
          <p:cNvPr id="3" name="Text Placeholder 2"/>
          <p:cNvSpPr>
            <a:spLocks noGrp="1"/>
          </p:cNvSpPr>
          <p:nvPr>
            <p:ph type="body" idx="1"/>
          </p:nvPr>
        </p:nvSpPr>
        <p:spPr>
          <a:ln>
            <a:solidFill>
              <a:schemeClr val="bg1"/>
            </a:solidFill>
          </a:ln>
        </p:spPr>
        <p:style>
          <a:lnRef idx="2">
            <a:schemeClr val="dk1"/>
          </a:lnRef>
          <a:fillRef idx="1">
            <a:schemeClr val="lt1"/>
          </a:fillRef>
          <a:effectRef idx="0">
            <a:schemeClr val="dk1"/>
          </a:effectRef>
          <a:fontRef idx="minor">
            <a:schemeClr val="dk1"/>
          </a:fontRef>
        </p:style>
        <p:txBody>
          <a:bodyPr/>
          <a:lstStyle/>
          <a:p>
            <a:pPr marL="0" indent="0">
              <a:buNone/>
            </a:pPr>
            <a:r>
              <a:rPr lang="en-US" dirty="0" smtClean="0">
                <a:solidFill>
                  <a:srgbClr val="000000"/>
                </a:solidFill>
                <a:highlight>
                  <a:srgbClr val="FFFFFF"/>
                </a:highlight>
                <a:latin typeface="+mn-lt"/>
              </a:rPr>
              <a:t>Array Constructor is Overloaded</a:t>
            </a:r>
          </a:p>
          <a:p>
            <a:pPr marL="0" indent="0">
              <a:buNone/>
            </a:pPr>
            <a:endParaRPr lang="en-US" dirty="0">
              <a:solidFill>
                <a:srgbClr val="000000"/>
              </a:solidFill>
              <a:highlight>
                <a:srgbClr val="FFFFFF"/>
              </a:highlight>
              <a:latin typeface="+mn-lt"/>
            </a:endParaRP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mn-lt"/>
            </a:endParaRPr>
          </a:p>
        </p:txBody>
      </p:sp>
      <p:sp>
        <p:nvSpPr>
          <p:cNvPr id="6" name="Rounded Rectangle 5"/>
          <p:cNvSpPr/>
          <p:nvPr/>
        </p:nvSpPr>
        <p:spPr bwMode="auto">
          <a:xfrm>
            <a:off x="992078" y="2112533"/>
            <a:ext cx="7151415" cy="838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Array</a:t>
            </a:r>
            <a:r>
              <a:rPr lang="en-US" sz="2000" b="1" dirty="0" smtClean="0">
                <a:solidFill>
                  <a:srgbClr val="000000"/>
                </a:solidFill>
                <a:highlight>
                  <a:srgbClr val="FFFFFF"/>
                </a:highlight>
                <a:latin typeface="Consolas" panose="020B0609020204030204" pitchFamily="49" charset="0"/>
              </a:rPr>
              <a:t>() </a:t>
            </a:r>
            <a:r>
              <a:rPr lang="en-US" sz="2000" b="1" dirty="0" smtClean="0">
                <a:solidFill>
                  <a:srgbClr val="008000"/>
                </a:solidFill>
                <a:highlight>
                  <a:srgbClr val="FFFFFF"/>
                </a:highlight>
                <a:latin typeface="Consolas" panose="020B0609020204030204" pitchFamily="49" charset="0"/>
              </a:rPr>
              <a:t>// </a:t>
            </a:r>
            <a:r>
              <a:rPr lang="en-US" sz="2000" b="1" dirty="0">
                <a:solidFill>
                  <a:srgbClr val="008000"/>
                </a:solidFill>
                <a:highlight>
                  <a:srgbClr val="FFFFFF"/>
                </a:highlight>
                <a:latin typeface="Consolas" panose="020B0609020204030204" pitchFamily="49" charset="0"/>
              </a:rPr>
              <a:t>[]</a:t>
            </a:r>
            <a:endParaRPr lang="en-US" sz="2000" b="1" dirty="0">
              <a:solidFill>
                <a:srgbClr val="000000"/>
              </a:solidFill>
              <a:highlight>
                <a:srgbClr val="FFFFFF"/>
              </a:highlight>
              <a:latin typeface="Consolas" panose="020B0609020204030204" pitchFamily="49" charset="0"/>
            </a:endParaRPr>
          </a:p>
        </p:txBody>
      </p:sp>
      <p:grpSp>
        <p:nvGrpSpPr>
          <p:cNvPr id="9" name="Group 8"/>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
        <p:nvSpPr>
          <p:cNvPr id="8" name="Rounded Rectangle 7"/>
          <p:cNvSpPr/>
          <p:nvPr/>
        </p:nvSpPr>
        <p:spPr bwMode="auto">
          <a:xfrm>
            <a:off x="992079" y="3532989"/>
            <a:ext cx="7151415" cy="838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Array(1, 2, 3) </a:t>
            </a:r>
            <a:r>
              <a:rPr lang="en-US" sz="2000" b="1" dirty="0">
                <a:solidFill>
                  <a:srgbClr val="008000"/>
                </a:solidFill>
                <a:highlight>
                  <a:srgbClr val="FFFFFF"/>
                </a:highlight>
                <a:latin typeface="Consolas" panose="020B0609020204030204" pitchFamily="49" charset="0"/>
              </a:rPr>
              <a:t>// [1, 2, 3]</a:t>
            </a:r>
            <a:endParaRPr lang="en-US" sz="2000" b="1" dirty="0">
              <a:solidFill>
                <a:srgbClr val="000000"/>
              </a:solidFill>
              <a:highlight>
                <a:srgbClr val="FFFFFF"/>
              </a:highlight>
              <a:latin typeface="Consolas" panose="020B0609020204030204" pitchFamily="49" charset="0"/>
            </a:endParaRPr>
          </a:p>
          <a:p>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Array(</a:t>
            </a:r>
            <a:r>
              <a:rPr lang="en-US" sz="2000" b="1" dirty="0">
                <a:solidFill>
                  <a:srgbClr val="A31515"/>
                </a:solidFill>
                <a:highlight>
                  <a:srgbClr val="FFFFFF"/>
                </a:highlight>
                <a:latin typeface="Consolas" panose="020B0609020204030204" pitchFamily="49" charset="0"/>
              </a:rPr>
              <a:t>"1"</a:t>
            </a:r>
            <a:r>
              <a:rPr lang="en-US" sz="2000" b="1" dirty="0">
                <a:solidFill>
                  <a:srgbClr val="000000"/>
                </a:solidFill>
                <a:highlight>
                  <a:srgbClr val="FFFFFF"/>
                </a:highlight>
                <a:latin typeface="Consolas" panose="020B0609020204030204" pitchFamily="49" charset="0"/>
              </a:rPr>
              <a:t>, </a:t>
            </a:r>
            <a:r>
              <a:rPr lang="en-US" sz="2000" b="1" dirty="0">
                <a:solidFill>
                  <a:srgbClr val="A31515"/>
                </a:solidFill>
                <a:highlight>
                  <a:srgbClr val="FFFFFF"/>
                </a:highlight>
                <a:latin typeface="Consolas" panose="020B0609020204030204" pitchFamily="49" charset="0"/>
              </a:rPr>
              <a:t>"2"</a:t>
            </a:r>
            <a:r>
              <a:rPr lang="en-US" sz="2000" b="1" dirty="0">
                <a:solidFill>
                  <a:srgbClr val="000000"/>
                </a:solidFill>
                <a:highlight>
                  <a:srgbClr val="FFFFFF"/>
                </a:highlight>
                <a:latin typeface="Consolas" panose="020B0609020204030204" pitchFamily="49" charset="0"/>
              </a:rPr>
              <a:t>, </a:t>
            </a:r>
            <a:r>
              <a:rPr lang="en-US" sz="2000" b="1" dirty="0">
                <a:solidFill>
                  <a:srgbClr val="A31515"/>
                </a:solidFill>
                <a:highlight>
                  <a:srgbClr val="FFFFFF"/>
                </a:highlight>
                <a:latin typeface="Consolas" panose="020B0609020204030204" pitchFamily="49" charset="0"/>
              </a:rPr>
              <a:t>"3"</a:t>
            </a:r>
            <a:r>
              <a:rPr lang="en-US" sz="2000" b="1" dirty="0">
                <a:solidFill>
                  <a:srgbClr val="000000"/>
                </a:solidFill>
                <a:highlight>
                  <a:srgbClr val="FFFFFF"/>
                </a:highlight>
                <a:latin typeface="Consolas" panose="020B0609020204030204" pitchFamily="49" charset="0"/>
              </a:rPr>
              <a:t>) </a:t>
            </a:r>
            <a:r>
              <a:rPr lang="en-US" sz="2000" b="1" dirty="0">
                <a:solidFill>
                  <a:srgbClr val="008000"/>
                </a:solidFill>
                <a:highlight>
                  <a:srgbClr val="FFFFFF"/>
                </a:highlight>
                <a:latin typeface="Consolas" panose="020B0609020204030204" pitchFamily="49" charset="0"/>
              </a:rPr>
              <a:t>// [ "1", "2", "3" </a:t>
            </a:r>
            <a:r>
              <a:rPr lang="en-US" sz="2000" b="1" dirty="0" smtClean="0">
                <a:solidFill>
                  <a:srgbClr val="008000"/>
                </a:solidFill>
                <a:highlight>
                  <a:srgbClr val="FFFFFF"/>
                </a:highlight>
                <a:latin typeface="Consolas" panose="020B0609020204030204" pitchFamily="49" charset="0"/>
              </a:rPr>
              <a:t>]</a:t>
            </a:r>
            <a:endParaRPr lang="en-US" sz="2000" b="1" dirty="0">
              <a:solidFill>
                <a:srgbClr val="000000"/>
              </a:solidFill>
              <a:highlight>
                <a:srgbClr val="FFFFFF"/>
              </a:highlight>
              <a:latin typeface="Consolas" panose="020B0609020204030204" pitchFamily="49" charset="0"/>
            </a:endParaRPr>
          </a:p>
        </p:txBody>
      </p:sp>
      <p:sp>
        <p:nvSpPr>
          <p:cNvPr id="10" name="Rounded Rectangle 9"/>
          <p:cNvSpPr/>
          <p:nvPr/>
        </p:nvSpPr>
        <p:spPr bwMode="auto">
          <a:xfrm>
            <a:off x="992077" y="4965997"/>
            <a:ext cx="7151415" cy="838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r>
              <a:rPr lang="en-US" sz="2000" b="1">
                <a:solidFill>
                  <a:srgbClr val="0000FF"/>
                </a:solidFill>
                <a:highlight>
                  <a:srgbClr val="FFFFFF"/>
                </a:highlight>
                <a:latin typeface="Consolas" panose="020B0609020204030204" pitchFamily="49" charset="0"/>
              </a:rPr>
              <a:t>new</a:t>
            </a:r>
            <a:r>
              <a:rPr lang="en-US" sz="2000" b="1">
                <a:solidFill>
                  <a:srgbClr val="000000"/>
                </a:solidFill>
                <a:highlight>
                  <a:srgbClr val="FFFFFF"/>
                </a:highlight>
                <a:latin typeface="Consolas" panose="020B0609020204030204" pitchFamily="49" charset="0"/>
              </a:rPr>
              <a:t> Array(3) </a:t>
            </a:r>
            <a:r>
              <a:rPr lang="en-US" sz="2000" b="1">
                <a:solidFill>
                  <a:srgbClr val="008000"/>
                </a:solidFill>
                <a:highlight>
                  <a:srgbClr val="FFFFFF"/>
                </a:highlight>
                <a:latin typeface="Consolas" panose="020B0609020204030204" pitchFamily="49" charset="0"/>
              </a:rPr>
              <a:t>// [undefined, undefined, undefined]</a:t>
            </a:r>
            <a:endParaRPr lang="en-US" sz="2000" b="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173486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Strange Set Bug</a:t>
            </a:r>
          </a:p>
        </p:txBody>
      </p:sp>
      <p:sp>
        <p:nvSpPr>
          <p:cNvPr id="3" name="Text Placeholder 2"/>
          <p:cNvSpPr>
            <a:spLocks noGrp="1"/>
          </p:cNvSpPr>
          <p:nvPr>
            <p:ph type="body" idx="1"/>
          </p:nvPr>
        </p:nvSpPr>
        <p:spPr>
          <a:xfrm>
            <a:off x="457200" y="1371600"/>
            <a:ext cx="8534400" cy="4495800"/>
          </a:xfrm>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easyCombination</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[13</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hardCombination</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[42</a:t>
            </a:r>
            <a:r>
              <a:rPr lang="en-US" dirty="0">
                <a:solidFill>
                  <a:srgbClr val="000000"/>
                </a:solidFill>
                <a:highlight>
                  <a:srgbClr val="FFFFFF"/>
                </a:highlight>
                <a:latin typeface="Consolas" panose="020B0609020204030204" pitchFamily="49" charset="0"/>
              </a:rPr>
              <a:t>, 16, </a:t>
            </a:r>
            <a:r>
              <a:rPr lang="en-US" dirty="0" smtClean="0">
                <a:solidFill>
                  <a:srgbClr val="000000"/>
                </a:solidFill>
                <a:highlight>
                  <a:srgbClr val="FFFFFF"/>
                </a:highlight>
                <a:latin typeface="Consolas" panose="020B0609020204030204" pitchFamily="49" charset="0"/>
              </a:rPr>
              <a:t>21],</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combined = </a:t>
            </a:r>
            <a:r>
              <a:rPr lang="en-US" dirty="0" err="1">
                <a:solidFill>
                  <a:srgbClr val="000000"/>
                </a:solidFill>
                <a:highlight>
                  <a:srgbClr val="FFFFFF"/>
                </a:highlight>
                <a:latin typeface="Consolas" panose="020B0609020204030204" pitchFamily="49" charset="0"/>
              </a:rPr>
              <a:t>easyCombination.concat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hardCombination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(combined));</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1" name="TextBox 10"/>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Exterminate</a:t>
              </a:r>
              <a:endParaRPr lang="en-US" b="1" dirty="0">
                <a:solidFill>
                  <a:schemeClr val="tx1">
                    <a:lumMod val="75000"/>
                    <a:lumOff val="25000"/>
                  </a:schemeClr>
                </a:solidFill>
                <a:latin typeface="+mj-lt"/>
              </a:endParaRPr>
            </a:p>
          </p:txBody>
        </p:sp>
      </p:grpSp>
      <p:sp>
        <p:nvSpPr>
          <p:cNvPr id="10" name="Rounded Rectangle 9"/>
          <p:cNvSpPr/>
          <p:nvPr/>
        </p:nvSpPr>
        <p:spPr bwMode="auto">
          <a:xfrm>
            <a:off x="2290201" y="3810000"/>
            <a:ext cx="4563598" cy="685800"/>
          </a:xfrm>
          <a:prstGeom prst="roundRect">
            <a:avLst/>
          </a:prstGeom>
          <a:solidFill>
            <a:schemeClr val="tx1"/>
          </a:solidFill>
          <a:ln>
            <a:headEnd/>
            <a:tailEnd/>
          </a:ln>
        </p:spPr>
        <p:style>
          <a:lnRef idx="3">
            <a:schemeClr val="lt1"/>
          </a:lnRef>
          <a:fillRef idx="1">
            <a:schemeClr val="dk1"/>
          </a:fillRef>
          <a:effectRef idx="1">
            <a:schemeClr val="dk1"/>
          </a:effectRef>
          <a:fontRef idx="minor">
            <a:schemeClr val="lt1"/>
          </a:fontRef>
        </p:style>
        <p:txBody>
          <a:bodyPr wrap="square" rtlCol="0" anchor="ctr"/>
          <a:lstStyle/>
          <a:p>
            <a:r>
              <a:rPr lang="it-IT" sz="2000" dirty="0" smtClean="0">
                <a:solidFill>
                  <a:srgbClr val="5EA113"/>
                </a:solidFill>
                <a:latin typeface="Consolas" panose="020B0609020204030204" pitchFamily="49" charset="0"/>
                <a:cs typeface="Consolas" panose="020B0609020204030204" pitchFamily="49" charset="0"/>
              </a:rPr>
              <a:t>[13, </a:t>
            </a:r>
            <a:r>
              <a:rPr lang="it-IT" sz="2000" dirty="0">
                <a:solidFill>
                  <a:srgbClr val="5EA113"/>
                </a:solidFill>
                <a:latin typeface="Consolas" panose="020B0609020204030204" pitchFamily="49" charset="0"/>
                <a:cs typeface="Consolas" panose="020B0609020204030204" pitchFamily="49" charset="0"/>
              </a:rPr>
              <a:t>42, 16, 21]</a:t>
            </a:r>
            <a:endParaRPr lang="en-US" sz="2000" dirty="0">
              <a:solidFill>
                <a:srgbClr val="5EA113"/>
              </a:solidFill>
              <a:latin typeface="Consolas" panose="020B0609020204030204" pitchFamily="49" charset="0"/>
              <a:cs typeface="Consolas" panose="020B0609020204030204" pitchFamily="49" charset="0"/>
            </a:endParaRPr>
          </a:p>
        </p:txBody>
      </p:sp>
      <p:sp>
        <p:nvSpPr>
          <p:cNvPr id="4" name="Rounded Rectangle 3"/>
          <p:cNvSpPr/>
          <p:nvPr/>
        </p:nvSpPr>
        <p:spPr bwMode="auto">
          <a:xfrm>
            <a:off x="-21609" y="1455763"/>
            <a:ext cx="9171296" cy="4737771"/>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r>
              <a:rPr lang="en-US" sz="2000" b="1" dirty="0" smtClean="0">
                <a:solidFill>
                  <a:srgbClr val="008000"/>
                </a:solidFill>
                <a:highlight>
                  <a:srgbClr val="FFFFFF"/>
                </a:highlight>
                <a:latin typeface="Consolas" panose="020B0609020204030204" pitchFamily="49" charset="0"/>
              </a:rPr>
              <a:t>    // </a:t>
            </a:r>
            <a:r>
              <a:rPr lang="en-US" sz="2000" b="1" dirty="0" err="1">
                <a:solidFill>
                  <a:srgbClr val="008000"/>
                </a:solidFill>
                <a:highlight>
                  <a:srgbClr val="FFFFFF"/>
                </a:highlight>
                <a:latin typeface="Consolas" panose="020B0609020204030204" pitchFamily="49" charset="0"/>
              </a:rPr>
              <a:t>JSHint</a:t>
            </a:r>
            <a:r>
              <a:rPr lang="en-US" sz="2000" b="1" dirty="0">
                <a:solidFill>
                  <a:srgbClr val="008000"/>
                </a:solidFill>
                <a:highlight>
                  <a:srgbClr val="FFFFFF"/>
                </a:highlight>
                <a:latin typeface="Consolas" panose="020B0609020204030204" pitchFamily="49" charset="0"/>
              </a:rPr>
              <a:t>: The array literal notation [] is </a:t>
            </a:r>
            <a:r>
              <a:rPr lang="en-US" sz="2000" b="1" dirty="0" err="1">
                <a:solidFill>
                  <a:srgbClr val="008000"/>
                </a:solidFill>
                <a:highlight>
                  <a:srgbClr val="FFFFFF"/>
                </a:highlight>
                <a:latin typeface="Consolas" panose="020B0609020204030204" pitchFamily="49" charset="0"/>
              </a:rPr>
              <a:t>preferrable</a:t>
            </a:r>
            <a:r>
              <a:rPr lang="en-US" sz="2000" b="1" dirty="0">
                <a:solidFill>
                  <a:srgbClr val="008000"/>
                </a:solidFill>
                <a:highlight>
                  <a:srgbClr val="FFFFFF"/>
                </a:highlight>
                <a:latin typeface="Consolas" panose="020B0609020204030204" pitchFamily="49" charset="0"/>
              </a:rPr>
              <a:t>.</a:t>
            </a:r>
            <a:endParaRPr lang="en-US" sz="2000" b="1" dirty="0">
              <a:solidFill>
                <a:srgbClr val="000000"/>
              </a:solidFill>
              <a:highlight>
                <a:srgbClr val="FFFFFF"/>
              </a:highlight>
              <a:latin typeface="Consolas" panose="020B0609020204030204" pitchFamily="49" charset="0"/>
            </a:endParaRPr>
          </a:p>
          <a:p>
            <a:r>
              <a:rPr lang="en-US" sz="2000" b="1" dirty="0" smtClean="0">
                <a:solidFill>
                  <a:srgbClr val="008000"/>
                </a:solidFill>
                <a:highlight>
                  <a:srgbClr val="FFFFFF"/>
                </a:highlight>
                <a:latin typeface="Consolas" panose="020B0609020204030204" pitchFamily="49" charset="0"/>
              </a:rPr>
              <a:t>    // </a:t>
            </a:r>
            <a:r>
              <a:rPr lang="en-US" sz="2000" b="1" dirty="0" err="1">
                <a:solidFill>
                  <a:srgbClr val="008000"/>
                </a:solidFill>
                <a:highlight>
                  <a:srgbClr val="FFFFFF"/>
                </a:highlight>
                <a:latin typeface="Consolas" panose="020B0609020204030204" pitchFamily="49" charset="0"/>
              </a:rPr>
              <a:t>JSLint</a:t>
            </a:r>
            <a:r>
              <a:rPr lang="en-US" sz="2000" b="1" dirty="0">
                <a:solidFill>
                  <a:srgbClr val="008000"/>
                </a:solidFill>
                <a:highlight>
                  <a:srgbClr val="FFFFFF"/>
                </a:highlight>
                <a:latin typeface="Consolas" panose="020B0609020204030204" pitchFamily="49" charset="0"/>
              </a:rPr>
              <a:t>: Use the array literal notation </a:t>
            </a:r>
            <a:r>
              <a:rPr lang="en-US" sz="2000" b="1" dirty="0" smtClean="0">
                <a:solidFill>
                  <a:srgbClr val="008000"/>
                </a:solidFill>
                <a:highlight>
                  <a:srgbClr val="FFFFFF"/>
                </a:highlight>
                <a:latin typeface="Consolas" panose="020B0609020204030204" pitchFamily="49" charset="0"/>
              </a:rPr>
              <a:t>[]</a:t>
            </a:r>
            <a:endParaRPr lang="en-US" sz="2000" b="1" dirty="0" smtClean="0">
              <a:solidFill>
                <a:srgbClr val="0000FF"/>
              </a:solidFill>
              <a:highlight>
                <a:srgbClr val="FFFFFF"/>
              </a:highlight>
              <a:latin typeface="Consolas" panose="020B0609020204030204" pitchFamily="49" charset="0"/>
            </a:endParaRPr>
          </a:p>
          <a:p>
            <a:r>
              <a:rPr lang="en-US" sz="2000" b="1" dirty="0" err="1" smtClean="0">
                <a:solidFill>
                  <a:srgbClr val="0000FF"/>
                </a:solidFill>
                <a:highlight>
                  <a:srgbClr val="FFFFFF"/>
                </a:highlight>
                <a:latin typeface="Consolas" panose="020B0609020204030204" pitchFamily="49" charset="0"/>
              </a:rPr>
              <a:t>var</a:t>
            </a:r>
            <a:r>
              <a:rPr lang="en-US" sz="2000" b="1" dirty="0" smtClean="0">
                <a:solidFill>
                  <a:srgbClr val="000000"/>
                </a:solidFill>
                <a:highlight>
                  <a:srgbClr val="FFFFFF"/>
                </a:highlight>
                <a:latin typeface="Consolas" panose="020B0609020204030204" pitchFamily="49" charset="0"/>
              </a:rPr>
              <a:t> </a:t>
            </a:r>
            <a:r>
              <a:rPr lang="en-US" sz="2000" b="1" dirty="0">
                <a:solidFill>
                  <a:srgbClr val="000000"/>
                </a:solidFill>
                <a:highlight>
                  <a:srgbClr val="FFFFFF"/>
                </a:highlight>
                <a:latin typeface="Consolas" panose="020B0609020204030204" pitchFamily="49" charset="0"/>
              </a:rPr>
              <a:t>myArray1 = </a:t>
            </a:r>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Array(), </a:t>
            </a:r>
            <a:endParaRPr lang="en-US" sz="2000" b="1" dirty="0" smtClean="0">
              <a:solidFill>
                <a:srgbClr val="000000"/>
              </a:solidFill>
              <a:highlight>
                <a:srgbClr val="FFFFFF"/>
              </a:highlight>
              <a:latin typeface="Consolas" panose="020B0609020204030204" pitchFamily="49" charset="0"/>
            </a:endParaRPr>
          </a:p>
          <a:p>
            <a:endParaRPr lang="en-US" sz="2000" b="1" dirty="0" smtClean="0">
              <a:solidFill>
                <a:srgbClr val="000000"/>
              </a:solidFill>
              <a:highlight>
                <a:srgbClr val="FFFFFF"/>
              </a:highlight>
              <a:latin typeface="Consolas" panose="020B0609020204030204" pitchFamily="49" charset="0"/>
            </a:endParaRPr>
          </a:p>
          <a:p>
            <a:r>
              <a:rPr lang="en-US" sz="2000" b="1" dirty="0" smtClean="0">
                <a:solidFill>
                  <a:srgbClr val="000000"/>
                </a:solidFill>
                <a:highlight>
                  <a:srgbClr val="FFFFFF"/>
                </a:highlight>
                <a:latin typeface="Consolas" panose="020B0609020204030204" pitchFamily="49" charset="0"/>
              </a:rPr>
              <a:t>    </a:t>
            </a:r>
            <a:r>
              <a:rPr lang="en-US" sz="2000" b="1" dirty="0" smtClean="0">
                <a:solidFill>
                  <a:srgbClr val="008000"/>
                </a:solidFill>
                <a:highlight>
                  <a:srgbClr val="FFFFFF"/>
                </a:highlight>
                <a:latin typeface="Consolas" panose="020B0609020204030204" pitchFamily="49" charset="0"/>
              </a:rPr>
              <a:t>// </a:t>
            </a:r>
            <a:r>
              <a:rPr lang="en-US" sz="2000" b="1" dirty="0">
                <a:solidFill>
                  <a:srgbClr val="008000"/>
                </a:solidFill>
                <a:highlight>
                  <a:srgbClr val="FFFFFF"/>
                </a:highlight>
                <a:latin typeface="Consolas" panose="020B0609020204030204" pitchFamily="49" charset="0"/>
              </a:rPr>
              <a:t>No Warnings</a:t>
            </a:r>
            <a:endParaRPr lang="en-US" sz="2000" b="1" dirty="0">
              <a:solidFill>
                <a:srgbClr val="000000"/>
              </a:solidFill>
              <a:highlight>
                <a:srgbClr val="FFFFFF"/>
              </a:highlight>
              <a:latin typeface="Consolas" panose="020B0609020204030204" pitchFamily="49" charset="0"/>
            </a:endParaRPr>
          </a:p>
          <a:p>
            <a:r>
              <a:rPr lang="en-US" sz="2000" b="1" dirty="0" smtClean="0">
                <a:solidFill>
                  <a:srgbClr val="000000"/>
                </a:solidFill>
                <a:highlight>
                  <a:srgbClr val="FFFFFF"/>
                </a:highlight>
                <a:latin typeface="Consolas" panose="020B0609020204030204" pitchFamily="49" charset="0"/>
              </a:rPr>
              <a:t>    myArray2 </a:t>
            </a:r>
            <a:r>
              <a:rPr lang="en-US" sz="2000" b="1"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Array(5),             </a:t>
            </a:r>
            <a:endParaRPr lang="en-US" sz="2000" b="1" dirty="0" smtClean="0">
              <a:solidFill>
                <a:srgbClr val="000000"/>
              </a:solidFill>
              <a:highlight>
                <a:srgbClr val="FFFFFF"/>
              </a:highlight>
              <a:latin typeface="Consolas" panose="020B0609020204030204" pitchFamily="49" charset="0"/>
            </a:endParaRPr>
          </a:p>
          <a:p>
            <a:endParaRPr lang="en-US" sz="2000" b="1" dirty="0" smtClean="0">
              <a:solidFill>
                <a:srgbClr val="000000"/>
              </a:solidFill>
              <a:highlight>
                <a:srgbClr val="FFFFFF"/>
              </a:highlight>
              <a:latin typeface="Consolas" panose="020B0609020204030204" pitchFamily="49" charset="0"/>
            </a:endParaRPr>
          </a:p>
          <a:p>
            <a:r>
              <a:rPr lang="en-US" sz="2000" b="1" dirty="0" smtClean="0">
                <a:solidFill>
                  <a:srgbClr val="008000"/>
                </a:solidFill>
                <a:highlight>
                  <a:srgbClr val="FFFFFF"/>
                </a:highlight>
                <a:latin typeface="Consolas" panose="020B0609020204030204" pitchFamily="49" charset="0"/>
              </a:rPr>
              <a:t>    // </a:t>
            </a:r>
            <a:r>
              <a:rPr lang="en-US" sz="2000" b="1" dirty="0" err="1">
                <a:solidFill>
                  <a:srgbClr val="008000"/>
                </a:solidFill>
                <a:highlight>
                  <a:srgbClr val="FFFFFF"/>
                </a:highlight>
                <a:latin typeface="Consolas" panose="020B0609020204030204" pitchFamily="49" charset="0"/>
              </a:rPr>
              <a:t>JSLint</a:t>
            </a:r>
            <a:r>
              <a:rPr lang="en-US" sz="2000" b="1" dirty="0">
                <a:solidFill>
                  <a:srgbClr val="008000"/>
                </a:solidFill>
                <a:highlight>
                  <a:srgbClr val="FFFFFF"/>
                </a:highlight>
                <a:latin typeface="Consolas" panose="020B0609020204030204" pitchFamily="49" charset="0"/>
              </a:rPr>
              <a:t>: Use the array literal notation []</a:t>
            </a:r>
            <a:endParaRPr lang="en-US" sz="2000" b="1" dirty="0">
              <a:solidFill>
                <a:srgbClr val="000000"/>
              </a:solidFill>
              <a:highlight>
                <a:srgbClr val="FFFFFF"/>
              </a:highlight>
              <a:latin typeface="Consolas" panose="020B0609020204030204" pitchFamily="49" charset="0"/>
            </a:endParaRPr>
          </a:p>
          <a:p>
            <a:r>
              <a:rPr lang="en-US" sz="2000" b="1" dirty="0">
                <a:solidFill>
                  <a:srgbClr val="000000"/>
                </a:solidFill>
                <a:highlight>
                  <a:srgbClr val="FFFFFF"/>
                </a:highlight>
                <a:latin typeface="Consolas" panose="020B0609020204030204" pitchFamily="49" charset="0"/>
              </a:rPr>
              <a:t>    myArray3 = </a:t>
            </a:r>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Array(1, 2, 3),       </a:t>
            </a:r>
            <a:endParaRPr lang="en-US" sz="2000" b="1" dirty="0" smtClean="0">
              <a:solidFill>
                <a:srgbClr val="000000"/>
              </a:solidFill>
              <a:highlight>
                <a:srgbClr val="FFFFFF"/>
              </a:highlight>
              <a:latin typeface="Consolas" panose="020B0609020204030204" pitchFamily="49" charset="0"/>
            </a:endParaRPr>
          </a:p>
          <a:p>
            <a:endParaRPr lang="en-US" sz="2000" b="1" dirty="0" smtClean="0">
              <a:solidFill>
                <a:srgbClr val="000000"/>
              </a:solidFill>
              <a:highlight>
                <a:srgbClr val="FFFFFF"/>
              </a:highlight>
              <a:latin typeface="Consolas" panose="020B0609020204030204" pitchFamily="49" charset="0"/>
            </a:endParaRPr>
          </a:p>
          <a:p>
            <a:r>
              <a:rPr lang="en-US" sz="2000" b="1" dirty="0" smtClean="0">
                <a:solidFill>
                  <a:srgbClr val="008000"/>
                </a:solidFill>
                <a:highlight>
                  <a:srgbClr val="FFFFFF"/>
                </a:highlight>
                <a:latin typeface="Consolas" panose="020B0609020204030204" pitchFamily="49" charset="0"/>
              </a:rPr>
              <a:t>    // </a:t>
            </a:r>
            <a:r>
              <a:rPr lang="en-US" sz="2000" b="1" dirty="0" err="1">
                <a:solidFill>
                  <a:srgbClr val="008000"/>
                </a:solidFill>
                <a:highlight>
                  <a:srgbClr val="FFFFFF"/>
                </a:highlight>
                <a:latin typeface="Consolas" panose="020B0609020204030204" pitchFamily="49" charset="0"/>
              </a:rPr>
              <a:t>JSLint</a:t>
            </a:r>
            <a:r>
              <a:rPr lang="en-US" sz="2000" b="1" dirty="0">
                <a:solidFill>
                  <a:srgbClr val="008000"/>
                </a:solidFill>
                <a:highlight>
                  <a:srgbClr val="FFFFFF"/>
                </a:highlight>
                <a:latin typeface="Consolas" panose="020B0609020204030204" pitchFamily="49" charset="0"/>
              </a:rPr>
              <a:t>: Use the array literal notation </a:t>
            </a:r>
            <a:r>
              <a:rPr lang="en-US" sz="2000" b="1" dirty="0" smtClean="0">
                <a:solidFill>
                  <a:srgbClr val="008000"/>
                </a:solidFill>
                <a:highlight>
                  <a:srgbClr val="FFFFFF"/>
                </a:highlight>
                <a:latin typeface="Consolas" panose="020B0609020204030204" pitchFamily="49" charset="0"/>
              </a:rPr>
              <a:t>[]</a:t>
            </a:r>
            <a:endParaRPr lang="en-US" sz="2000" b="1" dirty="0">
              <a:solidFill>
                <a:srgbClr val="000000"/>
              </a:solidFill>
              <a:highlight>
                <a:srgbClr val="FFFFFF"/>
              </a:highlight>
              <a:latin typeface="Consolas" panose="020B0609020204030204" pitchFamily="49" charset="0"/>
            </a:endParaRPr>
          </a:p>
          <a:p>
            <a:r>
              <a:rPr lang="en-US" sz="2000" b="1" dirty="0">
                <a:solidFill>
                  <a:srgbClr val="000000"/>
                </a:solidFill>
                <a:highlight>
                  <a:srgbClr val="FFFFFF"/>
                </a:highlight>
                <a:latin typeface="Consolas" panose="020B0609020204030204" pitchFamily="49" charset="0"/>
              </a:rPr>
              <a:t>    myArray4 = </a:t>
            </a:r>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Array(</a:t>
            </a:r>
            <a:r>
              <a:rPr lang="en-US" sz="2000" b="1" dirty="0">
                <a:solidFill>
                  <a:srgbClr val="A31515"/>
                </a:solidFill>
                <a:highlight>
                  <a:srgbClr val="FFFFFF"/>
                </a:highlight>
                <a:latin typeface="Consolas" panose="020B0609020204030204" pitchFamily="49" charset="0"/>
              </a:rPr>
              <a:t>"a"</a:t>
            </a:r>
            <a:r>
              <a:rPr lang="en-US" sz="2000" b="1" dirty="0">
                <a:solidFill>
                  <a:srgbClr val="000000"/>
                </a:solidFill>
                <a:highlight>
                  <a:srgbClr val="FFFFFF"/>
                </a:highlight>
                <a:latin typeface="Consolas" panose="020B0609020204030204" pitchFamily="49" charset="0"/>
              </a:rPr>
              <a:t>, </a:t>
            </a:r>
            <a:r>
              <a:rPr lang="en-US" sz="2000" b="1" dirty="0">
                <a:solidFill>
                  <a:srgbClr val="A31515"/>
                </a:solidFill>
                <a:highlight>
                  <a:srgbClr val="FFFFFF"/>
                </a:highlight>
                <a:latin typeface="Consolas" panose="020B0609020204030204" pitchFamily="49" charset="0"/>
              </a:rPr>
              <a:t>"b"</a:t>
            </a:r>
            <a:r>
              <a:rPr lang="en-US" sz="2000" b="1" dirty="0">
                <a:solidFill>
                  <a:srgbClr val="000000"/>
                </a:solidFill>
                <a:highlight>
                  <a:srgbClr val="FFFFFF"/>
                </a:highlight>
                <a:latin typeface="Consolas" panose="020B0609020204030204" pitchFamily="49" charset="0"/>
              </a:rPr>
              <a:t>, </a:t>
            </a:r>
            <a:r>
              <a:rPr lang="en-US" sz="2000" b="1" dirty="0">
                <a:solidFill>
                  <a:srgbClr val="A31515"/>
                </a:solidFill>
                <a:highlight>
                  <a:srgbClr val="FFFFFF"/>
                </a:highlight>
                <a:latin typeface="Consolas" panose="020B0609020204030204" pitchFamily="49" charset="0"/>
              </a:rPr>
              <a:t>"c"</a:t>
            </a:r>
            <a:r>
              <a:rPr lang="en-US" sz="2000" b="1"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930721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Malformed Message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dataFromServer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name: 'John Smith', phone: [ '555-123-4567', '123-456-7890' ], age: 28 }"</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parsed = </a:t>
            </a:r>
            <a:r>
              <a:rPr lang="en-US" dirty="0" err="1" smtClean="0">
                <a:solidFill>
                  <a:srgbClr val="000000"/>
                </a:solidFill>
                <a:highlight>
                  <a:srgbClr val="FFFFFF"/>
                </a:highlight>
                <a:latin typeface="Consolas" panose="020B0609020204030204" pitchFamily="49" charset="0"/>
              </a:rPr>
              <a:t>JSON.parse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console.log(parsed);</a:t>
            </a:r>
          </a:p>
        </p:txBody>
      </p:sp>
      <p:grpSp>
        <p:nvGrpSpPr>
          <p:cNvPr id="7" name="Group 6"/>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Examine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2839624928"/>
      </p:ext>
    </p:extLst>
  </p:cSld>
  <p:clrMapOvr>
    <a:masterClrMapping/>
  </p:clrMapOvr>
  <p:transition>
    <p:fade/>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Malformed Message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 name: 'John Smith', phone: [ '555-123-4567', '123-456-7890' ], age: 28 }"</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parsed = </a:t>
            </a:r>
            <a:r>
              <a:rPr lang="en-US" dirty="0" err="1">
                <a:solidFill>
                  <a:srgbClr val="000000"/>
                </a:solidFill>
                <a:highlight>
                  <a:srgbClr val="FFFFFF"/>
                </a:highlight>
                <a:latin typeface="Consolas" panose="020B0609020204030204" pitchFamily="49" charset="0"/>
              </a:rPr>
              <a:t>JSON.parse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dataFromServer</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console.log(parsed);</a:t>
            </a:r>
          </a:p>
          <a:p>
            <a:pPr marL="0" indent="0">
              <a:buNone/>
            </a:pPr>
            <a:endParaRPr lang="en-US" dirty="0">
              <a:solidFill>
                <a:srgbClr val="000000"/>
              </a:solidFill>
              <a:highlight>
                <a:srgbClr val="FFFFFF"/>
              </a:highlight>
              <a:latin typeface="Consolas" panose="020B0609020204030204" pitchFamily="49" charset="0"/>
            </a:endParaRPr>
          </a:p>
        </p:txBody>
      </p:sp>
      <p:sp>
        <p:nvSpPr>
          <p:cNvPr id="6" name="Rounded Rectangle 5"/>
          <p:cNvSpPr/>
          <p:nvPr/>
        </p:nvSpPr>
        <p:spPr bwMode="auto">
          <a:xfrm>
            <a:off x="1608602" y="3962400"/>
            <a:ext cx="5926795" cy="6830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C00000"/>
                </a:solidFill>
                <a:latin typeface="Consolas" panose="020B0609020204030204" pitchFamily="49" charset="0"/>
                <a:cs typeface="Consolas" panose="020B0609020204030204" pitchFamily="49" charset="0"/>
              </a:rPr>
              <a:t>Uncaught </a:t>
            </a:r>
            <a:r>
              <a:rPr lang="en-US" sz="2000" dirty="0" err="1" smtClean="0">
                <a:solidFill>
                  <a:srgbClr val="C00000"/>
                </a:solidFill>
                <a:latin typeface="Consolas" panose="020B0609020204030204" pitchFamily="49" charset="0"/>
                <a:cs typeface="Consolas" panose="020B0609020204030204" pitchFamily="49" charset="0"/>
              </a:rPr>
              <a:t>SyntaxError</a:t>
            </a:r>
            <a:r>
              <a:rPr lang="en-US" sz="2000" dirty="0" smtClean="0">
                <a:solidFill>
                  <a:srgbClr val="C00000"/>
                </a:solidFill>
                <a:latin typeface="Consolas" panose="020B0609020204030204" pitchFamily="49" charset="0"/>
                <a:cs typeface="Consolas" panose="020B0609020204030204" pitchFamily="49" charset="0"/>
              </a:rPr>
              <a:t>: Unexpected token n</a:t>
            </a:r>
            <a:endParaRPr lang="en-US" sz="2000" dirty="0">
              <a:solidFill>
                <a:srgbClr val="C00000"/>
              </a:solidFill>
              <a:latin typeface="Consolas" panose="020B0609020204030204" pitchFamily="49" charset="0"/>
              <a:cs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Expose</a:t>
              </a:r>
              <a:endParaRPr lang="en-US" b="1" dirty="0">
                <a:solidFill>
                  <a:schemeClr val="tx1">
                    <a:lumMod val="75000"/>
                    <a:lumOff val="25000"/>
                  </a:schemeClr>
                </a:solidFill>
                <a:latin typeface="+mj-lt"/>
              </a:endParaRPr>
            </a:p>
          </p:txBody>
        </p:sp>
      </p:grpSp>
    </p:spTree>
    <p:extLst>
      <p:ext uri="{BB962C8B-B14F-4D97-AF65-F5344CB8AC3E}">
        <p14:creationId xmlns:p14="http://schemas.microsoft.com/office/powerpoint/2010/main" val="112407154"/>
      </p:ext>
    </p:extLst>
  </p:cSld>
  <p:clrMapOvr>
    <a:masterClrMapping/>
  </p:clrMapOvr>
  <p:transition>
    <p:fade/>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Malformed Message Bug</a:t>
            </a:r>
          </a:p>
        </p:txBody>
      </p:sp>
      <p:sp>
        <p:nvSpPr>
          <p:cNvPr id="3" name="Text Placeholder 2"/>
          <p:cNvSpPr>
            <a:spLocks noGrp="1"/>
          </p:cNvSpPr>
          <p:nvPr>
            <p:ph type="body" idx="1"/>
          </p:nvPr>
        </p:nvSpPr>
        <p:spPr>
          <a:xfrm>
            <a:off x="457200" y="1371600"/>
            <a:ext cx="8229600" cy="5181600"/>
          </a:xfrm>
        </p:spPr>
        <p:txBody>
          <a:bodyPr/>
          <a:lstStyle/>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Consolas" panose="020B0609020204030204" pitchFamily="49" charset="0"/>
            </a:endParaRPr>
          </a:p>
        </p:txBody>
      </p:sp>
      <p:grpSp>
        <p:nvGrpSpPr>
          <p:cNvPr id="9" name="Group 8"/>
          <p:cNvGrpSpPr/>
          <p:nvPr/>
        </p:nvGrpSpPr>
        <p:grpSpPr>
          <a:xfrm>
            <a:off x="7610677" y="0"/>
            <a:ext cx="1731231" cy="1524000"/>
            <a:chOff x="7610677" y="0"/>
            <a:chExt cx="1731231" cy="1524000"/>
          </a:xfrm>
        </p:grpSpPr>
        <p:sp>
          <p:nvSpPr>
            <p:cNvPr id="10" name="Right Triangle 9"/>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1" name="TextBox 10"/>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Explain</a:t>
              </a:r>
              <a:endParaRPr lang="en-US" b="1" dirty="0">
                <a:solidFill>
                  <a:schemeClr val="tx1">
                    <a:lumMod val="75000"/>
                    <a:lumOff val="25000"/>
                  </a:schemeClr>
                </a:solidFill>
                <a:latin typeface="+mj-lt"/>
              </a:endParaRPr>
            </a:p>
          </p:txBody>
        </p:sp>
      </p:grpSp>
      <p:sp>
        <p:nvSpPr>
          <p:cNvPr id="8" name="Text Placeholder 2"/>
          <p:cNvSpPr txBox="1">
            <a:spLocks/>
          </p:cNvSpPr>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highlight>
                  <a:srgbClr val="FFFFFF"/>
                </a:highlight>
                <a:latin typeface="+mn-lt"/>
              </a:rPr>
              <a:t>Differences between JSON (string) and Object Literal (object)</a:t>
            </a:r>
          </a:p>
          <a:p>
            <a:r>
              <a:rPr lang="en-US" kern="0" dirty="0" smtClean="0">
                <a:highlight>
                  <a:srgbClr val="FFFFFF"/>
                </a:highlight>
                <a:latin typeface="+mn-lt"/>
              </a:rPr>
              <a:t>JSON: Keys are double quoted</a:t>
            </a:r>
          </a:p>
          <a:p>
            <a:r>
              <a:rPr lang="en-US" kern="0" dirty="0" smtClean="0">
                <a:highlight>
                  <a:srgbClr val="FFFFFF"/>
                </a:highlight>
                <a:latin typeface="+mn-lt"/>
              </a:rPr>
              <a:t>JSON: Strings are double quoted</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pt-BR" sz="800" dirty="0" smtClean="0">
              <a:solidFill>
                <a:srgbClr val="0000FF"/>
              </a:solidFill>
              <a:highlight>
                <a:srgbClr val="FFFFFF"/>
              </a:highlight>
              <a:latin typeface="Consolas" panose="020B0609020204030204" pitchFamily="49" charset="0"/>
            </a:endParaRPr>
          </a:p>
          <a:p>
            <a:pPr marL="0" indent="0">
              <a:buNone/>
            </a:pPr>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objl = </a:t>
            </a:r>
            <a:r>
              <a:rPr lang="pt-BR" dirty="0" smtClean="0">
                <a:solidFill>
                  <a:srgbClr val="000000"/>
                </a:solidFill>
                <a:highlight>
                  <a:srgbClr val="FFFFFF"/>
                </a:highlight>
                <a:latin typeface="Consolas" panose="020B0609020204030204" pitchFamily="49" charset="0"/>
              </a:rPr>
              <a:t> {  b</a:t>
            </a:r>
            <a:r>
              <a:rPr lang="pt-BR" dirty="0">
                <a:solidFill>
                  <a:srgbClr val="000000"/>
                </a:solidFill>
                <a:highlight>
                  <a:srgbClr val="FFFFFF"/>
                </a:highlight>
                <a:latin typeface="Consolas" panose="020B0609020204030204" pitchFamily="49" charset="0"/>
              </a:rPr>
              <a:t>: </a:t>
            </a:r>
            <a:r>
              <a:rPr lang="pt-BR" dirty="0" smtClean="0">
                <a:solidFill>
                  <a:srgbClr val="000000"/>
                </a:solidFill>
                <a:highlight>
                  <a:srgbClr val="FFFFFF"/>
                </a:highlight>
                <a:latin typeface="Consolas" panose="020B0609020204030204" pitchFamily="49" charset="0"/>
              </a:rPr>
              <a:t> </a:t>
            </a:r>
            <a:r>
              <a:rPr lang="pt-BR" dirty="0" smtClean="0">
                <a:solidFill>
                  <a:srgbClr val="A31515"/>
                </a:solidFill>
                <a:highlight>
                  <a:srgbClr val="FFFFFF"/>
                </a:highlight>
                <a:latin typeface="Consolas" panose="020B0609020204030204" pitchFamily="49" charset="0"/>
              </a:rPr>
              <a:t>'c'</a:t>
            </a:r>
            <a:r>
              <a:rPr lang="pt-BR" dirty="0" smtClean="0">
                <a:solidFill>
                  <a:srgbClr val="000000"/>
                </a:solidFill>
                <a:highlight>
                  <a:srgbClr val="FFFFFF"/>
                </a:highlight>
                <a:latin typeface="Consolas" panose="020B0609020204030204" pitchFamily="49" charset="0"/>
              </a:rPr>
              <a:t>,  d</a:t>
            </a:r>
            <a:r>
              <a:rPr lang="pt-BR" dirty="0">
                <a:solidFill>
                  <a:srgbClr val="000000"/>
                </a:solidFill>
                <a:highlight>
                  <a:srgbClr val="FFFFFF"/>
                </a:highlight>
                <a:latin typeface="Consolas" panose="020B0609020204030204" pitchFamily="49" charset="0"/>
              </a:rPr>
              <a:t>: </a:t>
            </a:r>
            <a:r>
              <a:rPr lang="pt-BR" dirty="0" smtClean="0">
                <a:solidFill>
                  <a:srgbClr val="000000"/>
                </a:solidFill>
                <a:highlight>
                  <a:srgbClr val="FFFFFF"/>
                </a:highlight>
                <a:latin typeface="Consolas" panose="020B0609020204030204" pitchFamily="49" charset="0"/>
              </a:rPr>
              <a:t> [1</a:t>
            </a:r>
            <a:r>
              <a:rPr lang="pt-BR" dirty="0">
                <a:solidFill>
                  <a:srgbClr val="000000"/>
                </a:solidFill>
                <a:highlight>
                  <a:srgbClr val="FFFFFF"/>
                </a:highlight>
                <a:latin typeface="Consolas" panose="020B0609020204030204" pitchFamily="49" charset="0"/>
              </a:rPr>
              <a:t>, </a:t>
            </a:r>
            <a:r>
              <a:rPr lang="pt-BR" dirty="0" smtClean="0">
                <a:solidFill>
                  <a:srgbClr val="A31515"/>
                </a:solidFill>
                <a:highlight>
                  <a:srgbClr val="FFFFFF"/>
                </a:highlight>
                <a:latin typeface="Consolas" panose="020B0609020204030204" pitchFamily="49" charset="0"/>
              </a:rPr>
              <a:t>'2'</a:t>
            </a:r>
            <a:r>
              <a:rPr lang="pt-BR" dirty="0" smtClean="0">
                <a:solidFill>
                  <a:srgbClr val="000000"/>
                </a:solidFill>
                <a:highlight>
                  <a:srgbClr val="FFFFFF"/>
                </a:highlight>
                <a:latin typeface="Consolas" panose="020B0609020204030204" pitchFamily="49" charset="0"/>
              </a:rPr>
              <a:t>, 3],  e</a:t>
            </a:r>
            <a:r>
              <a:rPr lang="pt-BR" dirty="0">
                <a:solidFill>
                  <a:srgbClr val="000000"/>
                </a:solidFill>
                <a:highlight>
                  <a:srgbClr val="FFFFFF"/>
                </a:highlight>
                <a:latin typeface="Consolas" panose="020B0609020204030204" pitchFamily="49" charset="0"/>
              </a:rPr>
              <a:t>: </a:t>
            </a:r>
            <a:r>
              <a:rPr lang="pt-BR" dirty="0" smtClean="0">
                <a:solidFill>
                  <a:srgbClr val="000000"/>
                </a:solidFill>
                <a:highlight>
                  <a:srgbClr val="FFFFFF"/>
                </a:highlight>
                <a:latin typeface="Consolas" panose="020B0609020204030204" pitchFamily="49" charset="0"/>
              </a:rPr>
              <a:t> 4 </a:t>
            </a:r>
            <a:r>
              <a:rPr lang="pt-BR" dirty="0">
                <a:solidFill>
                  <a:srgbClr val="000000"/>
                </a:solidFill>
                <a:highlight>
                  <a:srgbClr val="FFFFFF"/>
                </a:highlight>
                <a:latin typeface="Consolas" panose="020B0609020204030204" pitchFamily="49" charset="0"/>
              </a:rPr>
              <a:t>};</a:t>
            </a:r>
          </a:p>
          <a:p>
            <a:pPr marL="0" indent="0">
              <a:buNone/>
            </a:pPr>
            <a:endParaRPr lang="en-US" sz="800"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json</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 "b": "c", "d": </a:t>
            </a:r>
            <a:r>
              <a:rPr lang="en-US" dirty="0" smtClean="0">
                <a:solidFill>
                  <a:srgbClr val="A31515"/>
                </a:solidFill>
                <a:highlight>
                  <a:srgbClr val="FFFFFF"/>
                </a:highlight>
                <a:latin typeface="Consolas" panose="020B0609020204030204" pitchFamily="49" charset="0"/>
              </a:rPr>
              <a:t>[1</a:t>
            </a:r>
            <a:r>
              <a:rPr lang="en-US" dirty="0">
                <a:solidFill>
                  <a:srgbClr val="A31515"/>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"2", 3], </a:t>
            </a:r>
            <a:r>
              <a:rPr lang="en-US" dirty="0">
                <a:solidFill>
                  <a:srgbClr val="A31515"/>
                </a:solidFill>
                <a:highlight>
                  <a:srgbClr val="FFFFFF"/>
                </a:highlight>
                <a:latin typeface="Consolas" panose="020B0609020204030204" pitchFamily="49" charset="0"/>
              </a:rPr>
              <a:t>"e": 4 </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endParaRPr lang="en-US" sz="800" kern="0" dirty="0">
              <a:highlight>
                <a:srgbClr val="FFFFFF"/>
              </a:highlight>
              <a:latin typeface="+mn-lt"/>
            </a:endParaRPr>
          </a:p>
        </p:txBody>
      </p:sp>
      <p:sp>
        <p:nvSpPr>
          <p:cNvPr id="4" name="Rounded Rectangle 3"/>
          <p:cNvSpPr/>
          <p:nvPr/>
        </p:nvSpPr>
        <p:spPr bwMode="auto">
          <a:xfrm>
            <a:off x="2311515" y="4590765"/>
            <a:ext cx="4520969" cy="196243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3200" b="1" dirty="0" smtClean="0"/>
              <a:t>JSON Object</a:t>
            </a:r>
          </a:p>
          <a:p>
            <a:pPr algn="ctr"/>
            <a:endParaRPr lang="en-US" sz="2000" b="1" dirty="0" smtClean="0"/>
          </a:p>
          <a:p>
            <a:pPr algn="ctr"/>
            <a:endParaRPr lang="en-US" sz="2000" b="1" dirty="0" smtClean="0"/>
          </a:p>
          <a:p>
            <a:pPr algn="ctr"/>
            <a:r>
              <a:rPr lang="en-US" sz="2000" b="1" dirty="0" smtClean="0"/>
              <a:t>JSON is a string, it's not an object.</a:t>
            </a:r>
          </a:p>
          <a:p>
            <a:pPr algn="ctr"/>
            <a:r>
              <a:rPr lang="en-US" sz="2000" b="1" dirty="0" smtClean="0"/>
              <a:t>It's serialized data</a:t>
            </a:r>
            <a:endParaRPr lang="en-US" sz="2000" b="1" dirty="0"/>
          </a:p>
        </p:txBody>
      </p:sp>
      <p:sp>
        <p:nvSpPr>
          <p:cNvPr id="5" name="&quot;No&quot; Symbol 4"/>
          <p:cNvSpPr/>
          <p:nvPr/>
        </p:nvSpPr>
        <p:spPr bwMode="auto">
          <a:xfrm>
            <a:off x="3048000" y="4209766"/>
            <a:ext cx="3048000" cy="1523999"/>
          </a:xfrm>
          <a:prstGeom prst="noSmoking">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Rounded Rectangle 11"/>
          <p:cNvSpPr/>
          <p:nvPr/>
        </p:nvSpPr>
        <p:spPr bwMode="auto">
          <a:xfrm>
            <a:off x="4904526" y="1937274"/>
            <a:ext cx="3505200" cy="83557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a:r>
              <a:rPr lang="en-US" sz="2000" b="1" dirty="0" smtClean="0">
                <a:latin typeface="+mn-lt"/>
              </a:rPr>
              <a:t>JSON is a subset of the object literal notation of JavaScript</a:t>
            </a:r>
            <a:endParaRPr lang="en-US" sz="2000" b="1" dirty="0">
              <a:latin typeface="+mn-lt"/>
            </a:endParaRPr>
          </a:p>
        </p:txBody>
      </p:sp>
    </p:spTree>
    <p:extLst>
      <p:ext uri="{BB962C8B-B14F-4D97-AF65-F5344CB8AC3E}">
        <p14:creationId xmlns:p14="http://schemas.microsoft.com/office/powerpoint/2010/main" val="2047988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Tumble Through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(item)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price = 0</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(item)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"apple"</a:t>
            </a:r>
            <a:r>
              <a:rPr lang="en-US" dirty="0">
                <a:solidFill>
                  <a:srgbClr val="000000"/>
                </a:solidFill>
                <a:highlight>
                  <a:srgbClr val="FFFFFF"/>
                </a:highlight>
                <a:latin typeface="Consolas" panose="020B0609020204030204" pitchFamily="49" charset="0"/>
              </a:rPr>
              <a:t>: price = 1.25;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"banana"</a:t>
            </a:r>
            <a:r>
              <a:rPr lang="en-US" dirty="0">
                <a:solidFill>
                  <a:srgbClr val="000000"/>
                </a:solidFill>
                <a:highlight>
                  <a:srgbClr val="FFFFFF"/>
                </a:highlight>
                <a:latin typeface="Consolas" panose="020B0609020204030204" pitchFamily="49" charset="0"/>
              </a:rPr>
              <a:t>: price = 0.75;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"orange"</a:t>
            </a:r>
            <a:r>
              <a:rPr lang="en-US" dirty="0">
                <a:solidFill>
                  <a:srgbClr val="000000"/>
                </a:solidFill>
                <a:highlight>
                  <a:srgbClr val="FFFFFF"/>
                </a:highlight>
                <a:latin typeface="Consolas" panose="020B0609020204030204" pitchFamily="49" charset="0"/>
              </a:rPr>
              <a:t>: price = </a:t>
            </a:r>
            <a:r>
              <a:rPr lang="en-US" dirty="0" smtClean="0">
                <a:solidFill>
                  <a:srgbClr val="000000"/>
                </a:solidFill>
                <a:highlight>
                  <a:srgbClr val="FFFFFF"/>
                </a:highlight>
                <a:latin typeface="Consolas" panose="020B0609020204030204" pitchFamily="49" charset="0"/>
              </a:rPr>
              <a:t>1;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passionfruit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price = </a:t>
            </a:r>
            <a:r>
              <a:rPr lang="en-US" dirty="0" smtClean="0">
                <a:solidFill>
                  <a:srgbClr val="000000"/>
                </a:solidFill>
                <a:highlight>
                  <a:srgbClr val="FFFFFF"/>
                </a:highlight>
                <a:latin typeface="Consolas" panose="020B0609020204030204" pitchFamily="49" charset="0"/>
              </a:rPr>
              <a:t>1.5;</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"pear"</a:t>
            </a:r>
            <a:r>
              <a:rPr lang="en-US" dirty="0">
                <a:solidFill>
                  <a:srgbClr val="000000"/>
                </a:solidFill>
                <a:highlight>
                  <a:srgbClr val="FFFFFF"/>
                </a:highlight>
                <a:latin typeface="Consolas" panose="020B0609020204030204" pitchFamily="49" charset="0"/>
              </a:rPr>
              <a:t>: price = </a:t>
            </a:r>
            <a:r>
              <a:rPr lang="en-US" dirty="0" smtClean="0">
                <a:solidFill>
                  <a:srgbClr val="000000"/>
                </a:solidFill>
                <a:highlight>
                  <a:srgbClr val="FFFFFF"/>
                </a:highlight>
                <a:latin typeface="Consolas" panose="020B0609020204030204" pitchFamily="49" charset="0"/>
              </a:rPr>
              <a:t>0.5;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default</a:t>
            </a:r>
            <a:r>
              <a:rPr lang="en-US" dirty="0">
                <a:solidFill>
                  <a:srgbClr val="000000"/>
                </a:solidFill>
                <a:highlight>
                  <a:srgbClr val="FFFFFF"/>
                </a:highlight>
                <a:latin typeface="Consolas" panose="020B0609020204030204" pitchFamily="49" charset="0"/>
              </a:rPr>
              <a:t>: price = 0;</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price;</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passionfruit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706085445"/>
      </p:ext>
    </p:extLst>
  </p:cSld>
  <p:clrMapOvr>
    <a:masterClrMapping/>
  </p:clrMapOvr>
  <p:transition>
    <p:fade/>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Malformed Message Bug</a:t>
            </a:r>
          </a:p>
        </p:txBody>
      </p:sp>
      <p:sp>
        <p:nvSpPr>
          <p:cNvPr id="3" name="Text Placeholder 2"/>
          <p:cNvSpPr>
            <a:spLocks noGrp="1"/>
          </p:cNvSpPr>
          <p:nvPr>
            <p:ph type="body" idx="1"/>
          </p:nvPr>
        </p:nvSpPr>
        <p:spPr/>
        <p:txBody>
          <a:bodyPr/>
          <a:lstStyle/>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fromServer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"name": "John Smith", "phone": [ "555-123-4567", "123-456-7890" ], "age": 28 }'</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parsed = </a:t>
            </a:r>
            <a:r>
              <a:rPr lang="en-US" dirty="0" err="1">
                <a:solidFill>
                  <a:srgbClr val="000000"/>
                </a:solidFill>
                <a:highlight>
                  <a:srgbClr val="FFFFFF"/>
                </a:highlight>
                <a:latin typeface="Consolas" panose="020B0609020204030204" pitchFamily="49" charset="0"/>
              </a:rPr>
              <a:t>JSON.parse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fixServer</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console.log(parsed);</a:t>
            </a: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endParaRPr lang="en-US" sz="2000" dirty="0">
                <a:latin typeface="Tekton Pro" pitchFamily="34" charset="0"/>
              </a:endParaRPr>
            </a:p>
          </p:txBody>
        </p:sp>
        <p:sp>
          <p:nvSpPr>
            <p:cNvPr id="11" name="TextBox 10"/>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tx1">
                      <a:lumMod val="75000"/>
                      <a:lumOff val="25000"/>
                    </a:schemeClr>
                  </a:solidFill>
                  <a:latin typeface="+mj-lt"/>
                </a:rPr>
                <a:t>Exterminate</a:t>
              </a:r>
              <a:endParaRPr lang="en-US" b="1" dirty="0">
                <a:solidFill>
                  <a:schemeClr val="tx1">
                    <a:lumMod val="75000"/>
                    <a:lumOff val="25000"/>
                  </a:schemeClr>
                </a:solidFill>
                <a:latin typeface="+mj-lt"/>
              </a:endParaRPr>
            </a:p>
          </p:txBody>
        </p:sp>
      </p:grpSp>
      <p:sp>
        <p:nvSpPr>
          <p:cNvPr id="4" name="Rounded Rectangle 3"/>
          <p:cNvSpPr/>
          <p:nvPr/>
        </p:nvSpPr>
        <p:spPr bwMode="auto">
          <a:xfrm>
            <a:off x="1719161" y="3012287"/>
            <a:ext cx="5705677" cy="25908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en-US" sz="2000" dirty="0">
              <a:latin typeface="Tekton Pro"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816" y="3456499"/>
            <a:ext cx="5394365" cy="1695372"/>
          </a:xfrm>
          <a:prstGeom prst="rect">
            <a:avLst/>
          </a:prstGeom>
        </p:spPr>
      </p:pic>
    </p:spTree>
    <p:extLst>
      <p:ext uri="{BB962C8B-B14F-4D97-AF65-F5344CB8AC3E}">
        <p14:creationId xmlns:p14="http://schemas.microsoft.com/office/powerpoint/2010/main" val="3707931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a:xfrm>
            <a:off x="2057400" y="2667000"/>
            <a:ext cx="6400800" cy="609600"/>
          </a:xfrm>
        </p:spPr>
        <p:txBody>
          <a:bodyPr/>
          <a:lstStyle/>
          <a:p>
            <a:endParaRPr lang="en-US" dirty="0" smtClean="0"/>
          </a:p>
        </p:txBody>
      </p:sp>
      <p:sp>
        <p:nvSpPr>
          <p:cNvPr id="5" name="Rectangle 4"/>
          <p:cNvSpPr/>
          <p:nvPr/>
        </p:nvSpPr>
        <p:spPr bwMode="auto">
          <a:xfrm>
            <a:off x="7391400" y="3476625"/>
            <a:ext cx="877824" cy="881796"/>
          </a:xfrm>
          <a:prstGeom prst="rect">
            <a:avLst/>
          </a:prstGeom>
          <a:noFill/>
          <a:ln w="25400" algn="ctr">
            <a:solidFill>
              <a:schemeClr val="accent6">
                <a:lumMod val="75000"/>
              </a:schemeClr>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a:off x="2482194" y="3465675"/>
            <a:ext cx="4800600" cy="1200329"/>
          </a:xfrm>
          <a:prstGeom prst="rect">
            <a:avLst/>
          </a:prstGeom>
          <a:noFill/>
          <a:ln w="9525">
            <a:noFill/>
            <a:miter lim="800000"/>
            <a:headEnd/>
            <a:tailEnd/>
          </a:ln>
        </p:spPr>
        <p:txBody>
          <a:bodyPr wrap="square" rtlCol="0">
            <a:spAutoFit/>
          </a:bodyPr>
          <a:lstStyle/>
          <a:p>
            <a:pPr algn="r"/>
            <a:r>
              <a:rPr lang="en-US" dirty="0" smtClean="0">
                <a:latin typeface="+mj-lt"/>
              </a:rPr>
              <a:t>Elijah Manor</a:t>
            </a:r>
            <a:endParaRPr lang="en-US" dirty="0">
              <a:latin typeface="+mj-lt"/>
            </a:endParaRPr>
          </a:p>
          <a:p>
            <a:pPr algn="r"/>
            <a:r>
              <a:rPr lang="en-US" dirty="0" smtClean="0">
                <a:latin typeface="+mj-lt"/>
              </a:rPr>
              <a:t>http://elijahmanor.com</a:t>
            </a:r>
            <a:endParaRPr lang="en-US" dirty="0">
              <a:latin typeface="+mj-lt"/>
            </a:endParaRPr>
          </a:p>
          <a:p>
            <a:pPr algn="r"/>
            <a:r>
              <a:rPr lang="en-US" dirty="0" smtClean="0">
                <a:latin typeface="+mj-lt"/>
              </a:rPr>
              <a:t>@</a:t>
            </a:r>
            <a:r>
              <a:rPr lang="en-US" dirty="0" err="1" smtClean="0">
                <a:latin typeface="+mj-lt"/>
              </a:rPr>
              <a:t>elijahmanor</a:t>
            </a:r>
            <a:endParaRPr lang="en-US" dirty="0">
              <a:latin typeface="+mj-lt"/>
            </a:endParaRPr>
          </a:p>
          <a:p>
            <a:pPr algn="r"/>
            <a:endParaRPr lang="en-US" sz="1800" dirty="0">
              <a:solidFill>
                <a:srgbClr val="002060"/>
              </a:solidFill>
              <a:latin typeface="+mj-l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2033" y="3489250"/>
            <a:ext cx="867191" cy="867191"/>
          </a:xfrm>
          <a:prstGeom prst="rect">
            <a:avLst/>
          </a:prstGeom>
        </p:spPr>
      </p:pic>
    </p:spTree>
    <p:extLst>
      <p:ext uri="{BB962C8B-B14F-4D97-AF65-F5344CB8AC3E}">
        <p14:creationId xmlns:p14="http://schemas.microsoft.com/office/powerpoint/2010/main" val="37704672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404"/>
          <a:stretch/>
        </p:blipFill>
        <p:spPr>
          <a:xfrm>
            <a:off x="1981200" y="876496"/>
            <a:ext cx="5080000" cy="5752904"/>
          </a:xfrm>
          <a:prstGeom prst="rect">
            <a:avLst/>
          </a:prstGeom>
        </p:spPr>
      </p:pic>
      <p:sp>
        <p:nvSpPr>
          <p:cNvPr id="8" name="TextBox 7"/>
          <p:cNvSpPr txBox="1"/>
          <p:nvPr/>
        </p:nvSpPr>
        <p:spPr bwMode="auto">
          <a:xfrm rot="1045753">
            <a:off x="4595166" y="3248868"/>
            <a:ext cx="583652" cy="215444"/>
          </a:xfrm>
          <a:prstGeom prst="rect">
            <a:avLst/>
          </a:prstGeom>
          <a:solidFill>
            <a:schemeClr val="bg1"/>
          </a:solidFill>
          <a:ln w="9525">
            <a:noFill/>
            <a:miter lim="800000"/>
            <a:headEnd/>
            <a:tailEnd/>
          </a:ln>
        </p:spPr>
        <p:txBody>
          <a:bodyPr wrap="square" lIns="0" tIns="0" rIns="0" bIns="0" rtlCol="0">
            <a:spAutoFit/>
          </a:bodyPr>
          <a:lstStyle/>
          <a:p>
            <a:r>
              <a:rPr lang="en-US" sz="1400" b="1" dirty="0" smtClean="0">
                <a:solidFill>
                  <a:srgbClr val="002060"/>
                </a:solidFill>
                <a:latin typeface="Tekton Pro" pitchFamily="34" charset="0"/>
              </a:rPr>
              <a:t>ELIJAH</a:t>
            </a:r>
            <a:endParaRPr lang="en-US" sz="1400" b="1" dirty="0">
              <a:solidFill>
                <a:srgbClr val="002060"/>
              </a:solidFill>
              <a:latin typeface="Tekton Pro" pitchFamily="34" charset="0"/>
            </a:endParaRPr>
          </a:p>
        </p:txBody>
      </p:sp>
      <p:sp>
        <p:nvSpPr>
          <p:cNvPr id="9" name="Oval 8"/>
          <p:cNvSpPr/>
          <p:nvPr/>
        </p:nvSpPr>
        <p:spPr bwMode="auto">
          <a:xfrm rot="1305234">
            <a:off x="3958263" y="734272"/>
            <a:ext cx="1428629" cy="1633884"/>
          </a:xfrm>
          <a:prstGeom prst="ellipse">
            <a:avLst/>
          </a:prstGeom>
          <a:solidFill>
            <a:schemeClr val="bg1"/>
          </a:solidFill>
          <a:ln w="9525" algn="ctr">
            <a:noFill/>
            <a:miter lim="800000"/>
            <a:headEnd/>
            <a:tailEnd/>
          </a:ln>
          <a:effectLst/>
        </p:spPr>
        <p:txBody>
          <a:bodyPr wrap="none" rtlCol="0" anchor="ctr"/>
          <a:lstStyle/>
          <a:p>
            <a:pPr algn="ctr"/>
            <a:endParaRPr lang="en-US" sz="2000" dirty="0">
              <a:latin typeface="Tekton Pro" pitchFamily="34" charset="0"/>
            </a:endParaRPr>
          </a:p>
        </p:txBody>
      </p:sp>
      <p:pic>
        <p:nvPicPr>
          <p:cNvPr id="7" name="Picture 6"/>
          <p:cNvPicPr>
            <a:picLocks noChangeAspect="1"/>
          </p:cNvPicPr>
          <p:nvPr/>
        </p:nvPicPr>
        <p:blipFill>
          <a:blip r:embed="rId4" cstate="print">
            <a:extLst>
              <a:ext uri="{BEBA8EAE-BF5A-486C-A8C5-ECC9F3942E4B}">
                <a14:imgProps xmlns:a14="http://schemas.microsoft.com/office/drawing/2010/main">
                  <a14:imgLayer r:embed="rId5">
                    <a14:imgEffect>
                      <a14:backgroundRemoval t="2105" b="100000" l="9942" r="98830">
                        <a14:backgroundMark x1="73099" y1="72515" x2="73099" y2="72515"/>
                        <a14:backgroundMark x1="29006" y1="85848" x2="29006" y2="85848"/>
                        <a14:backgroundMark x1="21637" y1="67018" x2="21637" y2="67018"/>
                        <a14:backgroundMark x1="21170" y1="54035" x2="21170" y2="54035"/>
                        <a14:backgroundMark x1="88889" y1="95789" x2="88889" y2="95789"/>
                        <a14:backgroundMark x1="81988" y1="87368" x2="81988" y2="87368"/>
                      </a14:backgroundRemoval>
                    </a14:imgEffect>
                  </a14:imgLayer>
                </a14:imgProps>
              </a:ext>
              <a:ext uri="{28A0092B-C50C-407E-A947-70E740481C1C}">
                <a14:useLocalDpi xmlns:a14="http://schemas.microsoft.com/office/drawing/2010/main" val="0"/>
              </a:ext>
            </a:extLst>
          </a:blip>
          <a:stretch>
            <a:fillRect/>
          </a:stretch>
        </p:blipFill>
        <p:spPr>
          <a:xfrm rot="1004713">
            <a:off x="3717816" y="415582"/>
            <a:ext cx="2090391" cy="2090391"/>
          </a:xfrm>
          <a:prstGeom prst="rect">
            <a:avLst/>
          </a:prstGeom>
        </p:spPr>
      </p:pic>
    </p:spTree>
    <p:extLst>
      <p:ext uri="{BB962C8B-B14F-4D97-AF65-F5344CB8AC3E}">
        <p14:creationId xmlns:p14="http://schemas.microsoft.com/office/powerpoint/2010/main" val="14955852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Tumble Through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(item)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price = 0;</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(item)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"apple"</a:t>
            </a:r>
            <a:r>
              <a:rPr lang="en-US" dirty="0">
                <a:solidFill>
                  <a:srgbClr val="000000"/>
                </a:solidFill>
                <a:highlight>
                  <a:srgbClr val="FFFFFF"/>
                </a:highlight>
                <a:latin typeface="Consolas" panose="020B0609020204030204" pitchFamily="49" charset="0"/>
              </a:rPr>
              <a:t>: price = 1.25;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"banana"</a:t>
            </a:r>
            <a:r>
              <a:rPr lang="en-US" dirty="0">
                <a:solidFill>
                  <a:srgbClr val="000000"/>
                </a:solidFill>
                <a:highlight>
                  <a:srgbClr val="FFFFFF"/>
                </a:highlight>
                <a:latin typeface="Consolas" panose="020B0609020204030204" pitchFamily="49" charset="0"/>
              </a:rPr>
              <a:t>: price = 0.75;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"orange"</a:t>
            </a:r>
            <a:r>
              <a:rPr lang="en-US" dirty="0">
                <a:solidFill>
                  <a:srgbClr val="000000"/>
                </a:solidFill>
                <a:highlight>
                  <a:srgbClr val="FFFFFF"/>
                </a:highlight>
                <a:latin typeface="Consolas" panose="020B0609020204030204" pitchFamily="49" charset="0"/>
              </a:rPr>
              <a:t>: price = 1;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passionfruit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price = 1.5;</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"pear"</a:t>
            </a:r>
            <a:r>
              <a:rPr lang="en-US" dirty="0">
                <a:solidFill>
                  <a:srgbClr val="000000"/>
                </a:solidFill>
                <a:highlight>
                  <a:srgbClr val="FFFFFF"/>
                </a:highlight>
                <a:latin typeface="Consolas" panose="020B0609020204030204" pitchFamily="49" charset="0"/>
              </a:rPr>
              <a:t>: price = 0.5;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default</a:t>
            </a:r>
            <a:r>
              <a:rPr lang="en-US" dirty="0">
                <a:solidFill>
                  <a:srgbClr val="000000"/>
                </a:solidFill>
                <a:highlight>
                  <a:srgbClr val="FFFFFF"/>
                </a:highlight>
                <a:latin typeface="Consolas" panose="020B0609020204030204" pitchFamily="49" charset="0"/>
              </a:rPr>
              <a:t>: price = 0;</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price;</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passionfruit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0.5</a:t>
            </a:r>
            <a:endParaRPr lang="en-US" dirty="0"/>
          </a:p>
        </p:txBody>
      </p:sp>
      <p:sp>
        <p:nvSpPr>
          <p:cNvPr id="10" name="Rectangular Callout 9"/>
          <p:cNvSpPr/>
          <p:nvPr/>
        </p:nvSpPr>
        <p:spPr>
          <a:xfrm>
            <a:off x="5662564" y="2627870"/>
            <a:ext cx="2895600" cy="921608"/>
          </a:xfrm>
          <a:prstGeom prst="wedgeRectCallout">
            <a:avLst>
              <a:gd name="adj1" fmla="val -66450"/>
              <a:gd name="adj2" fmla="val 4594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No `break` so falls through to "pear" price</a:t>
            </a:r>
            <a:endParaRPr lang="en-US" sz="2000" b="1" dirty="0"/>
          </a:p>
        </p:txBody>
      </p:sp>
      <p:sp>
        <p:nvSpPr>
          <p:cNvPr id="4" name="Rounded Rectangle 3"/>
          <p:cNvSpPr/>
          <p:nvPr/>
        </p:nvSpPr>
        <p:spPr bwMode="auto">
          <a:xfrm>
            <a:off x="3220995" y="4885038"/>
            <a:ext cx="5544064" cy="108739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2000" b="1" dirty="0" err="1" smtClean="0"/>
              <a:t>JSHint</a:t>
            </a:r>
            <a:r>
              <a:rPr lang="en-US" sz="2000" b="1" dirty="0" smtClean="0"/>
              <a:t>: Line 7: case "</a:t>
            </a:r>
            <a:r>
              <a:rPr lang="en-US" sz="2000" b="1" dirty="0" err="1" smtClean="0"/>
              <a:t>passionfruit</a:t>
            </a:r>
            <a:r>
              <a:rPr lang="en-US" sz="2000" b="1" dirty="0" smtClean="0"/>
              <a:t>": price = 1.50; </a:t>
            </a:r>
          </a:p>
          <a:p>
            <a:pPr algn="ctr"/>
            <a:r>
              <a:rPr lang="en-US" sz="2000" b="1" dirty="0" smtClean="0"/>
              <a:t>--- Expected a 'break' statement before 'case'.</a:t>
            </a:r>
            <a:endParaRPr lang="en-US" sz="2000" b="1" dirty="0"/>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41850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Tumble Through Bug</a:t>
            </a:r>
          </a:p>
        </p:txBody>
      </p:sp>
      <p:sp>
        <p:nvSpPr>
          <p:cNvPr id="3" name="Text Placeholder 2"/>
          <p:cNvSpPr>
            <a:spLocks noGrp="1"/>
          </p:cNvSpPr>
          <p:nvPr>
            <p:ph type="body" idx="1"/>
          </p:nvPr>
        </p:nvSpPr>
        <p:spPr/>
        <p:txBody>
          <a:bodyPr/>
          <a:lstStyle/>
          <a:p>
            <a:pPr marL="0" indent="0">
              <a:buNone/>
            </a:pPr>
            <a:r>
              <a:rPr lang="en-US" dirty="0" smtClean="0">
                <a:solidFill>
                  <a:srgbClr val="0000FF"/>
                </a:solidFill>
                <a:highlight>
                  <a:srgbClr val="FFFFFF"/>
                </a:highlight>
                <a:latin typeface="Consolas" panose="020B0609020204030204" pitchFamily="49" charset="0"/>
              </a:rPr>
              <a:t>switch</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(item)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case</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"value1"</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code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case</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"value2"</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case</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"value3"</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default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code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(item)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"value1"</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"value2</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a:t>
            </a:r>
            <a:r>
              <a:rPr lang="en-US" dirty="0" smtClean="0">
                <a:solidFill>
                  <a:srgbClr val="008000"/>
                </a:solidFill>
                <a:highlight>
                  <a:srgbClr val="FFFFFF"/>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 falls through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"value3"</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default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sp>
        <p:nvSpPr>
          <p:cNvPr id="7" name="Rectangular Callout 6"/>
          <p:cNvSpPr/>
          <p:nvPr/>
        </p:nvSpPr>
        <p:spPr>
          <a:xfrm>
            <a:off x="3696629" y="4011826"/>
            <a:ext cx="4268932" cy="938364"/>
          </a:xfrm>
          <a:prstGeom prst="wedgeRectCallout">
            <a:avLst>
              <a:gd name="adj1" fmla="val -44013"/>
              <a:gd name="adj2" fmla="val 79323"/>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err="1" smtClean="0"/>
              <a:t>JSHint</a:t>
            </a:r>
            <a:r>
              <a:rPr lang="en-US" sz="2000" b="1" dirty="0" smtClean="0"/>
              <a:t> won't complain if you add </a:t>
            </a:r>
          </a:p>
          <a:p>
            <a:pPr algn="ctr"/>
            <a:r>
              <a:rPr lang="en-US" sz="2000" b="1" dirty="0" smtClean="0"/>
              <a:t>/* falls through */</a:t>
            </a:r>
            <a:endParaRPr lang="en-US" sz="2000" b="1" dirty="0"/>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10655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fade">
                                      <p:cBhvr>
                                        <p:cTn id="25" dur="500"/>
                                        <p:tgtEl>
                                          <p:spTgt spid="3">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Tumble Through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(item)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price = 0;</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(item)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"apple"</a:t>
            </a:r>
            <a:r>
              <a:rPr lang="en-US" dirty="0">
                <a:solidFill>
                  <a:srgbClr val="000000"/>
                </a:solidFill>
                <a:highlight>
                  <a:srgbClr val="FFFFFF"/>
                </a:highlight>
                <a:latin typeface="Consolas" panose="020B0609020204030204" pitchFamily="49" charset="0"/>
              </a:rPr>
              <a:t>: price = 1.25;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"banana"</a:t>
            </a:r>
            <a:r>
              <a:rPr lang="en-US" dirty="0">
                <a:solidFill>
                  <a:srgbClr val="000000"/>
                </a:solidFill>
                <a:highlight>
                  <a:srgbClr val="FFFFFF"/>
                </a:highlight>
                <a:latin typeface="Consolas" panose="020B0609020204030204" pitchFamily="49" charset="0"/>
              </a:rPr>
              <a:t>: price = 0.75;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"orange"</a:t>
            </a:r>
            <a:r>
              <a:rPr lang="en-US" dirty="0">
                <a:solidFill>
                  <a:srgbClr val="000000"/>
                </a:solidFill>
                <a:highlight>
                  <a:srgbClr val="FFFFFF"/>
                </a:highlight>
                <a:latin typeface="Consolas" panose="020B0609020204030204" pitchFamily="49" charset="0"/>
              </a:rPr>
              <a:t>: price = 1;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passionfruit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price = 1.5</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"pear"</a:t>
            </a:r>
            <a:r>
              <a:rPr lang="en-US" dirty="0">
                <a:solidFill>
                  <a:srgbClr val="000000"/>
                </a:solidFill>
                <a:highlight>
                  <a:srgbClr val="FFFFFF"/>
                </a:highlight>
                <a:latin typeface="Consolas" panose="020B0609020204030204" pitchFamily="49" charset="0"/>
              </a:rPr>
              <a:t>: price = 0.5;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default</a:t>
            </a:r>
            <a:r>
              <a:rPr lang="en-US" dirty="0">
                <a:solidFill>
                  <a:srgbClr val="000000"/>
                </a:solidFill>
                <a:highlight>
                  <a:srgbClr val="FFFFFF"/>
                </a:highlight>
                <a:latin typeface="Consolas" panose="020B0609020204030204" pitchFamily="49" charset="0"/>
              </a:rPr>
              <a:t>: price = 0;</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price;</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passionfruit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1.5</a:t>
            </a:r>
            <a:endParaRPr lang="en-US" dirty="0"/>
          </a:p>
        </p:txBody>
      </p:sp>
      <p:sp>
        <p:nvSpPr>
          <p:cNvPr id="13" name="Rectangular Callout 12"/>
          <p:cNvSpPr/>
          <p:nvPr/>
        </p:nvSpPr>
        <p:spPr>
          <a:xfrm>
            <a:off x="4901514" y="2850292"/>
            <a:ext cx="3656650" cy="600731"/>
          </a:xfrm>
          <a:prstGeom prst="wedgeRectCallout">
            <a:avLst>
              <a:gd name="adj1" fmla="val 1494"/>
              <a:gd name="adj2" fmla="val 7249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Add `break` for "</a:t>
            </a:r>
            <a:r>
              <a:rPr lang="en-US" sz="2000" b="1" dirty="0" err="1" smtClean="0"/>
              <a:t>passionfruit</a:t>
            </a:r>
            <a:r>
              <a:rPr lang="en-US" sz="2000" b="1" dirty="0" smtClean="0"/>
              <a:t>"</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4046600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3" end="13"/>
                                            </p:txEl>
                                          </p:spTgt>
                                        </p:tgtEl>
                                        <p:attrNameLst>
                                          <p:attrName>style.visibility</p:attrName>
                                        </p:attrNameLst>
                                      </p:cBhvr>
                                      <p:to>
                                        <p:strVal val="visible"/>
                                      </p:to>
                                    </p:set>
                                    <p:animEffect transition="in" filter="fade">
                                      <p:cBhvr>
                                        <p:cTn id="1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Tumble Through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store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prices = {</a:t>
            </a:r>
          </a:p>
          <a:p>
            <a:pPr marL="0" indent="0">
              <a:buNone/>
            </a:pPr>
            <a:r>
              <a:rPr lang="en-US" dirty="0" smtClean="0">
                <a:solidFill>
                  <a:srgbClr val="000000"/>
                </a:solidFill>
                <a:highlight>
                  <a:srgbClr val="FFFFFF"/>
                </a:highlight>
                <a:latin typeface="Consolas" panose="020B0609020204030204" pitchFamily="49" charset="0"/>
              </a:rPr>
              <a:t>    apple</a:t>
            </a:r>
            <a:r>
              <a:rPr lang="en-US" dirty="0">
                <a:solidFill>
                  <a:srgbClr val="000000"/>
                </a:solidFill>
                <a:highlight>
                  <a:srgbClr val="FFFFFF"/>
                </a:highlight>
                <a:latin typeface="Consolas" panose="020B0609020204030204" pitchFamily="49" charset="0"/>
              </a:rPr>
              <a:t>: 1.25,</a:t>
            </a:r>
          </a:p>
          <a:p>
            <a:pPr marL="0" indent="0">
              <a:buNone/>
            </a:pPr>
            <a:r>
              <a:rPr lang="en-US" dirty="0" smtClean="0">
                <a:solidFill>
                  <a:srgbClr val="000000"/>
                </a:solidFill>
                <a:highlight>
                  <a:srgbClr val="FFFFFF"/>
                </a:highlight>
                <a:latin typeface="Consolas" panose="020B0609020204030204" pitchFamily="49" charset="0"/>
              </a:rPr>
              <a:t>    banana</a:t>
            </a:r>
            <a:r>
              <a:rPr lang="en-US" dirty="0">
                <a:solidFill>
                  <a:srgbClr val="000000"/>
                </a:solidFill>
                <a:highlight>
                  <a:srgbClr val="FFFFFF"/>
                </a:highlight>
                <a:latin typeface="Consolas" panose="020B0609020204030204" pitchFamily="49" charset="0"/>
              </a:rPr>
              <a:t>: 0.75,</a:t>
            </a:r>
          </a:p>
          <a:p>
            <a:pPr marL="0" indent="0">
              <a:buNone/>
            </a:pPr>
            <a:r>
              <a:rPr lang="en-US" dirty="0" smtClean="0">
                <a:solidFill>
                  <a:srgbClr val="000000"/>
                </a:solidFill>
                <a:highlight>
                  <a:srgbClr val="FFFFFF"/>
                </a:highlight>
                <a:latin typeface="Consolas" panose="020B0609020204030204" pitchFamily="49" charset="0"/>
              </a:rPr>
              <a:t>    orange</a:t>
            </a:r>
            <a:r>
              <a:rPr lang="en-US" dirty="0">
                <a:solidFill>
                  <a:srgbClr val="000000"/>
                </a:solidFill>
                <a:highlight>
                  <a:srgbClr val="FFFFFF"/>
                </a:highlight>
                <a:latin typeface="Consolas" panose="020B0609020204030204" pitchFamily="49" charset="0"/>
              </a:rPr>
              <a:t>: 1.0,</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passionfruit</a:t>
            </a:r>
            <a:r>
              <a:rPr lang="en-US" dirty="0">
                <a:solidFill>
                  <a:srgbClr val="000000"/>
                </a:solidFill>
                <a:highlight>
                  <a:srgbClr val="FFFFFF"/>
                </a:highlight>
                <a:latin typeface="Consolas" panose="020B0609020204030204" pitchFamily="49" charset="0"/>
              </a:rPr>
              <a:t>: 1.5,</a:t>
            </a:r>
          </a:p>
          <a:p>
            <a:pPr marL="0" indent="0">
              <a:buNone/>
            </a:pPr>
            <a:r>
              <a:rPr lang="en-US" dirty="0" smtClean="0">
                <a:solidFill>
                  <a:srgbClr val="000000"/>
                </a:solidFill>
                <a:highlight>
                  <a:srgbClr val="FFFFFF"/>
                </a:highlight>
                <a:latin typeface="Consolas" panose="020B0609020204030204" pitchFamily="49" charset="0"/>
              </a:rPr>
              <a:t>    pear</a:t>
            </a:r>
            <a:r>
              <a:rPr lang="en-US" dirty="0">
                <a:solidFill>
                  <a:srgbClr val="000000"/>
                </a:solidFill>
                <a:highlight>
                  <a:srgbClr val="FFFFFF"/>
                </a:highlight>
                <a:latin typeface="Consolas" panose="020B0609020204030204" pitchFamily="49" charset="0"/>
              </a:rPr>
              <a:t>: 0.5</a:t>
            </a:r>
          </a:p>
          <a:p>
            <a:pPr marL="0" indent="0">
              <a:buNone/>
            </a:pPr>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getPrice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(item, quantity)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prices[item] * quantity;</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it-IT" dirty="0" smtClean="0">
                <a:solidFill>
                  <a:srgbClr val="000000"/>
                </a:solidFill>
                <a:highlight>
                  <a:srgbClr val="FFFFFF"/>
                </a:highlight>
                <a:latin typeface="Consolas" panose="020B0609020204030204" pitchFamily="49" charset="0"/>
              </a:rPr>
              <a:t>console.log(store.getPrice</a:t>
            </a:r>
            <a:r>
              <a:rPr lang="it-IT" dirty="0">
                <a:solidFill>
                  <a:srgbClr val="000000"/>
                </a:solidFill>
                <a:highlight>
                  <a:srgbClr val="FFFFFF"/>
                </a:highlight>
                <a:latin typeface="Consolas" panose="020B0609020204030204" pitchFamily="49" charset="0"/>
              </a:rPr>
              <a:t>(</a:t>
            </a:r>
            <a:r>
              <a:rPr lang="it-IT" dirty="0">
                <a:solidFill>
                  <a:srgbClr val="A31515"/>
                </a:solidFill>
                <a:highlight>
                  <a:srgbClr val="FFFFFF"/>
                </a:highlight>
                <a:latin typeface="Consolas" panose="020B0609020204030204" pitchFamily="49" charset="0"/>
              </a:rPr>
              <a:t>"passionfruit"</a:t>
            </a:r>
            <a:r>
              <a:rPr lang="it-IT" dirty="0">
                <a:solidFill>
                  <a:srgbClr val="000000"/>
                </a:solidFill>
                <a:highlight>
                  <a:srgbClr val="FFFFFF"/>
                </a:highlight>
                <a:latin typeface="Consolas" panose="020B0609020204030204" pitchFamily="49" charset="0"/>
              </a:rPr>
              <a:t>, 2</a:t>
            </a:r>
            <a:r>
              <a:rPr lang="it-IT"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3</a:t>
            </a:r>
            <a:endParaRPr lang="en-US" dirty="0"/>
          </a:p>
          <a:p>
            <a:pPr marL="0" indent="0">
              <a:buNone/>
            </a:pPr>
            <a:endParaRPr lang="en-US" dirty="0">
              <a:solidFill>
                <a:srgbClr val="0000FF"/>
              </a:solidFill>
              <a:highlight>
                <a:srgbClr val="FFFFFF"/>
              </a:highlight>
              <a:latin typeface="Consolas" panose="020B0609020204030204" pitchFamily="49" charset="0"/>
            </a:endParaRPr>
          </a:p>
        </p:txBody>
      </p:sp>
      <p:sp>
        <p:nvSpPr>
          <p:cNvPr id="13" name="Rectangular Callout 12"/>
          <p:cNvSpPr/>
          <p:nvPr/>
        </p:nvSpPr>
        <p:spPr>
          <a:xfrm>
            <a:off x="3824743" y="2001794"/>
            <a:ext cx="4268932" cy="906162"/>
          </a:xfrm>
          <a:prstGeom prst="wedgeRectCallout">
            <a:avLst>
              <a:gd name="adj1" fmla="val -61381"/>
              <a:gd name="adj2" fmla="val 3714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Keep price in an object and encapsulate in a module</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339426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Tumble Through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prices = </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prices.apple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1.25 * </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prices.banana</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0.75 * </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prices.orange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1.00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prices.passionfruit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month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Date().</a:t>
            </a:r>
            <a:r>
              <a:rPr lang="en-US" dirty="0" err="1">
                <a:solidFill>
                  <a:srgbClr val="000000"/>
                </a:solidFill>
                <a:highlight>
                  <a:srgbClr val="FFFFFF"/>
                </a:highlight>
                <a:latin typeface="Consolas" panose="020B0609020204030204" pitchFamily="49" charset="0"/>
              </a:rPr>
              <a:t>getMonth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price = month &lt; 4 &amp;&amp; month &gt; 10 ? 2.5 : 1.5;</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price * </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prices.pear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0.50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num</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endParaRPr lang="fr-FR" dirty="0" smtClean="0">
              <a:solidFill>
                <a:srgbClr val="000000"/>
              </a:solidFill>
              <a:highlight>
                <a:srgbClr val="FFFFFF"/>
              </a:highlight>
              <a:latin typeface="Consolas" panose="020B0609020204030204" pitchFamily="49" charset="0"/>
            </a:endParaRPr>
          </a:p>
          <a:p>
            <a:pPr marL="0" indent="0">
              <a:buNone/>
            </a:pPr>
            <a:r>
              <a:rPr lang="fr-FR" dirty="0" smtClean="0">
                <a:solidFill>
                  <a:srgbClr val="000000"/>
                </a:solidFill>
                <a:highlight>
                  <a:srgbClr val="FFFFFF"/>
                </a:highlight>
                <a:latin typeface="Consolas" panose="020B0609020204030204" pitchFamily="49" charset="0"/>
              </a:rPr>
              <a:t>console.log(</a:t>
            </a:r>
            <a:r>
              <a:rPr lang="fr-FR" dirty="0" err="1" smtClean="0">
                <a:solidFill>
                  <a:srgbClr val="000000"/>
                </a:solidFill>
                <a:highlight>
                  <a:srgbClr val="FFFFFF"/>
                </a:highlight>
                <a:latin typeface="Consolas" panose="020B0609020204030204" pitchFamily="49" charset="0"/>
              </a:rPr>
              <a:t>prices</a:t>
            </a:r>
            <a:r>
              <a:rPr lang="fr-FR" dirty="0">
                <a:solidFill>
                  <a:srgbClr val="000000"/>
                </a:solidFill>
                <a:highlight>
                  <a:srgbClr val="FFFFFF"/>
                </a:highlight>
                <a:latin typeface="Consolas" panose="020B0609020204030204" pitchFamily="49" charset="0"/>
              </a:rPr>
              <a:t>[</a:t>
            </a:r>
            <a:r>
              <a:rPr lang="fr-FR" dirty="0">
                <a:solidFill>
                  <a:srgbClr val="A31515"/>
                </a:solidFill>
                <a:highlight>
                  <a:srgbClr val="FFFFFF"/>
                </a:highlight>
                <a:latin typeface="Consolas" panose="020B0609020204030204" pitchFamily="49" charset="0"/>
              </a:rPr>
              <a:t>"</a:t>
            </a:r>
            <a:r>
              <a:rPr lang="fr-FR" dirty="0" err="1">
                <a:solidFill>
                  <a:srgbClr val="A31515"/>
                </a:solidFill>
                <a:highlight>
                  <a:srgbClr val="FFFFFF"/>
                </a:highlight>
                <a:latin typeface="Consolas" panose="020B0609020204030204" pitchFamily="49" charset="0"/>
              </a:rPr>
              <a:t>passionfruit</a:t>
            </a:r>
            <a:r>
              <a:rPr lang="fr-FR" dirty="0">
                <a:solidFill>
                  <a:srgbClr val="A31515"/>
                </a:solidFill>
                <a:highlight>
                  <a:srgbClr val="FFFFFF"/>
                </a:highlight>
                <a:latin typeface="Consolas" panose="020B0609020204030204" pitchFamily="49" charset="0"/>
              </a:rPr>
              <a:t>"</a:t>
            </a:r>
            <a:r>
              <a:rPr lang="fr-FR" dirty="0">
                <a:solidFill>
                  <a:srgbClr val="000000"/>
                </a:solidFill>
                <a:highlight>
                  <a:srgbClr val="FFFFFF"/>
                </a:highlight>
                <a:latin typeface="Consolas" panose="020B0609020204030204" pitchFamily="49" charset="0"/>
              </a:rPr>
              <a:t>](2</a:t>
            </a:r>
            <a:r>
              <a:rPr lang="fr-FR"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 </a:t>
            </a:r>
            <a:r>
              <a:rPr lang="en-US" dirty="0" smtClean="0">
                <a:solidFill>
                  <a:srgbClr val="008000"/>
                </a:solidFill>
                <a:highlight>
                  <a:srgbClr val="FFFFFF"/>
                </a:highlight>
                <a:latin typeface="Consolas" panose="020B0609020204030204" pitchFamily="49" charset="0"/>
              </a:rPr>
              <a:t>3 or 5</a:t>
            </a:r>
            <a:endParaRPr lang="en-US" dirty="0"/>
          </a:p>
          <a:p>
            <a:pPr marL="0" indent="0">
              <a:buNone/>
            </a:pPr>
            <a:endParaRPr lang="fr-FR" dirty="0">
              <a:solidFill>
                <a:srgbClr val="000000"/>
              </a:solidFill>
              <a:highlight>
                <a:srgbClr val="FFFFFF"/>
              </a:highlight>
              <a:latin typeface="Consolas" panose="020B0609020204030204" pitchFamily="49" charset="0"/>
            </a:endParaRPr>
          </a:p>
          <a:p>
            <a:endParaRPr lang="fr-FR" dirty="0"/>
          </a:p>
        </p:txBody>
      </p:sp>
      <p:sp>
        <p:nvSpPr>
          <p:cNvPr id="13" name="Rectangular Callout 12"/>
          <p:cNvSpPr/>
          <p:nvPr/>
        </p:nvSpPr>
        <p:spPr>
          <a:xfrm>
            <a:off x="3341745" y="1219186"/>
            <a:ext cx="4268932" cy="788773"/>
          </a:xfrm>
          <a:prstGeom prst="wedgeRectCallout">
            <a:avLst>
              <a:gd name="adj1" fmla="val -62539"/>
              <a:gd name="adj2" fmla="val 46872"/>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sym typeface="Wingdings" panose="05000000000000000000" pitchFamily="2" charset="2"/>
              </a:rPr>
              <a:t>Each fruit has their own function</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793857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Stray Bug</a:t>
            </a:r>
            <a:endParaRPr lang="en-US" dirty="0"/>
          </a:p>
        </p:txBody>
      </p:sp>
      <p:sp>
        <p:nvSpPr>
          <p:cNvPr id="3" name="Text Placeholder 2"/>
          <p:cNvSpPr>
            <a:spLocks noGrp="1"/>
          </p:cNvSpPr>
          <p:nvPr>
            <p:ph type="body" idx="1"/>
          </p:nvPr>
        </p:nvSpPr>
        <p:spPr/>
        <p:txBody>
          <a:bodyPr/>
          <a:lstStyle/>
          <a:p>
            <a:pPr marL="0" indent="0">
              <a:buNone/>
            </a:pP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script1.js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A31515"/>
                </a:solidFill>
                <a:highlight>
                  <a:srgbClr val="FFFFFF"/>
                </a:highlight>
                <a:latin typeface="Consolas" panose="020B0609020204030204" pitchFamily="49" charset="0"/>
              </a:rPr>
              <a:t>"use strict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 =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script2.js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smtClean="0">
                <a:solidFill>
                  <a:srgbClr val="000000"/>
                </a:solidFill>
                <a:highlight>
                  <a:srgbClr val="FFFFFF"/>
                </a:highlight>
                <a:latin typeface="Consolas" panose="020B0609020204030204" pitchFamily="49" charset="0"/>
              </a:rPr>
              <a:t>  oops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uhh-ohh</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console.log(oops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7" name="Rounded Rectangle 6"/>
          <p:cNvSpPr/>
          <p:nvPr/>
        </p:nvSpPr>
        <p:spPr bwMode="auto">
          <a:xfrm>
            <a:off x="5537738" y="3306977"/>
            <a:ext cx="2346834" cy="625046"/>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ctr"/>
            <a:r>
              <a:rPr lang="en-US" sz="2000" b="1" dirty="0" smtClean="0"/>
              <a:t>Two Script Files</a:t>
            </a:r>
            <a:endParaRPr lang="en-US" sz="2000" b="1" dirty="0"/>
          </a:p>
        </p:txBody>
      </p:sp>
      <p:sp>
        <p:nvSpPr>
          <p:cNvPr id="8" name="Left Arrow 7"/>
          <p:cNvSpPr/>
          <p:nvPr/>
        </p:nvSpPr>
        <p:spPr bwMode="auto">
          <a:xfrm rot="1495333">
            <a:off x="3309869" y="2642696"/>
            <a:ext cx="1959923" cy="263611"/>
          </a:xfrm>
          <a:prstGeom prst="leftArrow">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2000" dirty="0">
              <a:latin typeface="Tekton Pro" pitchFamily="34" charset="0"/>
            </a:endParaRPr>
          </a:p>
        </p:txBody>
      </p:sp>
      <p:sp>
        <p:nvSpPr>
          <p:cNvPr id="9" name="Left Arrow 8"/>
          <p:cNvSpPr/>
          <p:nvPr/>
        </p:nvSpPr>
        <p:spPr bwMode="auto">
          <a:xfrm rot="20388913">
            <a:off x="3352568" y="4250723"/>
            <a:ext cx="1894198" cy="263611"/>
          </a:xfrm>
          <a:prstGeom prst="leftArrow">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2000" dirty="0">
              <a:latin typeface="Tekton Pro" pitchFamily="34" charset="0"/>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5290886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Stray Bug</a:t>
            </a:r>
          </a:p>
        </p:txBody>
      </p:sp>
      <p:sp>
        <p:nvSpPr>
          <p:cNvPr id="3" name="Text Placeholder 2"/>
          <p:cNvSpPr>
            <a:spLocks noGrp="1"/>
          </p:cNvSpPr>
          <p:nvPr>
            <p:ph type="body" idx="1"/>
          </p:nvPr>
        </p:nvSpPr>
        <p:spPr/>
        <p:txBody>
          <a:bodyPr/>
          <a:lstStyle/>
          <a:p>
            <a:pPr marL="0" indent="0">
              <a:buNone/>
            </a:pP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a:t>
            </a:r>
            <a:r>
              <a:rPr lang="en-US" dirty="0" err="1">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(){oops=</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uhh-ohh</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,console.log(oops)})();</a:t>
            </a:r>
          </a:p>
          <a:p>
            <a:pPr marL="0" indent="0">
              <a:buNone/>
            </a:pP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sourceMappingURL</a:t>
            </a:r>
            <a:r>
              <a:rPr lang="en-US" dirty="0">
                <a:solidFill>
                  <a:srgbClr val="008000"/>
                </a:solidFill>
                <a:highlight>
                  <a:srgbClr val="FFFFFF"/>
                </a:highlight>
                <a:latin typeface="Consolas" panose="020B0609020204030204" pitchFamily="49" charset="0"/>
              </a:rPr>
              <a:t>=bundle1.min.js.map</a:t>
            </a:r>
            <a:endParaRPr lang="en-US" dirty="0"/>
          </a:p>
        </p:txBody>
      </p:sp>
      <p:sp>
        <p:nvSpPr>
          <p:cNvPr id="10" name="Rectangular Callout 9"/>
          <p:cNvSpPr/>
          <p:nvPr/>
        </p:nvSpPr>
        <p:spPr>
          <a:xfrm>
            <a:off x="2982098" y="3116992"/>
            <a:ext cx="5263977" cy="1157416"/>
          </a:xfrm>
          <a:prstGeom prst="wedgeRectCallout">
            <a:avLst>
              <a:gd name="adj1" fmla="val -38285"/>
              <a:gd name="adj2" fmla="val -7084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Error only when combined &amp; minified</a:t>
            </a:r>
          </a:p>
          <a:p>
            <a:pPr algn="ctr"/>
            <a:endParaRPr lang="en-US" sz="2000" b="1" dirty="0"/>
          </a:p>
          <a:p>
            <a:pPr algn="ctr"/>
            <a:r>
              <a:rPr lang="en-US" sz="2000" b="1" dirty="0" smtClean="0"/>
              <a:t>Uncaught </a:t>
            </a:r>
            <a:r>
              <a:rPr lang="en-US" sz="2000" b="1" dirty="0" err="1" smtClean="0"/>
              <a:t>ReferenceError</a:t>
            </a:r>
            <a:r>
              <a:rPr lang="en-US" sz="2000" b="1" dirty="0" smtClean="0"/>
              <a:t>: oops is not defined</a:t>
            </a:r>
            <a:endParaRPr lang="en-US" sz="2000" b="1" dirty="0"/>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111338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Stray Bug</a:t>
            </a:r>
          </a:p>
        </p:txBody>
      </p:sp>
      <p:sp>
        <p:nvSpPr>
          <p:cNvPr id="3" name="Text Placeholder 2"/>
          <p:cNvSpPr>
            <a:spLocks noGrp="1"/>
          </p:cNvSpPr>
          <p:nvPr>
            <p:ph type="body" idx="1"/>
          </p:nvPr>
        </p:nvSpPr>
        <p:spPr/>
        <p:txBody>
          <a:bodyPr/>
          <a:lstStyle/>
          <a:p>
            <a:pPr marL="0" indent="0">
              <a:buNone/>
            </a:pPr>
            <a:r>
              <a:rPr lang="en-US" dirty="0" smtClean="0"/>
              <a:t>What is Strict Mode?</a:t>
            </a:r>
          </a:p>
          <a:p>
            <a:r>
              <a:rPr lang="en-US" dirty="0" smtClean="0"/>
              <a:t>Prevent accidental global variables</a:t>
            </a:r>
          </a:p>
          <a:p>
            <a:r>
              <a:rPr lang="en-US" dirty="0" smtClean="0"/>
              <a:t>Assignment to non-writable property will throw exception</a:t>
            </a:r>
          </a:p>
          <a:p>
            <a:r>
              <a:rPr lang="en-US" dirty="0" smtClean="0"/>
              <a:t>Deleting undeletable property will throw exception</a:t>
            </a:r>
          </a:p>
          <a:p>
            <a:r>
              <a:rPr lang="en-US" dirty="0" smtClean="0"/>
              <a:t>Requires properties to be unique in object literal</a:t>
            </a:r>
          </a:p>
          <a:p>
            <a:r>
              <a:rPr lang="en-US" dirty="0" smtClean="0"/>
              <a:t>Requires parameter names in function to be unique</a:t>
            </a:r>
            <a:endParaRPr lang="en-US" dirty="0"/>
          </a:p>
          <a:p>
            <a:r>
              <a:rPr lang="en-US" dirty="0" smtClean="0"/>
              <a:t>Prevent octal number literals</a:t>
            </a:r>
          </a:p>
          <a:p>
            <a:r>
              <a:rPr lang="en-US" dirty="0" smtClean="0"/>
              <a:t>Makes use of  `with` a syntax error</a:t>
            </a:r>
          </a:p>
          <a:p>
            <a:r>
              <a:rPr lang="en-US" dirty="0" smtClean="0"/>
              <a:t>New variables aren't introduced in surrounding scope with `</a:t>
            </a:r>
            <a:r>
              <a:rPr lang="en-US" dirty="0" err="1" smtClean="0"/>
              <a:t>eval</a:t>
            </a:r>
            <a:r>
              <a:rPr lang="en-US" dirty="0" smtClean="0"/>
              <a:t>`</a:t>
            </a:r>
          </a:p>
          <a:p>
            <a:r>
              <a:rPr lang="en-US" dirty="0" smtClean="0"/>
              <a:t>Etc…</a:t>
            </a:r>
          </a:p>
          <a:p>
            <a:pPr marL="0" indent="0">
              <a:buNone/>
            </a:pPr>
            <a:endParaRPr lang="en-US" dirty="0" smtClean="0"/>
          </a:p>
          <a:p>
            <a:pPr marL="457200" indent="-457200">
              <a:buFont typeface="+mj-lt"/>
              <a:buAutoNum type="arabicPeriod"/>
            </a:pPr>
            <a:endParaRPr lang="en-US" dirty="0" smtClean="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64048913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Stray Bug</a:t>
            </a:r>
          </a:p>
        </p:txBody>
      </p:sp>
      <p:sp>
        <p:nvSpPr>
          <p:cNvPr id="3" name="Text Placeholder 2"/>
          <p:cNvSpPr>
            <a:spLocks noGrp="1"/>
          </p:cNvSpPr>
          <p:nvPr>
            <p:ph type="body" idx="1"/>
          </p:nvPr>
        </p:nvSpPr>
        <p:spPr/>
        <p:txBody>
          <a:bodyPr/>
          <a:lstStyle/>
          <a:p>
            <a:pPr marL="0" indent="0">
              <a:buNone/>
            </a:pPr>
            <a:r>
              <a:rPr lang="en-US" dirty="0" smtClean="0"/>
              <a:t>Apply Strict Mode</a:t>
            </a:r>
          </a:p>
          <a:p>
            <a:pPr marL="0" indent="0">
              <a:buNone/>
            </a:pPr>
            <a:endParaRPr lang="en-US" dirty="0" smtClean="0"/>
          </a:p>
          <a:p>
            <a:pPr marL="457200" indent="-457200">
              <a:buFont typeface="+mj-lt"/>
              <a:buAutoNum type="arabicPeriod"/>
            </a:pPr>
            <a:r>
              <a:rPr lang="en-US" dirty="0" smtClean="0"/>
              <a:t>For Scripts</a:t>
            </a:r>
          </a:p>
          <a:p>
            <a:pPr marL="0" indent="0">
              <a:buNone/>
            </a:pPr>
            <a:r>
              <a:rPr lang="en-US" dirty="0">
                <a:solidFill>
                  <a:srgbClr val="A31515"/>
                </a:solidFill>
                <a:highlight>
                  <a:srgbClr val="FFFFFF"/>
                </a:highlight>
                <a:latin typeface="Consolas" panose="020B0609020204030204" pitchFamily="49" charset="0"/>
              </a:rPr>
              <a:t>"use strict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 =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"I'm Strict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endParaRPr lang="en-US" dirty="0" smtClean="0"/>
          </a:p>
          <a:p>
            <a:pPr marL="457200" indent="-457200">
              <a:buFont typeface="+mj-lt"/>
              <a:buAutoNum type="arabicPeriod" startAt="2"/>
            </a:pPr>
            <a:r>
              <a:rPr lang="en-US" dirty="0" smtClean="0"/>
              <a:t>For Functions</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test1()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A31515"/>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console.log(</a:t>
            </a:r>
            <a:r>
              <a:rPr lang="en-US" dirty="0" smtClean="0">
                <a:solidFill>
                  <a:srgbClr val="A31515"/>
                </a:solidFill>
                <a:highlight>
                  <a:srgbClr val="FFFFFF"/>
                </a:highlight>
                <a:latin typeface="Consolas" panose="020B0609020204030204" pitchFamily="49" charset="0"/>
              </a:rPr>
              <a:t>"I'm Strict</a:t>
            </a:r>
            <a:r>
              <a:rPr lang="en-US" dirty="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test2() {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"I'm </a:t>
            </a:r>
            <a:r>
              <a:rPr lang="en-US" dirty="0" smtClean="0">
                <a:solidFill>
                  <a:srgbClr val="A31515"/>
                </a:solidFill>
                <a:highlight>
                  <a:srgbClr val="FFFFFF"/>
                </a:highlight>
                <a:latin typeface="Consolas" panose="020B0609020204030204" pitchFamily="49" charset="0"/>
              </a:rPr>
              <a:t>Not Strict"</a:t>
            </a:r>
            <a:r>
              <a:rPr lang="en-US" dirty="0" smtClean="0">
                <a:solidFill>
                  <a:srgbClr val="000000"/>
                </a:solidFill>
                <a:highlight>
                  <a:srgbClr val="FFFFFF"/>
                </a:highlight>
                <a:latin typeface="Consolas" panose="020B0609020204030204" pitchFamily="49" charset="0"/>
              </a:rPr>
              <a:t>); }</a:t>
            </a:r>
            <a:endParaRPr lang="en-US" dirty="0" smtClean="0"/>
          </a:p>
          <a:p>
            <a:pPr marL="457200" indent="-457200">
              <a:buFont typeface="+mj-lt"/>
              <a:buAutoNum type="arabicPeriod"/>
            </a:pPr>
            <a:endParaRPr lang="en-US" dirty="0" smtClean="0"/>
          </a:p>
        </p:txBody>
      </p:sp>
      <p:sp>
        <p:nvSpPr>
          <p:cNvPr id="7" name="Rectangular Callout 6"/>
          <p:cNvSpPr/>
          <p:nvPr/>
        </p:nvSpPr>
        <p:spPr>
          <a:xfrm>
            <a:off x="2743200" y="1650657"/>
            <a:ext cx="3657599" cy="853646"/>
          </a:xfrm>
          <a:prstGeom prst="wedgeRectCallout">
            <a:avLst>
              <a:gd name="adj1" fmla="val -40087"/>
              <a:gd name="adj2" fmla="val 748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err="1" smtClean="0"/>
              <a:t>JSHint</a:t>
            </a:r>
            <a:r>
              <a:rPr lang="en-US" sz="2000" b="1" dirty="0" smtClean="0"/>
              <a:t>: "use strict"; --- Use the function form of "use strict".</a:t>
            </a:r>
            <a:endParaRPr lang="en-US" sz="2000" b="1" dirty="0"/>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64441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Stray Bug</a:t>
            </a:r>
          </a:p>
        </p:txBody>
      </p:sp>
      <p:sp>
        <p:nvSpPr>
          <p:cNvPr id="3" name="Text Placeholder 2"/>
          <p:cNvSpPr>
            <a:spLocks noGrp="1"/>
          </p:cNvSpPr>
          <p:nvPr>
            <p:ph type="body" idx="1"/>
          </p:nvPr>
        </p:nvSpPr>
        <p:spPr/>
        <p:txBody>
          <a:bodyPr/>
          <a:lstStyle/>
          <a:p>
            <a:pPr marL="0" indent="0">
              <a:buNone/>
            </a:pPr>
            <a:r>
              <a:rPr lang="en-US" dirty="0">
                <a:solidFill>
                  <a:srgbClr val="008000"/>
                </a:solidFill>
                <a:highlight>
                  <a:srgbClr val="FFFFFF"/>
                </a:highlight>
                <a:latin typeface="Consolas" panose="020B0609020204030204" pitchFamily="49" charset="0"/>
              </a:rPr>
              <a:t>// script1.js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a:t>
            </a:r>
            <a:endParaRPr lang="en-US" dirty="0" smtClean="0">
              <a:solidFill>
                <a:srgbClr val="A31515"/>
              </a:solidFill>
              <a:highlight>
                <a:srgbClr val="FFFFFF"/>
              </a:highlight>
              <a:latin typeface="Consolas" panose="020B0609020204030204" pitchFamily="49" charset="0"/>
            </a:endParaRPr>
          </a:p>
          <a:p>
            <a:pPr marL="0" indent="0">
              <a:buNone/>
            </a:pPr>
            <a:r>
              <a:rPr lang="en-US" dirty="0" smtClean="0">
                <a:solidFill>
                  <a:srgbClr val="A31515"/>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8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script2.js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oops =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uhh-ohh</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console.log(oops);</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13" name="Rectangular Callout 12"/>
          <p:cNvSpPr/>
          <p:nvPr/>
        </p:nvSpPr>
        <p:spPr>
          <a:xfrm>
            <a:off x="3341745" y="1672280"/>
            <a:ext cx="4268932" cy="897925"/>
          </a:xfrm>
          <a:prstGeom prst="wedgeRectCallout">
            <a:avLst>
              <a:gd name="adj1" fmla="val -62153"/>
              <a:gd name="adj2" fmla="val -1941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Wrap code in IFFE so "use strict"; contained to function</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4081183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740379557"/>
              </p:ext>
            </p:extLst>
          </p:nvPr>
        </p:nvGraphicFramePr>
        <p:xfrm>
          <a:off x="1066800" y="914400"/>
          <a:ext cx="70104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716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53572D46-B7D3-4508-8EDB-1EB5D1727E5D}"/>
                                            </p:graphicEl>
                                          </p:spTgt>
                                        </p:tgtEl>
                                        <p:attrNameLst>
                                          <p:attrName>style.visibility</p:attrName>
                                        </p:attrNameLst>
                                      </p:cBhvr>
                                      <p:to>
                                        <p:strVal val="visible"/>
                                      </p:to>
                                    </p:set>
                                    <p:animEffect transition="in" filter="fade">
                                      <p:cBhvr>
                                        <p:cTn id="7" dur="500"/>
                                        <p:tgtEl>
                                          <p:spTgt spid="7">
                                            <p:graphicEl>
                                              <a:dgm id="{53572D46-B7D3-4508-8EDB-1EB5D1727E5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FCB94902-7697-4422-A1D1-EF6FF7998A95}"/>
                                            </p:graphicEl>
                                          </p:spTgt>
                                        </p:tgtEl>
                                        <p:attrNameLst>
                                          <p:attrName>style.visibility</p:attrName>
                                        </p:attrNameLst>
                                      </p:cBhvr>
                                      <p:to>
                                        <p:strVal val="visible"/>
                                      </p:to>
                                    </p:set>
                                    <p:animEffect transition="in" filter="fade">
                                      <p:cBhvr>
                                        <p:cTn id="12" dur="500"/>
                                        <p:tgtEl>
                                          <p:spTgt spid="7">
                                            <p:graphicEl>
                                              <a:dgm id="{FCB94902-7697-4422-A1D1-EF6FF7998A9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16A22D72-7C0F-4E77-98D7-D82570E04AA0}"/>
                                            </p:graphicEl>
                                          </p:spTgt>
                                        </p:tgtEl>
                                        <p:attrNameLst>
                                          <p:attrName>style.visibility</p:attrName>
                                        </p:attrNameLst>
                                      </p:cBhvr>
                                      <p:to>
                                        <p:strVal val="visible"/>
                                      </p:to>
                                    </p:set>
                                    <p:animEffect transition="in" filter="fade">
                                      <p:cBhvr>
                                        <p:cTn id="17" dur="500"/>
                                        <p:tgtEl>
                                          <p:spTgt spid="7">
                                            <p:graphicEl>
                                              <a:dgm id="{16A22D72-7C0F-4E77-98D7-D82570E04AA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BDD42AF6-A831-4C70-8ED8-6F6515D4C000}"/>
                                            </p:graphicEl>
                                          </p:spTgt>
                                        </p:tgtEl>
                                        <p:attrNameLst>
                                          <p:attrName>style.visibility</p:attrName>
                                        </p:attrNameLst>
                                      </p:cBhvr>
                                      <p:to>
                                        <p:strVal val="visible"/>
                                      </p:to>
                                    </p:set>
                                    <p:animEffect transition="in" filter="fade">
                                      <p:cBhvr>
                                        <p:cTn id="22" dur="500"/>
                                        <p:tgtEl>
                                          <p:spTgt spid="7">
                                            <p:graphicEl>
                                              <a:dgm id="{BDD42AF6-A831-4C70-8ED8-6F6515D4C00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02D34B5E-2452-4FAE-A128-11FEE586F089}"/>
                                            </p:graphicEl>
                                          </p:spTgt>
                                        </p:tgtEl>
                                        <p:attrNameLst>
                                          <p:attrName>style.visibility</p:attrName>
                                        </p:attrNameLst>
                                      </p:cBhvr>
                                      <p:to>
                                        <p:strVal val="visible"/>
                                      </p:to>
                                    </p:set>
                                    <p:animEffect transition="in" filter="fade">
                                      <p:cBhvr>
                                        <p:cTn id="27" dur="500"/>
                                        <p:tgtEl>
                                          <p:spTgt spid="7">
                                            <p:graphicEl>
                                              <a:dgm id="{02D34B5E-2452-4FAE-A128-11FEE586F0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Parenthesis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store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price = 1.25,</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 price;</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numberOfItems</a:t>
            </a:r>
            <a:r>
              <a:rPr lang="en-US" dirty="0">
                <a:solidFill>
                  <a:srgbClr val="000000"/>
                </a:solidFill>
                <a:highlight>
                  <a:srgbClr val="FFFFFF"/>
                </a:highlight>
                <a:latin typeface="Consolas" panose="020B0609020204030204" pitchFamily="49" charset="0"/>
              </a:rPr>
              <a:t> = 4</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console.log(</a:t>
            </a:r>
            <a:r>
              <a:rPr lang="en-US" dirty="0" err="1">
                <a:solidFill>
                  <a:srgbClr val="000000"/>
                </a:solidFill>
                <a:highlight>
                  <a:srgbClr val="FFFFFF"/>
                </a:highlight>
                <a:latin typeface="Consolas" panose="020B0609020204030204" pitchFamily="49" charset="0"/>
              </a:rPr>
              <a:t>store.getPrice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numberOfItems</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66364882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Parenthesis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store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price = 1.25,</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 price;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numberOfItems</a:t>
            </a:r>
            <a:r>
              <a:rPr lang="en-US" dirty="0">
                <a:solidFill>
                  <a:srgbClr val="000000"/>
                </a:solidFill>
                <a:highlight>
                  <a:srgbClr val="FFFFFF"/>
                </a:highlight>
                <a:latin typeface="Consolas" panose="020B0609020204030204" pitchFamily="49" charset="0"/>
              </a:rPr>
              <a:t> = 4;</a:t>
            </a:r>
          </a:p>
          <a:p>
            <a:pPr marL="0" indent="0">
              <a:buNone/>
            </a:pPr>
            <a:r>
              <a:rPr lang="en-US" dirty="0">
                <a:solidFill>
                  <a:srgbClr val="000000"/>
                </a:solidFill>
                <a:highlight>
                  <a:srgbClr val="FFFFFF"/>
                </a:highlight>
                <a:latin typeface="Consolas" panose="020B0609020204030204" pitchFamily="49" charset="0"/>
              </a:rPr>
              <a:t>    console.log(</a:t>
            </a:r>
            <a:r>
              <a:rPr lang="en-US" dirty="0" err="1">
                <a:solidFill>
                  <a:srgbClr val="000000"/>
                </a:solidFill>
                <a:highlight>
                  <a:srgbClr val="FFFFFF"/>
                </a:highlight>
                <a:latin typeface="Consolas" panose="020B0609020204030204" pitchFamily="49" charset="0"/>
              </a:rPr>
              <a:t>store.getPrice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numberOfItems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p:txBody>
      </p:sp>
      <p:sp>
        <p:nvSpPr>
          <p:cNvPr id="10" name="Rectangular Callout 9"/>
          <p:cNvSpPr/>
          <p:nvPr/>
        </p:nvSpPr>
        <p:spPr>
          <a:xfrm>
            <a:off x="1606379" y="3619500"/>
            <a:ext cx="2895600" cy="781192"/>
          </a:xfrm>
          <a:prstGeom prst="wedgeRectCallout">
            <a:avLst>
              <a:gd name="adj1" fmla="val -38285"/>
              <a:gd name="adj2" fmla="val 839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Uncaught </a:t>
            </a:r>
            <a:r>
              <a:rPr lang="en-US" sz="2000" b="1" dirty="0" err="1" smtClean="0"/>
              <a:t>SyntaxError</a:t>
            </a:r>
            <a:r>
              <a:rPr lang="en-US" sz="2000" b="1" dirty="0" smtClean="0"/>
              <a:t>: Unexpected token (</a:t>
            </a:r>
            <a:endParaRPr lang="en-US" sz="2000" b="1" dirty="0"/>
          </a:p>
        </p:txBody>
      </p:sp>
      <p:sp>
        <p:nvSpPr>
          <p:cNvPr id="11" name="Rounded Rectangle 10"/>
          <p:cNvSpPr/>
          <p:nvPr/>
        </p:nvSpPr>
        <p:spPr bwMode="auto">
          <a:xfrm>
            <a:off x="5123936" y="4027673"/>
            <a:ext cx="3602109" cy="1532237"/>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2000" b="1" dirty="0" err="1" smtClean="0"/>
              <a:t>JSHint</a:t>
            </a:r>
            <a:r>
              <a:rPr lang="en-US" sz="2000" b="1" dirty="0" smtClean="0"/>
              <a:t>: Line 14: }(); --- Function</a:t>
            </a:r>
          </a:p>
          <a:p>
            <a:pPr algn="ctr"/>
            <a:r>
              <a:rPr lang="en-US" sz="2000" b="1" dirty="0" smtClean="0"/>
              <a:t>Declarations are not</a:t>
            </a:r>
          </a:p>
          <a:p>
            <a:pPr algn="ctr"/>
            <a:r>
              <a:rPr lang="en-US" sz="2000" b="1" dirty="0" err="1" smtClean="0"/>
              <a:t>invocable</a:t>
            </a:r>
            <a:r>
              <a:rPr lang="en-US" sz="2000" b="1" dirty="0" smtClean="0"/>
              <a:t>. Wrap the whole</a:t>
            </a:r>
          </a:p>
          <a:p>
            <a:pPr algn="ctr"/>
            <a:r>
              <a:rPr lang="en-US" sz="2000" b="1" dirty="0" smtClean="0"/>
              <a:t>Function invocation in </a:t>
            </a:r>
            <a:r>
              <a:rPr lang="en-US" sz="2000" b="1" dirty="0" err="1" smtClean="0"/>
              <a:t>parens</a:t>
            </a:r>
            <a:r>
              <a:rPr lang="en-US" sz="2000" b="1" dirty="0" smtClean="0"/>
              <a:t>.</a:t>
            </a:r>
            <a:endParaRPr lang="en-US" sz="2000" b="1" dirty="0"/>
          </a:p>
        </p:txBody>
      </p:sp>
      <p:grpSp>
        <p:nvGrpSpPr>
          <p:cNvPr id="12" name="Group 11"/>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4" name="TextBox 1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104676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Parenthesis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code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8000"/>
                </a:solidFill>
                <a:highlight>
                  <a:srgbClr val="FFFFFF"/>
                </a:highlight>
                <a:latin typeface="Consolas" panose="020B0609020204030204" pitchFamily="49" charset="0"/>
              </a:rPr>
              <a:t>  /* code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8000"/>
                </a:solidFill>
                <a:highlight>
                  <a:srgbClr val="FFFFFF"/>
                </a:highlight>
                <a:latin typeface="Consolas" panose="020B0609020204030204" pitchFamily="49" charset="0"/>
              </a:rPr>
              <a:t>  /* code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
        <p:nvSpPr>
          <p:cNvPr id="7" name="Rectangular Callout 6"/>
          <p:cNvSpPr/>
          <p:nvPr/>
        </p:nvSpPr>
        <p:spPr>
          <a:xfrm>
            <a:off x="2586138" y="1936641"/>
            <a:ext cx="4440738" cy="506023"/>
          </a:xfrm>
          <a:prstGeom prst="wedgeRectCallout">
            <a:avLst>
              <a:gd name="adj1" fmla="val -60881"/>
              <a:gd name="adj2" fmla="val 236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JavaScript can't parse this correctly…</a:t>
            </a:r>
            <a:endParaRPr lang="en-US" sz="2000" b="1" dirty="0"/>
          </a:p>
        </p:txBody>
      </p:sp>
      <p:sp>
        <p:nvSpPr>
          <p:cNvPr id="8" name="Rectangular Callout 7"/>
          <p:cNvSpPr/>
          <p:nvPr/>
        </p:nvSpPr>
        <p:spPr>
          <a:xfrm>
            <a:off x="2586139" y="3364574"/>
            <a:ext cx="4268932" cy="584137"/>
          </a:xfrm>
          <a:prstGeom prst="wedgeRectCallout">
            <a:avLst>
              <a:gd name="adj1" fmla="val -61574"/>
              <a:gd name="adj2" fmla="val 2072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A simple wrapper fixes the problem</a:t>
            </a:r>
            <a:endParaRPr lang="en-US" sz="2000" b="1" dirty="0"/>
          </a:p>
        </p:txBody>
      </p:sp>
      <p:sp>
        <p:nvSpPr>
          <p:cNvPr id="9" name="Rectangular Callout 8"/>
          <p:cNvSpPr/>
          <p:nvPr/>
        </p:nvSpPr>
        <p:spPr>
          <a:xfrm>
            <a:off x="2586138" y="4818552"/>
            <a:ext cx="5445753" cy="584137"/>
          </a:xfrm>
          <a:prstGeom prst="wedgeRectCallout">
            <a:avLst>
              <a:gd name="adj1" fmla="val -61574"/>
              <a:gd name="adj2" fmla="val 2072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Technically you can prepend a unary operator</a:t>
            </a:r>
            <a:endParaRPr lang="en-US" sz="2000" b="1" dirty="0"/>
          </a:p>
        </p:txBody>
      </p:sp>
      <p:grpSp>
        <p:nvGrpSpPr>
          <p:cNvPr id="13" name="Group 12"/>
          <p:cNvGrpSpPr/>
          <p:nvPr/>
        </p:nvGrpSpPr>
        <p:grpSpPr>
          <a:xfrm>
            <a:off x="7610677" y="0"/>
            <a:ext cx="1731231" cy="1524000"/>
            <a:chOff x="7610677" y="0"/>
            <a:chExt cx="1731231" cy="1524000"/>
          </a:xfrm>
        </p:grpSpPr>
        <p:sp>
          <p:nvSpPr>
            <p:cNvPr id="14" name="Right Triangle 13"/>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5" name="TextBox 14"/>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577271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Parenthesis Bug</a:t>
            </a:r>
          </a:p>
        </p:txBody>
      </p:sp>
      <p:sp>
        <p:nvSpPr>
          <p:cNvPr id="13" name="Rectangular Callout 12"/>
          <p:cNvSpPr/>
          <p:nvPr/>
        </p:nvSpPr>
        <p:spPr>
          <a:xfrm>
            <a:off x="2586139" y="1889992"/>
            <a:ext cx="3213299" cy="584137"/>
          </a:xfrm>
          <a:prstGeom prst="wedgeRectCallout">
            <a:avLst>
              <a:gd name="adj1" fmla="val -61574"/>
              <a:gd name="adj2" fmla="val 2072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Valid, but not consistent</a:t>
            </a:r>
            <a:endParaRPr lang="en-US" sz="2000" b="1" dirty="0"/>
          </a:p>
        </p:txBody>
      </p:sp>
      <p:sp>
        <p:nvSpPr>
          <p:cNvPr id="14" name="Rounded Rectangle 13"/>
          <p:cNvSpPr/>
          <p:nvPr/>
        </p:nvSpPr>
        <p:spPr bwMode="auto">
          <a:xfrm>
            <a:off x="1325850" y="2732979"/>
            <a:ext cx="5733875" cy="1532237"/>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2000" b="1" dirty="0" err="1" smtClean="0"/>
              <a:t>JSHint</a:t>
            </a:r>
            <a:r>
              <a:rPr lang="en-US" sz="2000" b="1" dirty="0" smtClean="0"/>
              <a:t>: Line </a:t>
            </a:r>
            <a:r>
              <a:rPr lang="en-US" sz="2000" b="1" dirty="0"/>
              <a:t>3</a:t>
            </a:r>
            <a:r>
              <a:rPr lang="en-US" sz="2000" b="1" dirty="0" smtClean="0"/>
              <a:t>: }(); --- Wrap an immediate function</a:t>
            </a:r>
          </a:p>
          <a:p>
            <a:pPr algn="ctr"/>
            <a:r>
              <a:rPr lang="en-US" sz="2000" b="1" dirty="0" smtClean="0"/>
              <a:t>invocation in </a:t>
            </a:r>
            <a:r>
              <a:rPr lang="en-US" sz="2000" b="1" dirty="0" err="1" smtClean="0"/>
              <a:t>parens</a:t>
            </a:r>
            <a:r>
              <a:rPr lang="en-US" sz="2000" b="1" dirty="0" smtClean="0"/>
              <a:t> to assist the reader in</a:t>
            </a:r>
          </a:p>
          <a:p>
            <a:pPr algn="ctr"/>
            <a:r>
              <a:rPr lang="en-US" sz="2000" b="1" dirty="0" smtClean="0"/>
              <a:t>understanding that the expression is the</a:t>
            </a:r>
          </a:p>
          <a:p>
            <a:pPr algn="ctr"/>
            <a:r>
              <a:rPr lang="en-US" sz="2000" b="1" dirty="0" smtClean="0"/>
              <a:t>result of a function, and not the function itself.</a:t>
            </a:r>
            <a:endParaRPr lang="en-US" sz="2000" b="1" dirty="0"/>
          </a:p>
        </p:txBody>
      </p:sp>
      <p:sp>
        <p:nvSpPr>
          <p:cNvPr id="15" name="Rectangular Callout 14"/>
          <p:cNvSpPr/>
          <p:nvPr/>
        </p:nvSpPr>
        <p:spPr>
          <a:xfrm>
            <a:off x="2586139" y="5184987"/>
            <a:ext cx="4473586" cy="584137"/>
          </a:xfrm>
          <a:prstGeom prst="wedgeRectCallout">
            <a:avLst>
              <a:gd name="adj1" fmla="val -61574"/>
              <a:gd name="adj2" fmla="val 2072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A simple wrapper makes consistent</a:t>
            </a:r>
            <a:endParaRPr lang="en-US" sz="2000" b="1" dirty="0"/>
          </a:p>
        </p:txBody>
      </p:sp>
      <p:sp>
        <p:nvSpPr>
          <p:cNvPr id="16" name="Text Placeholder 2"/>
          <p:cNvSpPr>
            <a:spLocks noGrp="1"/>
          </p:cNvSpPr>
          <p:nvPr>
            <p:ph type="body" idx="1"/>
          </p:nvPr>
        </p:nvSpPr>
        <p:spPr>
          <a:xfrm>
            <a:off x="457200" y="1371600"/>
            <a:ext cx="8229600" cy="4495800"/>
          </a:xfrm>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myObject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code </a:t>
            </a:r>
            <a:r>
              <a:rPr lang="en-US" dirty="0" smtClean="0">
                <a:solidFill>
                  <a:srgbClr val="008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myObject</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17" name="Group 16"/>
          <p:cNvGrpSpPr/>
          <p:nvPr/>
        </p:nvGrpSpPr>
        <p:grpSpPr>
          <a:xfrm>
            <a:off x="7610677" y="0"/>
            <a:ext cx="1731231" cy="1524000"/>
            <a:chOff x="7610677" y="0"/>
            <a:chExt cx="1731231" cy="1524000"/>
          </a:xfrm>
        </p:grpSpPr>
        <p:sp>
          <p:nvSpPr>
            <p:cNvPr id="18" name="Right Triangle 1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9" name="TextBox 1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836761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Parenthesis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store =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price = 1.25,</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 price;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getPrice</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"use strict"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numberOfItems</a:t>
            </a:r>
            <a:r>
              <a:rPr lang="en-US" dirty="0">
                <a:solidFill>
                  <a:srgbClr val="000000"/>
                </a:solidFill>
                <a:highlight>
                  <a:srgbClr val="FFFFFF"/>
                </a:highlight>
                <a:latin typeface="Consolas" panose="020B0609020204030204" pitchFamily="49" charset="0"/>
              </a:rPr>
              <a:t> = 4;</a:t>
            </a:r>
          </a:p>
          <a:p>
            <a:pPr marL="0" indent="0">
              <a:buNone/>
            </a:pPr>
            <a:r>
              <a:rPr lang="en-US" dirty="0">
                <a:solidFill>
                  <a:srgbClr val="000000"/>
                </a:solidFill>
                <a:highlight>
                  <a:srgbClr val="FFFFFF"/>
                </a:highlight>
                <a:latin typeface="Consolas" panose="020B0609020204030204" pitchFamily="49" charset="0"/>
              </a:rPr>
              <a:t>    console.log(</a:t>
            </a:r>
            <a:r>
              <a:rPr lang="en-US" dirty="0" err="1">
                <a:solidFill>
                  <a:srgbClr val="000000"/>
                </a:solidFill>
                <a:highlight>
                  <a:srgbClr val="FFFFFF"/>
                </a:highlight>
                <a:latin typeface="Consolas" panose="020B0609020204030204" pitchFamily="49" charset="0"/>
              </a:rPr>
              <a:t>store.getPrice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numberOfItems</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4" name="Rounded Rectangle 3"/>
          <p:cNvSpPr/>
          <p:nvPr/>
        </p:nvSpPr>
        <p:spPr bwMode="auto">
          <a:xfrm>
            <a:off x="3739979" y="4275438"/>
            <a:ext cx="4275437" cy="691978"/>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ctr"/>
            <a:r>
              <a:rPr lang="en-US" sz="2000" b="1" dirty="0" smtClean="0"/>
              <a:t>Added </a:t>
            </a:r>
            <a:r>
              <a:rPr lang="en-US" sz="2000" b="1" dirty="0" err="1" smtClean="0"/>
              <a:t>paren</a:t>
            </a:r>
            <a:r>
              <a:rPr lang="en-US" sz="2000" b="1" dirty="0" smtClean="0"/>
              <a:t> </a:t>
            </a:r>
            <a:r>
              <a:rPr lang="en-US" sz="2000" b="1" dirty="0" err="1" smtClean="0"/>
              <a:t>wappers</a:t>
            </a:r>
            <a:r>
              <a:rPr lang="en-US" sz="2000" b="1" dirty="0" smtClean="0"/>
              <a:t> to both IIFEs</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24650487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Evil </a:t>
            </a:r>
            <a:r>
              <a:rPr lang="en-US" dirty="0" err="1" smtClean="0"/>
              <a:t>Eval</a:t>
            </a:r>
            <a:r>
              <a:rPr lang="en-US" dirty="0" smtClean="0"/>
              <a:t>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safe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combinations = </a:t>
            </a:r>
            <a:r>
              <a:rPr lang="en-US" dirty="0" smtClean="0">
                <a:solidFill>
                  <a:srgbClr val="000000"/>
                </a:solidFill>
                <a:highlight>
                  <a:srgbClr val="FFFFFF"/>
                </a:highlight>
                <a:latin typeface="Consolas" panose="020B0609020204030204" pitchFamily="49" charset="0"/>
              </a:rPr>
              <a:t>{ main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"12345</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fire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"67890</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open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(type, attempt)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combination = </a:t>
            </a:r>
            <a:r>
              <a:rPr lang="en-US" dirty="0" err="1">
                <a:solidFill>
                  <a:srgbClr val="000000"/>
                </a:solidFill>
                <a:highlight>
                  <a:srgbClr val="FFFFFF"/>
                </a:highlight>
                <a:latin typeface="Consolas" panose="020B0609020204030204" pitchFamily="49" charset="0"/>
              </a:rPr>
              <a:t>eval</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"combinations."</a:t>
            </a:r>
            <a:r>
              <a:rPr lang="en-US" dirty="0">
                <a:solidFill>
                  <a:srgbClr val="000000"/>
                </a:solidFill>
                <a:highlight>
                  <a:srgbClr val="FFFFFF"/>
                </a:highlight>
                <a:latin typeface="Consolas" panose="020B0609020204030204" pitchFamily="49" charset="0"/>
              </a:rPr>
              <a:t> + type);</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(attempt === combination)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"safe opened"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console.log(</a:t>
            </a:r>
            <a:r>
              <a:rPr lang="en-US" dirty="0" smtClean="0">
                <a:solidFill>
                  <a:srgbClr val="A31515"/>
                </a:solidFill>
                <a:highlight>
                  <a:srgbClr val="FFFFFF"/>
                </a:highlight>
                <a:latin typeface="Consolas" panose="020B0609020204030204" pitchFamily="49" charset="0"/>
              </a:rPr>
              <a:t>"incorrect combination"</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open: open };</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safe.open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"12345</a:t>
            </a:r>
            <a:r>
              <a:rPr lang="en-US" dirty="0" smtClean="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safe opened</a:t>
            </a:r>
            <a:endParaRPr lang="en-US" dirty="0">
              <a:solidFill>
                <a:srgbClr val="000000"/>
              </a:solidFill>
              <a:highlight>
                <a:srgbClr val="FFFFFF"/>
              </a:highlight>
              <a:latin typeface="Consolas" panose="020B0609020204030204" pitchFamily="49" charset="0"/>
            </a:endParaRPr>
          </a:p>
          <a:p>
            <a:pPr lvl="1"/>
            <a:endParaRPr lang="en-US" dirty="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408001204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Evil </a:t>
            </a:r>
            <a:r>
              <a:rPr lang="en-US" dirty="0" err="1"/>
              <a:t>Eval</a:t>
            </a:r>
            <a:r>
              <a:rPr lang="en-US" dirty="0"/>
              <a:t> Bug</a:t>
            </a:r>
          </a:p>
        </p:txBody>
      </p:sp>
      <p:sp>
        <p:nvSpPr>
          <p:cNvPr id="3" name="Text Placeholder 2"/>
          <p:cNvSpPr>
            <a:spLocks noGrp="1"/>
          </p:cNvSpPr>
          <p:nvPr>
            <p:ph type="body" idx="1"/>
          </p:nvPr>
        </p:nvSpPr>
        <p:spPr/>
        <p:txBody>
          <a:bodyPr/>
          <a:lstStyle/>
          <a:p>
            <a:pPr marL="0" indent="0">
              <a:buNone/>
            </a:pPr>
            <a:r>
              <a:rPr lang="en-US" dirty="0" err="1">
                <a:solidFill>
                  <a:srgbClr val="000000"/>
                </a:solidFill>
                <a:highlight>
                  <a:srgbClr val="FFFFFF"/>
                </a:highlight>
                <a:latin typeface="Consolas" panose="020B0609020204030204" pitchFamily="49" charset="0"/>
              </a:rPr>
              <a:t>safe.open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"_;console.log(</a:t>
            </a:r>
            <a:r>
              <a:rPr lang="en-US" dirty="0" err="1">
                <a:solidFill>
                  <a:srgbClr val="A31515"/>
                </a:solidFill>
                <a:highlight>
                  <a:srgbClr val="FFFFFF"/>
                </a:highlight>
                <a:latin typeface="Consolas" panose="020B0609020204030204" pitchFamily="49" charset="0"/>
              </a:rPr>
              <a:t>JSON.stringify</a:t>
            </a:r>
            <a:r>
              <a:rPr lang="en-US" dirty="0">
                <a:solidFill>
                  <a:srgbClr val="A31515"/>
                </a:solidFill>
                <a:highlight>
                  <a:srgbClr val="FFFFFF"/>
                </a:highlight>
                <a:latin typeface="Consolas" panose="020B0609020204030204" pitchFamily="49" charset="0"/>
              </a:rPr>
              <a:t>(combinations));"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"999"</a:t>
            </a: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safe.open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"main='999';"</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"999"</a:t>
            </a:r>
            <a:r>
              <a:rPr lang="en-US" dirty="0">
                <a:solidFill>
                  <a:srgbClr val="000000"/>
                </a:solidFill>
                <a:highlight>
                  <a:srgbClr val="FFFFFF"/>
                </a:highlight>
                <a:latin typeface="Consolas" panose="020B0609020204030204" pitchFamily="49" charset="0"/>
              </a:rPr>
              <a:t>);</a:t>
            </a:r>
          </a:p>
          <a:p>
            <a:pPr lvl="1"/>
            <a:endParaRPr lang="en-US" dirty="0"/>
          </a:p>
        </p:txBody>
      </p:sp>
      <p:sp>
        <p:nvSpPr>
          <p:cNvPr id="4" name="Rounded Rectangle 3"/>
          <p:cNvSpPr/>
          <p:nvPr/>
        </p:nvSpPr>
        <p:spPr bwMode="auto">
          <a:xfrm>
            <a:off x="2191265" y="2191265"/>
            <a:ext cx="4761470" cy="1037967"/>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rPr>
              <a:t>{"main":"12345","fire":"67890"}</a:t>
            </a:r>
          </a:p>
          <a:p>
            <a:r>
              <a:rPr lang="en-US" sz="2000" dirty="0">
                <a:solidFill>
                  <a:srgbClr val="92D050"/>
                </a:solidFill>
                <a:latin typeface="Consolas" panose="020B0609020204030204" pitchFamily="49" charset="0"/>
              </a:rPr>
              <a:t>incorrect combination </a:t>
            </a:r>
            <a:endParaRPr lang="en-US" sz="2000" b="0" i="0" dirty="0">
              <a:solidFill>
                <a:srgbClr val="92D050"/>
              </a:solidFill>
              <a:effectLst/>
              <a:latin typeface="Consolas" panose="020B0609020204030204" pitchFamily="49" charset="0"/>
            </a:endParaRPr>
          </a:p>
        </p:txBody>
      </p:sp>
      <p:sp>
        <p:nvSpPr>
          <p:cNvPr id="11" name="Rounded Rectangle 10"/>
          <p:cNvSpPr/>
          <p:nvPr/>
        </p:nvSpPr>
        <p:spPr bwMode="auto">
          <a:xfrm>
            <a:off x="2191265" y="4207848"/>
            <a:ext cx="4761470" cy="1037967"/>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rPr>
              <a:t>s</a:t>
            </a:r>
            <a:r>
              <a:rPr lang="en-US" sz="2000" dirty="0" smtClean="0">
                <a:solidFill>
                  <a:srgbClr val="92D050"/>
                </a:solidFill>
                <a:latin typeface="Consolas" panose="020B0609020204030204" pitchFamily="49" charset="0"/>
              </a:rPr>
              <a:t>afe opened</a:t>
            </a:r>
            <a:endParaRPr lang="en-US" sz="2000" b="0" i="0" dirty="0">
              <a:solidFill>
                <a:srgbClr val="92D050"/>
              </a:solidFill>
              <a:effectLst/>
              <a:latin typeface="Consolas" panose="020B0609020204030204" pitchFamily="49" charset="0"/>
            </a:endParaRP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383717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Evil </a:t>
            </a:r>
            <a:r>
              <a:rPr lang="en-US" dirty="0" err="1"/>
              <a:t>Eval</a:t>
            </a:r>
            <a:r>
              <a:rPr lang="en-US" dirty="0"/>
              <a:t>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safe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combinations = { main: </a:t>
            </a:r>
            <a:r>
              <a:rPr lang="en-US" dirty="0">
                <a:solidFill>
                  <a:srgbClr val="A31515"/>
                </a:solidFill>
                <a:highlight>
                  <a:srgbClr val="FFFFFF"/>
                </a:highlight>
                <a:latin typeface="Consolas" panose="020B0609020204030204" pitchFamily="49" charset="0"/>
              </a:rPr>
              <a:t>"12345"</a:t>
            </a:r>
            <a:r>
              <a:rPr lang="en-US" dirty="0">
                <a:solidFill>
                  <a:srgbClr val="000000"/>
                </a:solidFill>
                <a:highlight>
                  <a:srgbClr val="FFFFFF"/>
                </a:highlight>
                <a:latin typeface="Consolas" panose="020B0609020204030204" pitchFamily="49" charset="0"/>
              </a:rPr>
              <a:t>, fire: </a:t>
            </a:r>
            <a:r>
              <a:rPr lang="en-US" dirty="0">
                <a:solidFill>
                  <a:srgbClr val="A31515"/>
                </a:solidFill>
                <a:highlight>
                  <a:srgbClr val="FFFFFF"/>
                </a:highlight>
                <a:latin typeface="Consolas" panose="020B0609020204030204" pitchFamily="49" charset="0"/>
              </a:rPr>
              <a:t>"67890"</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open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(type, attempt)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combination = </a:t>
            </a:r>
            <a:r>
              <a:rPr lang="en-US" dirty="0" err="1">
                <a:solidFill>
                  <a:srgbClr val="000000"/>
                </a:solidFill>
                <a:highlight>
                  <a:srgbClr val="FFFFFF"/>
                </a:highlight>
                <a:latin typeface="Consolas" panose="020B0609020204030204" pitchFamily="49" charset="0"/>
              </a:rPr>
              <a:t>eval</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"combinations."</a:t>
            </a:r>
            <a:r>
              <a:rPr lang="en-US" dirty="0">
                <a:solidFill>
                  <a:srgbClr val="000000"/>
                </a:solidFill>
                <a:highlight>
                  <a:srgbClr val="FFFFFF"/>
                </a:highlight>
                <a:latin typeface="Consolas" panose="020B0609020204030204" pitchFamily="49" charset="0"/>
              </a:rPr>
              <a:t> + type);</a:t>
            </a:r>
          </a:p>
          <a:p>
            <a:pPr marL="0" indent="0">
              <a:buNone/>
            </a:pP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code */</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open: open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eval</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combinations.main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//12345</a:t>
            </a: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combinations.main</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12345</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a:t>
            </a:r>
            <a:r>
              <a:rPr lang="en-US" dirty="0" smtClean="0">
                <a:solidFill>
                  <a:srgbClr val="000000"/>
                </a:solidFill>
                <a:highlight>
                  <a:srgbClr val="FFFFFF"/>
                </a:highlight>
                <a:latin typeface="Consolas" panose="020B0609020204030204" pitchFamily="49" charset="0"/>
              </a:rPr>
              <a:t>ombinations[</a:t>
            </a:r>
            <a:r>
              <a:rPr lang="en-US" dirty="0">
                <a:solidFill>
                  <a:srgbClr val="A31515"/>
                </a:solidFill>
                <a:highlight>
                  <a:srgbClr val="FFFFFF"/>
                </a:highlight>
                <a:latin typeface="Consolas" panose="020B0609020204030204" pitchFamily="49" charset="0"/>
              </a:rPr>
              <a:t>"main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12345</a:t>
            </a:r>
            <a:endParaRPr lang="en-US" dirty="0">
              <a:solidFill>
                <a:srgbClr val="000000"/>
              </a:solidFill>
              <a:highlight>
                <a:srgbClr val="FFFFFF"/>
              </a:highlight>
              <a:latin typeface="Consolas" panose="020B0609020204030204" pitchFamily="49" charset="0"/>
            </a:endParaRPr>
          </a:p>
        </p:txBody>
      </p:sp>
      <p:sp>
        <p:nvSpPr>
          <p:cNvPr id="4" name="Rounded Rectangle 3"/>
          <p:cNvSpPr/>
          <p:nvPr/>
        </p:nvSpPr>
        <p:spPr bwMode="auto">
          <a:xfrm>
            <a:off x="4699687" y="3027406"/>
            <a:ext cx="3987113" cy="113152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2000" b="1" dirty="0" err="1" smtClean="0"/>
              <a:t>JSHint</a:t>
            </a:r>
            <a:r>
              <a:rPr lang="en-US" sz="2000" b="1" dirty="0" smtClean="0"/>
              <a:t>: Line 4: </a:t>
            </a:r>
            <a:r>
              <a:rPr lang="en-US" sz="2000" b="1" dirty="0" err="1" smtClean="0"/>
              <a:t>var</a:t>
            </a:r>
            <a:r>
              <a:rPr lang="en-US" sz="2000" b="1" dirty="0" smtClean="0"/>
              <a:t> combination</a:t>
            </a:r>
          </a:p>
          <a:p>
            <a:pPr algn="ctr"/>
            <a:r>
              <a:rPr lang="en-US" sz="2000" b="1" dirty="0" smtClean="0"/>
              <a:t> = </a:t>
            </a:r>
            <a:r>
              <a:rPr lang="en-US" sz="2000" b="1" dirty="0" err="1" smtClean="0"/>
              <a:t>eval</a:t>
            </a:r>
            <a:r>
              <a:rPr lang="en-US" sz="2000" b="1" dirty="0" smtClean="0"/>
              <a:t>("combinations." + type); ---</a:t>
            </a:r>
          </a:p>
          <a:p>
            <a:pPr algn="ctr"/>
            <a:r>
              <a:rPr lang="en-US" sz="2000" b="1" dirty="0" err="1" smtClean="0"/>
              <a:t>eval</a:t>
            </a:r>
            <a:r>
              <a:rPr lang="en-US" sz="2000" b="1" dirty="0" smtClean="0"/>
              <a:t> can be harmful.</a:t>
            </a:r>
            <a:endParaRPr lang="en-US" sz="2000" b="1" dirty="0"/>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5" name="Rounded Rectangle 4"/>
          <p:cNvSpPr/>
          <p:nvPr/>
        </p:nvSpPr>
        <p:spPr bwMode="auto">
          <a:xfrm>
            <a:off x="5656881" y="4463729"/>
            <a:ext cx="3029919" cy="1087245"/>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a:r>
              <a:rPr lang="en-US" sz="2000" b="1" dirty="0" err="1" smtClean="0"/>
              <a:t>Eval</a:t>
            </a:r>
            <a:r>
              <a:rPr lang="en-US" sz="2000" b="1" dirty="0" smtClean="0"/>
              <a:t>() isn't evil, just misunderstood http://</a:t>
            </a:r>
            <a:r>
              <a:rPr lang="en-US" sz="2000" b="1" dirty="0"/>
              <a:t>j</a:t>
            </a:r>
            <a:r>
              <a:rPr lang="en-US" sz="2000" b="1" dirty="0" smtClean="0"/>
              <a:t>.mp/19pvTsc</a:t>
            </a:r>
            <a:endParaRPr lang="en-US" sz="2000" b="1" dirty="0"/>
          </a:p>
        </p:txBody>
      </p:sp>
    </p:spTree>
    <p:extLst>
      <p:ext uri="{BB962C8B-B14F-4D97-AF65-F5344CB8AC3E}">
        <p14:creationId xmlns:p14="http://schemas.microsoft.com/office/powerpoint/2010/main" val="4163963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Evil </a:t>
            </a:r>
            <a:r>
              <a:rPr lang="en-US" dirty="0" err="1"/>
              <a:t>Eval</a:t>
            </a:r>
            <a:r>
              <a:rPr lang="en-US" dirty="0"/>
              <a:t>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safe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combinations = { main: </a:t>
            </a:r>
            <a:r>
              <a:rPr lang="en-US" dirty="0">
                <a:solidFill>
                  <a:srgbClr val="A31515"/>
                </a:solidFill>
                <a:highlight>
                  <a:srgbClr val="FFFFFF"/>
                </a:highlight>
                <a:latin typeface="Consolas" panose="020B0609020204030204" pitchFamily="49" charset="0"/>
              </a:rPr>
              <a:t>"12345"</a:t>
            </a:r>
            <a:r>
              <a:rPr lang="en-US" dirty="0">
                <a:solidFill>
                  <a:srgbClr val="000000"/>
                </a:solidFill>
                <a:highlight>
                  <a:srgbClr val="FFFFFF"/>
                </a:highlight>
                <a:latin typeface="Consolas" panose="020B0609020204030204" pitchFamily="49" charset="0"/>
              </a:rPr>
              <a:t>, fire: </a:t>
            </a:r>
            <a:r>
              <a:rPr lang="en-US" dirty="0">
                <a:solidFill>
                  <a:srgbClr val="A31515"/>
                </a:solidFill>
                <a:highlight>
                  <a:srgbClr val="FFFFFF"/>
                </a:highlight>
                <a:latin typeface="Consolas" panose="020B0609020204030204" pitchFamily="49" charset="0"/>
              </a:rPr>
              <a:t>"67890"</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open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(type, attempt) {</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combination = combinations[type];</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(attempt === combination)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"safe opened"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"incorrect combination"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 open: open };</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safe.open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"12345"</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safe opened</a:t>
            </a:r>
            <a:endParaRPr lang="en-US" dirty="0">
              <a:solidFill>
                <a:srgbClr val="000000"/>
              </a:solidFill>
              <a:highlight>
                <a:srgbClr val="FFFFFF"/>
              </a:highlight>
              <a:latin typeface="Consolas" panose="020B0609020204030204" pitchFamily="49" charset="0"/>
            </a:endParaRPr>
          </a:p>
          <a:p>
            <a:pPr lvl="1"/>
            <a:endParaRPr lang="en-US" dirty="0"/>
          </a:p>
        </p:txBody>
      </p:sp>
      <p:sp>
        <p:nvSpPr>
          <p:cNvPr id="13" name="Rectangular Callout 12"/>
          <p:cNvSpPr/>
          <p:nvPr/>
        </p:nvSpPr>
        <p:spPr>
          <a:xfrm>
            <a:off x="4178971" y="2950456"/>
            <a:ext cx="4268932" cy="600052"/>
          </a:xfrm>
          <a:prstGeom prst="wedgeRectCallout">
            <a:avLst>
              <a:gd name="adj1" fmla="val 2879"/>
              <a:gd name="adj2" fmla="val -88666"/>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Don't use </a:t>
            </a:r>
            <a:r>
              <a:rPr lang="en-US" sz="2000" b="1" dirty="0" err="1" smtClean="0"/>
              <a:t>eval</a:t>
            </a:r>
            <a:r>
              <a:rPr lang="en-US" sz="2000" b="1" dirty="0" smtClean="0"/>
              <a:t>, use bracket notation</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947511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Fickle Figure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00"/>
                </a:solidFill>
                <a:highlight>
                  <a:srgbClr val="FFFFFF"/>
                </a:highlight>
                <a:latin typeface="Consolas" panose="020B0609020204030204" pitchFamily="49" charset="0"/>
              </a:rPr>
              <a:t>$(document).</a:t>
            </a:r>
            <a:r>
              <a:rPr lang="en-US" dirty="0" smtClean="0">
                <a:solidFill>
                  <a:srgbClr val="000000"/>
                </a:solidFill>
                <a:highlight>
                  <a:srgbClr val="FFFFFF"/>
                </a:highlight>
                <a:latin typeface="Consolas" panose="020B0609020204030204" pitchFamily="49" charset="0"/>
              </a:rPr>
              <a:t>ready(</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input"</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datepicker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minDate</a:t>
            </a:r>
            <a:r>
              <a:rPr lang="en-US" dirty="0">
                <a:solidFill>
                  <a:srgbClr val="000000"/>
                </a:solidFill>
                <a:highlight>
                  <a:srgbClr val="FFFFFF"/>
                </a:highlight>
                <a:latin typeface="Consolas" panose="020B0609020204030204" pitchFamily="49" charset="0"/>
              </a:rPr>
              <a:t>: -20,</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defaultDate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"+1w"</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maxDate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"+1M +5D"</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showWeek</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numberOfMonths</a:t>
            </a:r>
            <a:r>
              <a:rPr lang="en-US" dirty="0">
                <a:solidFill>
                  <a:srgbClr val="000000"/>
                </a:solidFill>
                <a:highlight>
                  <a:srgbClr val="FFFFFF"/>
                </a:highlight>
                <a:latin typeface="Consolas" panose="020B0609020204030204" pitchFamily="49" charset="0"/>
              </a:rPr>
              <a:t>: 3,</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6909143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Fixing Common JavaScript Bugs</a:t>
            </a:r>
            <a:endParaRPr lang="en-US" dirty="0"/>
          </a:p>
        </p:txBody>
      </p:sp>
      <p:sp>
        <p:nvSpPr>
          <p:cNvPr id="3" name="Subtitle 2"/>
          <p:cNvSpPr>
            <a:spLocks noGrp="1"/>
          </p:cNvSpPr>
          <p:nvPr>
            <p:ph type="subTitle" idx="1"/>
          </p:nvPr>
        </p:nvSpPr>
        <p:spPr>
          <a:xfrm>
            <a:off x="2057400" y="2667000"/>
            <a:ext cx="6400800" cy="609600"/>
          </a:xfrm>
        </p:spPr>
        <p:txBody>
          <a:bodyPr/>
          <a:lstStyle/>
          <a:p>
            <a:r>
              <a:rPr lang="en-US" dirty="0" smtClean="0"/>
              <a:t>Statements</a:t>
            </a:r>
          </a:p>
        </p:txBody>
      </p:sp>
    </p:spTree>
    <p:extLst>
      <p:ext uri="{BB962C8B-B14F-4D97-AF65-F5344CB8AC3E}">
        <p14:creationId xmlns:p14="http://schemas.microsoft.com/office/powerpoint/2010/main" val="22791212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Fickle Figure Bug</a:t>
            </a:r>
          </a:p>
        </p:txBody>
      </p:sp>
      <p:sp>
        <p:nvSpPr>
          <p:cNvPr id="3" name="Text Placeholder 2"/>
          <p:cNvSpPr>
            <a:spLocks noGrp="1"/>
          </p:cNvSpPr>
          <p:nvPr>
            <p:ph type="body" idx="1"/>
          </p:nvPr>
        </p:nvSpPr>
        <p:spPr>
          <a:xfrm>
            <a:off x="457200" y="1371600"/>
            <a:ext cx="4583430" cy="4495800"/>
          </a:xfrm>
        </p:spPr>
        <p:txBody>
          <a:bodyPr/>
          <a:lstStyle/>
          <a:p>
            <a:pPr marL="0" indent="0">
              <a:buNone/>
            </a:pPr>
            <a:r>
              <a:rPr lang="en-US" dirty="0">
                <a:solidFill>
                  <a:srgbClr val="000000"/>
                </a:solidFill>
                <a:highlight>
                  <a:srgbClr val="FFFFFF"/>
                </a:highlight>
                <a:latin typeface="Consolas" panose="020B0609020204030204" pitchFamily="49" charset="0"/>
              </a:rPr>
              <a:t>$(document).</a:t>
            </a:r>
            <a:r>
              <a:rPr lang="en-US" dirty="0" smtClean="0">
                <a:solidFill>
                  <a:srgbClr val="000000"/>
                </a:solidFill>
                <a:highlight>
                  <a:srgbClr val="FFFFFF"/>
                </a:highlight>
                <a:latin typeface="Consolas" panose="020B0609020204030204" pitchFamily="49" charset="0"/>
              </a:rPr>
              <a:t>ready(</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datepicker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minDate</a:t>
            </a:r>
            <a:r>
              <a:rPr lang="en-US" dirty="0">
                <a:solidFill>
                  <a:srgbClr val="000000"/>
                </a:solidFill>
                <a:highlight>
                  <a:srgbClr val="FFFFFF"/>
                </a:highlight>
                <a:latin typeface="Consolas" panose="020B0609020204030204" pitchFamily="49" charset="0"/>
              </a:rPr>
              <a:t>: -20,</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defaultDate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"+1w"</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maxDate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"+1M +5D"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showWeek</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numberOfMonths</a:t>
            </a:r>
            <a:r>
              <a:rPr lang="en-US" dirty="0">
                <a:solidFill>
                  <a:srgbClr val="000000"/>
                </a:solidFill>
                <a:highlight>
                  <a:srgbClr val="FFFFFF"/>
                </a:highlight>
                <a:latin typeface="Consolas" panose="020B0609020204030204" pitchFamily="49" charset="0"/>
              </a:rPr>
              <a:t>: 3,</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11" name="Rectangular Callout 10"/>
          <p:cNvSpPr/>
          <p:nvPr/>
        </p:nvSpPr>
        <p:spPr>
          <a:xfrm>
            <a:off x="457200" y="4402443"/>
            <a:ext cx="3658310" cy="914400"/>
          </a:xfrm>
          <a:prstGeom prst="wedgeRectCallout">
            <a:avLst>
              <a:gd name="adj1" fmla="val 37502"/>
              <a:gd name="adj2" fmla="val -8182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IE7 -</a:t>
            </a:r>
            <a:r>
              <a:rPr lang="en-US" sz="2000" b="1" dirty="0"/>
              <a:t> </a:t>
            </a:r>
            <a:r>
              <a:rPr lang="en-US" sz="2000" b="1" dirty="0" smtClean="0"/>
              <a:t>Error: </a:t>
            </a:r>
            <a:r>
              <a:rPr lang="en-US" sz="2000" b="1" dirty="0"/>
              <a:t>Expected identifier, string or number </a:t>
            </a:r>
          </a:p>
        </p:txBody>
      </p:sp>
      <p:sp>
        <p:nvSpPr>
          <p:cNvPr id="4" name="TextBox 3"/>
          <p:cNvSpPr txBox="1"/>
          <p:nvPr/>
        </p:nvSpPr>
        <p:spPr bwMode="auto">
          <a:xfrm>
            <a:off x="996779" y="3576252"/>
            <a:ext cx="4176584" cy="400110"/>
          </a:xfrm>
          <a:prstGeom prst="rect">
            <a:avLst/>
          </a:prstGeom>
          <a:noFill/>
          <a:ln w="9525">
            <a:noFill/>
            <a:miter lim="800000"/>
            <a:headEnd/>
            <a:tailEnd/>
          </a:ln>
        </p:spPr>
        <p:txBody>
          <a:bodyPr wrap="square" rtlCol="0">
            <a:spAutoFit/>
          </a:bodyPr>
          <a:lstStyle/>
          <a:p>
            <a:r>
              <a:rPr lang="en-US" sz="2000" b="1" dirty="0">
                <a:solidFill>
                  <a:srgbClr val="008000"/>
                </a:solidFill>
                <a:highlight>
                  <a:srgbClr val="FFFFFF"/>
                </a:highlight>
                <a:latin typeface="Consolas" panose="020B0609020204030204" pitchFamily="49" charset="0"/>
              </a:rPr>
              <a:t>// </a:t>
            </a:r>
            <a:r>
              <a:rPr lang="en-US" sz="2000" b="1" dirty="0" err="1" smtClean="0">
                <a:solidFill>
                  <a:srgbClr val="008000"/>
                </a:solidFill>
                <a:highlight>
                  <a:srgbClr val="FFFFFF"/>
                </a:highlight>
                <a:latin typeface="Consolas" panose="020B0609020204030204" pitchFamily="49" charset="0"/>
              </a:rPr>
              <a:t>numberOfMonths</a:t>
            </a:r>
            <a:r>
              <a:rPr lang="en-US" sz="2000" b="1" dirty="0" smtClean="0">
                <a:solidFill>
                  <a:srgbClr val="008000"/>
                </a:solidFill>
                <a:highlight>
                  <a:srgbClr val="FFFFFF"/>
                </a:highlight>
                <a:latin typeface="Consolas" panose="020B0609020204030204" pitchFamily="49" charset="0"/>
              </a:rPr>
              <a:t>: 3,</a:t>
            </a:r>
            <a:endParaRPr lang="en-US" sz="2000" b="1" dirty="0">
              <a:solidFill>
                <a:srgbClr val="002060"/>
              </a:solidFill>
              <a:latin typeface="Tekton Pro" pitchFamily="34" charset="0"/>
            </a:endParaRP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9" name="Text Placeholder 2"/>
          <p:cNvSpPr txBox="1">
            <a:spLocks/>
          </p:cNvSpPr>
          <p:nvPr/>
        </p:nvSpPr>
        <p:spPr bwMode="auto">
          <a:xfrm>
            <a:off x="4979053" y="1386841"/>
            <a:ext cx="3757564" cy="4495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$(document).ready(...</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  $(</a:t>
            </a:r>
            <a:r>
              <a:rPr lang="en-US" kern="0" dirty="0" smtClean="0">
                <a:solidFill>
                  <a:srgbClr val="A31515"/>
                </a:solidFill>
                <a:highlight>
                  <a:srgbClr val="FFFFFF"/>
                </a:highlight>
                <a:latin typeface="Consolas" panose="020B0609020204030204" pitchFamily="49" charset="0"/>
              </a:rPr>
              <a:t>"input"</a:t>
            </a:r>
            <a:r>
              <a:rPr lang="en-US" kern="0" dirty="0" smtClean="0">
                <a:solidFill>
                  <a:srgbClr val="000000"/>
                </a:solidFill>
                <a:highlight>
                  <a:srgbClr val="FFFFFF"/>
                </a:highlight>
                <a:latin typeface="Consolas" panose="020B0609020204030204" pitchFamily="49" charset="0"/>
              </a:rPr>
              <a:t>).</a:t>
            </a:r>
            <a:r>
              <a:rPr lang="en-US" kern="0" dirty="0" err="1" smtClean="0">
                <a:solidFill>
                  <a:srgbClr val="000000"/>
                </a:solidFill>
                <a:highlight>
                  <a:srgbClr val="FFFFFF"/>
                </a:highlight>
                <a:latin typeface="Consolas" panose="020B0609020204030204" pitchFamily="49" charset="0"/>
              </a:rPr>
              <a:t>datepicker</a:t>
            </a:r>
            <a:r>
              <a:rPr lang="en-US" kern="0" dirty="0" smtClean="0">
                <a:solidFill>
                  <a:srgbClr val="000000"/>
                </a:solidFill>
                <a:highlight>
                  <a:srgbClr val="FFFFFF"/>
                </a:highlight>
                <a:latin typeface="Consolas" panose="020B0609020204030204" pitchFamily="49" charset="0"/>
              </a:rPr>
              <a:t>({</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    </a:t>
            </a:r>
            <a:r>
              <a:rPr lang="en-US" kern="0" dirty="0" err="1" smtClean="0">
                <a:solidFill>
                  <a:srgbClr val="000000"/>
                </a:solidFill>
                <a:highlight>
                  <a:srgbClr val="FFFFFF"/>
                </a:highlight>
                <a:latin typeface="Consolas" panose="020B0609020204030204" pitchFamily="49" charset="0"/>
              </a:rPr>
              <a:t>minDate</a:t>
            </a:r>
            <a:r>
              <a:rPr lang="en-US" kern="0" dirty="0" smtClean="0">
                <a:solidFill>
                  <a:srgbClr val="000000"/>
                </a:solidFill>
                <a:highlight>
                  <a:srgbClr val="FFFFFF"/>
                </a:highlight>
                <a:latin typeface="Consolas" panose="020B0609020204030204" pitchFamily="49" charset="0"/>
              </a:rPr>
              <a:t>: -20</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    , </a:t>
            </a:r>
            <a:r>
              <a:rPr lang="en-US" kern="0" dirty="0" err="1" smtClean="0">
                <a:solidFill>
                  <a:srgbClr val="000000"/>
                </a:solidFill>
                <a:highlight>
                  <a:srgbClr val="FFFFFF"/>
                </a:highlight>
                <a:latin typeface="Consolas" panose="020B0609020204030204" pitchFamily="49" charset="0"/>
              </a:rPr>
              <a:t>defaultDate</a:t>
            </a:r>
            <a:r>
              <a:rPr lang="en-US" kern="0" dirty="0" smtClean="0">
                <a:solidFill>
                  <a:srgbClr val="000000"/>
                </a:solidFill>
                <a:highlight>
                  <a:srgbClr val="FFFFFF"/>
                </a:highlight>
                <a:latin typeface="Consolas" panose="020B0609020204030204" pitchFamily="49" charset="0"/>
              </a:rPr>
              <a:t>: </a:t>
            </a:r>
            <a:r>
              <a:rPr lang="en-US" kern="0" dirty="0" smtClean="0">
                <a:solidFill>
                  <a:srgbClr val="A31515"/>
                </a:solidFill>
                <a:highlight>
                  <a:srgbClr val="FFFFFF"/>
                </a:highlight>
                <a:latin typeface="Consolas" panose="020B0609020204030204" pitchFamily="49" charset="0"/>
              </a:rPr>
              <a:t>"+1w"</a:t>
            </a:r>
            <a:endParaRPr lang="en-US" kern="0" dirty="0" smtClean="0">
              <a:solidFill>
                <a:srgbClr val="000000"/>
              </a:solidFill>
              <a:highlight>
                <a:srgbClr val="FFFFFF"/>
              </a:highlight>
              <a:latin typeface="Consolas" panose="020B0609020204030204" pitchFamily="49" charset="0"/>
            </a:endParaRPr>
          </a:p>
          <a:p>
            <a:pPr marL="0" indent="0">
              <a:buNone/>
            </a:pPr>
            <a:r>
              <a:rPr lang="en-US" kern="0" dirty="0" smtClean="0">
                <a:solidFill>
                  <a:srgbClr val="000000"/>
                </a:solidFill>
                <a:highlight>
                  <a:srgbClr val="FFFFFF"/>
                </a:highlight>
                <a:latin typeface="Consolas" panose="020B0609020204030204" pitchFamily="49" charset="0"/>
              </a:rPr>
              <a:t>    , </a:t>
            </a:r>
            <a:r>
              <a:rPr lang="en-US" kern="0" dirty="0" err="1" smtClean="0">
                <a:solidFill>
                  <a:srgbClr val="000000"/>
                </a:solidFill>
                <a:highlight>
                  <a:srgbClr val="FFFFFF"/>
                </a:highlight>
                <a:latin typeface="Consolas" panose="020B0609020204030204" pitchFamily="49" charset="0"/>
              </a:rPr>
              <a:t>maxDate</a:t>
            </a:r>
            <a:r>
              <a:rPr lang="en-US" kern="0" dirty="0" smtClean="0">
                <a:solidFill>
                  <a:srgbClr val="000000"/>
                </a:solidFill>
                <a:highlight>
                  <a:srgbClr val="FFFFFF"/>
                </a:highlight>
                <a:latin typeface="Consolas" panose="020B0609020204030204" pitchFamily="49" charset="0"/>
              </a:rPr>
              <a:t>: </a:t>
            </a:r>
            <a:r>
              <a:rPr lang="en-US" kern="0" dirty="0" smtClean="0">
                <a:solidFill>
                  <a:srgbClr val="A31515"/>
                </a:solidFill>
                <a:highlight>
                  <a:srgbClr val="FFFFFF"/>
                </a:highlight>
                <a:latin typeface="Consolas" panose="020B0609020204030204" pitchFamily="49" charset="0"/>
              </a:rPr>
              <a:t>"+1M +5D"</a:t>
            </a:r>
            <a:endParaRPr lang="en-US" kern="0" dirty="0" smtClean="0">
              <a:solidFill>
                <a:srgbClr val="000000"/>
              </a:solidFill>
              <a:highlight>
                <a:srgbClr val="FFFFFF"/>
              </a:highlight>
              <a:latin typeface="Consolas" panose="020B0609020204030204" pitchFamily="49" charset="0"/>
            </a:endParaRPr>
          </a:p>
          <a:p>
            <a:pPr marL="0" indent="0">
              <a:buNone/>
            </a:pPr>
            <a:r>
              <a:rPr lang="en-US" kern="0" dirty="0" smtClean="0">
                <a:solidFill>
                  <a:srgbClr val="000000"/>
                </a:solidFill>
                <a:highlight>
                  <a:srgbClr val="FFFFFF"/>
                </a:highlight>
                <a:latin typeface="Consolas" panose="020B0609020204030204" pitchFamily="49" charset="0"/>
              </a:rPr>
              <a:t>    , </a:t>
            </a:r>
            <a:r>
              <a:rPr lang="en-US" kern="0" dirty="0" err="1" smtClean="0">
                <a:solidFill>
                  <a:srgbClr val="000000"/>
                </a:solidFill>
                <a:highlight>
                  <a:srgbClr val="FFFFFF"/>
                </a:highlight>
                <a:latin typeface="Consolas" panose="020B0609020204030204" pitchFamily="49" charset="0"/>
              </a:rPr>
              <a:t>showWeek</a:t>
            </a:r>
            <a:r>
              <a:rPr lang="en-US" kern="0" dirty="0" smtClean="0">
                <a:solidFill>
                  <a:srgbClr val="000000"/>
                </a:solidFill>
                <a:highlight>
                  <a:srgbClr val="FFFFFF"/>
                </a:highlight>
                <a:latin typeface="Consolas" panose="020B0609020204030204" pitchFamily="49" charset="0"/>
              </a:rPr>
              <a:t>: </a:t>
            </a:r>
            <a:r>
              <a:rPr lang="en-US" kern="0" dirty="0" smtClean="0">
                <a:solidFill>
                  <a:srgbClr val="0000FF"/>
                </a:solidFill>
                <a:highlight>
                  <a:srgbClr val="FFFFFF"/>
                </a:highlight>
                <a:latin typeface="Consolas" panose="020B0609020204030204" pitchFamily="49" charset="0"/>
              </a:rPr>
              <a:t>true</a:t>
            </a:r>
            <a:endParaRPr lang="en-US" kern="0" dirty="0" smtClean="0">
              <a:solidFill>
                <a:srgbClr val="000000"/>
              </a:solidFill>
              <a:highlight>
                <a:srgbClr val="FFFFFF"/>
              </a:highlight>
              <a:latin typeface="Consolas" panose="020B0609020204030204" pitchFamily="49" charset="0"/>
            </a:endParaRPr>
          </a:p>
          <a:p>
            <a:pPr marL="0" indent="0">
              <a:buNone/>
            </a:pPr>
            <a:r>
              <a:rPr lang="en-US" kern="0" dirty="0" smtClean="0">
                <a:solidFill>
                  <a:srgbClr val="000000"/>
                </a:solidFill>
                <a:highlight>
                  <a:srgbClr val="FFFFFF"/>
                </a:highlight>
                <a:latin typeface="Consolas" panose="020B0609020204030204" pitchFamily="49" charset="0"/>
              </a:rPr>
              <a:t>    , </a:t>
            </a:r>
            <a:r>
              <a:rPr lang="en-US" kern="0" dirty="0" err="1" smtClean="0">
                <a:solidFill>
                  <a:srgbClr val="000000"/>
                </a:solidFill>
                <a:highlight>
                  <a:srgbClr val="FFFFFF"/>
                </a:highlight>
                <a:latin typeface="Consolas" panose="020B0609020204030204" pitchFamily="49" charset="0"/>
              </a:rPr>
              <a:t>numberOfMonths</a:t>
            </a:r>
            <a:r>
              <a:rPr lang="en-US" kern="0" dirty="0" smtClean="0">
                <a:solidFill>
                  <a:srgbClr val="000000"/>
                </a:solidFill>
                <a:highlight>
                  <a:srgbClr val="FFFFFF"/>
                </a:highlight>
                <a:latin typeface="Consolas" panose="020B0609020204030204" pitchFamily="49" charset="0"/>
              </a:rPr>
              <a:t>: 3</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  });</a:t>
            </a:r>
          </a:p>
          <a:p>
            <a:pPr marL="0" indent="0">
              <a:buFont typeface="Wingdings" pitchFamily="2" charset="2"/>
              <a:buNone/>
            </a:pPr>
            <a:r>
              <a:rPr lang="en-US" kern="0" dirty="0" smtClean="0">
                <a:solidFill>
                  <a:srgbClr val="000000"/>
                </a:solidFill>
                <a:highlight>
                  <a:srgbClr val="FFFFFF"/>
                </a:highlight>
                <a:latin typeface="Consolas" panose="020B0609020204030204" pitchFamily="49" charset="0"/>
              </a:rPr>
              <a:t>});</a:t>
            </a:r>
            <a:endParaRPr lang="en-US" kern="0" dirty="0"/>
          </a:p>
        </p:txBody>
      </p:sp>
    </p:spTree>
    <p:extLst>
      <p:ext uri="{BB962C8B-B14F-4D97-AF65-F5344CB8AC3E}">
        <p14:creationId xmlns:p14="http://schemas.microsoft.com/office/powerpoint/2010/main" val="2536979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4"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Fickle Figure Bug</a:t>
            </a:r>
          </a:p>
        </p:txBody>
      </p:sp>
      <p:sp>
        <p:nvSpPr>
          <p:cNvPr id="5" name="Text Placeholder 4"/>
          <p:cNvSpPr>
            <a:spLocks noGrp="1"/>
          </p:cNvSpPr>
          <p:nvPr>
            <p:ph type="body" idx="1"/>
          </p:nvPr>
        </p:nvSpPr>
        <p:spPr/>
        <p:txBody>
          <a:bodyPr/>
          <a:lstStyle/>
          <a:p>
            <a:pPr marL="0" indent="0">
              <a:buNone/>
            </a:pPr>
            <a:r>
              <a:rPr lang="en-US" dirty="0" smtClean="0">
                <a:latin typeface="Myriad Pro" panose="020B0503030403020204" pitchFamily="34" charset="0"/>
              </a:rPr>
              <a:t>Internet Explorer 7</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opts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minDate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-20</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showWeek</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 Error</a:t>
            </a:r>
            <a:endParaRPr lang="en-US" dirty="0">
              <a:solidFill>
                <a:srgbClr val="000000"/>
              </a:solidFill>
              <a:highlight>
                <a:srgbClr val="FFFFFF"/>
              </a:highlight>
              <a:latin typeface="Consolas" panose="020B0609020204030204" pitchFamily="49" charset="0"/>
            </a:endParaRPr>
          </a:p>
          <a:p>
            <a:pPr marL="0" indent="0">
              <a:buNone/>
            </a:pPr>
            <a:r>
              <a:rPr lang="da-DK" dirty="0">
                <a:solidFill>
                  <a:srgbClr val="0000FF"/>
                </a:solidFill>
                <a:highlight>
                  <a:srgbClr val="FFFFFF"/>
                </a:highlight>
                <a:latin typeface="Consolas" panose="020B0609020204030204" pitchFamily="49" charset="0"/>
              </a:rPr>
              <a:t>var</a:t>
            </a:r>
            <a:r>
              <a:rPr lang="da-DK" dirty="0">
                <a:solidFill>
                  <a:srgbClr val="000000"/>
                </a:solidFill>
                <a:highlight>
                  <a:srgbClr val="FFFFFF"/>
                </a:highlight>
                <a:latin typeface="Consolas" panose="020B0609020204030204" pitchFamily="49" charset="0"/>
              </a:rPr>
              <a:t> numbers = [ 1, 2, 3, </a:t>
            </a:r>
            <a:r>
              <a:rPr lang="da-DK"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Error</a:t>
            </a:r>
            <a:endParaRPr lang="en-US" dirty="0" smtClean="0">
              <a:solidFill>
                <a:srgbClr val="0000FF"/>
              </a:solidFill>
              <a:highlight>
                <a:srgbClr val="FFFFFF"/>
              </a:highlight>
              <a:latin typeface="Consolas" panose="020B0609020204030204" pitchFamily="49" charset="0"/>
            </a:endParaRPr>
          </a:p>
          <a:p>
            <a:pPr marL="0" indent="0">
              <a:buNone/>
            </a:pPr>
            <a:endParaRPr lang="en-US" dirty="0"/>
          </a:p>
          <a:p>
            <a:pPr marL="0" indent="0">
              <a:buNone/>
            </a:pPr>
            <a:r>
              <a:rPr lang="en-US" dirty="0" smtClean="0">
                <a:latin typeface="Myriad Pro" panose="020B0503030403020204" pitchFamily="34" charset="0"/>
              </a:rPr>
              <a:t>Internet Explorer 8</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opts </a:t>
            </a:r>
            <a:r>
              <a:rPr lang="en-US" dirty="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minDate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-20, </a:t>
            </a:r>
            <a:r>
              <a:rPr lang="en-US" dirty="0" err="1" smtClean="0">
                <a:solidFill>
                  <a:srgbClr val="000000"/>
                </a:solidFill>
                <a:highlight>
                  <a:srgbClr val="FFFFFF"/>
                </a:highlight>
                <a:latin typeface="Consolas" panose="020B0609020204030204" pitchFamily="49" charset="0"/>
              </a:rPr>
              <a:t>showWeek</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Works</a:t>
            </a:r>
            <a:endParaRPr lang="en-US" dirty="0" smtClean="0">
              <a:solidFill>
                <a:srgbClr val="000000"/>
              </a:solidFill>
              <a:highlight>
                <a:srgbClr val="FFFFFF"/>
              </a:highlight>
              <a:latin typeface="Consolas" panose="020B0609020204030204" pitchFamily="49" charset="0"/>
            </a:endParaRPr>
          </a:p>
          <a:p>
            <a:pPr marL="0" indent="0">
              <a:buNone/>
            </a:pPr>
            <a:r>
              <a:rPr lang="da-DK" dirty="0">
                <a:solidFill>
                  <a:srgbClr val="0000FF"/>
                </a:solidFill>
                <a:highlight>
                  <a:srgbClr val="FFFFFF"/>
                </a:highlight>
                <a:latin typeface="Consolas" panose="020B0609020204030204" pitchFamily="49" charset="0"/>
              </a:rPr>
              <a:t>var</a:t>
            </a:r>
            <a:r>
              <a:rPr lang="da-DK" dirty="0">
                <a:solidFill>
                  <a:srgbClr val="000000"/>
                </a:solidFill>
                <a:highlight>
                  <a:srgbClr val="FFFFFF"/>
                </a:highlight>
                <a:latin typeface="Consolas" panose="020B0609020204030204" pitchFamily="49" charset="0"/>
              </a:rPr>
              <a:t> numbers = [ 1, 2, 3, </a:t>
            </a:r>
            <a:r>
              <a:rPr lang="da-DK"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 </a:t>
            </a:r>
            <a:r>
              <a:rPr lang="en-US" dirty="0" smtClean="0">
                <a:solidFill>
                  <a:srgbClr val="008000"/>
                </a:solidFill>
                <a:highlight>
                  <a:srgbClr val="FFFFFF"/>
                </a:highlight>
                <a:latin typeface="Consolas" panose="020B0609020204030204" pitchFamily="49" charset="0"/>
              </a:rPr>
              <a:t>length 4</a:t>
            </a:r>
            <a:endParaRPr lang="da-DK" dirty="0" smtClean="0">
              <a:solidFill>
                <a:srgbClr val="000000"/>
              </a:solidFill>
              <a:highlight>
                <a:srgbClr val="FFFFFF"/>
              </a:highlight>
              <a:latin typeface="Consolas" panose="020B0609020204030204" pitchFamily="49" charset="0"/>
            </a:endParaRPr>
          </a:p>
          <a:p>
            <a:pPr marL="0" indent="0">
              <a:buNone/>
            </a:pPr>
            <a:endParaRPr lang="en-US" dirty="0"/>
          </a:p>
          <a:p>
            <a:pPr marL="0" indent="0">
              <a:buNone/>
            </a:pPr>
            <a:r>
              <a:rPr lang="en-US" dirty="0" smtClean="0">
                <a:latin typeface="Myriad Pro" panose="020B0503030403020204" pitchFamily="34" charset="0"/>
              </a:rPr>
              <a:t>Internet Explorer 9</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opts </a:t>
            </a:r>
            <a:r>
              <a:rPr lang="en-US" dirty="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minDate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-20, </a:t>
            </a:r>
            <a:r>
              <a:rPr lang="en-US" dirty="0" err="1" smtClean="0">
                <a:solidFill>
                  <a:srgbClr val="000000"/>
                </a:solidFill>
                <a:highlight>
                  <a:srgbClr val="FFFFFF"/>
                </a:highlight>
                <a:latin typeface="Consolas" panose="020B0609020204030204" pitchFamily="49" charset="0"/>
              </a:rPr>
              <a:t>showWeek</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Works</a:t>
            </a:r>
            <a:endParaRPr lang="en-US" dirty="0" smtClean="0">
              <a:solidFill>
                <a:srgbClr val="000000"/>
              </a:solidFill>
              <a:highlight>
                <a:srgbClr val="FFFFFF"/>
              </a:highlight>
              <a:latin typeface="Consolas" panose="020B0609020204030204" pitchFamily="49" charset="0"/>
            </a:endParaRPr>
          </a:p>
          <a:p>
            <a:pPr marL="0" indent="0">
              <a:buNone/>
            </a:pPr>
            <a:r>
              <a:rPr lang="da-DK" dirty="0">
                <a:solidFill>
                  <a:srgbClr val="0000FF"/>
                </a:solidFill>
                <a:highlight>
                  <a:srgbClr val="FFFFFF"/>
                </a:highlight>
                <a:latin typeface="Consolas" panose="020B0609020204030204" pitchFamily="49" charset="0"/>
              </a:rPr>
              <a:t>var</a:t>
            </a:r>
            <a:r>
              <a:rPr lang="da-DK" dirty="0">
                <a:solidFill>
                  <a:srgbClr val="000000"/>
                </a:solidFill>
                <a:highlight>
                  <a:srgbClr val="FFFFFF"/>
                </a:highlight>
                <a:latin typeface="Consolas" panose="020B0609020204030204" pitchFamily="49" charset="0"/>
              </a:rPr>
              <a:t> numbers = [ 1, 2, 3, </a:t>
            </a:r>
            <a:r>
              <a:rPr lang="da-DK"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length 3</a:t>
            </a:r>
            <a:endParaRPr lang="en-US" dirty="0" smtClean="0">
              <a:latin typeface="Myriad Pro" panose="020B0503030403020204" pitchFamily="34" charset="0"/>
            </a:endParaRPr>
          </a:p>
        </p:txBody>
      </p:sp>
      <p:grpSp>
        <p:nvGrpSpPr>
          <p:cNvPr id="7" name="Group 6"/>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889335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2" end="12"/>
                                            </p:txEl>
                                          </p:spTgt>
                                        </p:tgtEl>
                                        <p:attrNameLst>
                                          <p:attrName>style.visibility</p:attrName>
                                        </p:attrNameLst>
                                      </p:cBhvr>
                                      <p:to>
                                        <p:strVal val="visible"/>
                                      </p:to>
                                    </p:set>
                                    <p:animEffect transition="in" filter="fade">
                                      <p:cBhvr>
                                        <p:cTn id="32" dur="500"/>
                                        <p:tgtEl>
                                          <p:spTgt spid="5">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animEffect transition="in" filter="fade">
                                      <p:cBhvr>
                                        <p:cTn id="3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Fickle Figure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00"/>
                </a:solidFill>
                <a:highlight>
                  <a:srgbClr val="FFFFFF"/>
                </a:highlight>
                <a:latin typeface="Consolas" panose="020B0609020204030204" pitchFamily="49" charset="0"/>
              </a:rPr>
              <a:t>$(document).ready(</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datepicker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minDate</a:t>
            </a:r>
            <a:r>
              <a:rPr lang="en-US" dirty="0">
                <a:solidFill>
                  <a:srgbClr val="000000"/>
                </a:solidFill>
                <a:highlight>
                  <a:srgbClr val="FFFFFF"/>
                </a:highlight>
                <a:latin typeface="Consolas" panose="020B0609020204030204" pitchFamily="49" charset="0"/>
              </a:rPr>
              <a:t>: -20,</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defaultDate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"+1w"</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maxDate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"+1M +5D"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showWeek</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numberOfMonths</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3</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13" name="Rectangular Callout 12"/>
          <p:cNvSpPr/>
          <p:nvPr/>
        </p:nvSpPr>
        <p:spPr>
          <a:xfrm>
            <a:off x="3068682" y="4217772"/>
            <a:ext cx="4268932" cy="903353"/>
          </a:xfrm>
          <a:prstGeom prst="wedgeRectCallout">
            <a:avLst>
              <a:gd name="adj1" fmla="val -37453"/>
              <a:gd name="adj2" fmla="val -76976"/>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Remove trailing comma or don't support IE7 or less</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604" y="1748752"/>
            <a:ext cx="5256791" cy="1793133"/>
          </a:xfrm>
          <a:prstGeom prst="rect">
            <a:avLst/>
          </a:prstGeom>
        </p:spPr>
      </p:pic>
    </p:spTree>
    <p:extLst>
      <p:ext uri="{BB962C8B-B14F-4D97-AF65-F5344CB8AC3E}">
        <p14:creationId xmlns:p14="http://schemas.microsoft.com/office/powerpoint/2010/main" val="4524975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Fickle Figure Bug</a:t>
            </a:r>
            <a:endParaRPr lang="en-US" dirty="0"/>
          </a:p>
        </p:txBody>
      </p:sp>
      <p:sp>
        <p:nvSpPr>
          <p:cNvPr id="3" name="Text Placeholder 2"/>
          <p:cNvSpPr>
            <a:spLocks noGrp="1"/>
          </p:cNvSpPr>
          <p:nvPr>
            <p:ph type="body" idx="1"/>
          </p:nvPr>
        </p:nvSpPr>
        <p:spPr/>
        <p:txBody>
          <a:bodyPr/>
          <a:lstStyle/>
          <a:p>
            <a:pPr marL="0" indent="0">
              <a:buNone/>
            </a:pPr>
            <a:r>
              <a:rPr lang="en-US" dirty="0" smtClean="0"/>
              <a:t>If you do decide to drop IE7 support and use trailing commas keep in mind that…</a:t>
            </a:r>
          </a:p>
          <a:p>
            <a:r>
              <a:rPr lang="en-US" dirty="0" err="1" smtClean="0"/>
              <a:t>JSON.parse</a:t>
            </a:r>
            <a:r>
              <a:rPr lang="en-US" dirty="0" smtClean="0"/>
              <a:t>() has not changed and does not support trailing commas</a:t>
            </a:r>
          </a:p>
          <a:p>
            <a:endParaRPr lang="en-US" dirty="0"/>
          </a:p>
          <a:p>
            <a:endParaRPr lang="en-US" dirty="0" smtClean="0"/>
          </a:p>
          <a:p>
            <a:endParaRPr lang="en-US" dirty="0"/>
          </a:p>
          <a:p>
            <a:endParaRPr lang="en-US" dirty="0" smtClean="0"/>
          </a:p>
          <a:p>
            <a:pPr marL="0" indent="0">
              <a:buNone/>
            </a:pPr>
            <a:r>
              <a:rPr lang="en-US" dirty="0" err="1">
                <a:solidFill>
                  <a:srgbClr val="000000"/>
                </a:solidFill>
                <a:highlight>
                  <a:srgbClr val="FFFFFF"/>
                </a:highlight>
                <a:latin typeface="Consolas" panose="020B0609020204030204" pitchFamily="49" charset="0"/>
              </a:rPr>
              <a:t>JSON.parse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'{"answer":42</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SyntaxError</a:t>
            </a:r>
            <a:r>
              <a:rPr lang="en-US" dirty="0">
                <a:solidFill>
                  <a:srgbClr val="008000"/>
                </a:solidFill>
                <a:highlight>
                  <a:srgbClr val="FFFFFF"/>
                </a:highlight>
                <a:latin typeface="Consolas" panose="020B0609020204030204" pitchFamily="49" charset="0"/>
              </a:rPr>
              <a:t>: Unexpected token }</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JSON.parse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'[42,]'</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SyntaxError</a:t>
            </a:r>
            <a:r>
              <a:rPr lang="en-US" dirty="0">
                <a:solidFill>
                  <a:srgbClr val="008000"/>
                </a:solidFill>
                <a:highlight>
                  <a:srgbClr val="FFFFFF"/>
                </a:highlight>
                <a:latin typeface="Consolas" panose="020B0609020204030204" pitchFamily="49" charset="0"/>
              </a:rPr>
              <a:t>: Unexpected token ]</a:t>
            </a:r>
            <a:endParaRPr lang="en-US" dirty="0">
              <a:solidFill>
                <a:srgbClr val="000000"/>
              </a:solidFill>
              <a:highlight>
                <a:srgbClr val="FFFFFF"/>
              </a:highlight>
              <a:latin typeface="Consolas" panose="020B0609020204030204" pitchFamily="49" charset="0"/>
            </a:endParaRPr>
          </a:p>
          <a:p>
            <a:pPr marL="0" indent="0">
              <a:buNone/>
            </a:pPr>
            <a:endParaRPr lang="en-US" dirty="0"/>
          </a:p>
        </p:txBody>
      </p:sp>
      <p:sp>
        <p:nvSpPr>
          <p:cNvPr id="13" name="Rectangular Callout 12"/>
          <p:cNvSpPr/>
          <p:nvPr/>
        </p:nvSpPr>
        <p:spPr>
          <a:xfrm>
            <a:off x="1556951" y="2677018"/>
            <a:ext cx="2936789" cy="692258"/>
          </a:xfrm>
          <a:prstGeom prst="wedgeRectCallout">
            <a:avLst>
              <a:gd name="adj1" fmla="val -37453"/>
              <a:gd name="adj2" fmla="val -76976"/>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Watch out!</a:t>
            </a:r>
            <a:endParaRPr lang="en-US" sz="2000" b="1" dirty="0"/>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322331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Fixing Common JavaScript Bugs</a:t>
            </a:r>
            <a:endParaRPr lang="en-US" dirty="0"/>
          </a:p>
        </p:txBody>
      </p:sp>
      <p:sp>
        <p:nvSpPr>
          <p:cNvPr id="3" name="Subtitle 2"/>
          <p:cNvSpPr>
            <a:spLocks noGrp="1"/>
          </p:cNvSpPr>
          <p:nvPr>
            <p:ph type="subTitle" idx="1"/>
          </p:nvPr>
        </p:nvSpPr>
        <p:spPr>
          <a:xfrm>
            <a:off x="2057400" y="2667000"/>
            <a:ext cx="6400800" cy="609600"/>
          </a:xfrm>
        </p:spPr>
        <p:txBody>
          <a:bodyPr/>
          <a:lstStyle/>
          <a:p>
            <a:r>
              <a:rPr lang="en-US" dirty="0" smtClean="0"/>
              <a:t>Expressions &amp; Operators</a:t>
            </a:r>
          </a:p>
        </p:txBody>
      </p:sp>
    </p:spTree>
    <p:extLst>
      <p:ext uri="{BB962C8B-B14F-4D97-AF65-F5344CB8AC3E}">
        <p14:creationId xmlns:p14="http://schemas.microsoft.com/office/powerpoint/2010/main" val="395426275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Crude Computation </a:t>
            </a:r>
            <a:r>
              <a:rPr lang="en-US" dirty="0"/>
              <a:t>Bug</a:t>
            </a:r>
          </a:p>
        </p:txBody>
      </p:sp>
      <p:sp>
        <p:nvSpPr>
          <p:cNvPr id="3" name="Text Placeholder 2"/>
          <p:cNvSpPr>
            <a:spLocks noGrp="1"/>
          </p:cNvSpPr>
          <p:nvPr>
            <p:ph type="body" idx="1"/>
          </p:nvPr>
        </p:nvSpPr>
        <p:spPr/>
        <p:txBody>
          <a:bodyPr/>
          <a:lstStyle/>
          <a:p>
            <a:pPr marL="0" lv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lv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 1; i += 0.1) {</a:t>
            </a:r>
          </a:p>
          <a:p>
            <a:pPr marL="0" lv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"Hello: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lvl="0" indent="0">
              <a:buNone/>
            </a:pPr>
            <a:r>
              <a:rPr lang="en-US" dirty="0">
                <a:solidFill>
                  <a:srgbClr val="000000"/>
                </a:solidFill>
                <a:highlight>
                  <a:srgbClr val="FFFFFF"/>
                </a:highlight>
                <a:latin typeface="Consolas" panose="020B0609020204030204" pitchFamily="49" charset="0"/>
              </a:rPr>
              <a:t>}</a:t>
            </a:r>
          </a:p>
          <a:p>
            <a:pPr marL="0" lv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46363798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Computation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 1; i += 0.1)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"Hello: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10" name="Rounded Rectangle 9"/>
          <p:cNvSpPr/>
          <p:nvPr/>
        </p:nvSpPr>
        <p:spPr bwMode="auto">
          <a:xfrm>
            <a:off x="4441235" y="1066800"/>
            <a:ext cx="4116929" cy="5575972"/>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Hello: 0 </a:t>
            </a:r>
          </a:p>
          <a:p>
            <a:r>
              <a:rPr lang="en-US" sz="2000" dirty="0">
                <a:solidFill>
                  <a:srgbClr val="92D050"/>
                </a:solidFill>
                <a:latin typeface="Consolas" panose="020B0609020204030204" pitchFamily="49" charset="0"/>
                <a:cs typeface="Consolas" panose="020B0609020204030204" pitchFamily="49" charset="0"/>
              </a:rPr>
              <a:t>Hello: 0.1 </a:t>
            </a:r>
          </a:p>
          <a:p>
            <a:r>
              <a:rPr lang="en-US" sz="2000" dirty="0">
                <a:solidFill>
                  <a:srgbClr val="92D050"/>
                </a:solidFill>
                <a:latin typeface="Consolas" panose="020B0609020204030204" pitchFamily="49" charset="0"/>
                <a:cs typeface="Consolas" panose="020B0609020204030204" pitchFamily="49" charset="0"/>
              </a:rPr>
              <a:t>Hello: 0.2 </a:t>
            </a:r>
          </a:p>
          <a:p>
            <a:r>
              <a:rPr lang="en-US" sz="2000" dirty="0">
                <a:solidFill>
                  <a:srgbClr val="92D050"/>
                </a:solidFill>
                <a:latin typeface="Consolas" panose="020B0609020204030204" pitchFamily="49" charset="0"/>
                <a:cs typeface="Consolas" panose="020B0609020204030204" pitchFamily="49" charset="0"/>
              </a:rPr>
              <a:t>Hello: 0.30000000000000004</a:t>
            </a:r>
          </a:p>
          <a:p>
            <a:r>
              <a:rPr lang="en-US" sz="2000" dirty="0">
                <a:solidFill>
                  <a:srgbClr val="92D050"/>
                </a:solidFill>
                <a:latin typeface="Consolas" panose="020B0609020204030204" pitchFamily="49" charset="0"/>
                <a:cs typeface="Consolas" panose="020B0609020204030204" pitchFamily="49" charset="0"/>
              </a:rPr>
              <a:t>Hello: 0.4</a:t>
            </a:r>
          </a:p>
          <a:p>
            <a:r>
              <a:rPr lang="en-US" sz="2000" dirty="0">
                <a:solidFill>
                  <a:srgbClr val="92D050"/>
                </a:solidFill>
                <a:latin typeface="Consolas" panose="020B0609020204030204" pitchFamily="49" charset="0"/>
                <a:cs typeface="Consolas" panose="020B0609020204030204" pitchFamily="49" charset="0"/>
              </a:rPr>
              <a:t>Hello: 0.5</a:t>
            </a:r>
          </a:p>
          <a:p>
            <a:r>
              <a:rPr lang="en-US" sz="2000" dirty="0">
                <a:solidFill>
                  <a:srgbClr val="92D050"/>
                </a:solidFill>
                <a:latin typeface="Consolas" panose="020B0609020204030204" pitchFamily="49" charset="0"/>
                <a:cs typeface="Consolas" panose="020B0609020204030204" pitchFamily="49" charset="0"/>
              </a:rPr>
              <a:t>Hello: 0.6</a:t>
            </a:r>
          </a:p>
          <a:p>
            <a:r>
              <a:rPr lang="en-US" sz="2000" dirty="0">
                <a:solidFill>
                  <a:srgbClr val="92D050"/>
                </a:solidFill>
                <a:latin typeface="Consolas" panose="020B0609020204030204" pitchFamily="49" charset="0"/>
                <a:cs typeface="Consolas" panose="020B0609020204030204" pitchFamily="49" charset="0"/>
              </a:rPr>
              <a:t>Hello: 0.7</a:t>
            </a:r>
          </a:p>
          <a:p>
            <a:r>
              <a:rPr lang="en-US" sz="2000" dirty="0">
                <a:solidFill>
                  <a:srgbClr val="92D050"/>
                </a:solidFill>
                <a:latin typeface="Consolas" panose="020B0609020204030204" pitchFamily="49" charset="0"/>
                <a:cs typeface="Consolas" panose="020B0609020204030204" pitchFamily="49" charset="0"/>
              </a:rPr>
              <a:t>Hello: 0.7999999999999999 </a:t>
            </a:r>
          </a:p>
          <a:p>
            <a:r>
              <a:rPr lang="en-US" sz="2000" dirty="0">
                <a:solidFill>
                  <a:srgbClr val="92D050"/>
                </a:solidFill>
                <a:latin typeface="Consolas" panose="020B0609020204030204" pitchFamily="49" charset="0"/>
                <a:cs typeface="Consolas" panose="020B0609020204030204" pitchFamily="49" charset="0"/>
              </a:rPr>
              <a:t>Hello: 0.8999999999999999 </a:t>
            </a:r>
          </a:p>
          <a:p>
            <a:r>
              <a:rPr lang="en-US" sz="2000" dirty="0">
                <a:solidFill>
                  <a:srgbClr val="92D050"/>
                </a:solidFill>
                <a:latin typeface="Consolas" panose="020B0609020204030204" pitchFamily="49" charset="0"/>
                <a:cs typeface="Consolas" panose="020B0609020204030204" pitchFamily="49" charset="0"/>
              </a:rPr>
              <a:t>Hello: 0.9999999999999999 </a:t>
            </a:r>
          </a:p>
          <a:p>
            <a:r>
              <a:rPr lang="en-US" sz="2000" dirty="0">
                <a:solidFill>
                  <a:srgbClr val="92D050"/>
                </a:solidFill>
                <a:latin typeface="Consolas" panose="020B0609020204030204" pitchFamily="49" charset="0"/>
                <a:cs typeface="Consolas" panose="020B0609020204030204" pitchFamily="49" charset="0"/>
              </a:rPr>
              <a:t>Hello: 1.0999999999999999 </a:t>
            </a:r>
          </a:p>
          <a:p>
            <a:r>
              <a:rPr lang="en-US" sz="2000" dirty="0">
                <a:solidFill>
                  <a:srgbClr val="92D050"/>
                </a:solidFill>
                <a:latin typeface="Consolas" panose="020B0609020204030204" pitchFamily="49" charset="0"/>
                <a:cs typeface="Consolas" panose="020B0609020204030204" pitchFamily="49" charset="0"/>
              </a:rPr>
              <a:t>Hello: 1.2 </a:t>
            </a:r>
          </a:p>
          <a:p>
            <a:r>
              <a:rPr lang="en-US" sz="2000" dirty="0">
                <a:solidFill>
                  <a:srgbClr val="92D050"/>
                </a:solidFill>
                <a:latin typeface="Consolas" panose="020B0609020204030204" pitchFamily="49" charset="0"/>
                <a:cs typeface="Consolas" panose="020B0609020204030204" pitchFamily="49" charset="0"/>
              </a:rPr>
              <a:t>Hello: 1.3 </a:t>
            </a:r>
          </a:p>
          <a:p>
            <a:r>
              <a:rPr lang="en-US" sz="2000" dirty="0">
                <a:solidFill>
                  <a:srgbClr val="92D050"/>
                </a:solidFill>
                <a:latin typeface="Consolas" panose="020B0609020204030204" pitchFamily="49" charset="0"/>
                <a:cs typeface="Consolas" panose="020B0609020204030204" pitchFamily="49" charset="0"/>
              </a:rPr>
              <a:t>Hello: 1.4000000000000001 </a:t>
            </a:r>
            <a:endParaRPr lang="en-US" sz="2000" dirty="0" smtClean="0">
              <a:solidFill>
                <a:srgbClr val="92D050"/>
              </a:solidFill>
              <a:latin typeface="Consolas" panose="020B0609020204030204" pitchFamily="49" charset="0"/>
              <a:cs typeface="Consolas" panose="020B0609020204030204" pitchFamily="49" charset="0"/>
            </a:endParaRPr>
          </a:p>
          <a:p>
            <a:r>
              <a:rPr lang="en-US" sz="2000" dirty="0" smtClean="0">
                <a:solidFill>
                  <a:srgbClr val="92D050"/>
                </a:solidFill>
                <a:latin typeface="Consolas" panose="020B0609020204030204" pitchFamily="49" charset="0"/>
                <a:cs typeface="Consolas" panose="020B0609020204030204" pitchFamily="49" charset="0"/>
              </a:rPr>
              <a:t>... infinite loop ...</a:t>
            </a:r>
            <a:endParaRPr lang="en-US" sz="2000" dirty="0">
              <a:solidFill>
                <a:srgbClr val="92D050"/>
              </a:solidFill>
              <a:latin typeface="Consolas" panose="020B0609020204030204" pitchFamily="49" charset="0"/>
              <a:cs typeface="Consolas" panose="020B06090202040302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283346"/>
            <a:ext cx="3352800" cy="3352800"/>
          </a:xfrm>
          <a:prstGeom prst="rect">
            <a:avLst/>
          </a:prstGeom>
        </p:spPr>
      </p:pic>
    </p:spTree>
    <p:extLst>
      <p:ext uri="{BB962C8B-B14F-4D97-AF65-F5344CB8AC3E}">
        <p14:creationId xmlns:p14="http://schemas.microsoft.com/office/powerpoint/2010/main" val="3153070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Computation Bug</a:t>
            </a:r>
          </a:p>
        </p:txBody>
      </p:sp>
      <p:sp>
        <p:nvSpPr>
          <p:cNvPr id="3" name="Text Placeholder 2"/>
          <p:cNvSpPr>
            <a:spLocks noGrp="1"/>
          </p:cNvSpPr>
          <p:nvPr>
            <p:ph type="body" idx="1"/>
          </p:nvPr>
        </p:nvSpPr>
        <p:spPr>
          <a:xfrm>
            <a:off x="457200" y="1371600"/>
            <a:ext cx="8229600" cy="457201"/>
          </a:xfrm>
        </p:spPr>
        <p:txBody>
          <a:bodyPr/>
          <a:lstStyle/>
          <a:p>
            <a:pPr marL="0" indent="0">
              <a:buNone/>
            </a:pPr>
            <a:r>
              <a:rPr lang="en-US" dirty="0">
                <a:solidFill>
                  <a:srgbClr val="000000"/>
                </a:solidFill>
                <a:highlight>
                  <a:srgbClr val="FFFFFF"/>
                </a:highlight>
              </a:rPr>
              <a:t>Number type is IEEE 754 Double Precision floating point</a:t>
            </a:r>
          </a:p>
          <a:p>
            <a:pPr marL="0" indent="0">
              <a:buNone/>
            </a:pPr>
            <a:endParaRPr lang="en-US" sz="800" dirty="0">
              <a:solidFill>
                <a:srgbClr val="0000FF"/>
              </a:solidFill>
              <a:highlight>
                <a:srgbClr val="FFFFFF"/>
              </a:highlight>
              <a:latin typeface="Consolas" panose="020B0609020204030204" pitchFamily="49" charset="0"/>
            </a:endParaRPr>
          </a:p>
          <a:p>
            <a:pPr marL="0" indent="0">
              <a:buNone/>
            </a:pPr>
            <a:endParaRPr lang="en-US" sz="800" dirty="0">
              <a:solidFill>
                <a:srgbClr val="0000FF"/>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graphicFrame>
        <p:nvGraphicFramePr>
          <p:cNvPr id="9" name="Table 8"/>
          <p:cNvGraphicFramePr>
            <a:graphicFrameLocks noGrp="1"/>
          </p:cNvGraphicFramePr>
          <p:nvPr>
            <p:extLst/>
          </p:nvPr>
        </p:nvGraphicFramePr>
        <p:xfrm>
          <a:off x="2085474" y="2286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endParaRPr lang="en-US" dirty="0"/>
                    </a:p>
                  </a:txBody>
                  <a:tcPr>
                    <a:solidFill>
                      <a:srgbClr val="0070C0"/>
                    </a:solidFill>
                  </a:tcPr>
                </a:tc>
              </a:tr>
            </a:tbl>
          </a:graphicData>
        </a:graphic>
      </p:graphicFrame>
      <p:graphicFrame>
        <p:nvGraphicFramePr>
          <p:cNvPr id="13" name="Table 12"/>
          <p:cNvGraphicFramePr>
            <a:graphicFrameLocks noGrp="1"/>
          </p:cNvGraphicFramePr>
          <p:nvPr>
            <p:extLst/>
          </p:nvPr>
        </p:nvGraphicFramePr>
        <p:xfrm>
          <a:off x="2085474" y="2819400"/>
          <a:ext cx="67056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gridCol w="609600"/>
              </a:tblGrid>
              <a:tr h="370840">
                <a:tc>
                  <a:txBody>
                    <a:bodyPr/>
                    <a:lstStyle/>
                    <a:p>
                      <a:endParaRPr lang="en-US" dirty="0">
                        <a:solidFill>
                          <a:srgbClr val="92D050"/>
                        </a:solidFill>
                      </a:endParaRPr>
                    </a:p>
                  </a:txBody>
                  <a:tcPr>
                    <a:solidFill>
                      <a:srgbClr val="5EA113"/>
                    </a:solidFill>
                  </a:tcPr>
                </a:tc>
                <a:tc>
                  <a:txBody>
                    <a:bodyPr/>
                    <a:lstStyle/>
                    <a:p>
                      <a:endParaRPr lang="en-US" dirty="0">
                        <a:solidFill>
                          <a:srgbClr val="92D050"/>
                        </a:solidFill>
                      </a:endParaRPr>
                    </a:p>
                  </a:txBody>
                  <a:tcPr>
                    <a:solidFill>
                      <a:srgbClr val="5EA113"/>
                    </a:solidFill>
                  </a:tcPr>
                </a:tc>
                <a:tc>
                  <a:txBody>
                    <a:bodyPr/>
                    <a:lstStyle/>
                    <a:p>
                      <a:endParaRPr lang="en-US" dirty="0">
                        <a:solidFill>
                          <a:srgbClr val="92D050"/>
                        </a:solidFill>
                      </a:endParaRPr>
                    </a:p>
                  </a:txBody>
                  <a:tcPr>
                    <a:solidFill>
                      <a:srgbClr val="5EA113"/>
                    </a:solidFill>
                  </a:tcPr>
                </a:tc>
                <a:tc>
                  <a:txBody>
                    <a:bodyPr/>
                    <a:lstStyle/>
                    <a:p>
                      <a:endParaRPr lang="en-US" dirty="0"/>
                    </a:p>
                  </a:txBody>
                  <a:tcPr>
                    <a:solidFill>
                      <a:srgbClr val="5EA113"/>
                    </a:solidFill>
                  </a:tcPr>
                </a:tc>
                <a:tc>
                  <a:txBody>
                    <a:bodyPr/>
                    <a:lstStyle/>
                    <a:p>
                      <a:endParaRPr lang="en-US" dirty="0"/>
                    </a:p>
                  </a:txBody>
                  <a:tcPr>
                    <a:solidFill>
                      <a:srgbClr val="5EA113"/>
                    </a:solidFill>
                  </a:tcPr>
                </a:tc>
                <a:tc>
                  <a:txBody>
                    <a:bodyPr/>
                    <a:lstStyle/>
                    <a:p>
                      <a:endParaRPr lang="en-US" dirty="0"/>
                    </a:p>
                  </a:txBody>
                  <a:tcPr>
                    <a:solidFill>
                      <a:srgbClr val="5EA113"/>
                    </a:solidFill>
                  </a:tcPr>
                </a:tc>
                <a:tc>
                  <a:txBody>
                    <a:bodyPr/>
                    <a:lstStyle/>
                    <a:p>
                      <a:endParaRPr lang="en-US" dirty="0"/>
                    </a:p>
                  </a:txBody>
                  <a:tcPr>
                    <a:solidFill>
                      <a:srgbClr val="5EA113"/>
                    </a:solidFill>
                  </a:tcPr>
                </a:tc>
                <a:tc>
                  <a:txBody>
                    <a:bodyPr/>
                    <a:lstStyle/>
                    <a:p>
                      <a:endParaRPr lang="en-US" dirty="0"/>
                    </a:p>
                  </a:txBody>
                  <a:tcPr>
                    <a:solidFill>
                      <a:srgbClr val="5EA113"/>
                    </a:solidFill>
                  </a:tcPr>
                </a:tc>
                <a:tc>
                  <a:txBody>
                    <a:bodyPr/>
                    <a:lstStyle/>
                    <a:p>
                      <a:endParaRPr lang="en-US" dirty="0"/>
                    </a:p>
                  </a:txBody>
                  <a:tcPr>
                    <a:solidFill>
                      <a:srgbClr val="5EA113"/>
                    </a:solidFill>
                  </a:tcPr>
                </a:tc>
                <a:tc>
                  <a:txBody>
                    <a:bodyPr/>
                    <a:lstStyle/>
                    <a:p>
                      <a:endParaRPr lang="en-US" dirty="0"/>
                    </a:p>
                  </a:txBody>
                  <a:tcPr>
                    <a:solidFill>
                      <a:srgbClr val="5EA113"/>
                    </a:solidFill>
                  </a:tcPr>
                </a:tc>
                <a:tc>
                  <a:txBody>
                    <a:bodyPr/>
                    <a:lstStyle/>
                    <a:p>
                      <a:endParaRPr lang="en-US" dirty="0"/>
                    </a:p>
                  </a:txBody>
                  <a:tcPr>
                    <a:solidFill>
                      <a:srgbClr val="5EA113"/>
                    </a:solidFill>
                  </a:tcPr>
                </a:tc>
              </a:tr>
            </a:tbl>
          </a:graphicData>
        </a:graphic>
      </p:graphicFrame>
      <p:graphicFrame>
        <p:nvGraphicFramePr>
          <p:cNvPr id="14" name="Table 13"/>
          <p:cNvGraphicFramePr>
            <a:graphicFrameLocks noGrp="1"/>
          </p:cNvGraphicFramePr>
          <p:nvPr>
            <p:extLst/>
          </p:nvPr>
        </p:nvGraphicFramePr>
        <p:xfrm>
          <a:off x="2085474" y="33528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graphicFrame>
        <p:nvGraphicFramePr>
          <p:cNvPr id="15" name="Table 14"/>
          <p:cNvGraphicFramePr>
            <a:graphicFrameLocks noGrp="1"/>
          </p:cNvGraphicFramePr>
          <p:nvPr>
            <p:extLst/>
          </p:nvPr>
        </p:nvGraphicFramePr>
        <p:xfrm>
          <a:off x="2085474" y="3886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2085474" y="44196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graphicFrame>
        <p:nvGraphicFramePr>
          <p:cNvPr id="17" name="Table 16"/>
          <p:cNvGraphicFramePr>
            <a:graphicFrameLocks noGrp="1"/>
          </p:cNvGraphicFramePr>
          <p:nvPr>
            <p:extLst/>
          </p:nvPr>
        </p:nvGraphicFramePr>
        <p:xfrm>
          <a:off x="2085474" y="4953000"/>
          <a:ext cx="6096000" cy="3657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142240">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graphicFrame>
        <p:nvGraphicFramePr>
          <p:cNvPr id="18" name="Table 17"/>
          <p:cNvGraphicFramePr>
            <a:graphicFrameLocks noGrp="1"/>
          </p:cNvGraphicFramePr>
          <p:nvPr>
            <p:extLst/>
          </p:nvPr>
        </p:nvGraphicFramePr>
        <p:xfrm>
          <a:off x="2085474" y="6019800"/>
          <a:ext cx="1219200" cy="365760"/>
        </p:xfrm>
        <a:graphic>
          <a:graphicData uri="http://schemas.openxmlformats.org/drawingml/2006/table">
            <a:tbl>
              <a:tblPr firstRow="1" bandRow="1">
                <a:tableStyleId>{5C22544A-7EE6-4342-B048-85BDC9FD1C3A}</a:tableStyleId>
              </a:tblPr>
              <a:tblGrid>
                <a:gridCol w="609600"/>
                <a:gridCol w="609600"/>
              </a:tblGrid>
              <a:tr h="142240">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graphicFrame>
        <p:nvGraphicFramePr>
          <p:cNvPr id="19" name="Table 18"/>
          <p:cNvGraphicFramePr>
            <a:graphicFrameLocks noGrp="1"/>
          </p:cNvGraphicFramePr>
          <p:nvPr>
            <p:extLst/>
          </p:nvPr>
        </p:nvGraphicFramePr>
        <p:xfrm>
          <a:off x="2085474" y="5486400"/>
          <a:ext cx="6096000" cy="3657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142240">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sp>
        <p:nvSpPr>
          <p:cNvPr id="20" name="Left Brace 19"/>
          <p:cNvSpPr/>
          <p:nvPr/>
        </p:nvSpPr>
        <p:spPr bwMode="auto">
          <a:xfrm>
            <a:off x="1447800" y="3352800"/>
            <a:ext cx="457200" cy="3048000"/>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1" name="Left Brace 20"/>
          <p:cNvSpPr/>
          <p:nvPr/>
        </p:nvSpPr>
        <p:spPr bwMode="auto">
          <a:xfrm>
            <a:off x="1447800" y="2286000"/>
            <a:ext cx="457200" cy="381000"/>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2" name="Left Brace 21"/>
          <p:cNvSpPr/>
          <p:nvPr/>
        </p:nvSpPr>
        <p:spPr bwMode="auto">
          <a:xfrm>
            <a:off x="1447800" y="2819400"/>
            <a:ext cx="457200" cy="381000"/>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3" name="TextBox 22"/>
          <p:cNvSpPr txBox="1"/>
          <p:nvPr/>
        </p:nvSpPr>
        <p:spPr bwMode="auto">
          <a:xfrm>
            <a:off x="762000" y="2266890"/>
            <a:ext cx="685800" cy="400110"/>
          </a:xfrm>
          <a:prstGeom prst="rect">
            <a:avLst/>
          </a:prstGeom>
          <a:noFill/>
          <a:ln w="9525">
            <a:noFill/>
            <a:miter lim="800000"/>
            <a:headEnd/>
            <a:tailEnd/>
          </a:ln>
        </p:spPr>
        <p:txBody>
          <a:bodyPr wrap="square" rtlCol="0">
            <a:spAutoFit/>
          </a:bodyPr>
          <a:lstStyle/>
          <a:p>
            <a:r>
              <a:rPr lang="en-US" sz="2000" b="1" dirty="0" smtClean="0">
                <a:solidFill>
                  <a:srgbClr val="002060"/>
                </a:solidFill>
                <a:latin typeface="+mn-lt"/>
              </a:rPr>
              <a:t>Sign</a:t>
            </a:r>
            <a:endParaRPr lang="en-US" sz="2000" b="1" dirty="0">
              <a:solidFill>
                <a:srgbClr val="002060"/>
              </a:solidFill>
              <a:latin typeface="+mn-lt"/>
            </a:endParaRPr>
          </a:p>
        </p:txBody>
      </p:sp>
      <p:sp>
        <p:nvSpPr>
          <p:cNvPr id="24" name="TextBox 23"/>
          <p:cNvSpPr txBox="1"/>
          <p:nvPr/>
        </p:nvSpPr>
        <p:spPr bwMode="auto">
          <a:xfrm>
            <a:off x="152400" y="2800290"/>
            <a:ext cx="1295400" cy="400110"/>
          </a:xfrm>
          <a:prstGeom prst="rect">
            <a:avLst/>
          </a:prstGeom>
          <a:noFill/>
          <a:ln w="9525">
            <a:noFill/>
            <a:miter lim="800000"/>
            <a:headEnd/>
            <a:tailEnd/>
          </a:ln>
        </p:spPr>
        <p:txBody>
          <a:bodyPr wrap="square" rtlCol="0">
            <a:spAutoFit/>
          </a:bodyPr>
          <a:lstStyle/>
          <a:p>
            <a:r>
              <a:rPr lang="en-US" sz="2000" b="1" dirty="0" smtClean="0">
                <a:solidFill>
                  <a:srgbClr val="002060"/>
                </a:solidFill>
                <a:latin typeface="+mn-lt"/>
              </a:rPr>
              <a:t>Exponent</a:t>
            </a:r>
            <a:endParaRPr lang="en-US" sz="2000" b="1" dirty="0">
              <a:solidFill>
                <a:srgbClr val="002060"/>
              </a:solidFill>
              <a:latin typeface="+mn-lt"/>
            </a:endParaRPr>
          </a:p>
        </p:txBody>
      </p:sp>
      <p:sp>
        <p:nvSpPr>
          <p:cNvPr id="25" name="TextBox 24"/>
          <p:cNvSpPr txBox="1"/>
          <p:nvPr/>
        </p:nvSpPr>
        <p:spPr bwMode="auto">
          <a:xfrm>
            <a:off x="336884" y="4676745"/>
            <a:ext cx="1143000" cy="400110"/>
          </a:xfrm>
          <a:prstGeom prst="rect">
            <a:avLst/>
          </a:prstGeom>
          <a:noFill/>
          <a:ln w="9525">
            <a:noFill/>
            <a:miter lim="800000"/>
            <a:headEnd/>
            <a:tailEnd/>
          </a:ln>
        </p:spPr>
        <p:txBody>
          <a:bodyPr wrap="square" rtlCol="0">
            <a:spAutoFit/>
          </a:bodyPr>
          <a:lstStyle/>
          <a:p>
            <a:r>
              <a:rPr lang="en-US" sz="2000" b="1" dirty="0" smtClean="0">
                <a:solidFill>
                  <a:srgbClr val="002060"/>
                </a:solidFill>
                <a:latin typeface="+mn-lt"/>
              </a:rPr>
              <a:t>Fraction</a:t>
            </a:r>
            <a:endParaRPr lang="en-US" sz="2000" b="1" dirty="0">
              <a:solidFill>
                <a:srgbClr val="002060"/>
              </a:solidFill>
              <a:latin typeface="+mn-lt"/>
            </a:endParaRPr>
          </a:p>
        </p:txBody>
      </p:sp>
    </p:spTree>
    <p:extLst>
      <p:ext uri="{BB962C8B-B14F-4D97-AF65-F5344CB8AC3E}">
        <p14:creationId xmlns:p14="http://schemas.microsoft.com/office/powerpoint/2010/main" val="422301946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Computation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Consolas" panose="020B0609020204030204" pitchFamily="49" charset="0"/>
              </a:rPr>
              <a:t>console.log(0.1 </a:t>
            </a:r>
            <a:r>
              <a:rPr lang="en-US" dirty="0">
                <a:solidFill>
                  <a:srgbClr val="000000"/>
                </a:solidFill>
                <a:highlight>
                  <a:srgbClr val="FFFFFF"/>
                </a:highlight>
                <a:latin typeface="Consolas" panose="020B0609020204030204" pitchFamily="49" charset="0"/>
              </a:rPr>
              <a:t>+ 0.2</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0.30000000000000004</a:t>
            </a:r>
          </a:p>
          <a:p>
            <a:pPr marL="0" indent="0">
              <a:buNone/>
            </a:pPr>
            <a:r>
              <a:rPr lang="en-US" dirty="0">
                <a:solidFill>
                  <a:srgbClr val="000000"/>
                </a:solidFill>
                <a:highlight>
                  <a:srgbClr val="FFFFFF"/>
                </a:highlight>
                <a:latin typeface="Consolas" panose="020B0609020204030204" pitchFamily="49" charset="0"/>
              </a:rPr>
              <a:t>console.log(9999999999999999); </a:t>
            </a:r>
            <a:r>
              <a:rPr lang="en-US" dirty="0">
                <a:solidFill>
                  <a:srgbClr val="008000"/>
                </a:solidFill>
                <a:highlight>
                  <a:srgbClr val="FFFFFF"/>
                </a:highlight>
                <a:latin typeface="Consolas" panose="020B0609020204030204" pitchFamily="49" charset="0"/>
              </a:rPr>
              <a:t>// 10000000000000000 </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money = [1.01, 2.52, 0.77, 1.50, 4.28], sum = 0;</a:t>
            </a:r>
          </a:p>
          <a:p>
            <a:pPr marL="0" indent="0">
              <a:buNone/>
            </a:pPr>
            <a:r>
              <a:rPr lang="en-US" dirty="0" err="1">
                <a:solidFill>
                  <a:srgbClr val="000000"/>
                </a:solidFill>
                <a:highlight>
                  <a:srgbClr val="FFFFFF"/>
                </a:highlight>
                <a:latin typeface="Consolas" panose="020B0609020204030204" pitchFamily="49" charset="0"/>
              </a:rPr>
              <a:t>money.forEach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sum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console.log(sum</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10.080000000000002</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sumMoney</a:t>
            </a:r>
            <a:r>
              <a:rPr lang="en-US" dirty="0">
                <a:solidFill>
                  <a:srgbClr val="000000"/>
                </a:solidFill>
                <a:highlight>
                  <a:srgbClr val="FFFFFF"/>
                </a:highlight>
                <a:latin typeface="Consolas" panose="020B0609020204030204" pitchFamily="49" charset="0"/>
              </a:rPr>
              <a:t>(money)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result = 0;    </a:t>
            </a:r>
          </a:p>
          <a:p>
            <a:pPr marL="0" indent="0">
              <a:buNone/>
            </a:pPr>
            <a:r>
              <a:rPr lang="en-US" dirty="0">
                <a:solidFill>
                  <a:srgbClr val="000000"/>
                </a:solidFill>
                <a:highlight>
                  <a:srgbClr val="FFFFFF"/>
                </a:highlight>
                <a:latin typeface="Consolas" panose="020B0609020204030204" pitchFamily="49" charset="0"/>
              </a:rPr>
              <a:t>  money = </a:t>
            </a:r>
            <a:r>
              <a:rPr lang="en-US" dirty="0" err="1">
                <a:solidFill>
                  <a:srgbClr val="000000"/>
                </a:solidFill>
                <a:highlight>
                  <a:srgbClr val="FFFFFF"/>
                </a:highlight>
                <a:latin typeface="Consolas" panose="020B0609020204030204" pitchFamily="49" charset="0"/>
              </a:rPr>
              <a:t>money.map</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100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money.forEach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result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 / 100;</a:t>
            </a:r>
          </a:p>
          <a:p>
            <a:pPr marL="0" indent="0">
              <a:buNone/>
            </a:pPr>
            <a:r>
              <a:rPr lang="en-US" dirty="0">
                <a:solidFill>
                  <a:srgbClr val="000000"/>
                </a:solidFill>
                <a:highlight>
                  <a:srgbClr val="FFFFFF"/>
                </a:highlight>
                <a:latin typeface="Consolas" panose="020B0609020204030204" pitchFamily="49" charset="0"/>
              </a:rPr>
              <a:t>}(money</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10.08</a:t>
            </a: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353255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Computation Bug</a:t>
            </a:r>
          </a:p>
        </p:txBody>
      </p:sp>
      <p:sp>
        <p:nvSpPr>
          <p:cNvPr id="3" name="Text Placeholder 2"/>
          <p:cNvSpPr>
            <a:spLocks noGrp="1"/>
          </p:cNvSpPr>
          <p:nvPr>
            <p:ph type="body" idx="1"/>
          </p:nvPr>
        </p:nvSpPr>
        <p:spPr>
          <a:xfrm>
            <a:off x="457200" y="1371600"/>
            <a:ext cx="8229600" cy="1600200"/>
          </a:xfrm>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1; i += 0.1)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5" name="Round Same Side Corner Rectangle 4"/>
          <p:cNvSpPr/>
          <p:nvPr/>
        </p:nvSpPr>
        <p:spPr bwMode="auto">
          <a:xfrm>
            <a:off x="2476500" y="2971800"/>
            <a:ext cx="4191000" cy="3886200"/>
          </a:xfrm>
          <a:prstGeom prst="round2Same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nn-NO" sz="2000" dirty="0">
                <a:solidFill>
                  <a:srgbClr val="92D050"/>
                </a:solidFill>
                <a:latin typeface="Consolas" panose="020B0609020204030204" pitchFamily="49" charset="0"/>
                <a:cs typeface="Consolas" panose="020B0609020204030204" pitchFamily="49" charset="0"/>
              </a:rPr>
              <a:t>Hello: 0</a:t>
            </a:r>
          </a:p>
          <a:p>
            <a:r>
              <a:rPr lang="nn-NO" sz="2000" dirty="0">
                <a:solidFill>
                  <a:srgbClr val="92D050"/>
                </a:solidFill>
                <a:latin typeface="Consolas" panose="020B0609020204030204" pitchFamily="49" charset="0"/>
                <a:cs typeface="Consolas" panose="020B0609020204030204" pitchFamily="49" charset="0"/>
              </a:rPr>
              <a:t>Hello: 0.1</a:t>
            </a:r>
          </a:p>
          <a:p>
            <a:r>
              <a:rPr lang="nn-NO" sz="2000" dirty="0">
                <a:solidFill>
                  <a:srgbClr val="92D050"/>
                </a:solidFill>
                <a:latin typeface="Consolas" panose="020B0609020204030204" pitchFamily="49" charset="0"/>
                <a:cs typeface="Consolas" panose="020B0609020204030204" pitchFamily="49" charset="0"/>
              </a:rPr>
              <a:t>Hello: 0.2</a:t>
            </a:r>
          </a:p>
          <a:p>
            <a:r>
              <a:rPr lang="nn-NO" sz="2000" dirty="0">
                <a:solidFill>
                  <a:srgbClr val="92D050"/>
                </a:solidFill>
                <a:latin typeface="Consolas" panose="020B0609020204030204" pitchFamily="49" charset="0"/>
                <a:cs typeface="Consolas" panose="020B0609020204030204" pitchFamily="49" charset="0"/>
              </a:rPr>
              <a:t>Hello: 0.30000000000000004</a:t>
            </a:r>
          </a:p>
          <a:p>
            <a:r>
              <a:rPr lang="nn-NO" sz="2000" dirty="0">
                <a:solidFill>
                  <a:srgbClr val="92D050"/>
                </a:solidFill>
                <a:latin typeface="Consolas" panose="020B0609020204030204" pitchFamily="49" charset="0"/>
                <a:cs typeface="Consolas" panose="020B0609020204030204" pitchFamily="49" charset="0"/>
              </a:rPr>
              <a:t>Hello: 0.4</a:t>
            </a:r>
          </a:p>
          <a:p>
            <a:r>
              <a:rPr lang="nn-NO" sz="2000" dirty="0">
                <a:solidFill>
                  <a:srgbClr val="92D050"/>
                </a:solidFill>
                <a:latin typeface="Consolas" panose="020B0609020204030204" pitchFamily="49" charset="0"/>
                <a:cs typeface="Consolas" panose="020B0609020204030204" pitchFamily="49" charset="0"/>
              </a:rPr>
              <a:t>Hello: 0.5</a:t>
            </a:r>
          </a:p>
          <a:p>
            <a:r>
              <a:rPr lang="nn-NO" sz="2000" dirty="0">
                <a:solidFill>
                  <a:srgbClr val="92D050"/>
                </a:solidFill>
                <a:latin typeface="Consolas" panose="020B0609020204030204" pitchFamily="49" charset="0"/>
                <a:cs typeface="Consolas" panose="020B0609020204030204" pitchFamily="49" charset="0"/>
              </a:rPr>
              <a:t>Hello: 0.6</a:t>
            </a:r>
          </a:p>
          <a:p>
            <a:r>
              <a:rPr lang="nn-NO" sz="2000" dirty="0">
                <a:solidFill>
                  <a:srgbClr val="92D050"/>
                </a:solidFill>
                <a:latin typeface="Consolas" panose="020B0609020204030204" pitchFamily="49" charset="0"/>
                <a:cs typeface="Consolas" panose="020B0609020204030204" pitchFamily="49" charset="0"/>
              </a:rPr>
              <a:t>Hello: 0.7</a:t>
            </a:r>
          </a:p>
          <a:p>
            <a:r>
              <a:rPr lang="nn-NO" sz="2000" dirty="0">
                <a:solidFill>
                  <a:srgbClr val="92D050"/>
                </a:solidFill>
                <a:latin typeface="Consolas" panose="020B0609020204030204" pitchFamily="49" charset="0"/>
                <a:cs typeface="Consolas" panose="020B0609020204030204" pitchFamily="49" charset="0"/>
              </a:rPr>
              <a:t>Hello: 0.7999999999999999 </a:t>
            </a:r>
          </a:p>
          <a:p>
            <a:r>
              <a:rPr lang="nn-NO" sz="2000" dirty="0">
                <a:solidFill>
                  <a:srgbClr val="92D050"/>
                </a:solidFill>
                <a:latin typeface="Consolas" panose="020B0609020204030204" pitchFamily="49" charset="0"/>
                <a:cs typeface="Consolas" panose="020B0609020204030204" pitchFamily="49" charset="0"/>
              </a:rPr>
              <a:t>Hello: 0.8999999999999999 </a:t>
            </a:r>
          </a:p>
          <a:p>
            <a:r>
              <a:rPr lang="nn-NO" sz="2000" dirty="0">
                <a:solidFill>
                  <a:srgbClr val="92D050"/>
                </a:solidFill>
                <a:latin typeface="Consolas" panose="020B0609020204030204" pitchFamily="49" charset="0"/>
                <a:cs typeface="Consolas" panose="020B0609020204030204" pitchFamily="49" charset="0"/>
              </a:rPr>
              <a:t>Hello: 0.9999999999999999 </a:t>
            </a:r>
          </a:p>
        </p:txBody>
      </p:sp>
    </p:spTree>
    <p:extLst>
      <p:ext uri="{BB962C8B-B14F-4D97-AF65-F5344CB8AC3E}">
        <p14:creationId xmlns:p14="http://schemas.microsoft.com/office/powerpoint/2010/main" val="38347977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a:xfrm>
            <a:off x="457200" y="1371599"/>
            <a:ext cx="8229600" cy="5286777"/>
          </a:xfrm>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getNames</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length = </a:t>
            </a:r>
            <a:r>
              <a:rPr lang="en-US" dirty="0" smtClean="0">
                <a:solidFill>
                  <a:srgbClr val="000000"/>
                </a:solidFill>
                <a:highlight>
                  <a:srgbClr val="FFFFFF"/>
                </a:highlight>
                <a:latin typeface="Consolas" panose="020B0609020204030204" pitchFamily="49" charset="0"/>
              </a:rPr>
              <a:t>0, names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+ 1</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names </a:t>
            </a:r>
            <a:r>
              <a:rPr lang="en-US" dirty="0">
                <a:solidFill>
                  <a:srgbClr val="000000"/>
                </a:solidFill>
                <a:highlight>
                  <a:srgbClr val="FFFFFF"/>
                </a:highlight>
                <a:latin typeface="Consolas" panose="020B0609020204030204" pitchFamily="49" charset="0"/>
              </a:rPr>
              <a:t>+= name + </a:t>
            </a:r>
            <a:r>
              <a:rPr lang="en-US" dirty="0">
                <a:solidFill>
                  <a:srgbClr val="A31515"/>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a:t>
            </a:r>
            <a:r>
              <a:rPr lang="en-US" dirty="0">
                <a:solidFill>
                  <a:srgbClr val="000000"/>
                </a:solidFill>
                <a:highlight>
                  <a:srgbClr val="FFFFFF"/>
                </a:highlight>
                <a:latin typeface="Consolas" panose="020B0609020204030204" pitchFamily="49" charset="0"/>
              </a:rPr>
              <a:t>: length,</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names</a:t>
            </a:r>
            <a:r>
              <a:rPr lang="en-US" dirty="0">
                <a:solidFill>
                  <a:srgbClr val="000000"/>
                </a:solidFill>
                <a:highlight>
                  <a:srgbClr val="FFFFFF"/>
                </a:highlight>
                <a:latin typeface="Consolas" panose="020B0609020204030204" pitchFamily="49" charset="0"/>
              </a:rPr>
              <a:t>: names</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37587674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Computation Bug</a:t>
            </a:r>
          </a:p>
        </p:txBody>
      </p:sp>
      <p:sp>
        <p:nvSpPr>
          <p:cNvPr id="3" name="Text Placeholder 2"/>
          <p:cNvSpPr>
            <a:spLocks noGrp="1"/>
          </p:cNvSpPr>
          <p:nvPr>
            <p:ph type="body" idx="1"/>
          </p:nvPr>
        </p:nvSpPr>
        <p:spPr>
          <a:xfrm>
            <a:off x="457200" y="1371600"/>
            <a:ext cx="8229600" cy="1600200"/>
          </a:xfrm>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10; i++)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"Hello: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10);  </a:t>
            </a:r>
          </a:p>
          <a:p>
            <a:pPr marL="0" indent="0">
              <a:buNone/>
            </a:pPr>
            <a:r>
              <a:rPr lang="en-US" dirty="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5" name="Round Same Side Corner Rectangle 4"/>
          <p:cNvSpPr/>
          <p:nvPr/>
        </p:nvSpPr>
        <p:spPr bwMode="auto">
          <a:xfrm>
            <a:off x="2476500" y="2971800"/>
            <a:ext cx="4191000" cy="3886200"/>
          </a:xfrm>
          <a:prstGeom prst="round2Same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nn-NO" sz="2000" dirty="0">
                <a:solidFill>
                  <a:srgbClr val="92D050"/>
                </a:solidFill>
                <a:latin typeface="Consolas" panose="020B0609020204030204" pitchFamily="49" charset="0"/>
                <a:cs typeface="Consolas" panose="020B0609020204030204" pitchFamily="49" charset="0"/>
              </a:rPr>
              <a:t>Hello: 0 </a:t>
            </a:r>
          </a:p>
          <a:p>
            <a:r>
              <a:rPr lang="nn-NO" sz="2000" dirty="0">
                <a:solidFill>
                  <a:srgbClr val="92D050"/>
                </a:solidFill>
                <a:latin typeface="Consolas" panose="020B0609020204030204" pitchFamily="49" charset="0"/>
                <a:cs typeface="Consolas" panose="020B0609020204030204" pitchFamily="49" charset="0"/>
              </a:rPr>
              <a:t>Hello: 0.1 </a:t>
            </a:r>
          </a:p>
          <a:p>
            <a:r>
              <a:rPr lang="nn-NO" sz="2000" dirty="0">
                <a:solidFill>
                  <a:srgbClr val="92D050"/>
                </a:solidFill>
                <a:latin typeface="Consolas" panose="020B0609020204030204" pitchFamily="49" charset="0"/>
                <a:cs typeface="Consolas" panose="020B0609020204030204" pitchFamily="49" charset="0"/>
              </a:rPr>
              <a:t>Hello: 0.2 </a:t>
            </a:r>
          </a:p>
          <a:p>
            <a:r>
              <a:rPr lang="nn-NO" sz="2000" dirty="0">
                <a:solidFill>
                  <a:srgbClr val="92D050"/>
                </a:solidFill>
                <a:latin typeface="Consolas" panose="020B0609020204030204" pitchFamily="49" charset="0"/>
                <a:cs typeface="Consolas" panose="020B0609020204030204" pitchFamily="49" charset="0"/>
              </a:rPr>
              <a:t>Hello: 0.3 </a:t>
            </a:r>
          </a:p>
          <a:p>
            <a:r>
              <a:rPr lang="nn-NO" sz="2000" dirty="0">
                <a:solidFill>
                  <a:srgbClr val="92D050"/>
                </a:solidFill>
                <a:latin typeface="Consolas" panose="020B0609020204030204" pitchFamily="49" charset="0"/>
                <a:cs typeface="Consolas" panose="020B0609020204030204" pitchFamily="49" charset="0"/>
              </a:rPr>
              <a:t>Hello: 0.4 </a:t>
            </a:r>
          </a:p>
          <a:p>
            <a:r>
              <a:rPr lang="nn-NO" sz="2000" dirty="0">
                <a:solidFill>
                  <a:srgbClr val="92D050"/>
                </a:solidFill>
                <a:latin typeface="Consolas" panose="020B0609020204030204" pitchFamily="49" charset="0"/>
                <a:cs typeface="Consolas" panose="020B0609020204030204" pitchFamily="49" charset="0"/>
              </a:rPr>
              <a:t>Hello: 0.5 </a:t>
            </a:r>
          </a:p>
          <a:p>
            <a:r>
              <a:rPr lang="nn-NO" sz="2000" dirty="0">
                <a:solidFill>
                  <a:srgbClr val="92D050"/>
                </a:solidFill>
                <a:latin typeface="Consolas" panose="020B0609020204030204" pitchFamily="49" charset="0"/>
                <a:cs typeface="Consolas" panose="020B0609020204030204" pitchFamily="49" charset="0"/>
              </a:rPr>
              <a:t>Hello: 0.6 </a:t>
            </a:r>
          </a:p>
          <a:p>
            <a:r>
              <a:rPr lang="nn-NO" sz="2000" dirty="0">
                <a:solidFill>
                  <a:srgbClr val="92D050"/>
                </a:solidFill>
                <a:latin typeface="Consolas" panose="020B0609020204030204" pitchFamily="49" charset="0"/>
                <a:cs typeface="Consolas" panose="020B0609020204030204" pitchFamily="49" charset="0"/>
              </a:rPr>
              <a:t>Hello: 0.7 </a:t>
            </a:r>
          </a:p>
          <a:p>
            <a:r>
              <a:rPr lang="nn-NO" sz="2000" dirty="0">
                <a:solidFill>
                  <a:srgbClr val="92D050"/>
                </a:solidFill>
                <a:latin typeface="Consolas" panose="020B0609020204030204" pitchFamily="49" charset="0"/>
                <a:cs typeface="Consolas" panose="020B0609020204030204" pitchFamily="49" charset="0"/>
              </a:rPr>
              <a:t>Hello: 0.8 </a:t>
            </a:r>
          </a:p>
          <a:p>
            <a:r>
              <a:rPr lang="nn-NO" sz="2000" dirty="0">
                <a:solidFill>
                  <a:srgbClr val="92D050"/>
                </a:solidFill>
                <a:latin typeface="Consolas" panose="020B0609020204030204" pitchFamily="49" charset="0"/>
                <a:cs typeface="Consolas" panose="020B0609020204030204" pitchFamily="49" charset="0"/>
              </a:rPr>
              <a:t>Hello: 0.9 </a:t>
            </a:r>
          </a:p>
        </p:txBody>
      </p:sp>
    </p:spTree>
    <p:extLst>
      <p:ext uri="{BB962C8B-B14F-4D97-AF65-F5344CB8AC3E}">
        <p14:creationId xmlns:p14="http://schemas.microsoft.com/office/powerpoint/2010/main" val="1649114089"/>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Computation Bug</a:t>
            </a:r>
          </a:p>
        </p:txBody>
      </p:sp>
      <p:sp>
        <p:nvSpPr>
          <p:cNvPr id="3" name="Text Placeholder 2"/>
          <p:cNvSpPr>
            <a:spLocks noGrp="1"/>
          </p:cNvSpPr>
          <p:nvPr>
            <p:ph type="body" idx="1"/>
          </p:nvPr>
        </p:nvSpPr>
        <p:spPr/>
        <p:txBody>
          <a:bodyPr/>
          <a:lstStyle/>
          <a:p>
            <a:pPr marL="0" indent="0">
              <a:buNone/>
            </a:pPr>
            <a:r>
              <a:rPr lang="en-US" dirty="0" smtClean="0">
                <a:highlight>
                  <a:srgbClr val="FFFFFF"/>
                </a:highlight>
                <a:latin typeface="+mn-lt"/>
              </a:rPr>
              <a:t>Math Libraries</a:t>
            </a:r>
          </a:p>
          <a:p>
            <a:r>
              <a:rPr lang="en-US" dirty="0" smtClean="0">
                <a:highlight>
                  <a:srgbClr val="FFFFFF"/>
                </a:highlight>
                <a:latin typeface="+mn-lt"/>
              </a:rPr>
              <a:t>Big - </a:t>
            </a:r>
            <a:r>
              <a:rPr lang="en-US" dirty="0">
                <a:hlinkClick r:id="rId3"/>
              </a:rPr>
              <a:t>https://github.com/MikeMcl/big.js</a:t>
            </a:r>
            <a:endParaRPr lang="en-US" dirty="0" smtClean="0">
              <a:highlight>
                <a:srgbClr val="FFFFFF"/>
              </a:highlight>
              <a:latin typeface="+mn-lt"/>
            </a:endParaRPr>
          </a:p>
          <a:p>
            <a:r>
              <a:rPr lang="en-US" dirty="0" err="1" smtClean="0">
                <a:highlight>
                  <a:srgbClr val="FFFFFF"/>
                </a:highlight>
                <a:latin typeface="+mn-lt"/>
              </a:rPr>
              <a:t>BigNumber</a:t>
            </a:r>
            <a:r>
              <a:rPr lang="en-US" dirty="0" smtClean="0">
                <a:highlight>
                  <a:srgbClr val="FFFFFF"/>
                </a:highlight>
                <a:latin typeface="+mn-lt"/>
              </a:rPr>
              <a:t> - </a:t>
            </a:r>
            <a:r>
              <a:rPr lang="en-US" dirty="0">
                <a:hlinkClick r:id="rId4"/>
              </a:rPr>
              <a:t>https://github.com/MikeMcl/bignumber.js</a:t>
            </a:r>
            <a:r>
              <a:rPr lang="en-US" dirty="0" smtClean="0">
                <a:hlinkClick r:id="rId4"/>
              </a:rPr>
              <a:t>/</a:t>
            </a:r>
            <a:endParaRPr lang="en-US" dirty="0" smtClean="0"/>
          </a:p>
          <a:p>
            <a:endParaRPr lang="en-US" dirty="0">
              <a:highlight>
                <a:srgbClr val="FFFFFF"/>
              </a:highlight>
              <a:latin typeface="+mn-lt"/>
            </a:endParaRPr>
          </a:p>
          <a:p>
            <a:pPr marL="0" indent="0">
              <a:buNone/>
            </a:pPr>
            <a:endParaRPr lang="en-US" sz="800" dirty="0" smtClean="0">
              <a:solidFill>
                <a:srgbClr val="0000FF"/>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Native floating point type</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console.log(0.3 </a:t>
            </a:r>
            <a:r>
              <a:rPr lang="en-US" dirty="0">
                <a:solidFill>
                  <a:srgbClr val="000000"/>
                </a:solidFill>
                <a:highlight>
                  <a:srgbClr val="FFFFFF"/>
                </a:highlight>
                <a:latin typeface="Consolas" panose="020B0609020204030204" pitchFamily="49" charset="0"/>
              </a:rPr>
              <a:t>- 0.1); </a:t>
            </a:r>
            <a:r>
              <a:rPr lang="en-US" dirty="0" smtClean="0">
                <a:solidFill>
                  <a:srgbClr val="008000"/>
                </a:solidFill>
                <a:highlight>
                  <a:srgbClr val="FFFFFF"/>
                </a:highlight>
                <a:latin typeface="Consolas" panose="020B0609020204030204" pitchFamily="49" charset="0"/>
              </a:rPr>
              <a:t>// 0.19999999999999998</a:t>
            </a:r>
          </a:p>
          <a:p>
            <a:pPr marL="0" indent="0">
              <a:buNone/>
            </a:pPr>
            <a:r>
              <a:rPr lang="en-US" dirty="0" smtClean="0">
                <a:solidFill>
                  <a:srgbClr val="008000"/>
                </a:solidFill>
                <a:highlight>
                  <a:srgbClr val="FFFFFF"/>
                </a:highlight>
                <a:latin typeface="Consolas" panose="020B0609020204030204" pitchFamily="49" charset="0"/>
              </a:rPr>
              <a:t>  </a:t>
            </a:r>
          </a:p>
          <a:p>
            <a:pPr marL="0" indent="0">
              <a:buNone/>
            </a:pP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BigNumber</a:t>
            </a:r>
            <a:r>
              <a:rPr lang="en-US" dirty="0" smtClean="0">
                <a:solidFill>
                  <a:srgbClr val="008000"/>
                </a:solidFill>
                <a:highlight>
                  <a:srgbClr val="FFFFFF"/>
                </a:highlight>
                <a:latin typeface="Consolas" panose="020B0609020204030204" pitchFamily="49" charset="0"/>
              </a:rPr>
              <a:t> type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console.log(Big(0.3).minus(0.1).</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"0.2"</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FF"/>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
        <p:nvSpPr>
          <p:cNvPr id="10" name="Rectangular Callout 9"/>
          <p:cNvSpPr/>
          <p:nvPr/>
        </p:nvSpPr>
        <p:spPr>
          <a:xfrm>
            <a:off x="3733800" y="5208374"/>
            <a:ext cx="4572115" cy="650788"/>
          </a:xfrm>
          <a:prstGeom prst="wedgeRectCallout">
            <a:avLst>
              <a:gd name="adj1" fmla="val 34575"/>
              <a:gd name="adj2" fmla="val -9312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Behaves more like you might expect</a:t>
            </a:r>
            <a:endParaRPr lang="en-US" sz="2000" b="1" dirty="0"/>
          </a:p>
        </p:txBody>
      </p:sp>
    </p:spTree>
    <p:extLst>
      <p:ext uri="{BB962C8B-B14F-4D97-AF65-F5344CB8AC3E}">
        <p14:creationId xmlns:p14="http://schemas.microsoft.com/office/powerpoint/2010/main" val="3138062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Mistaken Mold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url</a:t>
            </a:r>
            <a:r>
              <a:rPr lang="en-US" dirty="0">
                <a:solidFill>
                  <a:srgbClr val="000000"/>
                </a:solidFill>
                <a:highlight>
                  <a:srgbClr val="FFFFFF"/>
                </a:highlight>
                <a:latin typeface="Consolas" panose="020B0609020204030204" pitchFamily="49" charset="0"/>
              </a:rPr>
              <a:t>, callbacks)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reqwest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url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(response)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callbacks === </a:t>
            </a:r>
            <a:r>
              <a:rPr lang="en-US" dirty="0">
                <a:solidFill>
                  <a:srgbClr val="A31515"/>
                </a:solidFill>
                <a:highlight>
                  <a:srgbClr val="FFFFFF"/>
                </a:highlight>
                <a:latin typeface="Consolas" panose="020B0609020204030204" pitchFamily="49" charset="0"/>
              </a:rPr>
              <a:t>"array"</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callbacks.forEach</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(response)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callbacks(response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cb1(data</a:t>
            </a:r>
            <a:r>
              <a:rPr lang="en-US" dirty="0">
                <a:solidFill>
                  <a:srgbClr val="000000"/>
                </a:solidFill>
                <a:highlight>
                  <a:srgbClr val="FFFFFF"/>
                </a:highlight>
                <a:latin typeface="Consolas" panose="020B0609020204030204" pitchFamily="49" charset="0"/>
              </a:rPr>
              <a:t>) { console.log(</a:t>
            </a:r>
            <a:r>
              <a:rPr lang="en-US" dirty="0">
                <a:solidFill>
                  <a:srgbClr val="A31515"/>
                </a:solidFill>
                <a:highlight>
                  <a:srgbClr val="FFFFFF"/>
                </a:highlight>
                <a:latin typeface="Consolas" panose="020B0609020204030204" pitchFamily="49" charset="0"/>
              </a:rPr>
              <a:t>"callback1"</a:t>
            </a:r>
            <a:r>
              <a:rPr lang="en-US" dirty="0">
                <a:solidFill>
                  <a:srgbClr val="000000"/>
                </a:solidFill>
                <a:highlight>
                  <a:srgbClr val="FFFFFF"/>
                </a:highlight>
                <a:latin typeface="Consolas" panose="020B0609020204030204" pitchFamily="49" charset="0"/>
              </a:rPr>
              <a:t>, data) }</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cb2(data</a:t>
            </a:r>
            <a:r>
              <a:rPr lang="en-US" dirty="0">
                <a:solidFill>
                  <a:srgbClr val="000000"/>
                </a:solidFill>
                <a:highlight>
                  <a:srgbClr val="FFFFFF"/>
                </a:highlight>
                <a:latin typeface="Consolas" panose="020B0609020204030204" pitchFamily="49" charset="0"/>
              </a:rPr>
              <a:t>) { console.log(</a:t>
            </a:r>
            <a:r>
              <a:rPr lang="en-US" dirty="0">
                <a:solidFill>
                  <a:srgbClr val="A31515"/>
                </a:solidFill>
                <a:highlight>
                  <a:srgbClr val="FFFFFF"/>
                </a:highlight>
                <a:latin typeface="Consolas" panose="020B0609020204030204" pitchFamily="49" charset="0"/>
              </a:rPr>
              <a:t>"callback2"</a:t>
            </a:r>
            <a:r>
              <a:rPr lang="en-US" dirty="0">
                <a:solidFill>
                  <a:srgbClr val="000000"/>
                </a:solidFill>
                <a:highlight>
                  <a:srgbClr val="FFFFFF"/>
                </a:highlight>
                <a:latin typeface="Consolas" panose="020B0609020204030204" pitchFamily="49" charset="0"/>
              </a:rPr>
              <a:t>, data)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data.json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cb1</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data.json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cb1</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cb2</a:t>
            </a:r>
            <a:r>
              <a:rPr lang="en-US" dirty="0">
                <a:solidFill>
                  <a:srgbClr val="000000"/>
                </a:solidFill>
                <a:highlight>
                  <a:srgbClr val="FFFFFF"/>
                </a:highlight>
                <a:latin typeface="Consolas" panose="020B0609020204030204" pitchFamily="49" charset="0"/>
              </a:rPr>
              <a:t>]);</a:t>
            </a: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solidFill>
                  <a:prstClr val="white"/>
                </a:solidFill>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rgbClr val="4BACC6">
                      <a:lumMod val="20000"/>
                      <a:lumOff val="80000"/>
                    </a:srgbClr>
                  </a:solidFill>
                  <a:latin typeface="Myriad Pro"/>
                </a:rPr>
                <a:t>Examine</a:t>
              </a:r>
              <a:endParaRPr lang="en-US" b="1" dirty="0">
                <a:solidFill>
                  <a:srgbClr val="4BACC6">
                    <a:lumMod val="20000"/>
                    <a:lumOff val="80000"/>
                  </a:srgbClr>
                </a:solidFill>
                <a:latin typeface="Myriad Pro"/>
              </a:endParaRPr>
            </a:p>
          </p:txBody>
        </p:sp>
      </p:grpSp>
    </p:spTree>
    <p:extLst>
      <p:ext uri="{BB962C8B-B14F-4D97-AF65-F5344CB8AC3E}">
        <p14:creationId xmlns:p14="http://schemas.microsoft.com/office/powerpoint/2010/main" val="33303454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Mistaken Mold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url</a:t>
            </a:r>
            <a:r>
              <a:rPr lang="en-US" dirty="0">
                <a:solidFill>
                  <a:srgbClr val="000000"/>
                </a:solidFill>
                <a:highlight>
                  <a:srgbClr val="FFFFFF"/>
                </a:highlight>
                <a:latin typeface="Consolas" panose="020B0609020204030204" pitchFamily="49" charset="0"/>
              </a:rPr>
              <a:t>, callbacks)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reqwest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url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(response) {</a:t>
            </a:r>
          </a:p>
          <a:p>
            <a:pPr marL="0" indent="0">
              <a:buNone/>
            </a:pPr>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callbacks === </a:t>
            </a:r>
            <a:r>
              <a:rPr lang="en-US" dirty="0">
                <a:solidFill>
                  <a:srgbClr val="A31515"/>
                </a:solidFill>
                <a:highlight>
                  <a:srgbClr val="FFFFFF"/>
                </a:highlight>
                <a:latin typeface="Consolas" panose="020B0609020204030204" pitchFamily="49" charset="0"/>
              </a:rPr>
              <a:t>"array"</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callbacks.forEach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(response) });</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callbacks(response);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cb1(data) { console.log(</a:t>
            </a:r>
            <a:r>
              <a:rPr lang="en-US" dirty="0">
                <a:solidFill>
                  <a:srgbClr val="A31515"/>
                </a:solidFill>
                <a:highlight>
                  <a:srgbClr val="FFFFFF"/>
                </a:highlight>
                <a:latin typeface="Consolas" panose="020B0609020204030204" pitchFamily="49" charset="0"/>
              </a:rPr>
              <a:t>"callback1"</a:t>
            </a:r>
            <a:r>
              <a:rPr lang="en-US" dirty="0">
                <a:solidFill>
                  <a:srgbClr val="000000"/>
                </a:solidFill>
                <a:highlight>
                  <a:srgbClr val="FFFFFF"/>
                </a:highlight>
                <a:latin typeface="Consolas" panose="020B0609020204030204" pitchFamily="49" charset="0"/>
              </a:rPr>
              <a:t>, data) }</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cb2(data) { console.log(</a:t>
            </a:r>
            <a:r>
              <a:rPr lang="en-US" dirty="0">
                <a:solidFill>
                  <a:srgbClr val="A31515"/>
                </a:solidFill>
                <a:highlight>
                  <a:srgbClr val="FFFFFF"/>
                </a:highlight>
                <a:latin typeface="Consolas" panose="020B0609020204030204" pitchFamily="49" charset="0"/>
              </a:rPr>
              <a:t>"callback2"</a:t>
            </a:r>
            <a:r>
              <a:rPr lang="en-US" dirty="0">
                <a:solidFill>
                  <a:srgbClr val="000000"/>
                </a:solidFill>
                <a:highlight>
                  <a:srgbClr val="FFFFFF"/>
                </a:highlight>
                <a:latin typeface="Consolas" panose="020B0609020204030204" pitchFamily="49" charset="0"/>
              </a:rPr>
              <a:t>, data) }</a:t>
            </a:r>
          </a:p>
          <a:p>
            <a:pPr marL="0" indent="0">
              <a:buNone/>
            </a:pP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data.json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cb1);</a:t>
            </a:r>
          </a:p>
          <a:p>
            <a:pPr marL="0" indent="0">
              <a:buNone/>
            </a:pP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data.json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[cb1, cb2]);</a:t>
            </a: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solidFill>
                  <a:prstClr val="white"/>
                </a:solidFill>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rgbClr val="4BACC6">
                      <a:lumMod val="20000"/>
                      <a:lumOff val="80000"/>
                    </a:srgbClr>
                  </a:solidFill>
                  <a:latin typeface="Myriad Pro"/>
                </a:rPr>
                <a:t>Expose</a:t>
              </a:r>
              <a:endParaRPr lang="en-US" b="1" dirty="0">
                <a:solidFill>
                  <a:srgbClr val="4BACC6">
                    <a:lumMod val="20000"/>
                    <a:lumOff val="80000"/>
                  </a:srgbClr>
                </a:solidFill>
                <a:latin typeface="Myriad Pro"/>
              </a:endParaRPr>
            </a:p>
          </p:txBody>
        </p:sp>
      </p:grpSp>
      <p:sp>
        <p:nvSpPr>
          <p:cNvPr id="6" name="Rounded Rectangle 5"/>
          <p:cNvSpPr/>
          <p:nvPr/>
        </p:nvSpPr>
        <p:spPr bwMode="auto">
          <a:xfrm>
            <a:off x="1676400" y="3810000"/>
            <a:ext cx="6553200" cy="9906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callback 1 Object { n: "1" }</a:t>
            </a:r>
          </a:p>
          <a:p>
            <a:r>
              <a:rPr lang="en-US" sz="2000" dirty="0" smtClean="0">
                <a:solidFill>
                  <a:srgbClr val="C00000"/>
                </a:solidFill>
                <a:latin typeface="Consolas" panose="020B0609020204030204" pitchFamily="49" charset="0"/>
                <a:cs typeface="Consolas" panose="020B0609020204030204" pitchFamily="49" charset="0"/>
              </a:rPr>
              <a:t>Uncaught </a:t>
            </a:r>
            <a:r>
              <a:rPr lang="en-US" sz="2000" dirty="0" err="1" smtClean="0">
                <a:solidFill>
                  <a:srgbClr val="C00000"/>
                </a:solidFill>
                <a:latin typeface="Consolas" panose="020B0609020204030204" pitchFamily="49" charset="0"/>
                <a:cs typeface="Consolas" panose="020B0609020204030204" pitchFamily="49" charset="0"/>
              </a:rPr>
              <a:t>TypeError</a:t>
            </a:r>
            <a:r>
              <a:rPr lang="en-US" sz="2000" dirty="0" smtClean="0">
                <a:solidFill>
                  <a:srgbClr val="C00000"/>
                </a:solidFill>
                <a:latin typeface="Consolas" panose="020B0609020204030204" pitchFamily="49" charset="0"/>
                <a:cs typeface="Consolas" panose="020B0609020204030204" pitchFamily="49" charset="0"/>
              </a:rPr>
              <a:t>: object is not a function</a:t>
            </a:r>
          </a:p>
        </p:txBody>
      </p:sp>
    </p:spTree>
    <p:extLst>
      <p:ext uri="{BB962C8B-B14F-4D97-AF65-F5344CB8AC3E}">
        <p14:creationId xmlns:p14="http://schemas.microsoft.com/office/powerpoint/2010/main" val="335583317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Mistaken Mold Bug</a:t>
            </a:r>
          </a:p>
        </p:txBody>
      </p:sp>
      <p:sp>
        <p:nvSpPr>
          <p:cNvPr id="3" name="Text Placeholder 2"/>
          <p:cNvSpPr>
            <a:spLocks noGrp="1"/>
          </p:cNvSpPr>
          <p:nvPr>
            <p:ph type="body" idx="1"/>
          </p:nvPr>
        </p:nvSpPr>
        <p:spPr/>
        <p:txBody>
          <a:bodyPr/>
          <a:lstStyle/>
          <a:p>
            <a:pPr marL="0" indent="0">
              <a:buNone/>
            </a:pPr>
            <a:endParaRPr lang="en-US" dirty="0" smtClean="0">
              <a:solidFill>
                <a:srgbClr val="000000"/>
              </a:solidFill>
              <a:highlight>
                <a:srgbClr val="FFFFFF"/>
              </a:highlight>
              <a:latin typeface="+mn-lt"/>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solidFill>
                  <a:prstClr val="white"/>
                </a:solidFill>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rgbClr val="4BACC6">
                      <a:lumMod val="20000"/>
                      <a:lumOff val="80000"/>
                    </a:srgbClr>
                  </a:solidFill>
                  <a:latin typeface="Myriad Pro"/>
                </a:rPr>
                <a:t>Explain</a:t>
              </a:r>
              <a:endParaRPr lang="en-US" b="1" dirty="0">
                <a:solidFill>
                  <a:srgbClr val="4BACC6">
                    <a:lumMod val="20000"/>
                    <a:lumOff val="80000"/>
                  </a:srgbClr>
                </a:solidFill>
                <a:latin typeface="Myriad Pro"/>
              </a:endParaRPr>
            </a:p>
          </p:txBody>
        </p:sp>
      </p:grpSp>
      <p:graphicFrame>
        <p:nvGraphicFramePr>
          <p:cNvPr id="8" name="Table 7"/>
          <p:cNvGraphicFramePr>
            <a:graphicFrameLocks noGrp="1"/>
          </p:cNvGraphicFramePr>
          <p:nvPr>
            <p:extLst/>
          </p:nvPr>
        </p:nvGraphicFramePr>
        <p:xfrm>
          <a:off x="457200" y="1371600"/>
          <a:ext cx="4038600" cy="2961640"/>
        </p:xfrm>
        <a:graphic>
          <a:graphicData uri="http://schemas.openxmlformats.org/drawingml/2006/table">
            <a:tbl>
              <a:tblPr firstRow="1" bandRow="1">
                <a:tableStyleId>{5C22544A-7EE6-4342-B048-85BDC9FD1C3A}</a:tableStyleId>
              </a:tblPr>
              <a:tblGrid>
                <a:gridCol w="2438400"/>
                <a:gridCol w="1600200"/>
              </a:tblGrid>
              <a:tr h="137160">
                <a:tc>
                  <a:txBody>
                    <a:bodyPr/>
                    <a:lstStyle/>
                    <a:p>
                      <a:r>
                        <a:rPr lang="en-US" dirty="0" err="1" smtClean="0"/>
                        <a:t>Typeof</a:t>
                      </a:r>
                      <a:endParaRPr lang="en-US" dirty="0"/>
                    </a:p>
                  </a:txBody>
                  <a:tcPr/>
                </a:tc>
                <a:tc>
                  <a:txBody>
                    <a:bodyPr/>
                    <a:lstStyle/>
                    <a:p>
                      <a:r>
                        <a:rPr lang="en-US" dirty="0" smtClean="0"/>
                        <a:t>Value</a:t>
                      </a:r>
                      <a:endParaRPr lang="en-US" dirty="0"/>
                    </a:p>
                  </a:txBody>
                  <a:tcPr/>
                </a:tc>
              </a:tr>
              <a:tr h="370840">
                <a:tc>
                  <a:txBody>
                    <a:bodyPr/>
                    <a:lstStyle/>
                    <a:p>
                      <a:r>
                        <a:rPr lang="en-US" baseline="0" dirty="0" smtClean="0">
                          <a:solidFill>
                            <a:srgbClr val="0000FF"/>
                          </a:solidFill>
                          <a:latin typeface="Consolas" panose="020B0609020204030204" pitchFamily="49" charset="0"/>
                          <a:cs typeface="Consolas" panose="020B0609020204030204" pitchFamily="49" charset="0"/>
                        </a:rPr>
                        <a:t>true</a:t>
                      </a:r>
                      <a:endParaRPr lang="en-US" dirty="0">
                        <a:solidFill>
                          <a:srgbClr val="0000FF"/>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cs typeface="Consolas" panose="020B0609020204030204" pitchFamily="49" charset="0"/>
                        </a:rPr>
                        <a:t>"</a:t>
                      </a:r>
                      <a:r>
                        <a:rPr lang="en-US" dirty="0" err="1" smtClean="0">
                          <a:solidFill>
                            <a:srgbClr val="C00000"/>
                          </a:solidFill>
                          <a:latin typeface="Consolas" panose="020B0609020204030204" pitchFamily="49" charset="0"/>
                          <a:cs typeface="Consolas" panose="020B0609020204030204" pitchFamily="49" charset="0"/>
                        </a:rPr>
                        <a:t>boolean</a:t>
                      </a:r>
                      <a:r>
                        <a:rPr lang="en-US" dirty="0" smtClean="0">
                          <a:solidFill>
                            <a:srgbClr val="C00000"/>
                          </a:solidFill>
                          <a:latin typeface="Consolas" panose="020B0609020204030204" pitchFamily="49" charset="0"/>
                          <a:cs typeface="Consolas" panose="020B0609020204030204" pitchFamily="49" charset="0"/>
                        </a:rPr>
                        <a:t>"</a:t>
                      </a:r>
                      <a:endParaRPr lang="en-US" dirty="0">
                        <a:solidFill>
                          <a:srgbClr val="C00000"/>
                        </a:solidFill>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10</a:t>
                      </a:r>
                      <a:endParaRPr lang="en-US" dirty="0">
                        <a:latin typeface="Consolas" panose="020B0609020204030204" pitchFamily="49" charset="0"/>
                        <a:cs typeface="Consolas" panose="020B0609020204030204" pitchFamily="49" charset="0"/>
                      </a:endParaRPr>
                    </a:p>
                  </a:txBody>
                  <a:tcPr/>
                </a:tc>
                <a:tc>
                  <a:txBody>
                    <a:bodyPr/>
                    <a:lstStyle/>
                    <a:p>
                      <a:pPr algn="l" eaLnBrk="1" fontAlgn="base" hangingPunct="1">
                        <a:spcBef>
                          <a:spcPct val="0"/>
                        </a:spcBef>
                        <a:spcAft>
                          <a:spcPct val="0"/>
                        </a:spcAft>
                      </a:pPr>
                      <a:r>
                        <a:rPr lang="en-US" dirty="0" smtClean="0">
                          <a:solidFill>
                            <a:srgbClr val="C00000"/>
                          </a:solidFill>
                          <a:latin typeface="Consolas" panose="020B0609020204030204" pitchFamily="49" charset="0"/>
                          <a:ea typeface="+mn-ea"/>
                          <a:cs typeface="Consolas" panose="020B0609020204030204" pitchFamily="49" charset="0"/>
                        </a:rPr>
                        <a:t>"number"</a:t>
                      </a:r>
                      <a:endParaRPr lang="en-US" dirty="0">
                        <a:solidFill>
                          <a:srgbClr val="C00000"/>
                        </a:solidFill>
                        <a:latin typeface="Consolas" panose="020B0609020204030204" pitchFamily="49" charset="0"/>
                        <a:ea typeface="+mn-ea"/>
                        <a:cs typeface="Consolas" panose="020B0609020204030204" pitchFamily="49" charset="0"/>
                      </a:endParaRPr>
                    </a:p>
                  </a:txBody>
                  <a:tcPr/>
                </a:tc>
              </a:tr>
              <a:tr h="370840">
                <a:tc>
                  <a:txBody>
                    <a:bodyPr/>
                    <a:lstStyle/>
                    <a:p>
                      <a:r>
                        <a:rPr lang="en-US" dirty="0" smtClean="0">
                          <a:solidFill>
                            <a:srgbClr val="C00000"/>
                          </a:solidFill>
                          <a:latin typeface="Consolas" panose="020B0609020204030204" pitchFamily="49" charset="0"/>
                          <a:cs typeface="Consolas" panose="020B0609020204030204" pitchFamily="49" charset="0"/>
                        </a:rPr>
                        <a:t>"Elijah"</a:t>
                      </a:r>
                      <a:endParaRPr lang="en-US" dirty="0">
                        <a:solidFill>
                          <a:srgbClr val="C00000"/>
                        </a:solidFill>
                        <a:latin typeface="Consolas" panose="020B0609020204030204" pitchFamily="49" charset="0"/>
                        <a:cs typeface="Consolas" panose="020B0609020204030204" pitchFamily="49" charset="0"/>
                      </a:endParaRPr>
                    </a:p>
                  </a:txBody>
                  <a:tcPr/>
                </a:tc>
                <a:tc>
                  <a:txBody>
                    <a:bodyPr/>
                    <a:lstStyle/>
                    <a:p>
                      <a:pPr algn="l" eaLnBrk="1" fontAlgn="base" hangingPunct="1">
                        <a:spcBef>
                          <a:spcPct val="0"/>
                        </a:spcBef>
                        <a:spcAft>
                          <a:spcPct val="0"/>
                        </a:spcAft>
                      </a:pPr>
                      <a:r>
                        <a:rPr lang="en-US" dirty="0" smtClean="0">
                          <a:solidFill>
                            <a:srgbClr val="C00000"/>
                          </a:solidFill>
                          <a:latin typeface="Consolas" panose="020B0609020204030204" pitchFamily="49" charset="0"/>
                          <a:ea typeface="+mn-ea"/>
                          <a:cs typeface="Consolas" panose="020B0609020204030204" pitchFamily="49" charset="0"/>
                        </a:rPr>
                        <a:t>"string"</a:t>
                      </a:r>
                      <a:endParaRPr lang="en-US" dirty="0">
                        <a:solidFill>
                          <a:srgbClr val="C00000"/>
                        </a:solidFill>
                        <a:latin typeface="Consolas" panose="020B0609020204030204" pitchFamily="49" charset="0"/>
                        <a:ea typeface="+mn-ea"/>
                        <a:cs typeface="Consolas" panose="020B0609020204030204" pitchFamily="49" charset="0"/>
                      </a:endParaRPr>
                    </a:p>
                  </a:txBody>
                  <a:tcPr/>
                </a:tc>
              </a:tr>
              <a:tr h="370840">
                <a:tc>
                  <a:txBody>
                    <a:bodyPr/>
                    <a:lstStyle/>
                    <a:p>
                      <a:r>
                        <a:rPr lang="en-US" baseline="0" dirty="0" smtClean="0">
                          <a:solidFill>
                            <a:srgbClr val="0000FF"/>
                          </a:solidFill>
                          <a:latin typeface="Consolas" panose="020B0609020204030204" pitchFamily="49" charset="0"/>
                          <a:ea typeface="+mn-ea"/>
                          <a:cs typeface="Consolas" panose="020B0609020204030204" pitchFamily="49" charset="0"/>
                        </a:rPr>
                        <a:t>function</a:t>
                      </a:r>
                      <a:r>
                        <a:rPr lang="en-US" dirty="0" smtClean="0">
                          <a:solidFill>
                            <a:srgbClr val="0000FF"/>
                          </a:solidFill>
                          <a:highlight>
                            <a:srgbClr val="FFFFFF"/>
                          </a:highlight>
                          <a:latin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txBody>
                  <a:tcPr/>
                </a:tc>
                <a:tc>
                  <a:txBody>
                    <a:bodyPr/>
                    <a:lstStyle/>
                    <a:p>
                      <a:pPr algn="l" eaLnBrk="1" fontAlgn="base" hangingPunct="1">
                        <a:spcBef>
                          <a:spcPct val="0"/>
                        </a:spcBef>
                        <a:spcAft>
                          <a:spcPct val="0"/>
                        </a:spcAft>
                      </a:pPr>
                      <a:r>
                        <a:rPr lang="en-US" dirty="0" smtClean="0">
                          <a:solidFill>
                            <a:srgbClr val="C00000"/>
                          </a:solidFill>
                          <a:latin typeface="Consolas" panose="020B0609020204030204" pitchFamily="49" charset="0"/>
                          <a:ea typeface="+mn-ea"/>
                          <a:cs typeface="Consolas" panose="020B0609020204030204" pitchFamily="49" charset="0"/>
                        </a:rPr>
                        <a:t>"function"</a:t>
                      </a:r>
                      <a:endParaRPr lang="en-US" dirty="0">
                        <a:solidFill>
                          <a:srgbClr val="C00000"/>
                        </a:solidFill>
                        <a:latin typeface="Consolas" panose="020B0609020204030204" pitchFamily="49" charset="0"/>
                        <a:ea typeface="+mn-ea"/>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undefined</a:t>
                      </a:r>
                      <a:endParaRPr lang="en-US" dirty="0">
                        <a:latin typeface="Consolas" panose="020B0609020204030204" pitchFamily="49" charset="0"/>
                        <a:cs typeface="Consolas" panose="020B0609020204030204" pitchFamily="49" charset="0"/>
                      </a:endParaRPr>
                    </a:p>
                  </a:txBody>
                  <a:tcPr/>
                </a:tc>
                <a:tc>
                  <a:txBody>
                    <a:bodyPr/>
                    <a:lstStyle/>
                    <a:p>
                      <a:pPr algn="l" eaLnBrk="1" fontAlgn="base" hangingPunct="1">
                        <a:spcBef>
                          <a:spcPct val="0"/>
                        </a:spcBef>
                        <a:spcAft>
                          <a:spcPct val="0"/>
                        </a:spcAft>
                      </a:pPr>
                      <a:r>
                        <a:rPr lang="en-US" dirty="0" smtClean="0">
                          <a:solidFill>
                            <a:srgbClr val="C00000"/>
                          </a:solidFill>
                          <a:latin typeface="Consolas" panose="020B0609020204030204" pitchFamily="49" charset="0"/>
                          <a:ea typeface="+mn-ea"/>
                          <a:cs typeface="Consolas" panose="020B0609020204030204" pitchFamily="49" charset="0"/>
                        </a:rPr>
                        <a:t>"undefined"</a:t>
                      </a:r>
                      <a:endParaRPr lang="en-US" dirty="0">
                        <a:solidFill>
                          <a:srgbClr val="C00000"/>
                        </a:solidFill>
                        <a:latin typeface="Consolas" panose="020B0609020204030204" pitchFamily="49" charset="0"/>
                        <a:ea typeface="+mn-ea"/>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pPr algn="l" eaLnBrk="1" fontAlgn="base" hangingPunct="1">
                        <a:spcBef>
                          <a:spcPct val="0"/>
                        </a:spcBef>
                        <a:spcAft>
                          <a:spcPct val="0"/>
                        </a:spcAft>
                      </a:pPr>
                      <a:r>
                        <a:rPr lang="en-US" dirty="0"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latin typeface="Consolas" panose="020B0609020204030204" pitchFamily="49" charset="0"/>
                        <a:ea typeface="+mn-ea"/>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 name: </a:t>
                      </a:r>
                      <a:r>
                        <a:rPr lang="en-US" dirty="0" smtClean="0">
                          <a:solidFill>
                            <a:srgbClr val="C00000"/>
                          </a:solidFill>
                          <a:latin typeface="Consolas" panose="020B0609020204030204" pitchFamily="49" charset="0"/>
                          <a:cs typeface="Consolas" panose="020B0609020204030204" pitchFamily="49" charset="0"/>
                        </a:rPr>
                        <a:t>"John" </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pPr algn="l" eaLnBrk="1" fontAlgn="base" hangingPunct="1">
                        <a:spcBef>
                          <a:spcPct val="0"/>
                        </a:spcBef>
                        <a:spcAft>
                          <a:spcPct val="0"/>
                        </a:spcAft>
                      </a:pPr>
                      <a:r>
                        <a:rPr lang="en-US" dirty="0"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latin typeface="Consolas" panose="020B0609020204030204" pitchFamily="49" charset="0"/>
                        <a:ea typeface="+mn-ea"/>
                        <a:cs typeface="Consolas" panose="020B0609020204030204" pitchFamily="49" charset="0"/>
                      </a:endParaRPr>
                    </a:p>
                  </a:txBody>
                  <a:tcPr/>
                </a:tc>
              </a:tr>
            </a:tbl>
          </a:graphicData>
        </a:graphic>
      </p:graphicFrame>
      <p:graphicFrame>
        <p:nvGraphicFramePr>
          <p:cNvPr id="10" name="Table 9"/>
          <p:cNvGraphicFramePr>
            <a:graphicFrameLocks noGrp="1"/>
          </p:cNvGraphicFramePr>
          <p:nvPr>
            <p:extLst/>
          </p:nvPr>
        </p:nvGraphicFramePr>
        <p:xfrm>
          <a:off x="4648200" y="1361872"/>
          <a:ext cx="4038600" cy="2590800"/>
        </p:xfrm>
        <a:graphic>
          <a:graphicData uri="http://schemas.openxmlformats.org/drawingml/2006/table">
            <a:tbl>
              <a:tblPr firstRow="1" bandRow="1">
                <a:tableStyleId>{5C22544A-7EE6-4342-B048-85BDC9FD1C3A}</a:tableStyleId>
              </a:tblPr>
              <a:tblGrid>
                <a:gridCol w="2514600"/>
                <a:gridCol w="1524000"/>
              </a:tblGrid>
              <a:tr h="137160">
                <a:tc>
                  <a:txBody>
                    <a:bodyPr/>
                    <a:lstStyle/>
                    <a:p>
                      <a:r>
                        <a:rPr lang="en-US" dirty="0" err="1" smtClean="0"/>
                        <a:t>Typeof</a:t>
                      </a:r>
                      <a:endParaRPr lang="en-US" dirty="0"/>
                    </a:p>
                  </a:txBody>
                  <a:tcPr/>
                </a:tc>
                <a:tc>
                  <a:txBody>
                    <a:bodyPr/>
                    <a:lstStyle/>
                    <a:p>
                      <a:r>
                        <a:rPr lang="en-US" dirty="0" smtClean="0"/>
                        <a:t>Value</a:t>
                      </a:r>
                      <a:endParaRPr lang="en-US" dirty="0"/>
                    </a:p>
                  </a:txBody>
                  <a:tcPr/>
                </a:tc>
              </a:tr>
              <a:tr h="370840">
                <a:tc>
                  <a:txBody>
                    <a:bodyPr/>
                    <a:lstStyle/>
                    <a:p>
                      <a:r>
                        <a:rPr lang="en-US" baseline="0" dirty="0" smtClean="0">
                          <a:solidFill>
                            <a:srgbClr val="0000FF"/>
                          </a:solidFill>
                          <a:latin typeface="Consolas" panose="020B0609020204030204" pitchFamily="49" charset="0"/>
                          <a:ea typeface="+mn-ea"/>
                          <a:cs typeface="Consolas" panose="020B0609020204030204" pitchFamily="49" charset="0"/>
                        </a:rPr>
                        <a:t>null</a:t>
                      </a:r>
                      <a:endParaRPr lang="en-US" baseline="0" dirty="0">
                        <a:solidFill>
                          <a:srgbClr val="0000FF"/>
                        </a:solidFill>
                        <a:latin typeface="Consolas" panose="020B0609020204030204" pitchFamily="49" charset="0"/>
                        <a:ea typeface="+mn-ea"/>
                        <a:cs typeface="Consolas" panose="020B0609020204030204" pitchFamily="49" charset="0"/>
                      </a:endParaRPr>
                    </a:p>
                  </a:txBody>
                  <a:tcPr/>
                </a:tc>
                <a:tc>
                  <a:txBody>
                    <a:bodyPr/>
                    <a:lstStyle/>
                    <a:p>
                      <a:r>
                        <a:rPr lang="en-US"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endParaRPr>
                    </a:p>
                  </a:txBody>
                  <a:tcPr/>
                </a:tc>
              </a:tr>
              <a:tr h="370840">
                <a:tc>
                  <a:txBody>
                    <a:bodyPr/>
                    <a:lstStyle/>
                    <a:p>
                      <a:r>
                        <a:rPr lang="en-US" baseline="0" dirty="0" smtClean="0">
                          <a:solidFill>
                            <a:srgbClr val="0033CC"/>
                          </a:solidFill>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Error()</a:t>
                      </a:r>
                      <a:endParaRPr lang="en-US" dirty="0">
                        <a:latin typeface="Consolas" panose="020B0609020204030204" pitchFamily="49" charset="0"/>
                        <a:cs typeface="Consolas" panose="020B0609020204030204" pitchFamily="49" charset="0"/>
                      </a:endParaRPr>
                    </a:p>
                  </a:txBody>
                  <a:tcPr/>
                </a:tc>
                <a:tc>
                  <a:txBody>
                    <a:bodyPr/>
                    <a:lstStyle/>
                    <a:p>
                      <a:r>
                        <a:rPr lang="en-US"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endParaRPr>
                    </a:p>
                  </a:txBody>
                  <a:tcPr/>
                </a:tc>
              </a:tr>
              <a:tr h="370840">
                <a:tc>
                  <a:txBody>
                    <a:bodyPr/>
                    <a:lstStyle/>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endParaRPr>
                    </a:p>
                  </a:txBody>
                  <a:tcPr/>
                </a:tc>
              </a:tr>
              <a:tr h="370840">
                <a:tc>
                  <a:txBody>
                    <a:bodyPr/>
                    <a:lstStyle/>
                    <a:p>
                      <a:r>
                        <a:rPr lang="en-US" dirty="0" smtClean="0">
                          <a:latin typeface="Consolas" panose="020B0609020204030204" pitchFamily="49" charset="0"/>
                          <a:cs typeface="Consolas" panose="020B0609020204030204" pitchFamily="49" charset="0"/>
                        </a:rPr>
                        <a:t>[{ name: </a:t>
                      </a:r>
                      <a:r>
                        <a:rPr lang="en-US" dirty="0" smtClean="0">
                          <a:solidFill>
                            <a:srgbClr val="C00000"/>
                          </a:solidFill>
                          <a:latin typeface="Consolas" panose="020B0609020204030204" pitchFamily="49" charset="0"/>
                          <a:cs typeface="Consolas" panose="020B0609020204030204" pitchFamily="49" charset="0"/>
                        </a:rPr>
                        <a:t>"John"</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txBody>
                  <a:tcPr/>
                </a:tc>
                <a:tc>
                  <a:txBody>
                    <a:bodyPr/>
                    <a:lstStyle/>
                    <a:p>
                      <a:r>
                        <a:rPr lang="en-US"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endParaRPr>
                    </a:p>
                  </a:txBody>
                  <a:tcPr/>
                </a:tc>
              </a:tr>
              <a:tr h="370840">
                <a:tc>
                  <a:txBody>
                    <a:bodyPr/>
                    <a:lstStyle/>
                    <a:p>
                      <a:r>
                        <a:rPr lang="en-US" baseline="0" dirty="0" smtClean="0">
                          <a:solidFill>
                            <a:srgbClr val="0033CC"/>
                          </a:solidFill>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Date()</a:t>
                      </a:r>
                      <a:endParaRPr lang="en-US" dirty="0">
                        <a:latin typeface="Consolas" panose="020B0609020204030204" pitchFamily="49" charset="0"/>
                        <a:cs typeface="Consolas" panose="020B0609020204030204" pitchFamily="49" charset="0"/>
                      </a:endParaRPr>
                    </a:p>
                  </a:txBody>
                  <a:tcPr/>
                </a:tc>
                <a:tc>
                  <a:txBody>
                    <a:bodyPr/>
                    <a:lstStyle/>
                    <a:p>
                      <a:r>
                        <a:rPr lang="en-US"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endParaRPr>
                    </a:p>
                  </a:txBody>
                  <a:tcPr/>
                </a:tc>
              </a:tr>
              <a:tr h="370840">
                <a:tc>
                  <a:txBody>
                    <a:bodyPr/>
                    <a:lstStyle/>
                    <a:p>
                      <a:r>
                        <a:rPr lang="en-US" dirty="0" smtClean="0">
                          <a:solidFill>
                            <a:srgbClr val="C00000"/>
                          </a:solidFill>
                          <a:latin typeface="Consolas" panose="020B0609020204030204" pitchFamily="49" charset="0"/>
                          <a:cs typeface="Consolas" panose="020B0609020204030204" pitchFamily="49" charset="0"/>
                        </a:rPr>
                        <a:t>/^\w$/</a:t>
                      </a:r>
                      <a:endParaRPr lang="en-US" dirty="0">
                        <a:solidFill>
                          <a:srgbClr val="C00000"/>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ea typeface="+mn-ea"/>
                          <a:cs typeface="Consolas" panose="020B0609020204030204" pitchFamily="49" charset="0"/>
                        </a:rPr>
                        <a:t>"object"</a:t>
                      </a:r>
                      <a:endParaRPr lang="en-US" dirty="0">
                        <a:solidFill>
                          <a:srgbClr val="C00000"/>
                        </a:solidFill>
                      </a:endParaRPr>
                    </a:p>
                  </a:txBody>
                  <a:tcPr/>
                </a:tc>
              </a:tr>
            </a:tbl>
          </a:graphicData>
        </a:graphic>
      </p:graphicFrame>
    </p:spTree>
    <p:extLst>
      <p:ext uri="{BB962C8B-B14F-4D97-AF65-F5344CB8AC3E}">
        <p14:creationId xmlns:p14="http://schemas.microsoft.com/office/powerpoint/2010/main" val="3205837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Mistaken Mold Bug</a:t>
            </a:r>
          </a:p>
        </p:txBody>
      </p:sp>
      <p:sp>
        <p:nvSpPr>
          <p:cNvPr id="3" name="Text Placeholder 2"/>
          <p:cNvSpPr>
            <a:spLocks noGrp="1"/>
          </p:cNvSpPr>
          <p:nvPr>
            <p:ph type="body" idx="1"/>
          </p:nvPr>
        </p:nvSpPr>
        <p:spPr/>
        <p:txBody>
          <a:bodyPr/>
          <a:lstStyle/>
          <a:p>
            <a:pPr marL="0" indent="0">
              <a:buNone/>
            </a:pPr>
            <a:endParaRPr lang="en-US" dirty="0" smtClean="0">
              <a:solidFill>
                <a:srgbClr val="000000"/>
              </a:solidFill>
              <a:highlight>
                <a:srgbClr val="FFFFFF"/>
              </a:highlight>
              <a:latin typeface="+mn-lt"/>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solidFill>
                  <a:prstClr val="white"/>
                </a:solidFill>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rgbClr val="4BACC6">
                      <a:lumMod val="20000"/>
                      <a:lumOff val="80000"/>
                    </a:srgbClr>
                  </a:solidFill>
                  <a:latin typeface="Myriad Pro"/>
                </a:rPr>
                <a:t>Explain</a:t>
              </a:r>
              <a:endParaRPr lang="en-US" b="1" dirty="0">
                <a:solidFill>
                  <a:srgbClr val="4BACC6">
                    <a:lumMod val="20000"/>
                    <a:lumOff val="80000"/>
                  </a:srgbClr>
                </a:solidFill>
                <a:latin typeface="Myriad Pro"/>
              </a:endParaRPr>
            </a:p>
          </p:txBody>
        </p:sp>
      </p:grpSp>
      <p:graphicFrame>
        <p:nvGraphicFramePr>
          <p:cNvPr id="10" name="Table 9"/>
          <p:cNvGraphicFramePr>
            <a:graphicFrameLocks noGrp="1"/>
          </p:cNvGraphicFramePr>
          <p:nvPr>
            <p:extLst/>
          </p:nvPr>
        </p:nvGraphicFramePr>
        <p:xfrm>
          <a:off x="4683868" y="1361872"/>
          <a:ext cx="4038600" cy="4074160"/>
        </p:xfrm>
        <a:graphic>
          <a:graphicData uri="http://schemas.openxmlformats.org/drawingml/2006/table">
            <a:tbl>
              <a:tblPr firstRow="1" bandRow="1">
                <a:tableStyleId>{5C22544A-7EE6-4342-B048-85BDC9FD1C3A}</a:tableStyleId>
              </a:tblPr>
              <a:tblGrid>
                <a:gridCol w="3240932"/>
                <a:gridCol w="797668"/>
              </a:tblGrid>
              <a:tr h="127432">
                <a:tc>
                  <a:txBody>
                    <a:bodyPr/>
                    <a:lstStyle/>
                    <a:p>
                      <a:r>
                        <a:rPr lang="en-US" dirty="0" smtClean="0"/>
                        <a:t>Underscore Lo-Dash</a:t>
                      </a:r>
                      <a:endParaRPr lang="en-US" dirty="0"/>
                    </a:p>
                  </a:txBody>
                  <a:tcPr/>
                </a:tc>
                <a:tc>
                  <a:txBody>
                    <a:bodyPr/>
                    <a:lstStyle/>
                    <a:p>
                      <a:r>
                        <a:rPr lang="en-US" dirty="0" smtClean="0"/>
                        <a:t>Value</a:t>
                      </a:r>
                      <a:endParaRPr lang="en-US" dirty="0"/>
                    </a:p>
                  </a:txBody>
                  <a:tcPr/>
                </a:tc>
              </a:tr>
              <a:tr h="370840">
                <a:tc>
                  <a:txBody>
                    <a:bodyPr/>
                    <a:lstStyle/>
                    <a:p>
                      <a:r>
                        <a:rPr lang="en-US" baseline="0" dirty="0" smtClean="0">
                          <a:solidFill>
                            <a:schemeClr val="tx1"/>
                          </a:solidFill>
                          <a:latin typeface="Consolas" panose="020B0609020204030204" pitchFamily="49" charset="0"/>
                          <a:cs typeface="Consolas" panose="020B0609020204030204" pitchFamily="49" charset="0"/>
                        </a:rPr>
                        <a:t>_.</a:t>
                      </a:r>
                      <a:r>
                        <a:rPr lang="en-US" baseline="0" dirty="0" err="1" smtClean="0">
                          <a:solidFill>
                            <a:schemeClr val="tx1"/>
                          </a:solidFill>
                          <a:latin typeface="Consolas" panose="020B0609020204030204" pitchFamily="49" charset="0"/>
                          <a:cs typeface="Consolas" panose="020B0609020204030204" pitchFamily="49" charset="0"/>
                        </a:rPr>
                        <a:t>isNull</a:t>
                      </a:r>
                      <a:r>
                        <a:rPr lang="en-US" baseline="0" dirty="0" smtClean="0">
                          <a:solidFill>
                            <a:schemeClr val="tx1"/>
                          </a:solidFill>
                          <a:latin typeface="Consolas" panose="020B0609020204030204" pitchFamily="49" charset="0"/>
                          <a:cs typeface="Consolas" panose="020B0609020204030204" pitchFamily="49" charset="0"/>
                        </a:rPr>
                        <a:t>(</a:t>
                      </a:r>
                      <a:r>
                        <a:rPr lang="en-US" baseline="0" dirty="0" smtClean="0">
                          <a:solidFill>
                            <a:srgbClr val="0033CC"/>
                          </a:solidFill>
                          <a:latin typeface="Consolas" panose="020B0609020204030204" pitchFamily="49" charset="0"/>
                          <a:cs typeface="Consolas" panose="020B0609020204030204" pitchFamily="49" charset="0"/>
                        </a:rPr>
                        <a:t>null</a:t>
                      </a:r>
                      <a:r>
                        <a:rPr lang="en-US" baseline="0"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gridSpan="2">
                  <a:txBody>
                    <a:bodyPr/>
                    <a:lstStyle/>
                    <a:p>
                      <a:r>
                        <a:rPr lang="en-US" strike="sngStrike" baseline="0" dirty="0" smtClean="0">
                          <a:solidFill>
                            <a:srgbClr val="0033CC"/>
                          </a:solidFill>
                          <a:latin typeface="Consolas" panose="020B0609020204030204" pitchFamily="49" charset="0"/>
                          <a:ea typeface="+mn-ea"/>
                          <a:cs typeface="Consolas" panose="020B0609020204030204" pitchFamily="49" charset="0"/>
                        </a:rPr>
                        <a:t>new</a:t>
                      </a:r>
                      <a:r>
                        <a:rPr lang="en-US" strike="sngStrike" dirty="0" smtClean="0">
                          <a:latin typeface="Consolas" panose="020B0609020204030204" pitchFamily="49" charset="0"/>
                          <a:cs typeface="Consolas" panose="020B0609020204030204" pitchFamily="49" charset="0"/>
                        </a:rPr>
                        <a:t> Error()</a:t>
                      </a:r>
                      <a:endParaRPr lang="en-US" strike="sngStrike" dirty="0">
                        <a:latin typeface="Consolas" panose="020B0609020204030204" pitchFamily="49" charset="0"/>
                        <a:cs typeface="Consolas" panose="020B0609020204030204" pitchFamily="49" charset="0"/>
                      </a:endParaRPr>
                    </a:p>
                  </a:txBody>
                  <a:tcPr/>
                </a:tc>
                <a:tc hMerge="1">
                  <a:txBody>
                    <a:bodyPr/>
                    <a:lstStyle/>
                    <a:p>
                      <a:endParaRPr lang="en-US" strike="sngStrike" dirty="0">
                        <a:solidFill>
                          <a:srgbClr val="0033CC"/>
                        </a:solidFill>
                      </a:endParaRPr>
                    </a:p>
                  </a:txBody>
                  <a:tcPr/>
                </a:tc>
              </a:tr>
              <a:tr h="370840">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isArray</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a:txBody>
                    <a:bodyPr/>
                    <a:lstStyle/>
                    <a:p>
                      <a:r>
                        <a:rPr lang="en-US" dirty="0" smtClean="0">
                          <a:latin typeface="Consolas" panose="020B0609020204030204" pitchFamily="49" charset="0"/>
                          <a:cs typeface="Consolas" panose="020B0609020204030204" pitchFamily="49" charset="0"/>
                        </a:rPr>
                        <a:t>_.</a:t>
                      </a:r>
                      <a:r>
                        <a:rPr lang="en-US" dirty="0" err="1" smtClean="0">
                          <a:latin typeface="Consolas" panose="020B0609020204030204" pitchFamily="49" charset="0"/>
                          <a:cs typeface="Consolas" panose="020B0609020204030204" pitchFamily="49" charset="0"/>
                        </a:rPr>
                        <a:t>isArray</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x:</a:t>
                      </a:r>
                      <a:r>
                        <a:rPr lang="en-US" dirty="0" err="1" smtClean="0">
                          <a:solidFill>
                            <a:srgbClr val="C00000"/>
                          </a:solidFill>
                          <a:latin typeface="Consolas" panose="020B0609020204030204" pitchFamily="49" charset="0"/>
                          <a:cs typeface="Consolas" panose="020B0609020204030204" pitchFamily="49" charset="0"/>
                        </a:rPr>
                        <a:t>"y</a:t>
                      </a:r>
                      <a:r>
                        <a:rPr lang="en-US" dirty="0" smtClean="0">
                          <a:solidFill>
                            <a:srgbClr val="C00000"/>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a:txBody>
                    <a:bodyPr/>
                    <a:lstStyle/>
                    <a:p>
                      <a:r>
                        <a:rPr lang="en-US" baseline="0" dirty="0" smtClean="0">
                          <a:solidFill>
                            <a:schemeClr val="tx1"/>
                          </a:solidFill>
                          <a:latin typeface="Consolas" panose="020B0609020204030204" pitchFamily="49" charset="0"/>
                          <a:ea typeface="+mn-ea"/>
                          <a:cs typeface="Consolas" panose="020B0609020204030204" pitchFamily="49" charset="0"/>
                        </a:rPr>
                        <a:t>_.</a:t>
                      </a:r>
                      <a:r>
                        <a:rPr lang="en-US" baseline="0" dirty="0" err="1" smtClean="0">
                          <a:solidFill>
                            <a:schemeClr val="tx1"/>
                          </a:solidFill>
                          <a:latin typeface="Consolas" panose="020B0609020204030204" pitchFamily="49" charset="0"/>
                          <a:ea typeface="+mn-ea"/>
                          <a:cs typeface="Consolas" panose="020B0609020204030204" pitchFamily="49" charset="0"/>
                        </a:rPr>
                        <a:t>isDate</a:t>
                      </a:r>
                      <a:r>
                        <a:rPr lang="en-US" baseline="0" dirty="0" smtClean="0">
                          <a:solidFill>
                            <a:schemeClr val="tx1"/>
                          </a:solidFill>
                          <a:latin typeface="Consolas" panose="020B0609020204030204" pitchFamily="49" charset="0"/>
                          <a:ea typeface="+mn-ea"/>
                          <a:cs typeface="Consolas" panose="020B0609020204030204" pitchFamily="49" charset="0"/>
                        </a:rPr>
                        <a:t>(</a:t>
                      </a:r>
                      <a:r>
                        <a:rPr lang="en-US" baseline="0" dirty="0" smtClean="0">
                          <a:solidFill>
                            <a:srgbClr val="0033CC"/>
                          </a:solidFill>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Date())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a:txBody>
                    <a:bodyPr/>
                    <a:lstStyle/>
                    <a:p>
                      <a:r>
                        <a:rPr lang="en-US" dirty="0" smtClean="0">
                          <a:solidFill>
                            <a:schemeClr val="tx1"/>
                          </a:solidFill>
                          <a:latin typeface="Consolas" panose="020B0609020204030204" pitchFamily="49" charset="0"/>
                          <a:cs typeface="Consolas" panose="020B0609020204030204" pitchFamily="49" charset="0"/>
                        </a:rPr>
                        <a:t>_.</a:t>
                      </a:r>
                      <a:r>
                        <a:rPr lang="en-US" dirty="0" err="1" smtClean="0">
                          <a:solidFill>
                            <a:schemeClr val="tx1"/>
                          </a:solidFill>
                          <a:latin typeface="Consolas" panose="020B0609020204030204" pitchFamily="49" charset="0"/>
                          <a:cs typeface="Consolas" panose="020B0609020204030204" pitchFamily="49" charset="0"/>
                        </a:rPr>
                        <a:t>isRegExp</a:t>
                      </a:r>
                      <a:r>
                        <a:rPr lang="en-US" dirty="0" smtClean="0">
                          <a:solidFill>
                            <a:schemeClr val="tx1"/>
                          </a:solidFill>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/^\w$/</a:t>
                      </a:r>
                      <a:r>
                        <a:rPr lang="en-US"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a:txBody>
                    <a:bodyPr/>
                    <a:lstStyle/>
                    <a:p>
                      <a:r>
                        <a:rPr lang="en-US" dirty="0" smtClean="0">
                          <a:solidFill>
                            <a:schemeClr val="tx1"/>
                          </a:solidFill>
                          <a:latin typeface="Consolas" panose="020B0609020204030204" pitchFamily="49" charset="0"/>
                          <a:cs typeface="Consolas" panose="020B0609020204030204" pitchFamily="49" charset="0"/>
                        </a:rPr>
                        <a:t>_.</a:t>
                      </a:r>
                      <a:r>
                        <a:rPr lang="en-US" dirty="0" err="1" smtClean="0">
                          <a:solidFill>
                            <a:schemeClr val="tx1"/>
                          </a:solidFill>
                          <a:latin typeface="Consolas" panose="020B0609020204030204" pitchFamily="49" charset="0"/>
                          <a:cs typeface="Consolas" panose="020B0609020204030204" pitchFamily="49" charset="0"/>
                        </a:rPr>
                        <a:t>isEmpty</a:t>
                      </a:r>
                      <a:r>
                        <a:rPr lang="en-US"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a:txBody>
                    <a:bodyPr/>
                    <a:lstStyle/>
                    <a:p>
                      <a:r>
                        <a:rPr lang="en-US" dirty="0" smtClean="0">
                          <a:solidFill>
                            <a:schemeClr val="tx1"/>
                          </a:solidFill>
                          <a:latin typeface="Consolas" panose="020B0609020204030204" pitchFamily="49" charset="0"/>
                          <a:cs typeface="Consolas" panose="020B0609020204030204" pitchFamily="49" charset="0"/>
                        </a:rPr>
                        <a:t>_.</a:t>
                      </a:r>
                      <a:r>
                        <a:rPr lang="en-US" dirty="0" err="1" smtClean="0">
                          <a:solidFill>
                            <a:schemeClr val="tx1"/>
                          </a:solidFill>
                          <a:latin typeface="Consolas" panose="020B0609020204030204" pitchFamily="49" charset="0"/>
                          <a:cs typeface="Consolas" panose="020B0609020204030204" pitchFamily="49" charset="0"/>
                        </a:rPr>
                        <a:t>isArguments</a:t>
                      </a:r>
                      <a:r>
                        <a:rPr lang="en-US" dirty="0" smtClean="0">
                          <a:solidFill>
                            <a:schemeClr val="tx1"/>
                          </a:solidFill>
                          <a:latin typeface="Consolas" panose="020B0609020204030204" pitchFamily="49" charset="0"/>
                          <a:cs typeface="Consolas" panose="020B0609020204030204" pitchFamily="49" charset="0"/>
                        </a:rPr>
                        <a:t>(</a:t>
                      </a:r>
                      <a:r>
                        <a:rPr lang="en-US" dirty="0" smtClean="0">
                          <a:solidFill>
                            <a:srgbClr val="0033CC"/>
                          </a:solidFill>
                          <a:latin typeface="Consolas" panose="020B0609020204030204" pitchFamily="49" charset="0"/>
                          <a:cs typeface="Consolas" panose="020B0609020204030204" pitchFamily="49" charset="0"/>
                        </a:rPr>
                        <a:t>arguments</a:t>
                      </a:r>
                      <a:r>
                        <a:rPr lang="en-US"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a:txBody>
                    <a:bodyPr/>
                    <a:lstStyle/>
                    <a:p>
                      <a:r>
                        <a:rPr lang="en-US" dirty="0" smtClean="0">
                          <a:solidFill>
                            <a:schemeClr val="tx1"/>
                          </a:solidFill>
                          <a:latin typeface="Consolas" panose="020B0609020204030204" pitchFamily="49" charset="0"/>
                          <a:cs typeface="Consolas" panose="020B0609020204030204" pitchFamily="49" charset="0"/>
                        </a:rPr>
                        <a:t>_.</a:t>
                      </a:r>
                      <a:r>
                        <a:rPr lang="en-US" dirty="0" err="1" smtClean="0">
                          <a:solidFill>
                            <a:schemeClr val="tx1"/>
                          </a:solidFill>
                          <a:latin typeface="Consolas" panose="020B0609020204030204" pitchFamily="49" charset="0"/>
                          <a:cs typeface="Consolas" panose="020B0609020204030204" pitchFamily="49" charset="0"/>
                        </a:rPr>
                        <a:t>isFinite</a:t>
                      </a:r>
                      <a:r>
                        <a:rPr lang="en-US" dirty="0" smtClean="0">
                          <a:solidFill>
                            <a:schemeClr val="tx1"/>
                          </a:solidFill>
                          <a:latin typeface="Consolas" panose="020B0609020204030204" pitchFamily="49" charset="0"/>
                          <a:cs typeface="Consolas" panose="020B0609020204030204" pitchFamily="49" charset="0"/>
                        </a:rPr>
                        <a:t>(5)</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r h="370840">
                <a:tc>
                  <a:txBody>
                    <a:bodyPr/>
                    <a:lstStyle/>
                    <a:p>
                      <a:r>
                        <a:rPr lang="en-US" dirty="0" smtClean="0">
                          <a:solidFill>
                            <a:schemeClr val="tx1"/>
                          </a:solidFill>
                          <a:latin typeface="Consolas" panose="020B0609020204030204" pitchFamily="49" charset="0"/>
                          <a:cs typeface="Consolas" panose="020B0609020204030204" pitchFamily="49" charset="0"/>
                        </a:rPr>
                        <a:t>_.</a:t>
                      </a:r>
                      <a:r>
                        <a:rPr lang="en-US" dirty="0" err="1" smtClean="0">
                          <a:solidFill>
                            <a:schemeClr val="tx1"/>
                          </a:solidFill>
                          <a:latin typeface="Consolas" panose="020B0609020204030204" pitchFamily="49" charset="0"/>
                          <a:cs typeface="Consolas" panose="020B0609020204030204" pitchFamily="49" charset="0"/>
                        </a:rPr>
                        <a:t>isNaN</a:t>
                      </a:r>
                      <a:r>
                        <a:rPr lang="en-US" dirty="0" smtClean="0">
                          <a:solidFill>
                            <a:schemeClr val="tx1"/>
                          </a:solidFill>
                          <a:latin typeface="Consolas" panose="020B0609020204030204" pitchFamily="49" charset="0"/>
                          <a:cs typeface="Consolas" panose="020B0609020204030204" pitchFamily="49" charset="0"/>
                        </a:rPr>
                        <a:t>(</a:t>
                      </a:r>
                      <a:r>
                        <a:rPr lang="en-US" dirty="0" err="1" smtClean="0">
                          <a:solidFill>
                            <a:srgbClr val="0033CC"/>
                          </a:solidFill>
                          <a:latin typeface="Consolas" panose="020B0609020204030204" pitchFamily="49" charset="0"/>
                          <a:cs typeface="Consolas" panose="020B0609020204030204" pitchFamily="49" charset="0"/>
                        </a:rPr>
                        <a:t>NaN</a:t>
                      </a:r>
                      <a:r>
                        <a:rPr lang="en-US"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0033CC"/>
                        </a:solidFill>
                      </a:endParaRPr>
                    </a:p>
                  </a:txBody>
                  <a:tcPr/>
                </a:tc>
              </a:tr>
            </a:tbl>
          </a:graphicData>
        </a:graphic>
      </p:graphicFrame>
      <p:graphicFrame>
        <p:nvGraphicFramePr>
          <p:cNvPr id="9" name="Table 8"/>
          <p:cNvGraphicFramePr>
            <a:graphicFrameLocks noGrp="1"/>
          </p:cNvGraphicFramePr>
          <p:nvPr>
            <p:extLst/>
          </p:nvPr>
        </p:nvGraphicFramePr>
        <p:xfrm>
          <a:off x="429638" y="1365115"/>
          <a:ext cx="4038600" cy="2590800"/>
        </p:xfrm>
        <a:graphic>
          <a:graphicData uri="http://schemas.openxmlformats.org/drawingml/2006/table">
            <a:tbl>
              <a:tblPr firstRow="1" bandRow="1">
                <a:tableStyleId>{5C22544A-7EE6-4342-B048-85BDC9FD1C3A}</a:tableStyleId>
              </a:tblPr>
              <a:tblGrid>
                <a:gridCol w="2770762"/>
                <a:gridCol w="1267838"/>
              </a:tblGrid>
              <a:tr h="203632">
                <a:tc>
                  <a:txBody>
                    <a:bodyPr/>
                    <a:lstStyle/>
                    <a:p>
                      <a:r>
                        <a:rPr lang="en-US" dirty="0" smtClean="0"/>
                        <a:t>jQuery</a:t>
                      </a:r>
                      <a:endParaRPr lang="en-US" dirty="0"/>
                    </a:p>
                  </a:txBody>
                  <a:tcPr/>
                </a:tc>
                <a:tc>
                  <a:txBody>
                    <a:bodyPr/>
                    <a:lstStyle/>
                    <a:p>
                      <a:r>
                        <a:rPr lang="en-US" dirty="0" smtClean="0"/>
                        <a:t>Value</a:t>
                      </a:r>
                      <a:endParaRPr lang="en-US" dirty="0"/>
                    </a:p>
                  </a:txBody>
                  <a:tcPr/>
                </a:tc>
              </a:tr>
              <a:tr h="370840">
                <a:tc>
                  <a:txBody>
                    <a:bodyPr/>
                    <a:lstStyle/>
                    <a:p>
                      <a:r>
                        <a:rPr lang="en-US" baseline="0" dirty="0" smtClean="0">
                          <a:solidFill>
                            <a:schemeClr val="tx1"/>
                          </a:solidFill>
                          <a:latin typeface="Consolas" panose="020B0609020204030204" pitchFamily="49" charset="0"/>
                          <a:cs typeface="Consolas" panose="020B0609020204030204" pitchFamily="49" charset="0"/>
                        </a:rPr>
                        <a:t>$.type(</a:t>
                      </a:r>
                      <a:r>
                        <a:rPr lang="en-US" baseline="0" dirty="0" smtClean="0">
                          <a:solidFill>
                            <a:srgbClr val="0033CC"/>
                          </a:solidFill>
                          <a:latin typeface="Consolas" panose="020B0609020204030204" pitchFamily="49" charset="0"/>
                          <a:cs typeface="Consolas" panose="020B0609020204030204" pitchFamily="49" charset="0"/>
                        </a:rPr>
                        <a:t>null</a:t>
                      </a:r>
                      <a:r>
                        <a:rPr lang="en-US" baseline="0"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ea typeface="+mn-ea"/>
                          <a:cs typeface="Consolas" panose="020B0609020204030204" pitchFamily="49" charset="0"/>
                        </a:rPr>
                        <a:t>"null"</a:t>
                      </a:r>
                      <a:endParaRPr lang="en-US" dirty="0">
                        <a:solidFill>
                          <a:srgbClr val="C00000"/>
                        </a:solidFill>
                      </a:endParaRPr>
                    </a:p>
                  </a:txBody>
                  <a:tcPr/>
                </a:tc>
              </a:tr>
              <a:tr h="370840">
                <a:tc>
                  <a:txBody>
                    <a:bodyPr/>
                    <a:lstStyle/>
                    <a:p>
                      <a:r>
                        <a:rPr lang="en-US" baseline="0" dirty="0" smtClean="0">
                          <a:solidFill>
                            <a:schemeClr val="tx1"/>
                          </a:solidFill>
                          <a:latin typeface="Consolas" panose="020B0609020204030204" pitchFamily="49" charset="0"/>
                          <a:ea typeface="+mn-ea"/>
                          <a:cs typeface="Consolas" panose="020B0609020204030204" pitchFamily="49" charset="0"/>
                        </a:rPr>
                        <a:t>$.type(</a:t>
                      </a:r>
                      <a:r>
                        <a:rPr lang="en-US" baseline="0" dirty="0" smtClean="0">
                          <a:solidFill>
                            <a:srgbClr val="0033CC"/>
                          </a:solidFill>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Error())</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ea typeface="+mn-ea"/>
                          <a:cs typeface="Consolas" panose="020B0609020204030204" pitchFamily="49" charset="0"/>
                        </a:rPr>
                        <a:t>"error"</a:t>
                      </a:r>
                      <a:endParaRPr lang="en-US" dirty="0">
                        <a:solidFill>
                          <a:srgbClr val="C00000"/>
                        </a:solidFill>
                      </a:endParaRPr>
                    </a:p>
                  </a:txBody>
                  <a:tcPr/>
                </a:tc>
              </a:tr>
              <a:tr h="370840">
                <a:tc>
                  <a:txBody>
                    <a:bodyPr/>
                    <a:lstStyle/>
                    <a:p>
                      <a:r>
                        <a:rPr lang="en-US" dirty="0" smtClean="0">
                          <a:latin typeface="Consolas" panose="020B0609020204030204" pitchFamily="49" charset="0"/>
                          <a:cs typeface="Consolas" panose="020B0609020204030204" pitchFamily="49" charset="0"/>
                        </a:rPr>
                        <a:t>$.type([])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ea typeface="+mn-ea"/>
                          <a:cs typeface="Consolas" panose="020B0609020204030204" pitchFamily="49" charset="0"/>
                        </a:rPr>
                        <a:t>"array"</a:t>
                      </a:r>
                      <a:endParaRPr lang="en-US" dirty="0">
                        <a:solidFill>
                          <a:srgbClr val="C00000"/>
                        </a:solidFill>
                      </a:endParaRPr>
                    </a:p>
                  </a:txBody>
                  <a:tcPr/>
                </a:tc>
              </a:tr>
              <a:tr h="370840">
                <a:tc>
                  <a:txBody>
                    <a:bodyPr/>
                    <a:lstStyle/>
                    <a:p>
                      <a:r>
                        <a:rPr lang="en-US" dirty="0" smtClean="0">
                          <a:latin typeface="Consolas" panose="020B0609020204030204" pitchFamily="49" charset="0"/>
                          <a:cs typeface="Consolas" panose="020B0609020204030204" pitchFamily="49" charset="0"/>
                        </a:rPr>
                        <a:t>$.type([{</a:t>
                      </a:r>
                      <a:r>
                        <a:rPr lang="en-US" dirty="0" err="1" smtClean="0">
                          <a:latin typeface="Consolas" panose="020B0609020204030204" pitchFamily="49" charset="0"/>
                          <a:cs typeface="Consolas" panose="020B0609020204030204" pitchFamily="49" charset="0"/>
                        </a:rPr>
                        <a:t>x:</a:t>
                      </a:r>
                      <a:r>
                        <a:rPr lang="en-US" dirty="0" err="1" smtClean="0">
                          <a:solidFill>
                            <a:srgbClr val="C00000"/>
                          </a:solidFill>
                          <a:latin typeface="Consolas" panose="020B0609020204030204" pitchFamily="49" charset="0"/>
                          <a:cs typeface="Consolas" panose="020B0609020204030204" pitchFamily="49" charset="0"/>
                        </a:rPr>
                        <a:t>"y</a:t>
                      </a:r>
                      <a:r>
                        <a:rPr lang="en-US" dirty="0" smtClean="0">
                          <a:solidFill>
                            <a:srgbClr val="C00000"/>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ea typeface="+mn-ea"/>
                          <a:cs typeface="Consolas" panose="020B0609020204030204" pitchFamily="49" charset="0"/>
                        </a:rPr>
                        <a:t>"array"</a:t>
                      </a:r>
                      <a:endParaRPr lang="en-US" dirty="0">
                        <a:solidFill>
                          <a:srgbClr val="C00000"/>
                        </a:solidFill>
                      </a:endParaRPr>
                    </a:p>
                  </a:txBody>
                  <a:tcPr/>
                </a:tc>
              </a:tr>
              <a:tr h="370840">
                <a:tc>
                  <a:txBody>
                    <a:bodyPr/>
                    <a:lstStyle/>
                    <a:p>
                      <a:r>
                        <a:rPr lang="en-US" baseline="0" dirty="0" smtClean="0">
                          <a:solidFill>
                            <a:schemeClr val="tx1"/>
                          </a:solidFill>
                          <a:latin typeface="Consolas" panose="020B0609020204030204" pitchFamily="49" charset="0"/>
                          <a:ea typeface="+mn-ea"/>
                          <a:cs typeface="Consolas" panose="020B0609020204030204" pitchFamily="49" charset="0"/>
                        </a:rPr>
                        <a:t>$.type(</a:t>
                      </a:r>
                      <a:r>
                        <a:rPr lang="en-US" baseline="0" dirty="0" smtClean="0">
                          <a:solidFill>
                            <a:srgbClr val="0033CC"/>
                          </a:solidFill>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Date())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ea typeface="+mn-ea"/>
                          <a:cs typeface="Consolas" panose="020B0609020204030204" pitchFamily="49" charset="0"/>
                        </a:rPr>
                        <a:t>"date"</a:t>
                      </a:r>
                      <a:endParaRPr lang="en-US" dirty="0">
                        <a:solidFill>
                          <a:srgbClr val="C00000"/>
                        </a:solidFill>
                      </a:endParaRPr>
                    </a:p>
                  </a:txBody>
                  <a:tcPr/>
                </a:tc>
              </a:tr>
              <a:tr h="370840">
                <a:tc>
                  <a:txBody>
                    <a:bodyPr/>
                    <a:lstStyle/>
                    <a:p>
                      <a:r>
                        <a:rPr lang="en-US" dirty="0" smtClean="0">
                          <a:solidFill>
                            <a:schemeClr val="tx1"/>
                          </a:solidFill>
                          <a:latin typeface="Consolas" panose="020B0609020204030204" pitchFamily="49" charset="0"/>
                          <a:cs typeface="Consolas" panose="020B0609020204030204" pitchFamily="49" charset="0"/>
                        </a:rPr>
                        <a:t>$.type(</a:t>
                      </a:r>
                      <a:r>
                        <a:rPr lang="en-US" dirty="0" smtClean="0">
                          <a:solidFill>
                            <a:srgbClr val="C00000"/>
                          </a:solidFill>
                          <a:latin typeface="Consolas" panose="020B0609020204030204" pitchFamily="49" charset="0"/>
                          <a:cs typeface="Consolas" panose="020B0609020204030204" pitchFamily="49" charset="0"/>
                        </a:rPr>
                        <a:t>/^\w$/</a:t>
                      </a:r>
                      <a:r>
                        <a:rPr lang="en-US"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C00000"/>
                          </a:solidFill>
                          <a:latin typeface="Consolas" panose="020B0609020204030204" pitchFamily="49" charset="0"/>
                          <a:ea typeface="+mn-ea"/>
                          <a:cs typeface="Consolas" panose="020B0609020204030204" pitchFamily="49" charset="0"/>
                        </a:rPr>
                        <a:t>"</a:t>
                      </a:r>
                      <a:r>
                        <a:rPr lang="en-US" dirty="0" err="1" smtClean="0">
                          <a:solidFill>
                            <a:srgbClr val="C00000"/>
                          </a:solidFill>
                          <a:latin typeface="Consolas" panose="020B0609020204030204" pitchFamily="49" charset="0"/>
                          <a:ea typeface="+mn-ea"/>
                          <a:cs typeface="Consolas" panose="020B0609020204030204" pitchFamily="49" charset="0"/>
                        </a:rPr>
                        <a:t>regexp</a:t>
                      </a:r>
                      <a:r>
                        <a:rPr lang="en-US" dirty="0" smtClean="0">
                          <a:solidFill>
                            <a:srgbClr val="C00000"/>
                          </a:solidFill>
                          <a:latin typeface="Consolas" panose="020B0609020204030204" pitchFamily="49" charset="0"/>
                          <a:ea typeface="+mn-ea"/>
                          <a:cs typeface="Consolas" panose="020B0609020204030204" pitchFamily="49" charset="0"/>
                        </a:rPr>
                        <a:t>"</a:t>
                      </a:r>
                      <a:endParaRPr lang="en-US" dirty="0">
                        <a:solidFill>
                          <a:srgbClr val="C00000"/>
                        </a:solidFill>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35760492"/>
              </p:ext>
            </p:extLst>
          </p:nvPr>
        </p:nvGraphicFramePr>
        <p:xfrm>
          <a:off x="457200" y="4685883"/>
          <a:ext cx="4038600" cy="736600"/>
        </p:xfrm>
        <a:graphic>
          <a:graphicData uri="http://schemas.openxmlformats.org/drawingml/2006/table">
            <a:tbl>
              <a:tblPr firstRow="1" bandRow="1">
                <a:tableStyleId>{5C22544A-7EE6-4342-B048-85BDC9FD1C3A}</a:tableStyleId>
              </a:tblPr>
              <a:tblGrid>
                <a:gridCol w="2770762"/>
                <a:gridCol w="1267838"/>
              </a:tblGrid>
              <a:tr h="203632">
                <a:tc>
                  <a:txBody>
                    <a:bodyPr/>
                    <a:lstStyle/>
                    <a:p>
                      <a:r>
                        <a:rPr lang="en-US" dirty="0" err="1" smtClean="0"/>
                        <a:t>ECMAScript</a:t>
                      </a:r>
                      <a:r>
                        <a:rPr lang="en-US" dirty="0" smtClean="0"/>
                        <a:t> 5</a:t>
                      </a:r>
                      <a:endParaRPr lang="en-US" dirty="0"/>
                    </a:p>
                  </a:txBody>
                  <a:tcPr/>
                </a:tc>
                <a:tc>
                  <a:txBody>
                    <a:bodyPr/>
                    <a:lstStyle/>
                    <a:p>
                      <a:r>
                        <a:rPr lang="en-US" dirty="0" smtClean="0"/>
                        <a:t>Value</a:t>
                      </a:r>
                      <a:endParaRPr lang="en-US" dirty="0"/>
                    </a:p>
                  </a:txBody>
                  <a:tcPr/>
                </a:tc>
              </a:tr>
              <a:tr h="370840">
                <a:tc>
                  <a:txBody>
                    <a:bodyPr/>
                    <a:lstStyle/>
                    <a:p>
                      <a:r>
                        <a:rPr lang="en-US" baseline="0" dirty="0" err="1" smtClean="0">
                          <a:solidFill>
                            <a:schemeClr val="tx1"/>
                          </a:solidFill>
                          <a:latin typeface="Consolas" panose="020B0609020204030204" pitchFamily="49" charset="0"/>
                          <a:cs typeface="Consolas" panose="020B0609020204030204" pitchFamily="49" charset="0"/>
                        </a:rPr>
                        <a:t>Array.isArray</a:t>
                      </a:r>
                      <a:r>
                        <a:rPr lang="en-US" baseline="0"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txBody>
                  <a:tcPr/>
                </a:tc>
                <a:tc>
                  <a:txBody>
                    <a:bodyPr/>
                    <a:lstStyle/>
                    <a:p>
                      <a:r>
                        <a:rPr lang="en-US" dirty="0" smtClean="0">
                          <a:solidFill>
                            <a:srgbClr val="0033CC"/>
                          </a:solidFill>
                          <a:latin typeface="Consolas" panose="020B0609020204030204" pitchFamily="49" charset="0"/>
                          <a:ea typeface="+mn-ea"/>
                          <a:cs typeface="Consolas" panose="020B0609020204030204" pitchFamily="49" charset="0"/>
                        </a:rPr>
                        <a:t>true</a:t>
                      </a:r>
                      <a:endParaRPr lang="en-US" dirty="0">
                        <a:solidFill>
                          <a:srgbClr val="C00000"/>
                        </a:solidFill>
                      </a:endParaRPr>
                    </a:p>
                  </a:txBody>
                  <a:tcPr/>
                </a:tc>
              </a:tr>
            </a:tbl>
          </a:graphicData>
        </a:graphic>
      </p:graphicFrame>
    </p:spTree>
    <p:extLst>
      <p:ext uri="{BB962C8B-B14F-4D97-AF65-F5344CB8AC3E}">
        <p14:creationId xmlns:p14="http://schemas.microsoft.com/office/powerpoint/2010/main" val="1261462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Mistaken Mold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url</a:t>
            </a:r>
            <a:r>
              <a:rPr lang="en-US" dirty="0">
                <a:solidFill>
                  <a:srgbClr val="000000"/>
                </a:solidFill>
                <a:highlight>
                  <a:srgbClr val="FFFFFF"/>
                </a:highlight>
                <a:latin typeface="Consolas" panose="020B0609020204030204" pitchFamily="49" charset="0"/>
              </a:rPr>
              <a:t>, callbacks)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reqwest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url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(response) {</a:t>
            </a:r>
          </a:p>
          <a:p>
            <a:pPr marL="0" indent="0">
              <a:buNone/>
            </a:pPr>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(_.</a:t>
            </a:r>
            <a:r>
              <a:rPr lang="en-US" dirty="0" err="1">
                <a:solidFill>
                  <a:srgbClr val="000000"/>
                </a:solidFill>
                <a:highlight>
                  <a:srgbClr val="FFFFFF"/>
                </a:highlight>
                <a:latin typeface="Consolas" panose="020B0609020204030204" pitchFamily="49" charset="0"/>
              </a:rPr>
              <a:t>isArray</a:t>
            </a:r>
            <a:r>
              <a:rPr lang="en-US" dirty="0">
                <a:solidFill>
                  <a:srgbClr val="000000"/>
                </a:solidFill>
                <a:highlight>
                  <a:srgbClr val="FFFFFF"/>
                </a:highlight>
                <a:latin typeface="Consolas" panose="020B0609020204030204" pitchFamily="49" charset="0"/>
              </a:rPr>
              <a:t>(callbacks))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callbacks.forEach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(response) });</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callbacks(response);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cb1(data) { console.log(</a:t>
            </a:r>
            <a:r>
              <a:rPr lang="en-US" dirty="0">
                <a:solidFill>
                  <a:srgbClr val="A31515"/>
                </a:solidFill>
                <a:highlight>
                  <a:srgbClr val="FFFFFF"/>
                </a:highlight>
                <a:latin typeface="Consolas" panose="020B0609020204030204" pitchFamily="49" charset="0"/>
              </a:rPr>
              <a:t>"callback1"</a:t>
            </a:r>
            <a:r>
              <a:rPr lang="en-US" dirty="0">
                <a:solidFill>
                  <a:srgbClr val="000000"/>
                </a:solidFill>
                <a:highlight>
                  <a:srgbClr val="FFFFFF"/>
                </a:highlight>
                <a:latin typeface="Consolas" panose="020B0609020204030204" pitchFamily="49" charset="0"/>
              </a:rPr>
              <a:t>, data) }</a:t>
            </a: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cb2(data) { console.log(</a:t>
            </a:r>
            <a:r>
              <a:rPr lang="en-US" dirty="0">
                <a:solidFill>
                  <a:srgbClr val="A31515"/>
                </a:solidFill>
                <a:highlight>
                  <a:srgbClr val="FFFFFF"/>
                </a:highlight>
                <a:latin typeface="Consolas" panose="020B0609020204030204" pitchFamily="49" charset="0"/>
              </a:rPr>
              <a:t>"callback2"</a:t>
            </a:r>
            <a:r>
              <a:rPr lang="en-US" dirty="0">
                <a:solidFill>
                  <a:srgbClr val="000000"/>
                </a:solidFill>
                <a:highlight>
                  <a:srgbClr val="FFFFFF"/>
                </a:highlight>
                <a:latin typeface="Consolas" panose="020B0609020204030204" pitchFamily="49" charset="0"/>
              </a:rPr>
              <a:t>, data) }</a:t>
            </a:r>
          </a:p>
          <a:p>
            <a:pPr marL="0" indent="0">
              <a:buNone/>
            </a:pP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data.json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cb1);</a:t>
            </a:r>
          </a:p>
          <a:p>
            <a:pPr marL="0" indent="0">
              <a:buNone/>
            </a:pPr>
            <a:r>
              <a:rPr lang="en-US" dirty="0" err="1">
                <a:solidFill>
                  <a:srgbClr val="000000"/>
                </a:solidFill>
                <a:highlight>
                  <a:srgbClr val="FFFFFF"/>
                </a:highlight>
                <a:latin typeface="Consolas" panose="020B0609020204030204" pitchFamily="49" charset="0"/>
              </a:rPr>
              <a:t>getResource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data.json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[cb1, cb2]);</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solidFill>
                  <a:prstClr val="white"/>
                </a:solidFill>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rgbClr val="4BACC6">
                      <a:lumMod val="20000"/>
                      <a:lumOff val="80000"/>
                    </a:srgbClr>
                  </a:solidFill>
                  <a:latin typeface="Myriad Pro"/>
                </a:rPr>
                <a:t>Exterminate</a:t>
              </a:r>
              <a:endParaRPr lang="en-US" b="1" dirty="0">
                <a:solidFill>
                  <a:srgbClr val="4BACC6">
                    <a:lumMod val="20000"/>
                    <a:lumOff val="80000"/>
                  </a:srgbClr>
                </a:solidFill>
                <a:latin typeface="Myriad Pro"/>
              </a:endParaRPr>
            </a:p>
          </p:txBody>
        </p:sp>
      </p:grpSp>
      <p:sp>
        <p:nvSpPr>
          <p:cNvPr id="12" name="Rounded Rectangle 11"/>
          <p:cNvSpPr/>
          <p:nvPr/>
        </p:nvSpPr>
        <p:spPr bwMode="auto">
          <a:xfrm>
            <a:off x="1676400" y="3733800"/>
            <a:ext cx="6553200" cy="12192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callback 1 Object { n: "1" }</a:t>
            </a:r>
          </a:p>
          <a:p>
            <a:r>
              <a:rPr lang="en-US" sz="2000" dirty="0">
                <a:solidFill>
                  <a:srgbClr val="92D050"/>
                </a:solidFill>
                <a:latin typeface="Consolas" panose="020B0609020204030204" pitchFamily="49" charset="0"/>
                <a:cs typeface="Consolas" panose="020B0609020204030204" pitchFamily="49" charset="0"/>
              </a:rPr>
              <a:t>callback 1 Object { n: "1" </a:t>
            </a:r>
            <a:r>
              <a:rPr lang="en-US" sz="2000" dirty="0" smtClean="0">
                <a:solidFill>
                  <a:srgbClr val="92D050"/>
                </a:solidFill>
                <a:latin typeface="Consolas" panose="020B0609020204030204" pitchFamily="49" charset="0"/>
                <a:cs typeface="Consolas" panose="020B0609020204030204" pitchFamily="49" charset="0"/>
              </a:rPr>
              <a:t>}</a:t>
            </a:r>
            <a:endParaRPr lang="en-US" sz="2000" dirty="0" smtClean="0">
              <a:solidFill>
                <a:srgbClr val="C00000"/>
              </a:solidFill>
              <a:latin typeface="Consolas" panose="020B0609020204030204" pitchFamily="49" charset="0"/>
              <a:cs typeface="Consolas" panose="020B0609020204030204" pitchFamily="49" charset="0"/>
            </a:endParaRPr>
          </a:p>
          <a:p>
            <a:r>
              <a:rPr lang="en-US" sz="2000" dirty="0">
                <a:solidFill>
                  <a:srgbClr val="92D050"/>
                </a:solidFill>
                <a:latin typeface="Consolas" panose="020B0609020204030204" pitchFamily="49" charset="0"/>
                <a:cs typeface="Consolas" panose="020B0609020204030204" pitchFamily="49" charset="0"/>
              </a:rPr>
              <a:t>callback </a:t>
            </a:r>
            <a:r>
              <a:rPr lang="en-US" sz="2000" dirty="0" smtClean="0">
                <a:solidFill>
                  <a:srgbClr val="92D050"/>
                </a:solidFill>
                <a:latin typeface="Consolas" panose="020B0609020204030204" pitchFamily="49" charset="0"/>
                <a:cs typeface="Consolas" panose="020B0609020204030204" pitchFamily="49" charset="0"/>
              </a:rPr>
              <a:t>2 </a:t>
            </a:r>
            <a:r>
              <a:rPr lang="en-US" sz="2000" dirty="0">
                <a:solidFill>
                  <a:srgbClr val="92D050"/>
                </a:solidFill>
                <a:latin typeface="Consolas" panose="020B0609020204030204" pitchFamily="49" charset="0"/>
                <a:cs typeface="Consolas" panose="020B0609020204030204" pitchFamily="49" charset="0"/>
              </a:rPr>
              <a:t>Object { n: </a:t>
            </a:r>
            <a:r>
              <a:rPr lang="en-US" sz="2000" dirty="0" smtClean="0">
                <a:solidFill>
                  <a:srgbClr val="92D050"/>
                </a:solidFill>
                <a:latin typeface="Consolas" panose="020B0609020204030204" pitchFamily="49" charset="0"/>
                <a:cs typeface="Consolas" panose="020B0609020204030204" pitchFamily="49" charset="0"/>
              </a:rPr>
              <a:t>"2" }</a:t>
            </a:r>
            <a:endParaRPr lang="en-US" sz="20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458553"/>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Truth Bug</a:t>
            </a:r>
            <a:endParaRPr lang="en-US" dirty="0"/>
          </a:p>
        </p:txBody>
      </p:sp>
      <p:sp>
        <p:nvSpPr>
          <p:cNvPr id="3" name="Text Placeholder 2"/>
          <p:cNvSpPr>
            <a:spLocks noGrp="1"/>
          </p:cNvSpPr>
          <p:nvPr>
            <p:ph type="body" idx="1"/>
          </p:nvPr>
        </p:nvSpPr>
        <p:spPr/>
        <p:txBody>
          <a:bodyPr/>
          <a:lstStyle/>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sell(item, price)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(price)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price </a:t>
            </a:r>
            <a:r>
              <a:rPr lang="en-US" dirty="0">
                <a:solidFill>
                  <a:srgbClr val="000000"/>
                </a:solidFill>
                <a:highlight>
                  <a:srgbClr val="FFFFFF"/>
                </a:highlight>
                <a:latin typeface="Consolas" panose="020B0609020204030204" pitchFamily="49" charset="0"/>
              </a:rPr>
              <a:t>= price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0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Free"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price.toFixed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"Selling "</a:t>
            </a:r>
            <a:r>
              <a:rPr lang="en-US" dirty="0">
                <a:solidFill>
                  <a:srgbClr val="000000"/>
                </a:solidFill>
                <a:highlight>
                  <a:srgbClr val="FFFFFF"/>
                </a:highlight>
                <a:latin typeface="Consolas" panose="020B0609020204030204" pitchFamily="49" charset="0"/>
              </a:rPr>
              <a:t> + item + </a:t>
            </a:r>
            <a:r>
              <a:rPr lang="en-US" dirty="0">
                <a:solidFill>
                  <a:srgbClr val="A31515"/>
                </a:solidFill>
                <a:highlight>
                  <a:srgbClr val="FFFFFF"/>
                </a:highlight>
                <a:latin typeface="Consolas" panose="020B0609020204030204" pitchFamily="49" charset="0"/>
              </a:rPr>
              <a:t>" for "</a:t>
            </a:r>
            <a:r>
              <a:rPr lang="en-US" dirty="0">
                <a:solidFill>
                  <a:srgbClr val="000000"/>
                </a:solidFill>
                <a:highlight>
                  <a:srgbClr val="FFFFFF"/>
                </a:highlight>
                <a:latin typeface="Consolas" panose="020B0609020204030204" pitchFamily="49" charset="0"/>
              </a:rPr>
              <a:t> + price);</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"Please provide a price"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"New Things"</a:t>
            </a:r>
            <a:r>
              <a:rPr lang="en-US" dirty="0">
                <a:solidFill>
                  <a:srgbClr val="000000"/>
                </a:solidFill>
                <a:highlight>
                  <a:srgbClr val="FFFFFF"/>
                </a:highlight>
                <a:latin typeface="Consolas" panose="020B0609020204030204" pitchFamily="49" charset="0"/>
              </a:rPr>
              <a:t>, 0.50);</a:t>
            </a: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"Old Things"</a:t>
            </a:r>
            <a:r>
              <a:rPr lang="en-US" dirty="0">
                <a:solidFill>
                  <a:srgbClr val="000000"/>
                </a:solidFill>
                <a:highlight>
                  <a:srgbClr val="FFFFFF"/>
                </a:highlight>
                <a:latin typeface="Consolas" panose="020B0609020204030204" pitchFamily="49" charset="0"/>
              </a:rPr>
              <a:t>, 0);</a:t>
            </a: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"Whatchamacallit"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84479923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Twisted Truth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sell(item, price)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(price) {</a:t>
            </a:r>
          </a:p>
          <a:p>
            <a:pPr marL="0" indent="0">
              <a:buNone/>
            </a:pPr>
            <a:r>
              <a:rPr lang="en-US" dirty="0">
                <a:solidFill>
                  <a:srgbClr val="000000"/>
                </a:solidFill>
                <a:highlight>
                  <a:srgbClr val="FFFFFF"/>
                </a:highlight>
                <a:latin typeface="Consolas" panose="020B0609020204030204" pitchFamily="49" charset="0"/>
              </a:rPr>
              <a:t>    price = price === 0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"Free"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price.toFixed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"Selling "</a:t>
            </a:r>
            <a:r>
              <a:rPr lang="en-US" dirty="0">
                <a:solidFill>
                  <a:srgbClr val="000000"/>
                </a:solidFill>
                <a:highlight>
                  <a:srgbClr val="FFFFFF"/>
                </a:highlight>
                <a:latin typeface="Consolas" panose="020B0609020204030204" pitchFamily="49" charset="0"/>
              </a:rPr>
              <a:t> + item + </a:t>
            </a:r>
            <a:r>
              <a:rPr lang="en-US" dirty="0">
                <a:solidFill>
                  <a:srgbClr val="A31515"/>
                </a:solidFill>
                <a:highlight>
                  <a:srgbClr val="FFFFFF"/>
                </a:highlight>
                <a:latin typeface="Consolas" panose="020B0609020204030204" pitchFamily="49" charset="0"/>
              </a:rPr>
              <a:t>" for "</a:t>
            </a:r>
            <a:r>
              <a:rPr lang="en-US" dirty="0">
                <a:solidFill>
                  <a:srgbClr val="000000"/>
                </a:solidFill>
                <a:highlight>
                  <a:srgbClr val="FFFFFF"/>
                </a:highlight>
                <a:latin typeface="Consolas" panose="020B0609020204030204" pitchFamily="49" charset="0"/>
              </a:rPr>
              <a:t> + price);</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"Please provide a price"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"New Things"</a:t>
            </a:r>
            <a:r>
              <a:rPr lang="en-US" dirty="0">
                <a:solidFill>
                  <a:srgbClr val="000000"/>
                </a:solidFill>
                <a:highlight>
                  <a:srgbClr val="FFFFFF"/>
                </a:highlight>
                <a:latin typeface="Consolas" panose="020B0609020204030204" pitchFamily="49" charset="0"/>
              </a:rPr>
              <a:t>, 0.50);</a:t>
            </a: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"Old Things"</a:t>
            </a:r>
            <a:r>
              <a:rPr lang="en-US" dirty="0">
                <a:solidFill>
                  <a:srgbClr val="000000"/>
                </a:solidFill>
                <a:highlight>
                  <a:srgbClr val="FFFFFF"/>
                </a:highlight>
                <a:latin typeface="Consolas" panose="020B0609020204030204" pitchFamily="49" charset="0"/>
              </a:rPr>
              <a:t>, 0);</a:t>
            </a: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"Whatchamacallit"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6" name="Rounded Rectangle 5"/>
          <p:cNvSpPr/>
          <p:nvPr/>
        </p:nvSpPr>
        <p:spPr bwMode="auto">
          <a:xfrm>
            <a:off x="4343400" y="4953000"/>
            <a:ext cx="4343400" cy="12954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Selling New Things for $0.50</a:t>
            </a:r>
          </a:p>
          <a:p>
            <a:r>
              <a:rPr lang="en-US" sz="2000" dirty="0" smtClean="0">
                <a:solidFill>
                  <a:srgbClr val="92D050"/>
                </a:solidFill>
                <a:latin typeface="Consolas" panose="020B0609020204030204" pitchFamily="49" charset="0"/>
                <a:cs typeface="Consolas" panose="020B0609020204030204" pitchFamily="49" charset="0"/>
              </a:rPr>
              <a:t>Please provide a price</a:t>
            </a:r>
          </a:p>
          <a:p>
            <a:r>
              <a:rPr lang="en-US" sz="2000" dirty="0" smtClean="0">
                <a:solidFill>
                  <a:srgbClr val="92D050"/>
                </a:solidFill>
                <a:latin typeface="Consolas" panose="020B0609020204030204" pitchFamily="49" charset="0"/>
                <a:cs typeface="Consolas" panose="020B0609020204030204" pitchFamily="49" charset="0"/>
              </a:rPr>
              <a:t>Please provide a price</a:t>
            </a:r>
          </a:p>
        </p:txBody>
      </p:sp>
    </p:spTree>
    <p:extLst>
      <p:ext uri="{BB962C8B-B14F-4D97-AF65-F5344CB8AC3E}">
        <p14:creationId xmlns:p14="http://schemas.microsoft.com/office/powerpoint/2010/main" val="276480707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Twisted Truth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The </a:t>
            </a:r>
            <a:r>
              <a:rPr lang="en-US" dirty="0" err="1" smtClean="0">
                <a:solidFill>
                  <a:srgbClr val="000000"/>
                </a:solidFill>
                <a:highlight>
                  <a:srgbClr val="FFFFFF"/>
                </a:highlight>
                <a:latin typeface="+mn-lt"/>
              </a:rPr>
              <a:t>ToBoolean</a:t>
            </a:r>
            <a:r>
              <a:rPr lang="en-US" dirty="0" smtClean="0">
                <a:solidFill>
                  <a:srgbClr val="000000"/>
                </a:solidFill>
                <a:highlight>
                  <a:srgbClr val="FFFFFF"/>
                </a:highlight>
                <a:latin typeface="+mn-lt"/>
              </a:rPr>
              <a:t> Method (</a:t>
            </a:r>
            <a:r>
              <a:rPr lang="en-US" dirty="0" err="1" smtClean="0">
                <a:solidFill>
                  <a:srgbClr val="000000"/>
                </a:solidFill>
                <a:highlight>
                  <a:srgbClr val="FFFFFF"/>
                </a:highlight>
                <a:latin typeface="+mn-lt"/>
              </a:rPr>
              <a:t>Truthy</a:t>
            </a:r>
            <a:r>
              <a:rPr lang="en-US" dirty="0" smtClean="0">
                <a:solidFill>
                  <a:srgbClr val="000000"/>
                </a:solidFill>
                <a:highlight>
                  <a:srgbClr val="FFFFFF"/>
                </a:highlight>
                <a:latin typeface="+mn-lt"/>
              </a:rPr>
              <a:t>/</a:t>
            </a:r>
            <a:r>
              <a:rPr lang="en-US" dirty="0" err="1" smtClean="0">
                <a:solidFill>
                  <a:srgbClr val="000000"/>
                </a:solidFill>
                <a:highlight>
                  <a:srgbClr val="FFFFFF"/>
                </a:highlight>
                <a:latin typeface="+mn-lt"/>
              </a:rPr>
              <a:t>Falsey</a:t>
            </a:r>
            <a:r>
              <a:rPr lang="en-US" dirty="0" smtClean="0">
                <a:solidFill>
                  <a:srgbClr val="000000"/>
                </a:solidFill>
                <a:highlight>
                  <a:srgbClr val="FFFFFF"/>
                </a:highlight>
                <a:latin typeface="+mn-lt"/>
              </a:rPr>
              <a:t> Rules)</a:t>
            </a:r>
            <a:endParaRPr lang="en-US" dirty="0">
              <a:solidFill>
                <a:srgbClr val="000000"/>
              </a:solidFill>
              <a:highlight>
                <a:srgbClr val="FFFFFF"/>
              </a:highlight>
              <a:latin typeface="+mn-lt"/>
            </a:endParaRPr>
          </a:p>
        </p:txBody>
      </p:sp>
      <p:graphicFrame>
        <p:nvGraphicFramePr>
          <p:cNvPr id="4" name="Table 3"/>
          <p:cNvGraphicFramePr>
            <a:graphicFrameLocks noGrp="1"/>
          </p:cNvGraphicFramePr>
          <p:nvPr>
            <p:extLst/>
          </p:nvPr>
        </p:nvGraphicFramePr>
        <p:xfrm>
          <a:off x="457200" y="2133600"/>
          <a:ext cx="8229600" cy="2590800"/>
        </p:xfrm>
        <a:graphic>
          <a:graphicData uri="http://schemas.openxmlformats.org/drawingml/2006/table">
            <a:tbl>
              <a:tblPr firstRow="1" bandRow="1">
                <a:tableStyleId>{5C22544A-7EE6-4342-B048-85BDC9FD1C3A}</a:tableStyleId>
              </a:tblPr>
              <a:tblGrid>
                <a:gridCol w="2743200"/>
                <a:gridCol w="2743200"/>
                <a:gridCol w="2743200"/>
              </a:tblGrid>
              <a:tr h="137160">
                <a:tc>
                  <a:txBody>
                    <a:bodyPr/>
                    <a:lstStyle/>
                    <a:p>
                      <a:r>
                        <a:rPr lang="en-US" dirty="0" smtClean="0"/>
                        <a:t>Type</a:t>
                      </a:r>
                      <a:endParaRPr lang="en-US" dirty="0"/>
                    </a:p>
                  </a:txBody>
                  <a:tcPr/>
                </a:tc>
                <a:tc>
                  <a:txBody>
                    <a:bodyPr/>
                    <a:lstStyle/>
                    <a:p>
                      <a:r>
                        <a:rPr lang="en-US" dirty="0" smtClean="0"/>
                        <a:t>Values</a:t>
                      </a:r>
                      <a:endParaRPr lang="en-US" dirty="0"/>
                    </a:p>
                  </a:txBody>
                  <a:tcPr/>
                </a:tc>
                <a:tc>
                  <a:txBody>
                    <a:bodyPr/>
                    <a:lstStyle/>
                    <a:p>
                      <a:r>
                        <a:rPr lang="en-US" dirty="0" smtClean="0"/>
                        <a:t>Equality</a:t>
                      </a:r>
                      <a:endParaRPr lang="en-US" dirty="0"/>
                    </a:p>
                  </a:txBody>
                  <a:tcPr/>
                </a:tc>
              </a:tr>
              <a:tr h="370840">
                <a:tc>
                  <a:txBody>
                    <a:bodyPr/>
                    <a:lstStyle/>
                    <a:p>
                      <a:r>
                        <a:rPr lang="en-US" baseline="0" dirty="0" smtClean="0"/>
                        <a:t>Undefined</a:t>
                      </a:r>
                      <a:endParaRPr lang="en-US" dirty="0"/>
                    </a:p>
                  </a:txBody>
                  <a:tcPr/>
                </a:tc>
                <a:tc>
                  <a:txBody>
                    <a:bodyPr/>
                    <a:lstStyle/>
                    <a:p>
                      <a:r>
                        <a:rPr lang="en-US" dirty="0" smtClean="0"/>
                        <a:t>undefined</a:t>
                      </a:r>
                      <a:endParaRPr lang="en-US" dirty="0"/>
                    </a:p>
                  </a:txBody>
                  <a:tcPr/>
                </a:tc>
                <a:tc>
                  <a:txBody>
                    <a:bodyPr/>
                    <a:lstStyle/>
                    <a:p>
                      <a:r>
                        <a:rPr lang="en-US" dirty="0" smtClean="0"/>
                        <a:t>False</a:t>
                      </a:r>
                      <a:endParaRPr lang="en-US" dirty="0"/>
                    </a:p>
                  </a:txBody>
                  <a:tcPr/>
                </a:tc>
              </a:tr>
              <a:tr h="370840">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False</a:t>
                      </a:r>
                      <a:endParaRPr lang="en-US" dirty="0"/>
                    </a:p>
                  </a:txBody>
                  <a:tcPr/>
                </a:tc>
              </a:tr>
              <a:tr h="370840">
                <a:tc>
                  <a:txBody>
                    <a:bodyPr/>
                    <a:lstStyle/>
                    <a:p>
                      <a:r>
                        <a:rPr lang="en-US" dirty="0" smtClean="0"/>
                        <a:t>Boolean</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370840">
                <a:tc>
                  <a:txBody>
                    <a:bodyPr/>
                    <a:lstStyle/>
                    <a:p>
                      <a:r>
                        <a:rPr lang="en-US" dirty="0" smtClean="0"/>
                        <a:t>Number</a:t>
                      </a:r>
                      <a:endParaRPr lang="en-US" dirty="0"/>
                    </a:p>
                  </a:txBody>
                  <a:tcPr/>
                </a:tc>
                <a:tc>
                  <a:txBody>
                    <a:bodyPr/>
                    <a:lstStyle/>
                    <a:p>
                      <a:r>
                        <a:rPr lang="en-US" dirty="0" smtClean="0"/>
                        <a:t>+0, -0, </a:t>
                      </a:r>
                      <a:r>
                        <a:rPr lang="en-US" dirty="0" err="1" smtClean="0"/>
                        <a:t>NaN</a:t>
                      </a:r>
                      <a:endParaRPr lang="en-US" dirty="0"/>
                    </a:p>
                  </a:txBody>
                  <a:tcPr/>
                </a:tc>
                <a:tc>
                  <a:txBody>
                    <a:bodyPr/>
                    <a:lstStyle/>
                    <a:p>
                      <a:r>
                        <a:rPr lang="en-US" dirty="0" smtClean="0"/>
                        <a:t>False</a:t>
                      </a:r>
                      <a:endParaRPr lang="en-US" dirty="0"/>
                    </a:p>
                  </a:txBody>
                  <a:tcPr/>
                </a:tc>
              </a:tr>
              <a:tr h="370840">
                <a:tc>
                  <a:txBody>
                    <a:bodyPr/>
                    <a:lstStyle/>
                    <a:p>
                      <a:r>
                        <a:rPr lang="en-US" dirty="0" smtClean="0"/>
                        <a:t>String</a:t>
                      </a:r>
                      <a:endParaRPr lang="en-US" dirty="0"/>
                    </a:p>
                  </a:txBody>
                  <a:tcPr/>
                </a:tc>
                <a:tc>
                  <a:txBody>
                    <a:bodyPr/>
                    <a:lstStyle/>
                    <a:p>
                      <a:r>
                        <a:rPr lang="en-US" dirty="0" smtClean="0"/>
                        <a:t>"" (Empty)</a:t>
                      </a:r>
                      <a:endParaRPr lang="en-US" dirty="0"/>
                    </a:p>
                  </a:txBody>
                  <a:tcPr/>
                </a:tc>
                <a:tc>
                  <a:txBody>
                    <a:bodyPr/>
                    <a:lstStyle/>
                    <a:p>
                      <a:r>
                        <a:rPr lang="en-US" dirty="0" smtClean="0"/>
                        <a:t>False</a:t>
                      </a:r>
                      <a:endParaRPr lang="en-US" dirty="0"/>
                    </a:p>
                  </a:txBody>
                  <a:tcPr/>
                </a:tc>
              </a:tr>
              <a:tr h="370840">
                <a:tc>
                  <a:txBody>
                    <a:bodyPr/>
                    <a:lstStyle/>
                    <a:p>
                      <a:r>
                        <a:rPr lang="en-US" dirty="0" smtClean="0"/>
                        <a:t>Otherwise</a:t>
                      </a:r>
                      <a:endParaRPr lang="en-US" dirty="0"/>
                    </a:p>
                  </a:txBody>
                  <a:tcPr/>
                </a:tc>
                <a:tc>
                  <a:txBody>
                    <a:bodyPr/>
                    <a:lstStyle/>
                    <a:p>
                      <a:endParaRPr lang="en-US" dirty="0"/>
                    </a:p>
                  </a:txBody>
                  <a:tcPr/>
                </a:tc>
                <a:tc>
                  <a:txBody>
                    <a:bodyPr/>
                    <a:lstStyle/>
                    <a:p>
                      <a:r>
                        <a:rPr lang="en-US" dirty="0" smtClean="0"/>
                        <a:t>True</a:t>
                      </a:r>
                      <a:endParaRPr lang="en-US" dirty="0"/>
                    </a:p>
                  </a:txBody>
                  <a:tcPr/>
                </a:tc>
              </a:tr>
            </a:tbl>
          </a:graphicData>
        </a:graphic>
      </p:graphicFrame>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13" name="TextBox 12"/>
          <p:cNvSpPr txBox="1"/>
          <p:nvPr/>
        </p:nvSpPr>
        <p:spPr bwMode="auto">
          <a:xfrm>
            <a:off x="457200" y="5257800"/>
            <a:ext cx="8229600" cy="984885"/>
          </a:xfrm>
          <a:prstGeom prst="rect">
            <a:avLst/>
          </a:prstGeom>
          <a:noFill/>
          <a:ln w="9525">
            <a:noFill/>
            <a:miter lim="800000"/>
            <a:headEnd/>
            <a:tailEnd/>
          </a:ln>
        </p:spPr>
        <p:txBody>
          <a:bodyPr wrap="square" rtlCol="0">
            <a:spAutoFit/>
          </a:bodyPr>
          <a:lstStyle/>
          <a:p>
            <a:r>
              <a:rPr lang="en-US" sz="2000" dirty="0" smtClean="0">
                <a:latin typeface="+mj-lt"/>
                <a:ea typeface="Segoe UI" panose="020B0502040204020203" pitchFamily="34" charset="0"/>
                <a:cs typeface="Segoe UI" panose="020B0502040204020203" pitchFamily="34" charset="0"/>
              </a:rPr>
              <a:t>FALSEY:      </a:t>
            </a:r>
            <a:r>
              <a:rPr lang="sv-SE" sz="2000" dirty="0" smtClean="0">
                <a:solidFill>
                  <a:srgbClr val="0000FF"/>
                </a:solidFill>
                <a:highlight>
                  <a:srgbClr val="FFFFFF"/>
                </a:highlight>
                <a:latin typeface="Consolas" panose="020B0609020204030204" pitchFamily="49" charset="0"/>
              </a:rPr>
              <a:t>false</a:t>
            </a:r>
            <a:r>
              <a:rPr lang="sv-SE" sz="2000" dirty="0">
                <a:solidFill>
                  <a:srgbClr val="000000"/>
                </a:solidFill>
                <a:highlight>
                  <a:srgbClr val="FFFFFF"/>
                </a:highlight>
                <a:latin typeface="Consolas" panose="020B0609020204030204" pitchFamily="49" charset="0"/>
              </a:rPr>
              <a:t>, 0, -0, </a:t>
            </a:r>
            <a:r>
              <a:rPr lang="sv-SE" sz="2000" dirty="0" smtClean="0">
                <a:solidFill>
                  <a:srgbClr val="0000FF"/>
                </a:solidFill>
                <a:highlight>
                  <a:srgbClr val="FFFFFF"/>
                </a:highlight>
                <a:latin typeface="Consolas" panose="020B0609020204030204" pitchFamily="49" charset="0"/>
              </a:rPr>
              <a:t>null</a:t>
            </a:r>
            <a:r>
              <a:rPr lang="sv-SE" sz="2000" dirty="0">
                <a:solidFill>
                  <a:srgbClr val="000000"/>
                </a:solidFill>
                <a:highlight>
                  <a:srgbClr val="FFFFFF"/>
                </a:highlight>
                <a:latin typeface="Consolas" panose="020B0609020204030204" pitchFamily="49" charset="0"/>
              </a:rPr>
              <a:t>, undefined, </a:t>
            </a:r>
            <a:r>
              <a:rPr lang="sv-SE" sz="2000" dirty="0" smtClean="0">
                <a:solidFill>
                  <a:srgbClr val="000000"/>
                </a:solidFill>
                <a:highlight>
                  <a:srgbClr val="FFFFFF"/>
                </a:highlight>
                <a:latin typeface="Consolas" panose="020B0609020204030204" pitchFamily="49" charset="0"/>
              </a:rPr>
              <a:t>NaN, </a:t>
            </a:r>
            <a:r>
              <a:rPr lang="sv-SE" sz="2000" dirty="0" smtClean="0">
                <a:solidFill>
                  <a:srgbClr val="A31515"/>
                </a:solidFill>
                <a:highlight>
                  <a:srgbClr val="FFFFFF"/>
                </a:highlight>
                <a:latin typeface="Consolas" panose="020B0609020204030204" pitchFamily="49" charset="0"/>
              </a:rPr>
              <a:t>""</a:t>
            </a:r>
            <a:endParaRPr lang="sv-SE" sz="2000" dirty="0" smtClean="0">
              <a:solidFill>
                <a:srgbClr val="0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sv-SE" sz="2000" dirty="0" smtClean="0">
                <a:solidFill>
                  <a:srgbClr val="000000"/>
                </a:solidFill>
                <a:highlight>
                  <a:srgbClr val="FFFFFF"/>
                </a:highlight>
                <a:latin typeface="+mj-lt"/>
                <a:ea typeface="Segoe UI" panose="020B0502040204020203" pitchFamily="34" charset="0"/>
                <a:cs typeface="Segoe UI" panose="020B0502040204020203" pitchFamily="34" charset="0"/>
              </a:rPr>
              <a:t>TRUTHY:     </a:t>
            </a:r>
            <a:r>
              <a:rPr lang="en-US" sz="2000" dirty="0" smtClean="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5, </a:t>
            </a:r>
            <a:r>
              <a:rPr lang="en-US" sz="2000" dirty="0">
                <a:solidFill>
                  <a:srgbClr val="A31515"/>
                </a:solidFill>
                <a:highlight>
                  <a:srgbClr val="FFFFFF"/>
                </a:highlight>
                <a:latin typeface="Consolas" panose="020B0609020204030204" pitchFamily="49" charset="0"/>
              </a:rPr>
              <a:t>"John</a:t>
            </a:r>
            <a:r>
              <a:rPr lang="en-US" sz="2000" dirty="0" smtClean="0">
                <a:solidFill>
                  <a:srgbClr val="A31515"/>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 </a:t>
            </a:r>
            <a:r>
              <a:rPr lang="en-US" sz="2000" dirty="0" smtClean="0">
                <a:solidFill>
                  <a:srgbClr val="800000"/>
                </a:solidFill>
                <a:highlight>
                  <a:srgbClr val="FFFFFF"/>
                </a:highlight>
                <a:latin typeface="Consolas" panose="020B0609020204030204" pitchFamily="49" charset="0"/>
              </a:rPr>
              <a:t>/^\</a:t>
            </a:r>
            <a:r>
              <a:rPr lang="en-US" sz="2000" dirty="0">
                <a:solidFill>
                  <a:srgbClr val="800000"/>
                </a:solidFill>
                <a:highlight>
                  <a:srgbClr val="FFFFFF"/>
                </a:highlight>
                <a:latin typeface="Consolas" panose="020B0609020204030204" pitchFamily="49" charset="0"/>
              </a:rPr>
              <a:t>w</a:t>
            </a:r>
            <a:r>
              <a:rPr lang="en-US" sz="2000" dirty="0" smtClean="0">
                <a:solidFill>
                  <a:srgbClr val="800000"/>
                </a:solidFill>
                <a:highlight>
                  <a:srgbClr val="FFFFFF"/>
                </a:highlight>
                <a:latin typeface="Consolas" panose="020B0609020204030204" pitchFamily="49" charset="0"/>
              </a:rPr>
              <a:t>+$/</a:t>
            </a:r>
            <a:r>
              <a:rPr lang="en-US" sz="2000" dirty="0" smtClean="0">
                <a:solidFill>
                  <a:srgbClr val="000000"/>
                </a:solidFill>
                <a:highlight>
                  <a:srgbClr val="FFFFFF"/>
                </a:highlight>
                <a:latin typeface="Consolas" panose="020B0609020204030204" pitchFamily="49" charset="0"/>
              </a:rPr>
              <a:t>, etc...</a:t>
            </a:r>
            <a:r>
              <a:rPr lang="en-US" sz="2000" dirty="0" smtClean="0">
                <a:solidFill>
                  <a:srgbClr val="002060"/>
                </a:solidFill>
                <a:latin typeface="+mj-lt"/>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680477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getNames</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length = 0, names = </a:t>
            </a:r>
            <a:r>
              <a:rPr lang="en-US" dirty="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length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+ 1</a:t>
            </a:r>
          </a:p>
          <a:p>
            <a:pPr marL="0" indent="0">
              <a:buNone/>
            </a:pPr>
            <a:r>
              <a:rPr lang="en-US" dirty="0">
                <a:solidFill>
                  <a:srgbClr val="000000"/>
                </a:solidFill>
                <a:highlight>
                  <a:srgbClr val="FFFFFF"/>
                </a:highlight>
                <a:latin typeface="Consolas" panose="020B0609020204030204" pitchFamily="49" charset="0"/>
              </a:rPr>
              <a:t>    names += name + </a:t>
            </a:r>
            <a:r>
              <a:rPr lang="en-US" dirty="0">
                <a:solidFill>
                  <a:srgbClr val="A31515"/>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length: length,</a:t>
            </a:r>
          </a:p>
          <a:p>
            <a:pPr marL="0" indent="0">
              <a:buNone/>
            </a:pPr>
            <a:r>
              <a:rPr lang="en-US" dirty="0">
                <a:solidFill>
                  <a:srgbClr val="000000"/>
                </a:solidFill>
                <a:highlight>
                  <a:srgbClr val="FFFFFF"/>
                </a:highlight>
                <a:latin typeface="Consolas" panose="020B0609020204030204" pitchFamily="49" charset="0"/>
              </a:rPr>
              <a:t>    names: names</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10" name="Rectangular Callout 9"/>
          <p:cNvSpPr/>
          <p:nvPr/>
        </p:nvSpPr>
        <p:spPr>
          <a:xfrm>
            <a:off x="3522923" y="5362583"/>
            <a:ext cx="2775007" cy="1009633"/>
          </a:xfrm>
          <a:prstGeom prst="wedgeRectCallout">
            <a:avLst>
              <a:gd name="adj1" fmla="val -67783"/>
              <a:gd name="adj2" fmla="val -231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Uncaught </a:t>
            </a:r>
            <a:r>
              <a:rPr lang="en-US" sz="2000" b="1" dirty="0" err="1" smtClean="0"/>
              <a:t>SyntaxError</a:t>
            </a:r>
            <a:r>
              <a:rPr lang="en-US" sz="2000" b="1" dirty="0" smtClean="0"/>
              <a:t>: Unexpected token :</a:t>
            </a:r>
            <a:endParaRPr lang="en-US" sz="2000" b="1" dirty="0"/>
          </a:p>
        </p:txBody>
      </p:sp>
    </p:spTree>
    <p:extLst>
      <p:ext uri="{BB962C8B-B14F-4D97-AF65-F5344CB8AC3E}">
        <p14:creationId xmlns:p14="http://schemas.microsoft.com/office/powerpoint/2010/main" val="4051992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Twisted Truth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sell(item, price)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(price !== undefined) {</a:t>
            </a:r>
          </a:p>
          <a:p>
            <a:pPr marL="0" indent="0">
              <a:buNone/>
            </a:pPr>
            <a:r>
              <a:rPr lang="en-US" dirty="0">
                <a:solidFill>
                  <a:srgbClr val="000000"/>
                </a:solidFill>
                <a:highlight>
                  <a:srgbClr val="FFFFFF"/>
                </a:highlight>
                <a:latin typeface="Consolas" panose="020B0609020204030204" pitchFamily="49" charset="0"/>
              </a:rPr>
              <a:t>    price = price === 0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Free"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price.toFixed</a:t>
            </a:r>
            <a:r>
              <a:rPr lang="en-US" dirty="0">
                <a:solidFill>
                  <a:srgbClr val="000000"/>
                </a:solidFill>
                <a:highlight>
                  <a:srgbClr val="FFFFFF"/>
                </a:highlight>
                <a:latin typeface="Consolas" panose="020B0609020204030204" pitchFamily="49" charset="0"/>
              </a:rPr>
              <a:t>(2);</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"Selling "</a:t>
            </a:r>
            <a:r>
              <a:rPr lang="en-US" dirty="0">
                <a:solidFill>
                  <a:srgbClr val="000000"/>
                </a:solidFill>
                <a:highlight>
                  <a:srgbClr val="FFFFFF"/>
                </a:highlight>
                <a:latin typeface="Consolas" panose="020B0609020204030204" pitchFamily="49" charset="0"/>
              </a:rPr>
              <a:t> + item + </a:t>
            </a:r>
            <a:r>
              <a:rPr lang="en-US" dirty="0">
                <a:solidFill>
                  <a:srgbClr val="A31515"/>
                </a:solidFill>
                <a:highlight>
                  <a:srgbClr val="FFFFFF"/>
                </a:highlight>
                <a:latin typeface="Consolas" panose="020B0609020204030204" pitchFamily="49" charset="0"/>
              </a:rPr>
              <a:t>" for "</a:t>
            </a:r>
            <a:r>
              <a:rPr lang="en-US" dirty="0">
                <a:solidFill>
                  <a:srgbClr val="000000"/>
                </a:solidFill>
                <a:highlight>
                  <a:srgbClr val="FFFFFF"/>
                </a:highlight>
                <a:latin typeface="Consolas" panose="020B0609020204030204" pitchFamily="49" charset="0"/>
              </a:rPr>
              <a:t> + price);</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"Please provide a price"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"New Things"</a:t>
            </a:r>
            <a:r>
              <a:rPr lang="en-US" dirty="0">
                <a:solidFill>
                  <a:srgbClr val="000000"/>
                </a:solidFill>
                <a:highlight>
                  <a:srgbClr val="FFFFFF"/>
                </a:highlight>
                <a:latin typeface="Consolas" panose="020B0609020204030204" pitchFamily="49" charset="0"/>
              </a:rPr>
              <a:t>, 0.50);</a:t>
            </a: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"Old Things"</a:t>
            </a:r>
            <a:r>
              <a:rPr lang="en-US" dirty="0">
                <a:solidFill>
                  <a:srgbClr val="000000"/>
                </a:solidFill>
                <a:highlight>
                  <a:srgbClr val="FFFFFF"/>
                </a:highlight>
                <a:latin typeface="Consolas" panose="020B0609020204030204" pitchFamily="49" charset="0"/>
              </a:rPr>
              <a:t>, 0);</a:t>
            </a:r>
          </a:p>
          <a:p>
            <a:pPr marL="0" indent="0">
              <a:buNone/>
            </a:pPr>
            <a:r>
              <a:rPr lang="en-US" dirty="0">
                <a:solidFill>
                  <a:srgbClr val="000000"/>
                </a:solidFill>
                <a:highlight>
                  <a:srgbClr val="FFFFFF"/>
                </a:highlight>
                <a:latin typeface="Consolas" panose="020B0609020204030204" pitchFamily="49" charset="0"/>
              </a:rPr>
              <a:t>sell(</a:t>
            </a:r>
            <a:r>
              <a:rPr lang="en-US" dirty="0">
                <a:solidFill>
                  <a:srgbClr val="A31515"/>
                </a:solidFill>
                <a:highlight>
                  <a:srgbClr val="FFFFFF"/>
                </a:highlight>
                <a:latin typeface="Consolas" panose="020B0609020204030204" pitchFamily="49" charset="0"/>
              </a:rPr>
              <a:t>"Whatchamacallit"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1" name="Rounded Rectangle 10"/>
          <p:cNvSpPr/>
          <p:nvPr/>
        </p:nvSpPr>
        <p:spPr bwMode="auto">
          <a:xfrm>
            <a:off x="4343400" y="4572000"/>
            <a:ext cx="4343400" cy="12954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Selling New Things for $0.50</a:t>
            </a:r>
          </a:p>
          <a:p>
            <a:r>
              <a:rPr lang="en-US" sz="2000" dirty="0" smtClean="0">
                <a:solidFill>
                  <a:srgbClr val="92D050"/>
                </a:solidFill>
                <a:latin typeface="Consolas" panose="020B0609020204030204" pitchFamily="49" charset="0"/>
                <a:cs typeface="Consolas" panose="020B0609020204030204" pitchFamily="49" charset="0"/>
              </a:rPr>
              <a:t>Selling Old Things for Free</a:t>
            </a:r>
          </a:p>
          <a:p>
            <a:r>
              <a:rPr lang="en-US" sz="2000" dirty="0" smtClean="0">
                <a:solidFill>
                  <a:srgbClr val="92D050"/>
                </a:solidFill>
                <a:latin typeface="Consolas" panose="020B0609020204030204" pitchFamily="49" charset="0"/>
                <a:cs typeface="Consolas" panose="020B0609020204030204" pitchFamily="49" charset="0"/>
              </a:rPr>
              <a:t>Please provide a price</a:t>
            </a:r>
          </a:p>
        </p:txBody>
      </p:sp>
    </p:spTree>
    <p:extLst>
      <p:ext uri="{BB962C8B-B14F-4D97-AF65-F5344CB8AC3E}">
        <p14:creationId xmlns:p14="http://schemas.microsoft.com/office/powerpoint/2010/main" val="423711059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Crafty Convert Bug</a:t>
            </a:r>
            <a:endParaRPr lang="en-US" dirty="0"/>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bacon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slices</a:t>
            </a:r>
            <a:r>
              <a:rPr lang="en-US" dirty="0">
                <a:solidFill>
                  <a:srgbClr val="000000"/>
                </a:solidFill>
                <a:highlight>
                  <a:srgbClr val="FFFFFF"/>
                </a:highlight>
                <a:latin typeface="Consolas" panose="020B0609020204030204" pitchFamily="49" charset="0"/>
              </a:rPr>
              <a:t>: 0,</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buy: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(quantity, c</a:t>
            </a:r>
            <a:r>
              <a:rPr lang="en-US" dirty="0" smtClean="0">
                <a:solidFill>
                  <a:srgbClr val="000000"/>
                </a:solidFill>
                <a:highlight>
                  <a:srgbClr val="FFFFFF"/>
                </a:highlight>
                <a:latin typeface="Consolas" panose="020B0609020204030204" pitchFamily="49" charset="0"/>
              </a:rPr>
              <a:t>hocolate</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(quantity == 0) </a:t>
            </a:r>
            <a:r>
              <a:rPr lang="en-US" dirty="0" smtClean="0">
                <a:solidFill>
                  <a:srgbClr val="000000"/>
                </a:solidFill>
                <a:highlight>
                  <a:srgbClr val="FFFFFF"/>
                </a:highlight>
                <a:latin typeface="Consolas" panose="020B0609020204030204" pitchFamily="49" charset="0"/>
              </a:rPr>
              <a:t>{ console.log(</a:t>
            </a:r>
            <a:r>
              <a:rPr lang="en-US" dirty="0" smtClean="0">
                <a:solidFill>
                  <a:srgbClr val="A31515"/>
                </a:solidFill>
                <a:highlight>
                  <a:srgbClr val="FFFFFF"/>
                </a:highlight>
                <a:latin typeface="Consolas" panose="020B0609020204030204" pitchFamily="49" charset="0"/>
              </a:rPr>
              <a:t>"WAT?"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a:t>
            </a:r>
            <a:r>
              <a:rPr lang="en-US" dirty="0" smtClean="0">
                <a:solidFill>
                  <a:srgbClr val="000000"/>
                </a:solidFill>
                <a:highlight>
                  <a:srgbClr val="FFFFFF"/>
                </a:highlight>
                <a:latin typeface="Consolas" panose="020B0609020204030204" pitchFamily="49" charset="0"/>
              </a:rPr>
              <a:t>hocolate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"Adding </a:t>
            </a:r>
            <a:r>
              <a:rPr lang="en-US" dirty="0" smtClean="0">
                <a:solidFill>
                  <a:srgbClr val="A31515"/>
                </a:solidFill>
                <a:highlight>
                  <a:srgbClr val="FFFFFF"/>
                </a:highlight>
                <a:latin typeface="Consolas" panose="020B0609020204030204" pitchFamily="49" charset="0"/>
              </a:rPr>
              <a:t>Joy"</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.slices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quantity;</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.slices</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 total slices of bacon!"</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bacon.buy</a:t>
            </a:r>
            <a:r>
              <a:rPr lang="en-US" dirty="0" smtClean="0">
                <a:solidFill>
                  <a:srgbClr val="000000"/>
                </a:solidFill>
                <a:highlight>
                  <a:srgbClr val="FFFFFF"/>
                </a:highlight>
                <a:latin typeface="Consolas" panose="020B0609020204030204" pitchFamily="49" charset="0"/>
              </a:rPr>
              <a:t>(0);</a:t>
            </a:r>
          </a:p>
          <a:p>
            <a:pPr marL="0" indent="0">
              <a:buNone/>
            </a:pPr>
            <a:r>
              <a:rPr lang="en-US" dirty="0" err="1" smtClean="0">
                <a:solidFill>
                  <a:srgbClr val="000000"/>
                </a:solidFill>
                <a:highlight>
                  <a:srgbClr val="FFFFFF"/>
                </a:highlight>
                <a:latin typeface="Consolas" panose="020B0609020204030204" pitchFamily="49" charset="0"/>
              </a:rPr>
              <a:t>bacon.buy</a:t>
            </a:r>
            <a:r>
              <a:rPr lang="en-US" dirty="0" smtClean="0">
                <a:solidFill>
                  <a:srgbClr val="000000"/>
                </a:solidFill>
                <a:highlight>
                  <a:srgbClr val="FFFFFF"/>
                </a:highlight>
                <a:latin typeface="Consolas" panose="020B0609020204030204" pitchFamily="49" charset="0"/>
              </a:rPr>
              <a:t>(5</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bacon.buy</a:t>
            </a:r>
            <a:r>
              <a:rPr lang="en-US" dirty="0" smtClean="0">
                <a:solidFill>
                  <a:srgbClr val="000000"/>
                </a:solidFill>
                <a:highlight>
                  <a:srgbClr val="FFFFFF"/>
                </a:highlight>
                <a:latin typeface="Consolas" panose="020B0609020204030204" pitchFamily="49" charset="0"/>
              </a:rPr>
              <a:t>(10</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bacon.buy</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bacon.buy</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713408674"/>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Crafty Convert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bacon = {</a:t>
            </a:r>
          </a:p>
          <a:p>
            <a:pPr marL="0" indent="0">
              <a:buNone/>
            </a:pPr>
            <a:r>
              <a:rPr lang="en-US" dirty="0">
                <a:solidFill>
                  <a:srgbClr val="000000"/>
                </a:solidFill>
                <a:highlight>
                  <a:srgbClr val="FFFFFF"/>
                </a:highlight>
                <a:latin typeface="Consolas" panose="020B0609020204030204" pitchFamily="49" charset="0"/>
              </a:rPr>
              <a:t>  slices: 0,</a:t>
            </a:r>
          </a:p>
          <a:p>
            <a:pPr marL="0" indent="0">
              <a:buNone/>
            </a:pPr>
            <a:r>
              <a:rPr lang="en-US" dirty="0">
                <a:solidFill>
                  <a:srgbClr val="000000"/>
                </a:solidFill>
                <a:highlight>
                  <a:srgbClr val="FFFFFF"/>
                </a:highlight>
                <a:latin typeface="Consolas" panose="020B0609020204030204" pitchFamily="49" charset="0"/>
              </a:rPr>
              <a:t>  buy: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(quantity, chocolate) {</a:t>
            </a:r>
          </a:p>
          <a:p>
            <a:pPr marL="0" indent="0">
              <a:buNone/>
            </a:pPr>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(quantity == 0) { console.log(</a:t>
            </a:r>
            <a:r>
              <a:rPr lang="en-US" dirty="0">
                <a:solidFill>
                  <a:srgbClr val="A31515"/>
                </a:solidFill>
                <a:highlight>
                  <a:srgbClr val="FFFFFF"/>
                </a:highlight>
                <a:latin typeface="Consolas" panose="020B0609020204030204" pitchFamily="49" charset="0"/>
              </a:rPr>
              <a:t>"WAT?"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(chocolate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console.log(</a:t>
            </a:r>
            <a:r>
              <a:rPr lang="en-US" dirty="0">
                <a:solidFill>
                  <a:srgbClr val="A31515"/>
                </a:solidFill>
                <a:highlight>
                  <a:srgbClr val="FFFFFF"/>
                </a:highlight>
                <a:latin typeface="Consolas" panose="020B0609020204030204" pitchFamily="49" charset="0"/>
              </a:rPr>
              <a:t>"Adding Joy"</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.slices</a:t>
            </a:r>
            <a:r>
              <a:rPr lang="en-US" dirty="0">
                <a:solidFill>
                  <a:srgbClr val="000000"/>
                </a:solidFill>
                <a:highlight>
                  <a:srgbClr val="FFFFFF"/>
                </a:highlight>
                <a:latin typeface="Consolas" panose="020B0609020204030204" pitchFamily="49" charset="0"/>
              </a:rPr>
              <a:t> += quantity;</a:t>
            </a:r>
          </a:p>
          <a:p>
            <a:pPr marL="0" indent="0">
              <a:buNone/>
            </a:pPr>
            <a:r>
              <a:rPr lang="en-US" dirty="0">
                <a:solidFill>
                  <a:srgbClr val="000000"/>
                </a:solidFill>
                <a:highlight>
                  <a:srgbClr val="FFFFFF"/>
                </a:highlight>
                <a:latin typeface="Consolas" panose="020B0609020204030204" pitchFamily="49" charset="0"/>
              </a:rPr>
              <a:t>    console.log(</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.slices</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 total slices of bacon!"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(0);</a:t>
            </a: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(5);</a:t>
            </a: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(10,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 }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10" name="Rectangle 9"/>
          <p:cNvSpPr/>
          <p:nvPr/>
        </p:nvSpPr>
        <p:spPr bwMode="auto">
          <a:xfrm>
            <a:off x="4674461" y="3315512"/>
            <a:ext cx="3936140" cy="3200399"/>
          </a:xfrm>
          <a:prstGeom prst="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WAT?</a:t>
            </a:r>
          </a:p>
          <a:p>
            <a:r>
              <a:rPr lang="en-US" sz="2000" dirty="0">
                <a:solidFill>
                  <a:srgbClr val="92D050"/>
                </a:solidFill>
                <a:latin typeface="Consolas" panose="020B0609020204030204" pitchFamily="49" charset="0"/>
                <a:cs typeface="Consolas" panose="020B0609020204030204" pitchFamily="49" charset="0"/>
              </a:rPr>
              <a:t>0 total slices of bacon!</a:t>
            </a:r>
          </a:p>
          <a:p>
            <a:r>
              <a:rPr lang="en-US" sz="2000" dirty="0">
                <a:solidFill>
                  <a:srgbClr val="92D050"/>
                </a:solidFill>
                <a:latin typeface="Consolas" panose="020B0609020204030204" pitchFamily="49" charset="0"/>
                <a:cs typeface="Consolas" panose="020B0609020204030204" pitchFamily="49" charset="0"/>
              </a:rPr>
              <a:t>5 total slices of bacon!</a:t>
            </a:r>
          </a:p>
          <a:p>
            <a:r>
              <a:rPr lang="en-US" sz="2000" dirty="0">
                <a:solidFill>
                  <a:srgbClr val="92D050"/>
                </a:solidFill>
                <a:latin typeface="Consolas" panose="020B0609020204030204" pitchFamily="49" charset="0"/>
                <a:cs typeface="Consolas" panose="020B0609020204030204" pitchFamily="49" charset="0"/>
              </a:rPr>
              <a:t>Adding Joy</a:t>
            </a:r>
          </a:p>
          <a:p>
            <a:r>
              <a:rPr lang="en-US" sz="2000" dirty="0">
                <a:solidFill>
                  <a:srgbClr val="92D050"/>
                </a:solidFill>
                <a:latin typeface="Consolas" panose="020B0609020204030204" pitchFamily="49" charset="0"/>
                <a:cs typeface="Consolas" panose="020B0609020204030204" pitchFamily="49" charset="0"/>
              </a:rPr>
              <a:t>15 total slices of bacon!</a:t>
            </a:r>
          </a:p>
          <a:p>
            <a:r>
              <a:rPr lang="en-US" sz="2000" dirty="0">
                <a:solidFill>
                  <a:srgbClr val="92D050"/>
                </a:solidFill>
                <a:latin typeface="Consolas" panose="020B0609020204030204" pitchFamily="49" charset="0"/>
                <a:cs typeface="Consolas" panose="020B0609020204030204" pitchFamily="49" charset="0"/>
              </a:rPr>
              <a:t>WAT?</a:t>
            </a:r>
          </a:p>
          <a:p>
            <a:r>
              <a:rPr lang="en-US" sz="2000" dirty="0">
                <a:solidFill>
                  <a:srgbClr val="92D050"/>
                </a:solidFill>
                <a:latin typeface="Consolas" panose="020B0609020204030204" pitchFamily="49" charset="0"/>
                <a:cs typeface="Consolas" panose="020B0609020204030204" pitchFamily="49" charset="0"/>
              </a:rPr>
              <a:t>Adding Joy</a:t>
            </a:r>
          </a:p>
          <a:p>
            <a:r>
              <a:rPr lang="en-US" sz="2000" dirty="0">
                <a:solidFill>
                  <a:srgbClr val="92D050"/>
                </a:solidFill>
                <a:latin typeface="Consolas" panose="020B0609020204030204" pitchFamily="49" charset="0"/>
                <a:cs typeface="Consolas" panose="020B0609020204030204" pitchFamily="49" charset="0"/>
              </a:rPr>
              <a:t>15 total slices of bacon!</a:t>
            </a:r>
          </a:p>
          <a:p>
            <a:r>
              <a:rPr lang="en-US" sz="2000" dirty="0">
                <a:solidFill>
                  <a:srgbClr val="92D050"/>
                </a:solidFill>
                <a:latin typeface="Consolas" panose="020B0609020204030204" pitchFamily="49" charset="0"/>
                <a:cs typeface="Consolas" panose="020B0609020204030204" pitchFamily="49" charset="0"/>
              </a:rPr>
              <a:t>Adding Joy</a:t>
            </a:r>
          </a:p>
          <a:p>
            <a:r>
              <a:rPr lang="en-US" sz="2000" dirty="0">
                <a:solidFill>
                  <a:srgbClr val="92D050"/>
                </a:solidFill>
                <a:latin typeface="Consolas" panose="020B0609020204030204" pitchFamily="49" charset="0"/>
                <a:cs typeface="Consolas" panose="020B0609020204030204" pitchFamily="49" charset="0"/>
              </a:rPr>
              <a:t>15! Total slices of bacon!</a:t>
            </a:r>
          </a:p>
        </p:txBody>
      </p:sp>
    </p:spTree>
    <p:extLst>
      <p:ext uri="{BB962C8B-B14F-4D97-AF65-F5344CB8AC3E}">
        <p14:creationId xmlns:p14="http://schemas.microsoft.com/office/powerpoint/2010/main" val="1693612900"/>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Crafty Convert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The Strict Equality Comparison Algorithm (===)</a:t>
            </a:r>
            <a:endParaRPr lang="en-US" dirty="0">
              <a:solidFill>
                <a:srgbClr val="000000"/>
              </a:solidFill>
              <a:highlight>
                <a:srgbClr val="FFFFFF"/>
              </a:highlight>
              <a:latin typeface="+mn-lt"/>
            </a:endParaRPr>
          </a:p>
        </p:txBody>
      </p:sp>
      <p:graphicFrame>
        <p:nvGraphicFramePr>
          <p:cNvPr id="4" name="Table 3"/>
          <p:cNvGraphicFramePr>
            <a:graphicFrameLocks noGrp="1"/>
          </p:cNvGraphicFramePr>
          <p:nvPr>
            <p:extLst/>
          </p:nvPr>
        </p:nvGraphicFramePr>
        <p:xfrm>
          <a:off x="457200" y="2133600"/>
          <a:ext cx="8229600" cy="3332480"/>
        </p:xfrm>
        <a:graphic>
          <a:graphicData uri="http://schemas.openxmlformats.org/drawingml/2006/table">
            <a:tbl>
              <a:tblPr firstRow="1" bandRow="1">
                <a:tableStyleId>{5C22544A-7EE6-4342-B048-85BDC9FD1C3A}</a:tableStyleId>
              </a:tblPr>
              <a:tblGrid>
                <a:gridCol w="2743200"/>
                <a:gridCol w="2743200"/>
                <a:gridCol w="2743200"/>
              </a:tblGrid>
              <a:tr h="137160">
                <a:tc>
                  <a:txBody>
                    <a:bodyPr/>
                    <a:lstStyle/>
                    <a:p>
                      <a:r>
                        <a:rPr lang="en-US" dirty="0" smtClean="0"/>
                        <a:t>Type</a:t>
                      </a:r>
                      <a:endParaRPr lang="en-US" dirty="0"/>
                    </a:p>
                  </a:txBody>
                  <a:tcPr/>
                </a:tc>
                <a:tc>
                  <a:txBody>
                    <a:bodyPr/>
                    <a:lstStyle/>
                    <a:p>
                      <a:r>
                        <a:rPr lang="en-US" dirty="0" smtClean="0"/>
                        <a:t>Values</a:t>
                      </a:r>
                      <a:endParaRPr lang="en-US" dirty="0"/>
                    </a:p>
                  </a:txBody>
                  <a:tcPr/>
                </a:tc>
                <a:tc>
                  <a:txBody>
                    <a:bodyPr/>
                    <a:lstStyle/>
                    <a:p>
                      <a:r>
                        <a:rPr lang="en-US" dirty="0" smtClean="0"/>
                        <a:t>Equality</a:t>
                      </a:r>
                      <a:endParaRPr lang="en-US" dirty="0"/>
                    </a:p>
                  </a:txBody>
                  <a:tcPr/>
                </a:tc>
              </a:tr>
              <a:tr h="370840">
                <a:tc>
                  <a:txBody>
                    <a:bodyPr/>
                    <a:lstStyle/>
                    <a:p>
                      <a:r>
                        <a:rPr lang="en-US" baseline="0" dirty="0" smtClean="0"/>
                        <a:t>Different Types</a:t>
                      </a:r>
                      <a:endParaRPr lang="en-US" dirty="0"/>
                    </a:p>
                  </a:txBody>
                  <a:tcPr/>
                </a:tc>
                <a:tc>
                  <a:txBody>
                    <a:bodyPr/>
                    <a:lstStyle/>
                    <a:p>
                      <a:endParaRPr lang="en-US" dirty="0"/>
                    </a:p>
                  </a:txBody>
                  <a:tcPr/>
                </a:tc>
                <a:tc>
                  <a:txBody>
                    <a:bodyPr/>
                    <a:lstStyle/>
                    <a:p>
                      <a:r>
                        <a:rPr lang="en-US" dirty="0" smtClean="0"/>
                        <a:t>False</a:t>
                      </a:r>
                      <a:endParaRPr lang="en-US" dirty="0"/>
                    </a:p>
                  </a:txBody>
                  <a:tcPr/>
                </a:tc>
              </a:tr>
              <a:tr h="370840">
                <a:tc>
                  <a:txBody>
                    <a:bodyPr/>
                    <a:lstStyle/>
                    <a:p>
                      <a:r>
                        <a:rPr lang="en-US" dirty="0" smtClean="0"/>
                        <a:t>Undefined</a:t>
                      </a:r>
                      <a:endParaRPr lang="en-US" dirty="0"/>
                    </a:p>
                  </a:txBody>
                  <a:tcPr/>
                </a:tc>
                <a:tc>
                  <a:txBody>
                    <a:bodyPr/>
                    <a:lstStyle/>
                    <a:p>
                      <a:r>
                        <a:rPr lang="en-US" dirty="0" smtClean="0"/>
                        <a:t>Undefined</a:t>
                      </a:r>
                      <a:endParaRPr lang="en-US" dirty="0"/>
                    </a:p>
                  </a:txBody>
                  <a:tcPr/>
                </a:tc>
                <a:tc>
                  <a:txBody>
                    <a:bodyPr/>
                    <a:lstStyle/>
                    <a:p>
                      <a:r>
                        <a:rPr lang="en-US" dirty="0" smtClean="0"/>
                        <a:t>True</a:t>
                      </a:r>
                      <a:endParaRPr lang="en-US" dirty="0"/>
                    </a:p>
                  </a:txBody>
                  <a:tcPr/>
                </a:tc>
              </a:tr>
              <a:tr h="370840">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True</a:t>
                      </a:r>
                      <a:endParaRPr lang="en-US" dirty="0"/>
                    </a:p>
                  </a:txBody>
                  <a:tcPr/>
                </a:tc>
              </a:tr>
              <a:tr h="370840">
                <a:tc>
                  <a:txBody>
                    <a:bodyPr/>
                    <a:lstStyle/>
                    <a:p>
                      <a:r>
                        <a:rPr lang="en-US" dirty="0" smtClean="0"/>
                        <a:t>Number</a:t>
                      </a:r>
                      <a:endParaRPr lang="en-US" dirty="0"/>
                    </a:p>
                  </a:txBody>
                  <a:tcPr/>
                </a:tc>
                <a:tc>
                  <a:txBody>
                    <a:bodyPr/>
                    <a:lstStyle/>
                    <a:p>
                      <a:r>
                        <a:rPr lang="en-US" dirty="0" smtClean="0"/>
                        <a:t>Same values (except </a:t>
                      </a:r>
                      <a:r>
                        <a:rPr lang="en-US" dirty="0" err="1" smtClean="0"/>
                        <a:t>NaN</a:t>
                      </a:r>
                      <a:r>
                        <a:rPr lang="en-US" dirty="0" smtClean="0"/>
                        <a:t>)</a:t>
                      </a:r>
                      <a:endParaRPr lang="en-US" dirty="0"/>
                    </a:p>
                  </a:txBody>
                  <a:tcPr/>
                </a:tc>
                <a:tc>
                  <a:txBody>
                    <a:bodyPr/>
                    <a:lstStyle/>
                    <a:p>
                      <a:r>
                        <a:rPr lang="en-US" dirty="0" smtClean="0"/>
                        <a:t>True</a:t>
                      </a:r>
                      <a:endParaRPr lang="en-US" dirty="0"/>
                    </a:p>
                  </a:txBody>
                  <a:tcPr/>
                </a:tc>
              </a:tr>
              <a:tr h="370840">
                <a:tc>
                  <a:txBody>
                    <a:bodyPr/>
                    <a:lstStyle/>
                    <a:p>
                      <a:r>
                        <a:rPr lang="en-US" dirty="0" smtClean="0"/>
                        <a:t>String</a:t>
                      </a:r>
                      <a:endParaRPr lang="en-US" dirty="0"/>
                    </a:p>
                  </a:txBody>
                  <a:tcPr/>
                </a:tc>
                <a:tc>
                  <a:txBody>
                    <a:bodyPr/>
                    <a:lstStyle/>
                    <a:p>
                      <a:r>
                        <a:rPr lang="en-US" dirty="0" smtClean="0"/>
                        <a:t>Same</a:t>
                      </a:r>
                      <a:r>
                        <a:rPr lang="en-US" baseline="0" dirty="0" smtClean="0"/>
                        <a:t> characters</a:t>
                      </a:r>
                      <a:endParaRPr lang="en-US" dirty="0"/>
                    </a:p>
                  </a:txBody>
                  <a:tcPr/>
                </a:tc>
                <a:tc>
                  <a:txBody>
                    <a:bodyPr/>
                    <a:lstStyle/>
                    <a:p>
                      <a:r>
                        <a:rPr lang="en-US" dirty="0" smtClean="0"/>
                        <a:t>True</a:t>
                      </a:r>
                      <a:endParaRPr lang="en-US" dirty="0"/>
                    </a:p>
                  </a:txBody>
                  <a:tcPr/>
                </a:tc>
              </a:tr>
              <a:tr h="370840">
                <a:tc>
                  <a:txBody>
                    <a:bodyPr/>
                    <a:lstStyle/>
                    <a:p>
                      <a:r>
                        <a:rPr lang="en-US" dirty="0" smtClean="0"/>
                        <a:t>Boolean</a:t>
                      </a:r>
                      <a:endParaRPr lang="en-US" dirty="0"/>
                    </a:p>
                  </a:txBody>
                  <a:tcPr/>
                </a:tc>
                <a:tc>
                  <a:txBody>
                    <a:bodyPr/>
                    <a:lstStyle/>
                    <a:p>
                      <a:r>
                        <a:rPr lang="en-US" dirty="0" smtClean="0"/>
                        <a:t>Both true or both false</a:t>
                      </a:r>
                      <a:endParaRPr lang="en-US" dirty="0"/>
                    </a:p>
                  </a:txBody>
                  <a:tcPr/>
                </a:tc>
                <a:tc>
                  <a:txBody>
                    <a:bodyPr/>
                    <a:lstStyle/>
                    <a:p>
                      <a:r>
                        <a:rPr lang="en-US" dirty="0" smtClean="0"/>
                        <a:t>True</a:t>
                      </a:r>
                      <a:endParaRPr lang="en-US" dirty="0"/>
                    </a:p>
                  </a:txBody>
                  <a:tcPr/>
                </a:tc>
              </a:tr>
              <a:tr h="370840">
                <a:tc>
                  <a:txBody>
                    <a:bodyPr/>
                    <a:lstStyle/>
                    <a:p>
                      <a:r>
                        <a:rPr lang="en-US" dirty="0" smtClean="0"/>
                        <a:t>Object</a:t>
                      </a:r>
                      <a:endParaRPr lang="en-US" dirty="0"/>
                    </a:p>
                  </a:txBody>
                  <a:tcPr/>
                </a:tc>
                <a:tc>
                  <a:txBody>
                    <a:bodyPr/>
                    <a:lstStyle/>
                    <a:p>
                      <a:r>
                        <a:rPr lang="en-US" dirty="0" smtClean="0"/>
                        <a:t>Both</a:t>
                      </a:r>
                      <a:r>
                        <a:rPr lang="en-US" baseline="0" dirty="0" smtClean="0"/>
                        <a:t> refer to same object</a:t>
                      </a:r>
                      <a:endParaRPr lang="en-US" dirty="0"/>
                    </a:p>
                  </a:txBody>
                  <a:tcPr/>
                </a:tc>
                <a:tc>
                  <a:txBody>
                    <a:bodyPr/>
                    <a:lstStyle/>
                    <a:p>
                      <a:r>
                        <a:rPr lang="en-US" dirty="0" smtClean="0"/>
                        <a:t>True</a:t>
                      </a:r>
                      <a:endParaRPr lang="en-US" dirty="0"/>
                    </a:p>
                  </a:txBody>
                  <a:tcPr/>
                </a:tc>
              </a:tr>
              <a:tr h="370840">
                <a:tc>
                  <a:txBody>
                    <a:bodyPr/>
                    <a:lstStyle/>
                    <a:p>
                      <a:r>
                        <a:rPr lang="en-US" dirty="0" smtClean="0"/>
                        <a:t>Otherwise</a:t>
                      </a:r>
                      <a:endParaRPr lang="en-US" dirty="0"/>
                    </a:p>
                  </a:txBody>
                  <a:tcPr/>
                </a:tc>
                <a:tc>
                  <a:txBody>
                    <a:bodyPr/>
                    <a:lstStyle/>
                    <a:p>
                      <a:endParaRPr lang="en-US" dirty="0"/>
                    </a:p>
                  </a:txBody>
                  <a:tcPr/>
                </a:tc>
                <a:tc>
                  <a:txBody>
                    <a:bodyPr/>
                    <a:lstStyle/>
                    <a:p>
                      <a:r>
                        <a:rPr lang="en-US" dirty="0" smtClean="0"/>
                        <a:t>False</a:t>
                      </a:r>
                      <a:endParaRPr lang="en-US" dirty="0"/>
                    </a:p>
                  </a:txBody>
                  <a:tcPr/>
                </a:tc>
              </a:tr>
            </a:tbl>
          </a:graphicData>
        </a:graphic>
      </p:graphicFrame>
      <p:sp>
        <p:nvSpPr>
          <p:cNvPr id="6" name="TextBox 5"/>
          <p:cNvSpPr txBox="1"/>
          <p:nvPr/>
        </p:nvSpPr>
        <p:spPr bwMode="auto">
          <a:xfrm>
            <a:off x="457200" y="6018311"/>
            <a:ext cx="8249055" cy="307777"/>
          </a:xfrm>
          <a:prstGeom prst="rect">
            <a:avLst/>
          </a:prstGeom>
          <a:noFill/>
          <a:ln w="9525">
            <a:noFill/>
            <a:miter lim="800000"/>
            <a:headEnd/>
            <a:tailEnd/>
          </a:ln>
        </p:spPr>
        <p:txBody>
          <a:bodyPr wrap="square" rtlCol="0">
            <a:spAutoFit/>
          </a:bodyPr>
          <a:lstStyle/>
          <a:p>
            <a:r>
              <a:rPr lang="en-US" sz="1400" b="1" dirty="0" smtClean="0">
                <a:latin typeface="+mn-lt"/>
              </a:rPr>
              <a:t>Note: +0 and -0 are technically different values, but are equal to each other</a:t>
            </a:r>
            <a:endParaRPr lang="en-US" sz="1400" b="1" dirty="0">
              <a:latin typeface="+mn-lt"/>
            </a:endParaRP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485733254"/>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Crafty Convert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The Abstract Equality Comparison Algorithm (==)</a:t>
            </a:r>
            <a:endParaRPr lang="en-US" dirty="0">
              <a:solidFill>
                <a:srgbClr val="000000"/>
              </a:solidFill>
              <a:highlight>
                <a:srgbClr val="FFFFFF"/>
              </a:highlight>
              <a:latin typeface="+mn-lt"/>
            </a:endParaRPr>
          </a:p>
        </p:txBody>
      </p:sp>
      <p:graphicFrame>
        <p:nvGraphicFramePr>
          <p:cNvPr id="4" name="Table 3"/>
          <p:cNvGraphicFramePr>
            <a:graphicFrameLocks noGrp="1"/>
          </p:cNvGraphicFramePr>
          <p:nvPr>
            <p:extLst/>
          </p:nvPr>
        </p:nvGraphicFramePr>
        <p:xfrm>
          <a:off x="457200" y="2133600"/>
          <a:ext cx="8229600" cy="3703320"/>
        </p:xfrm>
        <a:graphic>
          <a:graphicData uri="http://schemas.openxmlformats.org/drawingml/2006/table">
            <a:tbl>
              <a:tblPr firstRow="1" bandRow="1">
                <a:tableStyleId>{5C22544A-7EE6-4342-B048-85BDC9FD1C3A}</a:tableStyleId>
              </a:tblPr>
              <a:tblGrid>
                <a:gridCol w="2286000"/>
                <a:gridCol w="2286000"/>
                <a:gridCol w="3657600"/>
              </a:tblGrid>
              <a:tr h="137160">
                <a:tc>
                  <a:txBody>
                    <a:bodyPr/>
                    <a:lstStyle/>
                    <a:p>
                      <a:r>
                        <a:rPr lang="en-US" dirty="0" smtClean="0"/>
                        <a:t>Type X</a:t>
                      </a:r>
                      <a:endParaRPr lang="en-US" dirty="0"/>
                    </a:p>
                  </a:txBody>
                  <a:tcPr/>
                </a:tc>
                <a:tc>
                  <a:txBody>
                    <a:bodyPr/>
                    <a:lstStyle/>
                    <a:p>
                      <a:r>
                        <a:rPr lang="en-US" dirty="0" smtClean="0"/>
                        <a:t>Type</a:t>
                      </a:r>
                      <a:r>
                        <a:rPr lang="en-US" baseline="0" dirty="0" smtClean="0"/>
                        <a:t> Y</a:t>
                      </a:r>
                      <a:endParaRPr lang="en-US" dirty="0"/>
                    </a:p>
                  </a:txBody>
                  <a:tcPr/>
                </a:tc>
                <a:tc>
                  <a:txBody>
                    <a:bodyPr/>
                    <a:lstStyle/>
                    <a:p>
                      <a:r>
                        <a:rPr lang="en-US" dirty="0" smtClean="0"/>
                        <a:t>Equality</a:t>
                      </a:r>
                      <a:endParaRPr lang="en-US" dirty="0"/>
                    </a:p>
                  </a:txBody>
                  <a:tcPr/>
                </a:tc>
              </a:tr>
              <a:tr h="370840">
                <a:tc gridSpan="2">
                  <a:txBody>
                    <a:bodyPr/>
                    <a:lstStyle/>
                    <a:p>
                      <a:r>
                        <a:rPr lang="en-US" baseline="0" dirty="0" smtClean="0"/>
                        <a:t>Same Types</a:t>
                      </a:r>
                      <a:endParaRPr lang="en-US" dirty="0"/>
                    </a:p>
                  </a:txBody>
                  <a:tcPr/>
                </a:tc>
                <a:tc hMerge="1">
                  <a:txBody>
                    <a:bodyPr/>
                    <a:lstStyle/>
                    <a:p>
                      <a:endParaRPr lang="en-US"/>
                    </a:p>
                  </a:txBody>
                  <a:tcPr/>
                </a:tc>
                <a:tc>
                  <a:txBody>
                    <a:bodyPr/>
                    <a:lstStyle/>
                    <a:p>
                      <a:r>
                        <a:rPr lang="en-US" dirty="0" smtClean="0"/>
                        <a:t>Strict Equality Comparison Algorithm </a:t>
                      </a:r>
                      <a:endParaRPr lang="en-US" dirty="0"/>
                    </a:p>
                  </a:txBody>
                  <a:tcPr/>
                </a:tc>
              </a:tr>
              <a:tr h="370840">
                <a:tc>
                  <a:txBody>
                    <a:bodyPr/>
                    <a:lstStyle/>
                    <a:p>
                      <a:r>
                        <a:rPr lang="en-US" dirty="0" smtClean="0"/>
                        <a:t>Null</a:t>
                      </a:r>
                      <a:r>
                        <a:rPr lang="en-US" baseline="0" dirty="0" smtClean="0"/>
                        <a:t> or Undefined</a:t>
                      </a:r>
                      <a:endParaRPr lang="en-US" dirty="0"/>
                    </a:p>
                  </a:txBody>
                  <a:tcPr/>
                </a:tc>
                <a:tc>
                  <a:txBody>
                    <a:bodyPr/>
                    <a:lstStyle/>
                    <a:p>
                      <a:r>
                        <a:rPr lang="en-US" dirty="0" smtClean="0"/>
                        <a:t>Null or Undefined</a:t>
                      </a:r>
                      <a:endParaRPr lang="en-US" dirty="0"/>
                    </a:p>
                  </a:txBody>
                  <a:tcPr/>
                </a:tc>
                <a:tc>
                  <a:txBody>
                    <a:bodyPr/>
                    <a:lstStyle/>
                    <a:p>
                      <a:r>
                        <a:rPr lang="en-US" dirty="0" smtClean="0"/>
                        <a:t>True</a:t>
                      </a:r>
                      <a:endParaRPr lang="en-US" dirty="0"/>
                    </a:p>
                  </a:txBody>
                  <a:tcPr/>
                </a:tc>
              </a:tr>
              <a:tr h="370840">
                <a:tc>
                  <a:txBody>
                    <a:bodyPr/>
                    <a:lstStyle/>
                    <a:p>
                      <a:r>
                        <a:rPr lang="en-US" dirty="0" smtClean="0"/>
                        <a:t>Number</a:t>
                      </a:r>
                      <a:endParaRPr lang="en-US" dirty="0"/>
                    </a:p>
                  </a:txBody>
                  <a:tcPr/>
                </a:tc>
                <a:tc>
                  <a:txBody>
                    <a:bodyPr/>
                    <a:lstStyle/>
                    <a:p>
                      <a:r>
                        <a:rPr lang="en-US" dirty="0" smtClean="0"/>
                        <a:t>String</a:t>
                      </a:r>
                      <a:endParaRPr lang="en-US" dirty="0"/>
                    </a:p>
                  </a:txBody>
                  <a:tcPr/>
                </a:tc>
                <a:tc>
                  <a:txBody>
                    <a:bodyPr/>
                    <a:lstStyle/>
                    <a:p>
                      <a:r>
                        <a:rPr lang="en-US" dirty="0" smtClean="0"/>
                        <a:t>X == </a:t>
                      </a:r>
                      <a:r>
                        <a:rPr lang="en-US" dirty="0" err="1" smtClean="0"/>
                        <a:t>ToNumber</a:t>
                      </a:r>
                      <a:r>
                        <a:rPr lang="en-US" dirty="0" smtClean="0"/>
                        <a:t>(Y)</a:t>
                      </a:r>
                      <a:endParaRPr lang="en-US" dirty="0"/>
                    </a:p>
                  </a:txBody>
                  <a:tcPr/>
                </a:tc>
              </a:tr>
              <a:tr h="370840">
                <a:tc>
                  <a:txBody>
                    <a:bodyPr/>
                    <a:lstStyle/>
                    <a:p>
                      <a:r>
                        <a:rPr lang="en-US" dirty="0" smtClean="0"/>
                        <a:t>String</a:t>
                      </a:r>
                      <a:endParaRPr lang="en-US" dirty="0"/>
                    </a:p>
                  </a:txBody>
                  <a:tcPr/>
                </a:tc>
                <a:tc>
                  <a:txBody>
                    <a:bodyPr/>
                    <a:lstStyle/>
                    <a:p>
                      <a:r>
                        <a:rPr lang="en-US" dirty="0" smtClean="0"/>
                        <a:t>Number</a:t>
                      </a:r>
                      <a:endParaRPr lang="en-US" dirty="0"/>
                    </a:p>
                  </a:txBody>
                  <a:tcPr/>
                </a:tc>
                <a:tc>
                  <a:txBody>
                    <a:bodyPr/>
                    <a:lstStyle/>
                    <a:p>
                      <a:r>
                        <a:rPr lang="en-US" dirty="0" err="1" smtClean="0"/>
                        <a:t>ToNumber</a:t>
                      </a:r>
                      <a:r>
                        <a:rPr lang="en-US" dirty="0" smtClean="0"/>
                        <a:t>(X) == Y</a:t>
                      </a:r>
                      <a:endParaRPr lang="en-US" dirty="0"/>
                    </a:p>
                  </a:txBody>
                  <a:tcPr/>
                </a:tc>
              </a:tr>
              <a:tr h="370840">
                <a:tc>
                  <a:txBody>
                    <a:bodyPr/>
                    <a:lstStyle/>
                    <a:p>
                      <a:r>
                        <a:rPr lang="en-US" dirty="0" smtClean="0"/>
                        <a:t>Boolean</a:t>
                      </a:r>
                      <a:endParaRPr lang="en-US" dirty="0"/>
                    </a:p>
                  </a:txBody>
                  <a:tcPr/>
                </a:tc>
                <a:tc>
                  <a:txBody>
                    <a:bodyPr/>
                    <a:lstStyle/>
                    <a:p>
                      <a:endParaRPr lang="en-US"/>
                    </a:p>
                  </a:txBody>
                  <a:tcPr/>
                </a:tc>
                <a:tc>
                  <a:txBody>
                    <a:bodyPr/>
                    <a:lstStyle/>
                    <a:p>
                      <a:r>
                        <a:rPr lang="en-US" dirty="0" err="1" smtClean="0"/>
                        <a:t>ToNumber</a:t>
                      </a:r>
                      <a:r>
                        <a:rPr lang="en-US" dirty="0" smtClean="0"/>
                        <a:t>(X) == Y</a:t>
                      </a:r>
                      <a:endParaRPr lang="en-US" dirty="0"/>
                    </a:p>
                  </a:txBody>
                  <a:tcPr/>
                </a:tc>
              </a:tr>
              <a:tr h="370840">
                <a:tc>
                  <a:txBody>
                    <a:bodyPr/>
                    <a:lstStyle/>
                    <a:p>
                      <a:endParaRPr lang="en-US" dirty="0"/>
                    </a:p>
                  </a:txBody>
                  <a:tcPr/>
                </a:tc>
                <a:tc>
                  <a:txBody>
                    <a:bodyPr/>
                    <a:lstStyle/>
                    <a:p>
                      <a:r>
                        <a:rPr lang="en-US" dirty="0" smtClean="0"/>
                        <a:t>Boolean</a:t>
                      </a:r>
                      <a:endParaRPr lang="en-US" dirty="0"/>
                    </a:p>
                  </a:txBody>
                  <a:tcPr/>
                </a:tc>
                <a:tc>
                  <a:txBody>
                    <a:bodyPr/>
                    <a:lstStyle/>
                    <a:p>
                      <a:r>
                        <a:rPr lang="en-US" dirty="0" smtClean="0"/>
                        <a:t>X == </a:t>
                      </a:r>
                      <a:r>
                        <a:rPr lang="en-US" dirty="0" err="1" smtClean="0"/>
                        <a:t>ToNumber</a:t>
                      </a:r>
                      <a:r>
                        <a:rPr lang="en-US" dirty="0" smtClean="0"/>
                        <a:t>(Y)</a:t>
                      </a:r>
                      <a:endParaRPr lang="en-US" dirty="0"/>
                    </a:p>
                  </a:txBody>
                  <a:tcPr/>
                </a:tc>
              </a:tr>
              <a:tr h="370840">
                <a:tc>
                  <a:txBody>
                    <a:bodyPr/>
                    <a:lstStyle/>
                    <a:p>
                      <a:r>
                        <a:rPr lang="en-US" dirty="0" smtClean="0"/>
                        <a:t>String or Number</a:t>
                      </a:r>
                      <a:endParaRPr lang="en-US" dirty="0"/>
                    </a:p>
                  </a:txBody>
                  <a:tcPr/>
                </a:tc>
                <a:tc>
                  <a:txBody>
                    <a:bodyPr/>
                    <a:lstStyle/>
                    <a:p>
                      <a:r>
                        <a:rPr lang="en-US" dirty="0" smtClean="0"/>
                        <a:t>Object</a:t>
                      </a:r>
                      <a:endParaRPr lang="en-US" dirty="0"/>
                    </a:p>
                  </a:txBody>
                  <a:tcPr/>
                </a:tc>
                <a:tc>
                  <a:txBody>
                    <a:bodyPr/>
                    <a:lstStyle/>
                    <a:p>
                      <a:r>
                        <a:rPr lang="en-US" dirty="0" smtClean="0"/>
                        <a:t>X == </a:t>
                      </a:r>
                      <a:r>
                        <a:rPr lang="en-US" dirty="0" err="1" smtClean="0"/>
                        <a:t>ToPrimitive</a:t>
                      </a:r>
                      <a:r>
                        <a:rPr lang="en-US" dirty="0" smtClean="0"/>
                        <a:t>(Y)</a:t>
                      </a:r>
                      <a:endParaRPr lang="en-US" dirty="0"/>
                    </a:p>
                  </a:txBody>
                  <a:tcPr/>
                </a:tc>
              </a:tr>
              <a:tr h="370840">
                <a:tc>
                  <a:txBody>
                    <a:bodyPr/>
                    <a:lstStyle/>
                    <a:p>
                      <a:r>
                        <a:rPr lang="en-US" dirty="0" smtClean="0"/>
                        <a:t>Object</a:t>
                      </a:r>
                      <a:endParaRPr lang="en-US" dirty="0"/>
                    </a:p>
                  </a:txBody>
                  <a:tcPr/>
                </a:tc>
                <a:tc>
                  <a:txBody>
                    <a:bodyPr/>
                    <a:lstStyle/>
                    <a:p>
                      <a:r>
                        <a:rPr lang="en-US" dirty="0" smtClean="0"/>
                        <a:t>String or Number</a:t>
                      </a:r>
                      <a:endParaRPr lang="en-US" dirty="0"/>
                    </a:p>
                  </a:txBody>
                  <a:tcPr/>
                </a:tc>
                <a:tc>
                  <a:txBody>
                    <a:bodyPr/>
                    <a:lstStyle/>
                    <a:p>
                      <a:r>
                        <a:rPr lang="en-US" dirty="0" err="1" smtClean="0"/>
                        <a:t>ToPrimitive</a:t>
                      </a:r>
                      <a:r>
                        <a:rPr lang="en-US" dirty="0" smtClean="0"/>
                        <a:t>(X)</a:t>
                      </a:r>
                      <a:r>
                        <a:rPr lang="en-US" baseline="0" dirty="0" smtClean="0"/>
                        <a:t> == Y</a:t>
                      </a:r>
                      <a:endParaRPr lang="en-US" dirty="0"/>
                    </a:p>
                  </a:txBody>
                  <a:tcPr/>
                </a:tc>
              </a:tr>
              <a:tr h="370840">
                <a:tc>
                  <a:txBody>
                    <a:bodyPr/>
                    <a:lstStyle/>
                    <a:p>
                      <a:r>
                        <a:rPr lang="en-US" dirty="0" smtClean="0"/>
                        <a:t>Otherwise</a:t>
                      </a:r>
                      <a:endParaRPr lang="en-US" dirty="0"/>
                    </a:p>
                  </a:txBody>
                  <a:tcPr/>
                </a:tc>
                <a:tc>
                  <a:txBody>
                    <a:bodyPr/>
                    <a:lstStyle/>
                    <a:p>
                      <a:endParaRPr lang="en-US"/>
                    </a:p>
                  </a:txBody>
                  <a:tcPr/>
                </a:tc>
                <a:tc>
                  <a:txBody>
                    <a:bodyPr/>
                    <a:lstStyle/>
                    <a:p>
                      <a:r>
                        <a:rPr lang="en-US" dirty="0" smtClean="0"/>
                        <a:t>False</a:t>
                      </a:r>
                      <a:endParaRPr lang="en-US" dirty="0"/>
                    </a:p>
                  </a:txBody>
                  <a:tcPr/>
                </a:tc>
              </a:tr>
            </a:tbl>
          </a:graphicData>
        </a:graphic>
      </p:graphicFrame>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393814609"/>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Crafty Convert Bug</a:t>
            </a:r>
          </a:p>
        </p:txBody>
      </p:sp>
      <p:sp>
        <p:nvSpPr>
          <p:cNvPr id="3" name="Text Placeholder 2"/>
          <p:cNvSpPr>
            <a:spLocks noGrp="1"/>
          </p:cNvSpPr>
          <p:nvPr>
            <p:ph type="body" idx="1"/>
          </p:nvPr>
        </p:nvSpPr>
        <p:spPr/>
        <p:txBody>
          <a:bodyPr/>
          <a:lstStyle/>
          <a:p>
            <a:pPr marL="0" indent="0">
              <a:buNone/>
            </a:pPr>
            <a:r>
              <a:rPr lang="en-US" dirty="0" err="1" smtClean="0">
                <a:solidFill>
                  <a:srgbClr val="000000"/>
                </a:solidFill>
                <a:highlight>
                  <a:srgbClr val="FFFFFF"/>
                </a:highlight>
                <a:latin typeface="+mn-lt"/>
              </a:rPr>
              <a:t>ToNumber</a:t>
            </a:r>
            <a:r>
              <a:rPr lang="en-US" dirty="0" smtClean="0">
                <a:solidFill>
                  <a:srgbClr val="000000"/>
                </a:solidFill>
                <a:highlight>
                  <a:srgbClr val="FFFFFF"/>
                </a:highlight>
                <a:latin typeface="+mn-lt"/>
              </a:rPr>
              <a:t> Method</a:t>
            </a:r>
            <a:endParaRPr lang="en-US" dirty="0">
              <a:solidFill>
                <a:srgbClr val="000000"/>
              </a:solidFill>
              <a:highlight>
                <a:srgbClr val="FFFFFF"/>
              </a:highlight>
              <a:latin typeface="+mn-lt"/>
            </a:endParaRPr>
          </a:p>
        </p:txBody>
      </p:sp>
      <p:graphicFrame>
        <p:nvGraphicFramePr>
          <p:cNvPr id="4" name="Table 3"/>
          <p:cNvGraphicFramePr>
            <a:graphicFrameLocks noGrp="1"/>
          </p:cNvGraphicFramePr>
          <p:nvPr>
            <p:extLst/>
          </p:nvPr>
        </p:nvGraphicFramePr>
        <p:xfrm>
          <a:off x="457200" y="2133600"/>
          <a:ext cx="8229600" cy="3703320"/>
        </p:xfrm>
        <a:graphic>
          <a:graphicData uri="http://schemas.openxmlformats.org/drawingml/2006/table">
            <a:tbl>
              <a:tblPr firstRow="1" bandRow="1">
                <a:tableStyleId>{5C22544A-7EE6-4342-B048-85BDC9FD1C3A}</a:tableStyleId>
              </a:tblPr>
              <a:tblGrid>
                <a:gridCol w="2362200"/>
                <a:gridCol w="1828800"/>
                <a:gridCol w="4038600"/>
              </a:tblGrid>
              <a:tr h="137160">
                <a:tc>
                  <a:txBody>
                    <a:bodyPr/>
                    <a:lstStyle/>
                    <a:p>
                      <a:r>
                        <a:rPr lang="en-US" dirty="0" smtClean="0"/>
                        <a:t>Type</a:t>
                      </a:r>
                      <a:endParaRPr lang="en-US" dirty="0"/>
                    </a:p>
                  </a:txBody>
                  <a:tcPr/>
                </a:tc>
                <a:tc>
                  <a:txBody>
                    <a:bodyPr/>
                    <a:lstStyle/>
                    <a:p>
                      <a:r>
                        <a:rPr lang="en-US" dirty="0" smtClean="0"/>
                        <a:t>Value</a:t>
                      </a:r>
                      <a:endParaRPr lang="en-US" dirty="0"/>
                    </a:p>
                  </a:txBody>
                  <a:tcPr/>
                </a:tc>
                <a:tc>
                  <a:txBody>
                    <a:bodyPr/>
                    <a:lstStyle/>
                    <a:p>
                      <a:r>
                        <a:rPr lang="en-US" dirty="0" smtClean="0"/>
                        <a:t>Result</a:t>
                      </a:r>
                      <a:endParaRPr lang="en-US" dirty="0"/>
                    </a:p>
                  </a:txBody>
                  <a:tcPr/>
                </a:tc>
              </a:tr>
              <a:tr h="370840">
                <a:tc>
                  <a:txBody>
                    <a:bodyPr/>
                    <a:lstStyle/>
                    <a:p>
                      <a:r>
                        <a:rPr lang="en-US" baseline="0" dirty="0" smtClean="0"/>
                        <a:t>Undefined</a:t>
                      </a:r>
                      <a:endParaRPr lang="en-US" dirty="0"/>
                    </a:p>
                  </a:txBody>
                  <a:tcPr/>
                </a:tc>
                <a:tc>
                  <a:txBody>
                    <a:bodyPr/>
                    <a:lstStyle/>
                    <a:p>
                      <a:endParaRPr lang="en-US" dirty="0"/>
                    </a:p>
                  </a:txBody>
                  <a:tcPr/>
                </a:tc>
                <a:tc>
                  <a:txBody>
                    <a:bodyPr/>
                    <a:lstStyle/>
                    <a:p>
                      <a:r>
                        <a:rPr lang="en-US" dirty="0" err="1" smtClean="0"/>
                        <a:t>NaN</a:t>
                      </a:r>
                      <a:endParaRPr lang="en-US" dirty="0"/>
                    </a:p>
                  </a:txBody>
                  <a:tcPr/>
                </a:tc>
              </a:tr>
              <a:tr h="370840">
                <a:tc>
                  <a:txBody>
                    <a:bodyPr/>
                    <a:lstStyle/>
                    <a:p>
                      <a:r>
                        <a:rPr lang="en-US" dirty="0" smtClean="0"/>
                        <a:t>Null</a:t>
                      </a:r>
                      <a:endParaRPr lang="en-US" dirty="0"/>
                    </a:p>
                  </a:txBody>
                  <a:tcPr/>
                </a:tc>
                <a:tc>
                  <a:txBody>
                    <a:bodyPr/>
                    <a:lstStyle/>
                    <a:p>
                      <a:endParaRPr lang="en-US" dirty="0"/>
                    </a:p>
                  </a:txBody>
                  <a:tcPr/>
                </a:tc>
                <a:tc>
                  <a:txBody>
                    <a:bodyPr/>
                    <a:lstStyle/>
                    <a:p>
                      <a:r>
                        <a:rPr lang="en-US" dirty="0" smtClean="0"/>
                        <a:t>+0</a:t>
                      </a:r>
                      <a:endParaRPr lang="en-US" dirty="0"/>
                    </a:p>
                  </a:txBody>
                  <a:tcPr/>
                </a:tc>
              </a:tr>
              <a:tr h="370840">
                <a:tc>
                  <a:txBody>
                    <a:bodyPr/>
                    <a:lstStyle/>
                    <a:p>
                      <a:r>
                        <a:rPr lang="en-US" dirty="0" smtClean="0"/>
                        <a:t>Boolean</a:t>
                      </a:r>
                      <a:endParaRPr lang="en-US" dirty="0"/>
                    </a:p>
                  </a:txBody>
                  <a:tcPr/>
                </a:tc>
                <a:tc>
                  <a:txBody>
                    <a:bodyPr/>
                    <a:lstStyle/>
                    <a:p>
                      <a:r>
                        <a:rPr lang="en-US" dirty="0" smtClean="0"/>
                        <a:t>True</a:t>
                      </a:r>
                      <a:endParaRPr lang="en-US" dirty="0"/>
                    </a:p>
                  </a:txBody>
                  <a:tcPr/>
                </a:tc>
                <a:tc>
                  <a:txBody>
                    <a:bodyPr/>
                    <a:lstStyle/>
                    <a:p>
                      <a:r>
                        <a:rPr lang="en-US" dirty="0" smtClean="0"/>
                        <a:t>1</a:t>
                      </a:r>
                      <a:endParaRPr lang="en-US" dirty="0"/>
                    </a:p>
                  </a:txBody>
                  <a:tcPr/>
                </a:tc>
              </a:tr>
              <a:tr h="370840">
                <a:tc>
                  <a:txBody>
                    <a:bodyPr/>
                    <a:lstStyle/>
                    <a:p>
                      <a:r>
                        <a:rPr lang="en-US" dirty="0" smtClean="0"/>
                        <a:t>Boolean</a:t>
                      </a:r>
                      <a:endParaRPr lang="en-US" dirty="0"/>
                    </a:p>
                  </a:txBody>
                  <a:tcPr/>
                </a:tc>
                <a:tc>
                  <a:txBody>
                    <a:bodyPr/>
                    <a:lstStyle/>
                    <a:p>
                      <a:r>
                        <a:rPr lang="en-US" dirty="0" smtClean="0"/>
                        <a:t>False</a:t>
                      </a:r>
                      <a:endParaRPr lang="en-US" dirty="0"/>
                    </a:p>
                  </a:txBody>
                  <a:tcPr/>
                </a:tc>
                <a:tc>
                  <a:txBody>
                    <a:bodyPr/>
                    <a:lstStyle/>
                    <a:p>
                      <a:r>
                        <a:rPr lang="en-US" dirty="0" smtClean="0"/>
                        <a:t>+0</a:t>
                      </a:r>
                      <a:endParaRPr lang="en-US" dirty="0"/>
                    </a:p>
                  </a:txBody>
                  <a:tcPr/>
                </a:tc>
              </a:tr>
              <a:tr h="370840">
                <a:tc>
                  <a:txBody>
                    <a:bodyPr/>
                    <a:lstStyle/>
                    <a:p>
                      <a:r>
                        <a:rPr lang="en-US" dirty="0" smtClean="0"/>
                        <a:t>Number</a:t>
                      </a:r>
                      <a:endParaRPr lang="en-US" dirty="0"/>
                    </a:p>
                  </a:txBody>
                  <a:tcPr/>
                </a:tc>
                <a:tc>
                  <a:txBody>
                    <a:bodyPr/>
                    <a:lstStyle/>
                    <a:p>
                      <a:endParaRPr lang="en-US" dirty="0"/>
                    </a:p>
                  </a:txBody>
                  <a:tcPr/>
                </a:tc>
                <a:tc>
                  <a:txBody>
                    <a:bodyPr/>
                    <a:lstStyle/>
                    <a:p>
                      <a:r>
                        <a:rPr lang="en-US" dirty="0" smtClean="0"/>
                        <a:t>No Conversion</a:t>
                      </a:r>
                      <a:endParaRPr lang="en-US" dirty="0"/>
                    </a:p>
                  </a:txBody>
                  <a:tcPr/>
                </a:tc>
              </a:tr>
              <a:tr h="370840">
                <a:tc>
                  <a:txBody>
                    <a:bodyPr/>
                    <a:lstStyle/>
                    <a:p>
                      <a:r>
                        <a:rPr lang="en-US" dirty="0" smtClean="0"/>
                        <a:t>String</a:t>
                      </a:r>
                      <a:endParaRPr lang="en-US" dirty="0"/>
                    </a:p>
                  </a:txBody>
                  <a:tcPr/>
                </a:tc>
                <a:tc>
                  <a:txBody>
                    <a:bodyPr/>
                    <a:lstStyle/>
                    <a:p>
                      <a:r>
                        <a:rPr lang="en-US" dirty="0" smtClean="0"/>
                        <a:t>""</a:t>
                      </a:r>
                      <a:endParaRPr lang="en-US" dirty="0"/>
                    </a:p>
                  </a:txBody>
                  <a:tcPr/>
                </a:tc>
                <a:tc>
                  <a:txBody>
                    <a:bodyPr/>
                    <a:lstStyle/>
                    <a:p>
                      <a:r>
                        <a:rPr lang="en-US" dirty="0" smtClean="0"/>
                        <a:t>0</a:t>
                      </a:r>
                      <a:endParaRPr lang="en-US" dirty="0"/>
                    </a:p>
                  </a:txBody>
                  <a:tcPr/>
                </a:tc>
              </a:tr>
              <a:tr h="370840">
                <a:tc>
                  <a:txBody>
                    <a:bodyPr/>
                    <a:lstStyle/>
                    <a:p>
                      <a:r>
                        <a:rPr lang="en-US" dirty="0" smtClean="0"/>
                        <a:t>String</a:t>
                      </a:r>
                      <a:endParaRPr lang="en-US" dirty="0"/>
                    </a:p>
                  </a:txBody>
                  <a:tcPr/>
                </a:tc>
                <a:tc>
                  <a:txBody>
                    <a:bodyPr/>
                    <a:lstStyle/>
                    <a:p>
                      <a:r>
                        <a:rPr lang="en-US" dirty="0" smtClean="0"/>
                        <a:t>"3.2"</a:t>
                      </a:r>
                      <a:endParaRPr lang="en-US" dirty="0"/>
                    </a:p>
                  </a:txBody>
                  <a:tcPr/>
                </a:tc>
                <a:tc>
                  <a:txBody>
                    <a:bodyPr/>
                    <a:lstStyle/>
                    <a:p>
                      <a:r>
                        <a:rPr lang="en-US" dirty="0" smtClean="0"/>
                        <a:t>3.2</a:t>
                      </a:r>
                      <a:endParaRPr lang="en-US" dirty="0"/>
                    </a:p>
                  </a:txBody>
                  <a:tcPr/>
                </a:tc>
              </a:tr>
              <a:tr h="370840">
                <a:tc>
                  <a:txBody>
                    <a:bodyPr/>
                    <a:lstStyle/>
                    <a:p>
                      <a:r>
                        <a:rPr lang="en-US" dirty="0" smtClean="0"/>
                        <a:t>String</a:t>
                      </a:r>
                      <a:endParaRPr lang="en-US" dirty="0"/>
                    </a:p>
                  </a:txBody>
                  <a:tcPr/>
                </a:tc>
                <a:tc>
                  <a:txBody>
                    <a:bodyPr/>
                    <a:lstStyle/>
                    <a:p>
                      <a:r>
                        <a:rPr lang="en-US" dirty="0" smtClean="0"/>
                        <a:t>"a3.2" or "3.2a"</a:t>
                      </a:r>
                      <a:endParaRPr lang="en-US" dirty="0"/>
                    </a:p>
                  </a:txBody>
                  <a:tcPr/>
                </a:tc>
                <a:tc>
                  <a:txBody>
                    <a:bodyPr/>
                    <a:lstStyle/>
                    <a:p>
                      <a:r>
                        <a:rPr lang="en-US" dirty="0" err="1" smtClean="0"/>
                        <a:t>NaN</a:t>
                      </a:r>
                      <a:endParaRPr lang="en-US" dirty="0"/>
                    </a:p>
                  </a:txBody>
                  <a:tcPr/>
                </a:tc>
              </a:tr>
              <a:tr h="370840">
                <a:tc>
                  <a:txBody>
                    <a:bodyPr/>
                    <a:lstStyle/>
                    <a:p>
                      <a:r>
                        <a:rPr lang="en-US" dirty="0" smtClean="0"/>
                        <a:t>Object</a:t>
                      </a:r>
                      <a:endParaRPr lang="en-US" dirty="0"/>
                    </a:p>
                  </a:txBody>
                  <a:tcPr/>
                </a:tc>
                <a:tc>
                  <a:txBody>
                    <a:bodyPr/>
                    <a:lstStyle/>
                    <a:p>
                      <a:endParaRPr lang="en-US" dirty="0"/>
                    </a:p>
                  </a:txBody>
                  <a:tcPr/>
                </a:tc>
                <a:tc>
                  <a:txBody>
                    <a:bodyPr/>
                    <a:lstStyle/>
                    <a:p>
                      <a:r>
                        <a:rPr lang="en-US" dirty="0" err="1" smtClean="0"/>
                        <a:t>ToPrimitive</a:t>
                      </a:r>
                      <a:r>
                        <a:rPr lang="en-US" dirty="0" smtClean="0"/>
                        <a:t>(input); </a:t>
                      </a:r>
                      <a:r>
                        <a:rPr lang="en-US" dirty="0" err="1" smtClean="0"/>
                        <a:t>ToNumber</a:t>
                      </a:r>
                      <a:r>
                        <a:rPr lang="en-US" dirty="0" smtClean="0"/>
                        <a:t>(</a:t>
                      </a:r>
                      <a:r>
                        <a:rPr lang="en-US" dirty="0" err="1" smtClean="0"/>
                        <a:t>primValue</a:t>
                      </a:r>
                      <a:r>
                        <a:rPr lang="en-US" dirty="0" smtClean="0"/>
                        <a:t>);</a:t>
                      </a:r>
                      <a:endParaRPr lang="en-US" dirty="0"/>
                    </a:p>
                  </a:txBody>
                  <a:tcPr/>
                </a:tc>
              </a:tr>
            </a:tbl>
          </a:graphicData>
        </a:graphic>
      </p:graphicFrame>
      <p:sp>
        <p:nvSpPr>
          <p:cNvPr id="10" name="TextBox 9"/>
          <p:cNvSpPr txBox="1"/>
          <p:nvPr/>
        </p:nvSpPr>
        <p:spPr bwMode="auto">
          <a:xfrm>
            <a:off x="457200" y="6018311"/>
            <a:ext cx="8249055" cy="523220"/>
          </a:xfrm>
          <a:prstGeom prst="rect">
            <a:avLst/>
          </a:prstGeom>
          <a:noFill/>
          <a:ln w="9525">
            <a:noFill/>
            <a:miter lim="800000"/>
            <a:headEnd/>
            <a:tailEnd/>
          </a:ln>
        </p:spPr>
        <p:txBody>
          <a:bodyPr wrap="square" rtlCol="0">
            <a:spAutoFit/>
          </a:bodyPr>
          <a:lstStyle/>
          <a:p>
            <a:r>
              <a:rPr lang="en-US" sz="1400" b="1" dirty="0" smtClean="0">
                <a:latin typeface="+mn-lt"/>
              </a:rPr>
              <a:t>Note: </a:t>
            </a:r>
            <a:r>
              <a:rPr lang="en-US" sz="1400" b="1" dirty="0" err="1" smtClean="0">
                <a:latin typeface="+mn-lt"/>
              </a:rPr>
              <a:t>ToPrimitive</a:t>
            </a:r>
            <a:r>
              <a:rPr lang="en-US" sz="1400" b="1" dirty="0" smtClean="0">
                <a:latin typeface="+mn-lt"/>
              </a:rPr>
              <a:t>(input) – return </a:t>
            </a:r>
            <a:r>
              <a:rPr lang="en-US" sz="1400" b="1" dirty="0" err="1" smtClean="0">
                <a:latin typeface="+mn-lt"/>
              </a:rPr>
              <a:t>valueOf</a:t>
            </a:r>
            <a:r>
              <a:rPr lang="en-US" sz="1400" b="1" dirty="0" smtClean="0">
                <a:latin typeface="+mn-lt"/>
              </a:rPr>
              <a:t> if returns primitive, or </a:t>
            </a:r>
            <a:r>
              <a:rPr lang="en-US" sz="1400" b="1" dirty="0" err="1" smtClean="0">
                <a:latin typeface="+mn-lt"/>
              </a:rPr>
              <a:t>toString</a:t>
            </a:r>
            <a:r>
              <a:rPr lang="en-US" sz="1400" b="1" dirty="0" smtClean="0">
                <a:latin typeface="+mn-lt"/>
              </a:rPr>
              <a:t> if returns primitive, otherwise throw and error</a:t>
            </a:r>
            <a:endParaRPr lang="en-US" sz="1400" b="1" dirty="0">
              <a:latin typeface="+mn-lt"/>
            </a:endParaRP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429623970"/>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Crafty Convert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The Addition Operator (+)</a:t>
            </a:r>
          </a:p>
          <a:p>
            <a:r>
              <a:rPr lang="en-US" dirty="0" smtClean="0">
                <a:solidFill>
                  <a:srgbClr val="000000"/>
                </a:solidFill>
                <a:highlight>
                  <a:srgbClr val="FFFFFF"/>
                </a:highlight>
                <a:latin typeface="+mn-lt"/>
              </a:rPr>
              <a:t>Both sides will be </a:t>
            </a:r>
            <a:r>
              <a:rPr lang="en-US" dirty="0" err="1" smtClean="0">
                <a:solidFill>
                  <a:srgbClr val="000000"/>
                </a:solidFill>
                <a:highlight>
                  <a:srgbClr val="FFFFFF"/>
                </a:highlight>
                <a:latin typeface="+mn-lt"/>
              </a:rPr>
              <a:t>toPrimitive</a:t>
            </a:r>
            <a:r>
              <a:rPr lang="en-US" dirty="0" smtClean="0">
                <a:solidFill>
                  <a:srgbClr val="000000"/>
                </a:solidFill>
                <a:highlight>
                  <a:srgbClr val="FFFFFF"/>
                </a:highlight>
                <a:latin typeface="+mn-lt"/>
              </a:rPr>
              <a:t>(). If either is a String then both sides will be </a:t>
            </a:r>
            <a:r>
              <a:rPr lang="en-US" dirty="0" err="1" smtClean="0">
                <a:solidFill>
                  <a:srgbClr val="000000"/>
                </a:solidFill>
                <a:highlight>
                  <a:srgbClr val="FFFFFF"/>
                </a:highlight>
                <a:latin typeface="+mn-lt"/>
              </a:rPr>
              <a:t>toString'ed</a:t>
            </a:r>
            <a:r>
              <a:rPr lang="en-US" dirty="0" smtClean="0">
                <a:solidFill>
                  <a:srgbClr val="000000"/>
                </a:solidFill>
                <a:highlight>
                  <a:srgbClr val="FFFFFF"/>
                </a:highlight>
                <a:latin typeface="+mn-lt"/>
              </a:rPr>
              <a:t> and concatenated, otherwise both will be </a:t>
            </a:r>
            <a:r>
              <a:rPr lang="en-US" dirty="0" err="1" smtClean="0">
                <a:solidFill>
                  <a:srgbClr val="000000"/>
                </a:solidFill>
                <a:highlight>
                  <a:srgbClr val="FFFFFF"/>
                </a:highlight>
                <a:latin typeface="+mn-lt"/>
              </a:rPr>
              <a:t>toNumber'ed</a:t>
            </a:r>
            <a:r>
              <a:rPr lang="en-US" dirty="0" smtClean="0">
                <a:solidFill>
                  <a:srgbClr val="000000"/>
                </a:solidFill>
                <a:highlight>
                  <a:srgbClr val="FFFFFF"/>
                </a:highlight>
                <a:latin typeface="+mn-lt"/>
              </a:rPr>
              <a:t> and added together</a:t>
            </a:r>
          </a:p>
          <a:p>
            <a:endParaRPr lang="en-US" dirty="0">
              <a:solidFill>
                <a:srgbClr val="000000"/>
              </a:solidFill>
              <a:highlight>
                <a:srgbClr val="FFFFFF"/>
              </a:highlight>
              <a:latin typeface="+mn-lt"/>
            </a:endParaRPr>
          </a:p>
          <a:p>
            <a:pPr marL="0" indent="0">
              <a:buNone/>
            </a:pPr>
            <a:r>
              <a:rPr lang="en-US" dirty="0">
                <a:solidFill>
                  <a:srgbClr val="000000"/>
                </a:solidFill>
                <a:highlight>
                  <a:srgbClr val="FFFFFF"/>
                </a:highlight>
                <a:latin typeface="Consolas" panose="020B0609020204030204" pitchFamily="49" charset="0"/>
              </a:rPr>
              <a:t>console.log(4 + 2</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6</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"4"</a:t>
            </a:r>
            <a:r>
              <a:rPr lang="en-US" dirty="0">
                <a:solidFill>
                  <a:srgbClr val="000000"/>
                </a:solidFill>
                <a:highlight>
                  <a:srgbClr val="FFFFFF"/>
                </a:highlight>
                <a:latin typeface="Consolas" panose="020B0609020204030204" pitchFamily="49" charset="0"/>
              </a:rPr>
              <a:t> + 2</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"42"</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"WAT"</a:t>
            </a:r>
            <a:r>
              <a:rPr lang="en-US" dirty="0">
                <a:solidFill>
                  <a:srgbClr val="000000"/>
                </a:solidFill>
                <a:highlight>
                  <a:srgbClr val="FFFFFF"/>
                </a:highlight>
                <a:latin typeface="Consolas" panose="020B0609020204030204" pitchFamily="49" charset="0"/>
              </a:rPr>
              <a:t> + 42</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"WAT42"</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"WAT"</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"42</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"WAT42"</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+ 42</a:t>
            </a:r>
            <a:r>
              <a:rPr lang="en-US" smtClean="0">
                <a:solidFill>
                  <a:srgbClr val="000000"/>
                </a:solidFill>
                <a:highlight>
                  <a:srgbClr val="FFFFFF"/>
                </a:highlight>
                <a:latin typeface="Consolas" panose="020B0609020204030204" pitchFamily="49" charset="0"/>
              </a:rPr>
              <a:t>);</a:t>
            </a:r>
            <a:r>
              <a:rPr lang="en-US">
                <a:solidFill>
                  <a:srgbClr val="008000"/>
                </a:solidFill>
                <a:highlight>
                  <a:srgbClr val="FFFFFF"/>
                </a:highlight>
                <a:latin typeface="Consolas" panose="020B0609020204030204" pitchFamily="49" charset="0"/>
              </a:rPr>
              <a:t> </a:t>
            </a:r>
            <a:r>
              <a:rPr lang="en-US" smtClean="0">
                <a:solidFill>
                  <a:srgbClr val="008000"/>
                </a:solidFill>
                <a:highlight>
                  <a:srgbClr val="FFFFFF"/>
                </a:highlight>
                <a:latin typeface="Consolas" panose="020B0609020204030204" pitchFamily="49" charset="0"/>
              </a:rPr>
              <a:t>       // </a:t>
            </a:r>
            <a:r>
              <a:rPr lang="en-US" dirty="0" smtClean="0">
                <a:solidFill>
                  <a:srgbClr val="008000"/>
                </a:solidFill>
                <a:highlight>
                  <a:srgbClr val="FFFFFF"/>
                </a:highlight>
                <a:latin typeface="Consolas" panose="020B0609020204030204" pitchFamily="49" charset="0"/>
              </a:rPr>
              <a:t>"42"</a:t>
            </a:r>
            <a:endParaRPr lang="en-US" dirty="0">
              <a:solidFill>
                <a:srgbClr val="000000"/>
              </a:solidFill>
              <a:highlight>
                <a:srgbClr val="FFFFFF"/>
              </a:highlight>
              <a:latin typeface="+mn-lt"/>
            </a:endParaRPr>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371062329"/>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Crafty Convert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bacon = </a:t>
            </a:r>
            <a:r>
              <a:rPr lang="en-US" dirty="0" smtClean="0">
                <a:solidFill>
                  <a:srgbClr val="000000"/>
                </a:solidFill>
                <a:highlight>
                  <a:srgbClr val="FFFFFF"/>
                </a:highlight>
                <a:latin typeface="Consolas" panose="020B0609020204030204" pitchFamily="49" charset="0"/>
              </a:rPr>
              <a:t>{ slices</a:t>
            </a:r>
            <a:r>
              <a:rPr lang="en-US" dirty="0">
                <a:solidFill>
                  <a:srgbClr val="000000"/>
                </a:solidFill>
                <a:highlight>
                  <a:srgbClr val="FFFFFF"/>
                </a:highlight>
                <a:latin typeface="Consolas" panose="020B0609020204030204" pitchFamily="49" charset="0"/>
              </a:rPr>
              <a:t>: 0,</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buy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(quantity, chocolate) {</a:t>
            </a:r>
          </a:p>
          <a:p>
            <a:pPr marL="0" indent="0">
              <a:buNone/>
            </a:pPr>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quantity </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"number"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return;</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(quantity === 0)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"WAT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(chocolate </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 {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"Adding Joy</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.slices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quantity;</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.slices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total slices of bacon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(0</a:t>
            </a:r>
            <a:r>
              <a:rPr lang="en-US" dirty="0" smtClean="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bacon.buy</a:t>
            </a:r>
            <a:r>
              <a:rPr lang="en-US" dirty="0" smtClean="0">
                <a:solidFill>
                  <a:srgbClr val="000000"/>
                </a:solidFill>
                <a:highlight>
                  <a:srgbClr val="FFFFFF"/>
                </a:highlight>
                <a:latin typeface="Consolas" panose="020B0609020204030204" pitchFamily="49" charset="0"/>
              </a:rPr>
              <a:t>(5</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(10,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bacon.buy</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"1</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1" name="Rectangle 10"/>
          <p:cNvSpPr/>
          <p:nvPr/>
        </p:nvSpPr>
        <p:spPr bwMode="auto">
          <a:xfrm>
            <a:off x="4750660" y="4229774"/>
            <a:ext cx="3936140" cy="1715311"/>
          </a:xfrm>
          <a:prstGeom prst="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WAT?</a:t>
            </a:r>
          </a:p>
          <a:p>
            <a:r>
              <a:rPr lang="en-US" sz="2000" dirty="0">
                <a:solidFill>
                  <a:srgbClr val="92D050"/>
                </a:solidFill>
                <a:latin typeface="Consolas" panose="020B0609020204030204" pitchFamily="49" charset="0"/>
                <a:cs typeface="Consolas" panose="020B0609020204030204" pitchFamily="49" charset="0"/>
              </a:rPr>
              <a:t>0 total slices of bacon!</a:t>
            </a:r>
          </a:p>
          <a:p>
            <a:r>
              <a:rPr lang="en-US" sz="2000" dirty="0">
                <a:solidFill>
                  <a:srgbClr val="92D050"/>
                </a:solidFill>
                <a:latin typeface="Consolas" panose="020B0609020204030204" pitchFamily="49" charset="0"/>
                <a:cs typeface="Consolas" panose="020B0609020204030204" pitchFamily="49" charset="0"/>
              </a:rPr>
              <a:t>5 total slices of bacon!</a:t>
            </a:r>
          </a:p>
          <a:p>
            <a:r>
              <a:rPr lang="en-US" sz="2000" dirty="0">
                <a:solidFill>
                  <a:srgbClr val="92D050"/>
                </a:solidFill>
                <a:latin typeface="Consolas" panose="020B0609020204030204" pitchFamily="49" charset="0"/>
                <a:cs typeface="Consolas" panose="020B0609020204030204" pitchFamily="49" charset="0"/>
              </a:rPr>
              <a:t>Adding Joy</a:t>
            </a:r>
          </a:p>
          <a:p>
            <a:r>
              <a:rPr lang="en-US" sz="2000" dirty="0">
                <a:solidFill>
                  <a:srgbClr val="92D050"/>
                </a:solidFill>
                <a:latin typeface="Consolas" panose="020B0609020204030204" pitchFamily="49" charset="0"/>
                <a:cs typeface="Consolas" panose="020B0609020204030204" pitchFamily="49" charset="0"/>
              </a:rPr>
              <a:t>15 total slices of bacon</a:t>
            </a:r>
            <a:r>
              <a:rPr lang="en-US" sz="2000" dirty="0" smtClean="0">
                <a:solidFill>
                  <a:srgbClr val="92D050"/>
                </a:solidFill>
                <a:latin typeface="Consolas" panose="020B0609020204030204" pitchFamily="49" charset="0"/>
                <a:cs typeface="Consolas" panose="020B0609020204030204" pitchFamily="49" charset="0"/>
              </a:rPr>
              <a:t>!</a:t>
            </a:r>
            <a:endParaRPr lang="en-US" sz="2000" dirty="0">
              <a:solidFill>
                <a:srgbClr val="92D050"/>
              </a:solidFill>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669" y="1390955"/>
            <a:ext cx="7082662" cy="2389856"/>
          </a:xfrm>
          <a:prstGeom prst="rect">
            <a:avLst/>
          </a:prstGeom>
        </p:spPr>
      </p:pic>
    </p:spTree>
    <p:extLst>
      <p:ext uri="{BB962C8B-B14F-4D97-AF65-F5344CB8AC3E}">
        <p14:creationId xmlns:p14="http://schemas.microsoft.com/office/powerpoint/2010/main" val="71443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Crafty Convert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bacon =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slices</a:t>
            </a:r>
            <a:r>
              <a:rPr lang="en-US" dirty="0">
                <a:solidFill>
                  <a:srgbClr val="000000"/>
                </a:solidFill>
                <a:highlight>
                  <a:srgbClr val="FFFFFF"/>
                </a:highlight>
                <a:latin typeface="Consolas" panose="020B0609020204030204" pitchFamily="49" charset="0"/>
              </a:rPr>
              <a:t>: 0,</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buy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(quantity, chocolate) {</a:t>
            </a:r>
          </a:p>
          <a:p>
            <a:pPr marL="0" indent="0">
              <a:buNone/>
            </a:pPr>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quantity </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"number"</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(quantity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0)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"WAT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chocolate </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&amp;&amp; chocolate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"Adding Joy</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.slices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quantity;</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.slices</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total </a:t>
            </a:r>
            <a:r>
              <a:rPr lang="en-US" dirty="0" smtClean="0">
                <a:solidFill>
                  <a:srgbClr val="A31515"/>
                </a:solidFill>
                <a:highlight>
                  <a:srgbClr val="FFFFFF"/>
                </a:highlight>
                <a:latin typeface="Consolas" panose="020B0609020204030204" pitchFamily="49" charset="0"/>
              </a:rPr>
              <a:t>slices of bacon!"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p:txBody>
      </p:sp>
      <p:grpSp>
        <p:nvGrpSpPr>
          <p:cNvPr id="10" name="Group 9"/>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860768812"/>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Problematic Pause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max()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max = 0,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arguments.length</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 arguments[</a:t>
            </a:r>
            <a:r>
              <a:rPr lang="en-US" dirty="0" err="1">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max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&gt; max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"new max: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max;</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max,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fr-FR" dirty="0" smtClean="0">
                <a:solidFill>
                  <a:srgbClr val="000000"/>
                </a:solidFill>
                <a:highlight>
                  <a:srgbClr val="FFFFFF"/>
                </a:highlight>
                <a:latin typeface="Consolas" panose="020B0609020204030204" pitchFamily="49" charset="0"/>
              </a:rPr>
              <a:t>console.log(max(1</a:t>
            </a:r>
            <a:r>
              <a:rPr lang="fr-FR" dirty="0">
                <a:solidFill>
                  <a:srgbClr val="000000"/>
                </a:solidFill>
                <a:highlight>
                  <a:srgbClr val="FFFFFF"/>
                </a:highlight>
                <a:latin typeface="Consolas" panose="020B0609020204030204" pitchFamily="49" charset="0"/>
              </a:rPr>
              <a:t>, 3, 5, 6, 8, </a:t>
            </a:r>
            <a:r>
              <a:rPr lang="fr-FR" dirty="0" smtClean="0">
                <a:solidFill>
                  <a:srgbClr val="000000"/>
                </a:solidFill>
                <a:highlight>
                  <a:srgbClr val="FFFFFF"/>
                </a:highlight>
                <a:latin typeface="Consolas" panose="020B0609020204030204" pitchFamily="49" charset="0"/>
              </a:rPr>
              <a:t>4, </a:t>
            </a:r>
            <a:r>
              <a:rPr lang="fr-FR" dirty="0">
                <a:solidFill>
                  <a:srgbClr val="000000"/>
                </a:solidFill>
                <a:highlight>
                  <a:srgbClr val="FFFFFF"/>
                </a:highlight>
                <a:latin typeface="Consolas" panose="020B0609020204030204" pitchFamily="49" charset="0"/>
              </a:rPr>
              <a:t>3, 5, 7, 8, 9, </a:t>
            </a:r>
            <a:r>
              <a:rPr lang="fr-FR" dirty="0" smtClean="0">
                <a:solidFill>
                  <a:srgbClr val="000000"/>
                </a:solidFill>
                <a:highlight>
                  <a:srgbClr val="FFFFFF"/>
                </a:highlight>
                <a:latin typeface="Consolas" panose="020B0609020204030204" pitchFamily="49" charset="0"/>
              </a:rPr>
              <a:t>2, 5));</a:t>
            </a:r>
            <a:endParaRPr lang="fr-FR"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6539291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r>
              <a:rPr lang="en-US" dirty="0" smtClean="0"/>
              <a:t>Automatic Semicolon Insertion (ASI)</a:t>
            </a:r>
          </a:p>
          <a:p>
            <a:pPr lvl="1"/>
            <a:r>
              <a:rPr lang="en-US" dirty="0" smtClean="0"/>
              <a:t>JavaScript needs semicolons in order to parse the language, however, there is a mechanism called automatic semicolon insertion to assist with parsing </a:t>
            </a:r>
            <a:r>
              <a:rPr lang="en-US" dirty="0">
                <a:hlinkClick r:id="rId3"/>
              </a:rPr>
              <a:t>http://es5.github.io/#x7.9</a:t>
            </a:r>
            <a:endParaRPr lang="en-US" dirty="0" smtClean="0"/>
          </a:p>
          <a:p>
            <a:pPr lvl="1"/>
            <a:endParaRPr lang="en-US" dirty="0"/>
          </a:p>
          <a:p>
            <a:r>
              <a:rPr lang="en-US" dirty="0" smtClean="0"/>
              <a:t>ASI Rules	</a:t>
            </a:r>
          </a:p>
          <a:p>
            <a:pPr lvl="1"/>
            <a:r>
              <a:rPr lang="en-US" dirty="0" smtClean="0"/>
              <a:t>Applied when new </a:t>
            </a:r>
            <a:r>
              <a:rPr lang="en-US" dirty="0"/>
              <a:t>line or curly </a:t>
            </a:r>
            <a:r>
              <a:rPr lang="en-US" dirty="0" smtClean="0"/>
              <a:t>brace is followed by invalid token</a:t>
            </a:r>
          </a:p>
          <a:p>
            <a:pPr lvl="1"/>
            <a:r>
              <a:rPr lang="en-US" dirty="0" smtClean="0"/>
              <a:t>Applied when new line comes before -- </a:t>
            </a:r>
            <a:r>
              <a:rPr lang="en-US" dirty="0"/>
              <a:t>or </a:t>
            </a:r>
            <a:r>
              <a:rPr lang="en-US" dirty="0" smtClean="0"/>
              <a:t>++ token</a:t>
            </a:r>
            <a:endParaRPr lang="en-US" dirty="0"/>
          </a:p>
          <a:p>
            <a:pPr lvl="1"/>
            <a:r>
              <a:rPr lang="en-US" dirty="0" smtClean="0"/>
              <a:t>Applied when new </a:t>
            </a:r>
            <a:r>
              <a:rPr lang="en-US" dirty="0"/>
              <a:t>line </a:t>
            </a:r>
            <a:r>
              <a:rPr lang="en-US" dirty="0" smtClean="0"/>
              <a:t>follows a continue</a:t>
            </a:r>
            <a:r>
              <a:rPr lang="en-US" dirty="0"/>
              <a:t>, break, </a:t>
            </a:r>
            <a:r>
              <a:rPr lang="en-US" dirty="0" smtClean="0"/>
              <a:t>return or throw statement</a:t>
            </a:r>
          </a:p>
          <a:p>
            <a:pPr lvl="1"/>
            <a:r>
              <a:rPr lang="en-US" dirty="0"/>
              <a:t>Applied at </a:t>
            </a:r>
            <a:r>
              <a:rPr lang="en-US" dirty="0" smtClean="0"/>
              <a:t>end </a:t>
            </a:r>
            <a:r>
              <a:rPr lang="en-US" dirty="0"/>
              <a:t>of a file if needed to </a:t>
            </a:r>
            <a:r>
              <a:rPr lang="en-US" dirty="0" smtClean="0"/>
              <a:t>parse</a:t>
            </a:r>
          </a:p>
          <a:p>
            <a:pPr marL="457200" lvl="1" indent="0">
              <a:buNone/>
            </a:pPr>
            <a:endParaRPr lang="en-US" dirty="0" smtClean="0"/>
          </a:p>
          <a:p>
            <a:r>
              <a:rPr lang="en-US" dirty="0" smtClean="0"/>
              <a:t>ASI Exceptions</a:t>
            </a:r>
          </a:p>
          <a:p>
            <a:pPr lvl="1"/>
            <a:r>
              <a:rPr lang="en-US" dirty="0" smtClean="0"/>
              <a:t>Not applied if would </a:t>
            </a:r>
            <a:r>
              <a:rPr lang="en-US" dirty="0"/>
              <a:t>result in an </a:t>
            </a:r>
            <a:r>
              <a:rPr lang="en-US" dirty="0" smtClean="0"/>
              <a:t>empty statement</a:t>
            </a:r>
            <a:endParaRPr lang="en-US" dirty="0"/>
          </a:p>
          <a:p>
            <a:pPr lvl="1"/>
            <a:r>
              <a:rPr lang="en-US" dirty="0" smtClean="0"/>
              <a:t>Not applied inside head of a for statement</a:t>
            </a:r>
            <a:endParaRPr lang="en-US" dirty="0"/>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479290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Problematic Pause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max()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max = 0,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0,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 arguments[</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"i: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max =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&gt; max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"new max: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max;</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max,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fr-FR" dirty="0">
                <a:solidFill>
                  <a:srgbClr val="000000"/>
                </a:solidFill>
                <a:highlight>
                  <a:srgbClr val="FFFFFF"/>
                </a:highlight>
                <a:latin typeface="Consolas" panose="020B0609020204030204" pitchFamily="49" charset="0"/>
              </a:rPr>
              <a:t>console.log</a:t>
            </a:r>
            <a:r>
              <a:rPr lang="fr-FR"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"max</a:t>
            </a:r>
            <a:r>
              <a:rPr lang="en-US" dirty="0">
                <a:solidFill>
                  <a:srgbClr val="A31515"/>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 </a:t>
            </a:r>
            <a:r>
              <a:rPr lang="fr-FR" dirty="0" smtClean="0">
                <a:solidFill>
                  <a:srgbClr val="000000"/>
                </a:solidFill>
                <a:highlight>
                  <a:srgbClr val="FFFFFF"/>
                </a:highlight>
                <a:latin typeface="Consolas" panose="020B0609020204030204" pitchFamily="49" charset="0"/>
              </a:rPr>
              <a:t>max(1</a:t>
            </a:r>
            <a:r>
              <a:rPr lang="fr-FR" dirty="0">
                <a:solidFill>
                  <a:srgbClr val="000000"/>
                </a:solidFill>
                <a:highlight>
                  <a:srgbClr val="FFFFFF"/>
                </a:highlight>
                <a:latin typeface="Consolas" panose="020B0609020204030204" pitchFamily="49" charset="0"/>
              </a:rPr>
              <a:t>, 3, 5, 6, 8, 4, </a:t>
            </a:r>
            <a:r>
              <a:rPr lang="fr-FR" dirty="0" smtClean="0">
                <a:solidFill>
                  <a:srgbClr val="000000"/>
                </a:solidFill>
                <a:highlight>
                  <a:srgbClr val="FFFFFF"/>
                </a:highlight>
                <a:latin typeface="Consolas" panose="020B0609020204030204" pitchFamily="49" charset="0"/>
              </a:rPr>
              <a:t>9, 2));</a:t>
            </a:r>
            <a:endParaRPr lang="fr-FR" dirty="0">
              <a:solidFill>
                <a:srgbClr val="000000"/>
              </a:solidFill>
              <a:highlight>
                <a:srgbClr val="FFFFFF"/>
              </a:highlight>
              <a:latin typeface="Consolas" panose="020B0609020204030204" pitchFamily="49" charset="0"/>
            </a:endParaRP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6" name="Rounded Rectangle 5"/>
          <p:cNvSpPr/>
          <p:nvPr/>
        </p:nvSpPr>
        <p:spPr bwMode="auto">
          <a:xfrm>
            <a:off x="5562600" y="1279324"/>
            <a:ext cx="2590800" cy="2898303"/>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a:solidFill>
                  <a:srgbClr val="92D050"/>
                </a:solidFill>
                <a:latin typeface="Consolas" panose="020B0609020204030204" pitchFamily="49" charset="0"/>
                <a:cs typeface="Consolas" panose="020B0609020204030204" pitchFamily="49" charset="0"/>
              </a:rPr>
              <a:t>n</a:t>
            </a:r>
            <a:r>
              <a:rPr lang="en-US" sz="2000" dirty="0" smtClean="0">
                <a:solidFill>
                  <a:srgbClr val="92D050"/>
                </a:solidFill>
                <a:latin typeface="Consolas" panose="020B0609020204030204" pitchFamily="49" charset="0"/>
                <a:cs typeface="Consolas" panose="020B0609020204030204" pitchFamily="49" charset="0"/>
              </a:rPr>
              <a:t>ew max: 1</a:t>
            </a:r>
          </a:p>
          <a:p>
            <a:r>
              <a:rPr lang="en-US" sz="2000" dirty="0" err="1">
                <a:solidFill>
                  <a:srgbClr val="92D050"/>
                </a:solidFill>
                <a:latin typeface="Consolas" panose="020B0609020204030204" pitchFamily="49" charset="0"/>
                <a:cs typeface="Consolas" panose="020B0609020204030204" pitchFamily="49" charset="0"/>
              </a:rPr>
              <a:t>a</a:t>
            </a:r>
            <a:r>
              <a:rPr lang="en-US" sz="2000" dirty="0" err="1" smtClean="0">
                <a:solidFill>
                  <a:srgbClr val="92D050"/>
                </a:solidFill>
                <a:latin typeface="Consolas" panose="020B0609020204030204" pitchFamily="49" charset="0"/>
                <a:cs typeface="Consolas" panose="020B0609020204030204" pitchFamily="49" charset="0"/>
              </a:rPr>
              <a:t>rg</a:t>
            </a:r>
            <a:r>
              <a:rPr lang="en-US" sz="2000" dirty="0" smtClean="0">
                <a:solidFill>
                  <a:srgbClr val="92D050"/>
                </a:solidFill>
                <a:latin typeface="Consolas" panose="020B0609020204030204" pitchFamily="49" charset="0"/>
                <a:cs typeface="Consolas" panose="020B0609020204030204" pitchFamily="49" charset="0"/>
              </a:rPr>
              <a:t>: 1</a:t>
            </a:r>
          </a:p>
          <a:p>
            <a:r>
              <a:rPr lang="en-US" sz="2000" dirty="0" smtClean="0">
                <a:solidFill>
                  <a:srgbClr val="92D050"/>
                </a:solidFill>
                <a:latin typeface="Consolas" panose="020B0609020204030204" pitchFamily="49" charset="0"/>
                <a:cs typeface="Consolas" panose="020B0609020204030204" pitchFamily="49" charset="0"/>
              </a:rPr>
              <a:t>i: 0</a:t>
            </a:r>
          </a:p>
          <a:p>
            <a:r>
              <a:rPr lang="en-US" sz="2000" dirty="0">
                <a:solidFill>
                  <a:srgbClr val="92D050"/>
                </a:solidFill>
                <a:latin typeface="Consolas" panose="020B0609020204030204" pitchFamily="49" charset="0"/>
                <a:cs typeface="Consolas" panose="020B0609020204030204" pitchFamily="49" charset="0"/>
              </a:rPr>
              <a:t>n</a:t>
            </a:r>
            <a:r>
              <a:rPr lang="en-US" sz="2000" dirty="0" smtClean="0">
                <a:solidFill>
                  <a:srgbClr val="92D050"/>
                </a:solidFill>
                <a:latin typeface="Consolas" panose="020B0609020204030204" pitchFamily="49" charset="0"/>
                <a:cs typeface="Consolas" panose="020B0609020204030204" pitchFamily="49" charset="0"/>
              </a:rPr>
              <a:t>ew max: 3</a:t>
            </a:r>
          </a:p>
          <a:p>
            <a:r>
              <a:rPr lang="en-US" sz="2000" dirty="0" err="1">
                <a:solidFill>
                  <a:srgbClr val="92D050"/>
                </a:solidFill>
                <a:latin typeface="Consolas" panose="020B0609020204030204" pitchFamily="49" charset="0"/>
                <a:cs typeface="Consolas" panose="020B0609020204030204" pitchFamily="49" charset="0"/>
              </a:rPr>
              <a:t>a</a:t>
            </a:r>
            <a:r>
              <a:rPr lang="en-US" sz="2000" dirty="0" err="1" smtClean="0">
                <a:solidFill>
                  <a:srgbClr val="92D050"/>
                </a:solidFill>
                <a:latin typeface="Consolas" panose="020B0609020204030204" pitchFamily="49" charset="0"/>
                <a:cs typeface="Consolas" panose="020B0609020204030204" pitchFamily="49" charset="0"/>
              </a:rPr>
              <a:t>rg</a:t>
            </a:r>
            <a:r>
              <a:rPr lang="en-US" sz="2000" dirty="0" smtClean="0">
                <a:solidFill>
                  <a:srgbClr val="92D050"/>
                </a:solidFill>
                <a:latin typeface="Consolas" panose="020B0609020204030204" pitchFamily="49" charset="0"/>
                <a:cs typeface="Consolas" panose="020B0609020204030204" pitchFamily="49" charset="0"/>
              </a:rPr>
              <a:t>: 3</a:t>
            </a:r>
          </a:p>
          <a:p>
            <a:r>
              <a:rPr lang="en-US" sz="2000" dirty="0" smtClean="0">
                <a:solidFill>
                  <a:srgbClr val="92D050"/>
                </a:solidFill>
                <a:latin typeface="Consolas" panose="020B0609020204030204" pitchFamily="49" charset="0"/>
                <a:cs typeface="Consolas" panose="020B0609020204030204" pitchFamily="49" charset="0"/>
              </a:rPr>
              <a:t>i: 1</a:t>
            </a:r>
          </a:p>
          <a:p>
            <a:r>
              <a:rPr lang="en-US" sz="2000" dirty="0" smtClean="0">
                <a:solidFill>
                  <a:srgbClr val="92D050"/>
                </a:solidFill>
                <a:latin typeface="Consolas" panose="020B0609020204030204" pitchFamily="49" charset="0"/>
                <a:cs typeface="Consolas" panose="020B0609020204030204" pitchFamily="49" charset="0"/>
              </a:rPr>
              <a:t>...</a:t>
            </a:r>
          </a:p>
          <a:p>
            <a:r>
              <a:rPr lang="en-US" sz="2000" dirty="0">
                <a:solidFill>
                  <a:srgbClr val="92D050"/>
                </a:solidFill>
                <a:latin typeface="Consolas" panose="020B0609020204030204" pitchFamily="49" charset="0"/>
                <a:cs typeface="Consolas" panose="020B0609020204030204" pitchFamily="49" charset="0"/>
              </a:rPr>
              <a:t>m</a:t>
            </a:r>
            <a:r>
              <a:rPr lang="en-US" sz="2000" dirty="0" smtClean="0">
                <a:solidFill>
                  <a:srgbClr val="92D050"/>
                </a:solidFill>
                <a:latin typeface="Consolas" panose="020B0609020204030204" pitchFamily="49" charset="0"/>
                <a:cs typeface="Consolas" panose="020B0609020204030204" pitchFamily="49" charset="0"/>
              </a:rPr>
              <a:t>ax: undefined</a:t>
            </a:r>
            <a:endParaRPr lang="en-US" sz="20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3148223"/>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Problematic Pause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Comma Operator</a:t>
            </a: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sz="800" dirty="0" smtClean="0">
              <a:solidFill>
                <a:srgbClr val="0000FF"/>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single, double, </a:t>
            </a:r>
            <a:r>
              <a:rPr lang="en-US" dirty="0" err="1">
                <a:solidFill>
                  <a:srgbClr val="000000"/>
                </a:solidFill>
                <a:highlight>
                  <a:srgbClr val="FFFFFF"/>
                </a:highlight>
                <a:latin typeface="Consolas" panose="020B0609020204030204" pitchFamily="49" charset="0"/>
              </a:rPr>
              <a:t>wat</a:t>
            </a: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wat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(single = 3, double = 3 * 2);</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"single"</a:t>
            </a:r>
            <a:r>
              <a:rPr lang="en-US" dirty="0">
                <a:solidFill>
                  <a:srgbClr val="000000"/>
                </a:solidFill>
                <a:highlight>
                  <a:srgbClr val="FFFFFF"/>
                </a:highlight>
                <a:latin typeface="Consolas" panose="020B0609020204030204" pitchFamily="49" charset="0"/>
              </a:rPr>
              <a:t>, single); </a:t>
            </a:r>
            <a:r>
              <a:rPr lang="en-US" dirty="0">
                <a:solidFill>
                  <a:srgbClr val="008000"/>
                </a:solidFill>
                <a:highlight>
                  <a:srgbClr val="FFFFFF"/>
                </a:highlight>
                <a:latin typeface="Consolas" panose="020B0609020204030204" pitchFamily="49" charset="0"/>
              </a:rPr>
              <a:t>//3</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double); </a:t>
            </a:r>
            <a:r>
              <a:rPr lang="en-US" dirty="0">
                <a:solidFill>
                  <a:srgbClr val="008000"/>
                </a:solidFill>
                <a:highlight>
                  <a:srgbClr val="FFFFFF"/>
                </a:highlight>
                <a:latin typeface="Consolas" panose="020B0609020204030204" pitchFamily="49" charset="0"/>
              </a:rPr>
              <a:t>//6</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wat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6</a:t>
            </a:r>
            <a:endParaRPr lang="en-US" dirty="0" smtClean="0">
              <a:solidFill>
                <a:srgbClr val="000000"/>
              </a:solidFill>
              <a:highlight>
                <a:srgbClr val="FFFFFF"/>
              </a:highlight>
              <a:latin typeface="+mn-lt"/>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6" name="Rounded Rectangle 5"/>
          <p:cNvSpPr/>
          <p:nvPr/>
        </p:nvSpPr>
        <p:spPr bwMode="auto">
          <a:xfrm>
            <a:off x="990600" y="1965123"/>
            <a:ext cx="7162800" cy="9906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t>"The comma operator evaluates both of its operands(from left</a:t>
            </a:r>
          </a:p>
          <a:p>
            <a:pPr algn="ctr"/>
            <a:r>
              <a:rPr lang="en-US" sz="2000" b="1" dirty="0" smtClean="0"/>
              <a:t>to right) and returns the value of the second operand." --MDN</a:t>
            </a:r>
            <a:endParaRPr lang="en-US" sz="2000" b="1" dirty="0"/>
          </a:p>
        </p:txBody>
      </p:sp>
    </p:spTree>
    <p:extLst>
      <p:ext uri="{BB962C8B-B14F-4D97-AF65-F5344CB8AC3E}">
        <p14:creationId xmlns:p14="http://schemas.microsoft.com/office/powerpoint/2010/main" val="4111333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Problematic Pause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max()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max = 0,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arguments.length</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 arguments[</a:t>
            </a:r>
            <a:r>
              <a:rPr lang="en-US" dirty="0" err="1">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max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&gt; max ?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 : max;</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max, </a:t>
            </a:r>
            <a:r>
              <a:rPr lang="en-US" dirty="0" err="1">
                <a:solidFill>
                  <a:srgbClr val="000000"/>
                </a:solidFill>
                <a:highlight>
                  <a:srgbClr val="FFFFFF"/>
                </a:highlight>
                <a:latin typeface="Consolas" panose="020B0609020204030204" pitchFamily="49" charset="0"/>
              </a:rPr>
              <a:t>arg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fr-FR" dirty="0" smtClean="0">
              <a:solidFill>
                <a:srgbClr val="000000"/>
              </a:solidFill>
              <a:highlight>
                <a:srgbClr val="FFFFFF"/>
              </a:highlight>
              <a:latin typeface="Consolas" panose="020B0609020204030204" pitchFamily="49" charset="0"/>
            </a:endParaRPr>
          </a:p>
          <a:p>
            <a:pPr marL="0" indent="0">
              <a:buNone/>
            </a:pPr>
            <a:r>
              <a:rPr lang="fr-FR" dirty="0" smtClean="0">
                <a:solidFill>
                  <a:srgbClr val="000000"/>
                </a:solidFill>
                <a:highlight>
                  <a:srgbClr val="FFFFFF"/>
                </a:highlight>
                <a:latin typeface="Consolas" panose="020B0609020204030204" pitchFamily="49" charset="0"/>
              </a:rPr>
              <a:t>console.log</a:t>
            </a:r>
            <a:r>
              <a:rPr lang="fr-FR" dirty="0">
                <a:solidFill>
                  <a:srgbClr val="000000"/>
                </a:solidFill>
                <a:highlight>
                  <a:srgbClr val="FFFFFF"/>
                </a:highlight>
                <a:latin typeface="Consolas" panose="020B0609020204030204" pitchFamily="49" charset="0"/>
              </a:rPr>
              <a:t>(</a:t>
            </a:r>
            <a:r>
              <a:rPr lang="fr-FR" dirty="0">
                <a:solidFill>
                  <a:srgbClr val="A31515"/>
                </a:solidFill>
                <a:highlight>
                  <a:srgbClr val="FFFFFF"/>
                </a:highlight>
                <a:latin typeface="Consolas" panose="020B0609020204030204" pitchFamily="49" charset="0"/>
              </a:rPr>
              <a:t>"max: "</a:t>
            </a:r>
            <a:r>
              <a:rPr lang="fr-FR" dirty="0">
                <a:solidFill>
                  <a:srgbClr val="000000"/>
                </a:solidFill>
                <a:highlight>
                  <a:srgbClr val="FFFFFF"/>
                </a:highlight>
                <a:latin typeface="Consolas" panose="020B0609020204030204" pitchFamily="49" charset="0"/>
              </a:rPr>
              <a:t> + max(1, 3, 5, 6, 8, </a:t>
            </a:r>
            <a:r>
              <a:rPr lang="fr-FR" dirty="0" smtClean="0">
                <a:solidFill>
                  <a:srgbClr val="000000"/>
                </a:solidFill>
                <a:highlight>
                  <a:srgbClr val="FFFFFF"/>
                </a:highlight>
                <a:latin typeface="Consolas" panose="020B0609020204030204" pitchFamily="49" charset="0"/>
              </a:rPr>
              <a:t>4, </a:t>
            </a:r>
            <a:r>
              <a:rPr lang="fr-FR" dirty="0">
                <a:solidFill>
                  <a:srgbClr val="000000"/>
                </a:solidFill>
                <a:highlight>
                  <a:srgbClr val="FFFFFF"/>
                </a:highlight>
                <a:latin typeface="Consolas" panose="020B0609020204030204" pitchFamily="49" charset="0"/>
              </a:rPr>
              <a:t>9</a:t>
            </a:r>
            <a:r>
              <a:rPr lang="fr-FR" dirty="0" smtClean="0">
                <a:solidFill>
                  <a:srgbClr val="000000"/>
                </a:solidFill>
                <a:highlight>
                  <a:srgbClr val="FFFFFF"/>
                </a:highlight>
                <a:latin typeface="Consolas" panose="020B0609020204030204" pitchFamily="49" charset="0"/>
              </a:rPr>
              <a:t>, 2));</a:t>
            </a:r>
            <a:endParaRPr lang="fr-FR"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1" name="Rounded Rectangle 10"/>
          <p:cNvSpPr/>
          <p:nvPr/>
        </p:nvSpPr>
        <p:spPr bwMode="auto">
          <a:xfrm>
            <a:off x="3276600" y="4724400"/>
            <a:ext cx="2590800" cy="70187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max: 9</a:t>
            </a:r>
            <a:endParaRPr lang="en-US" sz="2000" dirty="0">
              <a:solidFill>
                <a:srgbClr val="92D050"/>
              </a:solidFill>
              <a:latin typeface="Consolas" panose="020B0609020204030204" pitchFamily="49" charset="0"/>
              <a:cs typeface="Consolas" panose="020B0609020204030204" pitchFamily="49" charset="0"/>
            </a:endParaRPr>
          </a:p>
        </p:txBody>
      </p:sp>
      <p:sp>
        <p:nvSpPr>
          <p:cNvPr id="5" name="TextBox 4"/>
          <p:cNvSpPr txBox="1"/>
          <p:nvPr/>
        </p:nvSpPr>
        <p:spPr bwMode="auto">
          <a:xfrm>
            <a:off x="594102" y="4670849"/>
            <a:ext cx="2530098" cy="400110"/>
          </a:xfrm>
          <a:prstGeom prst="rect">
            <a:avLst/>
          </a:prstGeom>
          <a:solidFill>
            <a:schemeClr val="bg1"/>
          </a:solidFill>
          <a:ln w="9525">
            <a:noFill/>
            <a:miter lim="800000"/>
            <a:headEnd/>
            <a:tailEnd/>
          </a:ln>
        </p:spPr>
        <p:txBody>
          <a:bodyPr wrap="square" rtlCol="0">
            <a:spAutoFit/>
          </a:bodyPr>
          <a:lstStyle/>
          <a:p>
            <a:r>
              <a:rPr lang="en-US" sz="2000" b="1"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return</a:t>
            </a:r>
            <a:r>
              <a:rPr lang="en-US" sz="2000" b="1" dirty="0">
                <a:solidFill>
                  <a:srgbClr val="000000"/>
                </a:solidFill>
                <a:highlight>
                  <a:srgbClr val="FFFFFF"/>
                </a:highlight>
                <a:latin typeface="Consolas" panose="020B0609020204030204" pitchFamily="49" charset="0"/>
              </a:rPr>
              <a:t> max;</a:t>
            </a:r>
            <a:endParaRPr lang="en-US" sz="2000" b="1" dirty="0">
              <a:solidFill>
                <a:srgbClr val="002060"/>
              </a:solidFill>
              <a:latin typeface="Tekton Pro" pitchFamily="34" charset="0"/>
            </a:endParaRPr>
          </a:p>
        </p:txBody>
      </p:sp>
    </p:spTree>
    <p:extLst>
      <p:ext uri="{BB962C8B-B14F-4D97-AF65-F5344CB8AC3E}">
        <p14:creationId xmlns:p14="http://schemas.microsoft.com/office/powerpoint/2010/main" val="423815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Ignored Invention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Cat(name, breed, color)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name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.breed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breed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.color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color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fluffy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Cat(</a:t>
            </a:r>
            <a:r>
              <a:rPr lang="en-US" dirty="0">
                <a:solidFill>
                  <a:srgbClr val="A31515"/>
                </a:solidFill>
                <a:highlight>
                  <a:srgbClr val="FFFFFF"/>
                </a:highlight>
                <a:latin typeface="Consolas" panose="020B0609020204030204" pitchFamily="49" charset="0"/>
              </a:rPr>
              <a:t>"Fluffy"</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"Ragamuffin"</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"White"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midnight </a:t>
            </a:r>
            <a:r>
              <a:rPr lang="en-US" dirty="0">
                <a:solidFill>
                  <a:srgbClr val="000000"/>
                </a:solidFill>
                <a:highlight>
                  <a:srgbClr val="FFFFFF"/>
                </a:highlight>
                <a:latin typeface="Consolas" panose="020B0609020204030204" pitchFamily="49" charset="0"/>
              </a:rPr>
              <a:t>= Cat(</a:t>
            </a:r>
            <a:r>
              <a:rPr lang="en-US" dirty="0">
                <a:solidFill>
                  <a:srgbClr val="A31515"/>
                </a:solidFill>
                <a:highlight>
                  <a:srgbClr val="FFFFFF"/>
                </a:highlight>
                <a:latin typeface="Consolas" panose="020B0609020204030204" pitchFamily="49" charset="0"/>
              </a:rPr>
              <a:t>"Midnight"</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"Bombay"</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"Black"</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(fluffy));</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(midnight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534497203"/>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Ignored Invention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Cat(name, breed, color)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.breed</a:t>
            </a:r>
            <a:r>
              <a:rPr lang="en-US" dirty="0">
                <a:solidFill>
                  <a:srgbClr val="000000"/>
                </a:solidFill>
                <a:highlight>
                  <a:srgbClr val="FFFFFF"/>
                </a:highlight>
                <a:latin typeface="Consolas" panose="020B0609020204030204" pitchFamily="49" charset="0"/>
              </a:rPr>
              <a:t> = breed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.color</a:t>
            </a:r>
            <a:r>
              <a:rPr lang="en-US" dirty="0">
                <a:solidFill>
                  <a:srgbClr val="000000"/>
                </a:solidFill>
                <a:highlight>
                  <a:srgbClr val="FFFFFF"/>
                </a:highlight>
                <a:latin typeface="Consolas" panose="020B0609020204030204" pitchFamily="49" charset="0"/>
              </a:rPr>
              <a:t> = color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fluffy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Cat(</a:t>
            </a:r>
            <a:r>
              <a:rPr lang="en-US" dirty="0">
                <a:solidFill>
                  <a:srgbClr val="A31515"/>
                </a:solidFill>
                <a:highlight>
                  <a:srgbClr val="FFFFFF"/>
                </a:highlight>
                <a:latin typeface="Consolas" panose="020B0609020204030204" pitchFamily="49" charset="0"/>
              </a:rPr>
              <a:t>"Fluffy"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"Ragamuffin"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"White"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midnight = Cat(</a:t>
            </a:r>
            <a:r>
              <a:rPr lang="en-US" dirty="0">
                <a:solidFill>
                  <a:srgbClr val="A31515"/>
                </a:solidFill>
                <a:highlight>
                  <a:srgbClr val="FFFFFF"/>
                </a:highlight>
                <a:latin typeface="Consolas" panose="020B0609020204030204" pitchFamily="49" charset="0"/>
              </a:rPr>
              <a:t>"Midnight"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"Bombay"</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"Black"</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(fluffy));</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(midnight));</a:t>
            </a:r>
          </a:p>
          <a:p>
            <a:pPr marL="0" indent="0">
              <a:buNone/>
            </a:pPr>
            <a:r>
              <a:rPr lang="en-US" dirty="0">
                <a:solidFill>
                  <a:srgbClr val="000000"/>
                </a:solidFill>
                <a:highlight>
                  <a:srgbClr val="FFFFFF"/>
                </a:highlight>
                <a:latin typeface="Consolas" panose="020B0609020204030204" pitchFamily="49" charset="0"/>
              </a:rPr>
              <a:t>console.log(window.name, </a:t>
            </a:r>
            <a:r>
              <a:rPr lang="en-US" dirty="0" err="1">
                <a:solidFill>
                  <a:srgbClr val="000000"/>
                </a:solidFill>
                <a:highlight>
                  <a:srgbClr val="FFFFFF"/>
                </a:highlight>
                <a:latin typeface="Consolas" panose="020B0609020204030204" pitchFamily="49" charset="0"/>
              </a:rPr>
              <a:t>window.breed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window.color</a:t>
            </a:r>
            <a:r>
              <a:rPr lang="en-US" dirty="0">
                <a:solidFill>
                  <a:srgbClr val="000000"/>
                </a:solidFill>
                <a:highlight>
                  <a:srgbClr val="FFFFFF"/>
                </a:highlight>
                <a:latin typeface="Consolas" panose="020B0609020204030204" pitchFamily="49" charset="0"/>
              </a:rPr>
              <a:t>);</a:t>
            </a: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6" name="Rounded Rectangle 5"/>
          <p:cNvSpPr/>
          <p:nvPr/>
        </p:nvSpPr>
        <p:spPr bwMode="auto">
          <a:xfrm>
            <a:off x="595321" y="2158327"/>
            <a:ext cx="7962843" cy="12926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a:t>
            </a:r>
            <a:r>
              <a:rPr lang="en-US" sz="2000" dirty="0" err="1" smtClean="0">
                <a:solidFill>
                  <a:srgbClr val="92D050"/>
                </a:solidFill>
                <a:latin typeface="Consolas" panose="020B0609020204030204" pitchFamily="49" charset="0"/>
                <a:cs typeface="Consolas" panose="020B0609020204030204" pitchFamily="49" charset="0"/>
              </a:rPr>
              <a:t>name":"Fluffy","breed":"Ragamuffin","color":"White</a:t>
            </a:r>
            <a:r>
              <a:rPr lang="en-US" sz="2000" dirty="0" smtClean="0">
                <a:solidFill>
                  <a:srgbClr val="92D050"/>
                </a:solidFill>
                <a:latin typeface="Consolas" panose="020B0609020204030204" pitchFamily="49" charset="0"/>
                <a:cs typeface="Consolas" panose="020B0609020204030204" pitchFamily="49" charset="0"/>
              </a:rPr>
              <a:t>"}</a:t>
            </a:r>
          </a:p>
          <a:p>
            <a:r>
              <a:rPr lang="en-US" sz="2000" dirty="0">
                <a:solidFill>
                  <a:srgbClr val="92D050"/>
                </a:solidFill>
                <a:latin typeface="Consolas" panose="020B0609020204030204" pitchFamily="49" charset="0"/>
                <a:cs typeface="Consolas" panose="020B0609020204030204" pitchFamily="49" charset="0"/>
              </a:rPr>
              <a:t>u</a:t>
            </a:r>
            <a:r>
              <a:rPr lang="en-US" sz="2000" dirty="0" smtClean="0">
                <a:solidFill>
                  <a:srgbClr val="92D050"/>
                </a:solidFill>
                <a:latin typeface="Consolas" panose="020B0609020204030204" pitchFamily="49" charset="0"/>
                <a:cs typeface="Consolas" panose="020B0609020204030204" pitchFamily="49" charset="0"/>
              </a:rPr>
              <a:t>ndefined</a:t>
            </a:r>
          </a:p>
          <a:p>
            <a:r>
              <a:rPr lang="en-US" sz="2000" dirty="0" smtClean="0">
                <a:solidFill>
                  <a:srgbClr val="92D050"/>
                </a:solidFill>
                <a:latin typeface="Consolas" panose="020B0609020204030204" pitchFamily="49" charset="0"/>
                <a:cs typeface="Consolas" panose="020B0609020204030204" pitchFamily="49" charset="0"/>
              </a:rPr>
              <a:t>Midnight Unknown Black</a:t>
            </a:r>
            <a:endParaRPr lang="en-US" sz="20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4083740"/>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Ignored Invention Bug</a:t>
            </a:r>
          </a:p>
        </p:txBody>
      </p:sp>
      <p:sp>
        <p:nvSpPr>
          <p:cNvPr id="3" name="Text Placeholder 2"/>
          <p:cNvSpPr>
            <a:spLocks noGrp="1"/>
          </p:cNvSpPr>
          <p:nvPr>
            <p:ph type="body" idx="1"/>
          </p:nvPr>
        </p:nvSpPr>
        <p:spPr>
          <a:xfrm>
            <a:off x="457200" y="1371600"/>
            <a:ext cx="8229600" cy="5181600"/>
          </a:xfrm>
        </p:spPr>
        <p:txBody>
          <a:bodyPr/>
          <a:lstStyle/>
          <a:p>
            <a:pPr marL="0" indent="0">
              <a:buNone/>
            </a:pPr>
            <a:r>
              <a:rPr lang="en-US" dirty="0" smtClean="0">
                <a:solidFill>
                  <a:srgbClr val="000000"/>
                </a:solidFill>
                <a:highlight>
                  <a:srgbClr val="FFFFFF"/>
                </a:highlight>
                <a:latin typeface="+mn-lt"/>
              </a:rPr>
              <a:t>The new Operator</a:t>
            </a:r>
          </a:p>
          <a:p>
            <a:pPr lvl="1"/>
            <a:r>
              <a:rPr lang="en-US" dirty="0" smtClean="0">
                <a:solidFill>
                  <a:srgbClr val="000000"/>
                </a:solidFill>
                <a:highlight>
                  <a:srgbClr val="FFFFFF"/>
                </a:highlight>
                <a:latin typeface="+mn-lt"/>
              </a:rPr>
              <a:t>Creates a new object</a:t>
            </a:r>
          </a:p>
          <a:p>
            <a:pPr lvl="1"/>
            <a:r>
              <a:rPr lang="en-US" dirty="0" smtClean="0">
                <a:solidFill>
                  <a:srgbClr val="000000"/>
                </a:solidFill>
                <a:highlight>
                  <a:srgbClr val="FFFFFF"/>
                </a:highlight>
                <a:latin typeface="+mn-lt"/>
              </a:rPr>
              <a:t>Sets the object's prototype to the constructor function's prototype</a:t>
            </a:r>
          </a:p>
          <a:p>
            <a:pPr lvl="1"/>
            <a:r>
              <a:rPr lang="en-US" dirty="0" smtClean="0">
                <a:solidFill>
                  <a:srgbClr val="000000"/>
                </a:solidFill>
                <a:highlight>
                  <a:srgbClr val="FFFFFF"/>
                </a:highlight>
                <a:latin typeface="+mn-lt"/>
              </a:rPr>
              <a:t>Executes the constructor function passing the new object as its this context</a:t>
            </a:r>
          </a:p>
          <a:p>
            <a:pPr lvl="1"/>
            <a:r>
              <a:rPr lang="en-US" dirty="0" smtClean="0">
                <a:solidFill>
                  <a:srgbClr val="000000"/>
                </a:solidFill>
                <a:highlight>
                  <a:srgbClr val="FFFFFF"/>
                </a:highlight>
                <a:latin typeface="+mn-lt"/>
              </a:rPr>
              <a:t>Returns the newly created object if constructor doesn't return an object</a:t>
            </a:r>
            <a:endParaRPr lang="en-US" sz="800" dirty="0" smtClean="0">
              <a:solidFill>
                <a:srgbClr val="0000FF"/>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Person(name)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name;</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person1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Person</a:t>
            </a:r>
            <a:r>
              <a:rPr lang="en-US" dirty="0" smtClean="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person2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Person</a:t>
            </a: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mn-lt"/>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9" name="Rectangular Callout 8"/>
          <p:cNvSpPr/>
          <p:nvPr/>
        </p:nvSpPr>
        <p:spPr>
          <a:xfrm>
            <a:off x="2378413" y="4223887"/>
            <a:ext cx="2514600" cy="473622"/>
          </a:xfrm>
          <a:prstGeom prst="wedgeRectCallout">
            <a:avLst>
              <a:gd name="adj1" fmla="val -38788"/>
              <a:gd name="adj2" fmla="val 10032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Creates new object</a:t>
            </a:r>
            <a:endParaRPr lang="en-US" sz="2000" b="1" dirty="0"/>
          </a:p>
        </p:txBody>
      </p:sp>
      <p:sp>
        <p:nvSpPr>
          <p:cNvPr id="10" name="Rectangular Callout 9"/>
          <p:cNvSpPr/>
          <p:nvPr/>
        </p:nvSpPr>
        <p:spPr>
          <a:xfrm>
            <a:off x="968713" y="3128044"/>
            <a:ext cx="2819400" cy="473622"/>
          </a:xfrm>
          <a:prstGeom prst="wedgeRectCallout">
            <a:avLst>
              <a:gd name="adj1" fmla="val -38788"/>
              <a:gd name="adj2" fmla="val 10032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Refers to new object</a:t>
            </a:r>
            <a:endParaRPr lang="en-US" sz="2000" b="1" dirty="0"/>
          </a:p>
        </p:txBody>
      </p:sp>
      <p:sp>
        <p:nvSpPr>
          <p:cNvPr id="13" name="Rectangular Callout 12"/>
          <p:cNvSpPr/>
          <p:nvPr/>
        </p:nvSpPr>
        <p:spPr>
          <a:xfrm>
            <a:off x="2378413" y="4898363"/>
            <a:ext cx="2514600" cy="473622"/>
          </a:xfrm>
          <a:prstGeom prst="wedgeRectCallout">
            <a:avLst>
              <a:gd name="adj1" fmla="val -38788"/>
              <a:gd name="adj2" fmla="val 10032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Object not created</a:t>
            </a:r>
            <a:endParaRPr lang="en-US" sz="2000" b="1" dirty="0"/>
          </a:p>
        </p:txBody>
      </p:sp>
      <p:sp>
        <p:nvSpPr>
          <p:cNvPr id="14" name="Rectangular Callout 13"/>
          <p:cNvSpPr/>
          <p:nvPr/>
        </p:nvSpPr>
        <p:spPr>
          <a:xfrm>
            <a:off x="968713" y="3130267"/>
            <a:ext cx="2819400" cy="473622"/>
          </a:xfrm>
          <a:prstGeom prst="wedgeRectCallout">
            <a:avLst>
              <a:gd name="adj1" fmla="val -38788"/>
              <a:gd name="adj2" fmla="val 10032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Refers to global object</a:t>
            </a:r>
            <a:endParaRPr lang="en-US" sz="2000" b="1" dirty="0"/>
          </a:p>
        </p:txBody>
      </p:sp>
      <p:sp>
        <p:nvSpPr>
          <p:cNvPr id="7" name="Rounded Rectangle 6"/>
          <p:cNvSpPr/>
          <p:nvPr/>
        </p:nvSpPr>
        <p:spPr bwMode="auto">
          <a:xfrm>
            <a:off x="5253253" y="3810000"/>
            <a:ext cx="3124200" cy="20574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t>Considered best practice</a:t>
            </a:r>
          </a:p>
          <a:p>
            <a:pPr algn="ctr"/>
            <a:r>
              <a:rPr lang="en-US" sz="2000" b="1" dirty="0" smtClean="0"/>
              <a:t>to upper-case your</a:t>
            </a:r>
          </a:p>
          <a:p>
            <a:pPr algn="ctr"/>
            <a:r>
              <a:rPr lang="en-US" sz="2000" b="1" dirty="0" smtClean="0"/>
              <a:t>constructor function to</a:t>
            </a:r>
          </a:p>
          <a:p>
            <a:pPr algn="ctr"/>
            <a:r>
              <a:rPr lang="en-US" sz="2000" b="1" dirty="0" smtClean="0"/>
              <a:t>signify to developer that</a:t>
            </a:r>
          </a:p>
          <a:p>
            <a:pPr algn="ctr"/>
            <a:r>
              <a:rPr lang="en-US" sz="2000" b="1" dirty="0" smtClean="0"/>
              <a:t>it needs to be </a:t>
            </a:r>
            <a:r>
              <a:rPr lang="en-US" sz="2000" b="1" dirty="0" err="1" smtClean="0"/>
              <a:t>new'ed</a:t>
            </a:r>
            <a:r>
              <a:rPr lang="en-US" sz="2000" b="1" dirty="0" smtClean="0"/>
              <a:t> up</a:t>
            </a:r>
            <a:endParaRPr lang="en-US" sz="2000" b="1" dirty="0"/>
          </a:p>
        </p:txBody>
      </p:sp>
    </p:spTree>
    <p:extLst>
      <p:ext uri="{BB962C8B-B14F-4D97-AF65-F5344CB8AC3E}">
        <p14:creationId xmlns:p14="http://schemas.microsoft.com/office/powerpoint/2010/main" val="2680524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500"/>
                                        <p:tgtEl>
                                          <p:spTgt spid="3">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3" grpId="0" animBg="1"/>
      <p:bldP spid="13" grpId="1" animBg="1"/>
      <p:bldP spid="14" grpId="0" animBg="1"/>
      <p:bldP spid="14" grpId="1"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Ignored Invention Bug</a:t>
            </a:r>
          </a:p>
        </p:txBody>
      </p:sp>
      <p:sp>
        <p:nvSpPr>
          <p:cNvPr id="3" name="Text Placeholder 2"/>
          <p:cNvSpPr>
            <a:spLocks noGrp="1"/>
          </p:cNvSpPr>
          <p:nvPr>
            <p:ph type="body" idx="1"/>
          </p:nvPr>
        </p:nvSpPr>
        <p:spPr>
          <a:xfrm>
            <a:off x="457200" y="1371600"/>
            <a:ext cx="8229600" cy="5181600"/>
          </a:xfrm>
        </p:spPr>
        <p:txBody>
          <a:bodyPr/>
          <a:lstStyle/>
          <a:p>
            <a:pPr marL="0" indent="0">
              <a:buNone/>
            </a:pPr>
            <a:r>
              <a:rPr lang="en-US" dirty="0" smtClean="0">
                <a:solidFill>
                  <a:srgbClr val="000000"/>
                </a:solidFill>
                <a:highlight>
                  <a:srgbClr val="FFFFFF"/>
                </a:highlight>
                <a:latin typeface="+mn-lt"/>
              </a:rPr>
              <a:t>Make Your Constructor Function Smarter</a:t>
            </a:r>
          </a:p>
          <a:p>
            <a:pPr lvl="1"/>
            <a:r>
              <a:rPr lang="en-US" dirty="0" smtClean="0">
                <a:solidFill>
                  <a:srgbClr val="000000"/>
                </a:solidFill>
                <a:highlight>
                  <a:srgbClr val="FFFFFF"/>
                </a:highlight>
                <a:latin typeface="+mn-lt"/>
              </a:rPr>
              <a:t>If didn't use new, then call it manually</a:t>
            </a:r>
          </a:p>
          <a:p>
            <a:pPr marL="0" indent="0">
              <a:buNone/>
            </a:pPr>
            <a:endParaRPr lang="en-US" dirty="0" smtClean="0">
              <a:solidFill>
                <a:srgbClr val="000000"/>
              </a:solidFill>
              <a:highlight>
                <a:srgbClr val="FFFFFF"/>
              </a:highlight>
              <a:latin typeface="+mn-lt"/>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Person(name)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instanceof</a:t>
            </a:r>
            <a:r>
              <a:rPr lang="en-US" dirty="0">
                <a:solidFill>
                  <a:srgbClr val="000000"/>
                </a:solidFill>
                <a:highlight>
                  <a:srgbClr val="FFFFFF"/>
                </a:highlight>
                <a:latin typeface="Consolas" panose="020B0609020204030204" pitchFamily="49" charset="0"/>
              </a:rPr>
              <a:t> Person))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Person(name);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person1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Person</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person2 = Person();</a:t>
            </a: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mn-lt"/>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7" name="Rounded Rectangle 6"/>
          <p:cNvSpPr/>
          <p:nvPr/>
        </p:nvSpPr>
        <p:spPr bwMode="auto">
          <a:xfrm>
            <a:off x="5053674" y="3733800"/>
            <a:ext cx="2819400" cy="20574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lang="en-US" sz="2000" b="1" dirty="0" smtClean="0"/>
              <a:t>This technique is meant to protect against accidental creation of objects without using new</a:t>
            </a:r>
            <a:endParaRPr lang="en-US" sz="2000" b="1" dirty="0"/>
          </a:p>
        </p:txBody>
      </p:sp>
    </p:spTree>
    <p:extLst>
      <p:ext uri="{BB962C8B-B14F-4D97-AF65-F5344CB8AC3E}">
        <p14:creationId xmlns:p14="http://schemas.microsoft.com/office/powerpoint/2010/main" val="3055497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Ignored Invention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Cat(name, breed, color)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instanceof</a:t>
            </a:r>
            <a:r>
              <a:rPr lang="en-US" dirty="0">
                <a:solidFill>
                  <a:srgbClr val="000000"/>
                </a:solidFill>
                <a:highlight>
                  <a:srgbClr val="FFFFFF"/>
                </a:highlight>
                <a:latin typeface="Consolas" panose="020B0609020204030204" pitchFamily="49" charset="0"/>
              </a:rPr>
              <a:t> Cat))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Cat(name, breed, color);</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.name </a:t>
            </a:r>
            <a:r>
              <a:rPr lang="en-US" dirty="0">
                <a:solidFill>
                  <a:srgbClr val="000000"/>
                </a:solidFill>
                <a:highlight>
                  <a:srgbClr val="FFFFFF"/>
                </a:highlight>
                <a:latin typeface="Consolas" panose="020B0609020204030204" pitchFamily="49" charset="0"/>
              </a:rPr>
              <a:t>= name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.breed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breed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.color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color || </a:t>
            </a:r>
            <a:r>
              <a:rPr lang="en-US" dirty="0">
                <a:solidFill>
                  <a:srgbClr val="A31515"/>
                </a:solidFill>
                <a:highlight>
                  <a:srgbClr val="FFFFFF"/>
                </a:highlight>
                <a:latin typeface="Consolas" panose="020B0609020204030204" pitchFamily="49" charset="0"/>
              </a:rPr>
              <a:t>"Unknown"</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fluffy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Cat(</a:t>
            </a:r>
            <a:r>
              <a:rPr lang="en-US" dirty="0">
                <a:solidFill>
                  <a:srgbClr val="A31515"/>
                </a:solidFill>
                <a:highlight>
                  <a:srgbClr val="FFFFFF"/>
                </a:highlight>
                <a:latin typeface="Consolas" panose="020B0609020204030204" pitchFamily="49" charset="0"/>
              </a:rPr>
              <a:t>"Fluffy"</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"Ragamuffin"</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"White"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midnight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Cat(</a:t>
            </a:r>
            <a:r>
              <a:rPr lang="en-US" dirty="0">
                <a:solidFill>
                  <a:srgbClr val="A31515"/>
                </a:solidFill>
                <a:highlight>
                  <a:srgbClr val="FFFFFF"/>
                </a:highlight>
                <a:latin typeface="Consolas" panose="020B0609020204030204" pitchFamily="49" charset="0"/>
              </a:rPr>
              <a:t>"Midnight"</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"Bombay"</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"Black</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JSON.stringify</a:t>
            </a:r>
            <a:r>
              <a:rPr lang="en-US" dirty="0" smtClean="0">
                <a:solidFill>
                  <a:srgbClr val="000000"/>
                </a:solidFill>
                <a:highlight>
                  <a:srgbClr val="FFFFFF"/>
                </a:highlight>
                <a:latin typeface="Consolas" panose="020B0609020204030204" pitchFamily="49" charset="0"/>
              </a:rPr>
              <a:t>(fluffy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(midnight));</a:t>
            </a:r>
          </a:p>
          <a:p>
            <a:pPr marL="0" indent="0">
              <a:buNone/>
            </a:pPr>
            <a:r>
              <a:rPr lang="en-US" dirty="0">
                <a:solidFill>
                  <a:srgbClr val="000000"/>
                </a:solidFill>
                <a:highlight>
                  <a:srgbClr val="FFFFFF"/>
                </a:highlight>
                <a:latin typeface="Consolas" panose="020B0609020204030204" pitchFamily="49" charset="0"/>
              </a:rPr>
              <a:t>console.log(window.name, </a:t>
            </a:r>
            <a:r>
              <a:rPr lang="en-US" dirty="0" err="1">
                <a:solidFill>
                  <a:srgbClr val="000000"/>
                </a:solidFill>
                <a:highlight>
                  <a:srgbClr val="FFFFFF"/>
                </a:highlight>
                <a:latin typeface="Consolas" panose="020B0609020204030204" pitchFamily="49" charset="0"/>
              </a:rPr>
              <a:t>window.breed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window.color</a:t>
            </a:r>
            <a:r>
              <a:rPr lang="en-US" dirty="0">
                <a:solidFill>
                  <a:srgbClr val="000000"/>
                </a:solidFill>
                <a:highlight>
                  <a:srgbClr val="FFFFFF"/>
                </a:highlight>
                <a:latin typeface="Consolas" panose="020B0609020204030204" pitchFamily="49" charset="0"/>
              </a:rPr>
              <a:t>);</a:t>
            </a: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1" name="Rounded Rectangle 10"/>
          <p:cNvSpPr/>
          <p:nvPr/>
        </p:nvSpPr>
        <p:spPr bwMode="auto">
          <a:xfrm>
            <a:off x="595321" y="2934240"/>
            <a:ext cx="7962843" cy="129269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a:t>
            </a:r>
            <a:r>
              <a:rPr lang="en-US" sz="2000" dirty="0" err="1" smtClean="0">
                <a:solidFill>
                  <a:srgbClr val="92D050"/>
                </a:solidFill>
                <a:latin typeface="Consolas" panose="020B0609020204030204" pitchFamily="49" charset="0"/>
                <a:cs typeface="Consolas" panose="020B0609020204030204" pitchFamily="49" charset="0"/>
              </a:rPr>
              <a:t>name":"Fluffy","breed":"Ragamuffin","color":"White</a:t>
            </a:r>
            <a:r>
              <a:rPr lang="en-US" sz="2000" dirty="0" smtClean="0">
                <a:solidFill>
                  <a:srgbClr val="92D050"/>
                </a:solidFill>
                <a:latin typeface="Consolas" panose="020B0609020204030204" pitchFamily="49" charset="0"/>
                <a:cs typeface="Consolas" panose="020B0609020204030204" pitchFamily="49" charset="0"/>
              </a:rPr>
              <a:t>"}</a:t>
            </a:r>
          </a:p>
          <a:p>
            <a:r>
              <a:rPr lang="en-US" sz="2000" dirty="0" smtClean="0">
                <a:solidFill>
                  <a:srgbClr val="92D050"/>
                </a:solidFill>
                <a:latin typeface="Consolas" panose="020B0609020204030204" pitchFamily="49" charset="0"/>
                <a:cs typeface="Consolas" panose="020B0609020204030204" pitchFamily="49" charset="0"/>
              </a:rPr>
              <a:t>{"</a:t>
            </a:r>
            <a:r>
              <a:rPr lang="en-US" sz="2000" dirty="0" err="1" smtClean="0">
                <a:solidFill>
                  <a:srgbClr val="92D050"/>
                </a:solidFill>
                <a:latin typeface="Consolas" panose="020B0609020204030204" pitchFamily="49" charset="0"/>
                <a:cs typeface="Consolas" panose="020B0609020204030204" pitchFamily="49" charset="0"/>
              </a:rPr>
              <a:t>name":"Midnight","breed":"Bombay","color":"Black</a:t>
            </a:r>
            <a:r>
              <a:rPr lang="en-US" sz="2000" dirty="0" smtClean="0">
                <a:solidFill>
                  <a:srgbClr val="92D050"/>
                </a:solidFill>
                <a:latin typeface="Consolas" panose="020B0609020204030204" pitchFamily="49" charset="0"/>
                <a:cs typeface="Consolas" panose="020B0609020204030204" pitchFamily="49" charset="0"/>
              </a:rPr>
              <a:t>"}</a:t>
            </a:r>
          </a:p>
          <a:p>
            <a:r>
              <a:rPr lang="en-US" sz="2000" dirty="0" smtClean="0">
                <a:solidFill>
                  <a:srgbClr val="92D050"/>
                </a:solidFill>
                <a:latin typeface="Consolas" panose="020B0609020204030204" pitchFamily="49" charset="0"/>
                <a:cs typeface="Consolas" panose="020B0609020204030204" pitchFamily="49" charset="0"/>
              </a:rPr>
              <a:t>result undefined </a:t>
            </a:r>
            <a:r>
              <a:rPr lang="en-US" sz="2000" dirty="0" err="1" smtClean="0">
                <a:solidFill>
                  <a:srgbClr val="92D050"/>
                </a:solidFill>
                <a:latin typeface="Consolas" panose="020B0609020204030204" pitchFamily="49" charset="0"/>
                <a:cs typeface="Consolas" panose="020B0609020204030204" pitchFamily="49" charset="0"/>
              </a:rPr>
              <a:t>undefined</a:t>
            </a:r>
            <a:endParaRPr lang="en-US" sz="2000" dirty="0">
              <a:solidFill>
                <a:srgbClr val="92D050"/>
              </a:solidFill>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702" y="1087348"/>
            <a:ext cx="6782595" cy="1657285"/>
          </a:xfrm>
          <a:prstGeom prst="rect">
            <a:avLst/>
          </a:prstGeom>
        </p:spPr>
      </p:pic>
    </p:spTree>
    <p:extLst>
      <p:ext uri="{BB962C8B-B14F-4D97-AF65-F5344CB8AC3E}">
        <p14:creationId xmlns:p14="http://schemas.microsoft.com/office/powerpoint/2010/main" val="4263606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Inaccurate Increase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8000"/>
                </a:solidFill>
                <a:highlight>
                  <a:srgbClr val="FFFFFF"/>
                </a:highlight>
                <a:latin typeface="Consolas" panose="020B0609020204030204" pitchFamily="49" charset="0"/>
              </a:rPr>
              <a:t>// Desired Output: </a:t>
            </a:r>
            <a:r>
              <a:rPr lang="en-US" dirty="0" smtClean="0">
                <a:solidFill>
                  <a:srgbClr val="008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apple-1", "orange-2", "banana-3"]</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fruit = [</a:t>
            </a:r>
            <a:r>
              <a:rPr lang="en-US" dirty="0">
                <a:solidFill>
                  <a:srgbClr val="A31515"/>
                </a:solidFill>
                <a:highlight>
                  <a:srgbClr val="FFFFFF"/>
                </a:highlight>
                <a:latin typeface="Consolas" panose="020B0609020204030204" pitchFamily="49" charset="0"/>
              </a:rPr>
              <a:t>"apple-1"</a:t>
            </a:r>
            <a:r>
              <a:rPr lang="en-US" dirty="0">
                <a:solidFill>
                  <a:srgbClr val="000000"/>
                </a:solidFill>
                <a:highlight>
                  <a:srgbClr val="FFFFFF"/>
                </a:highlight>
                <a:latin typeface="Consolas" panose="020B0609020204030204" pitchFamily="49" charset="0"/>
              </a:rPr>
              <a:t>], index = 0, count = 1;</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fruit[index</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"orange-"</a:t>
            </a:r>
            <a:r>
              <a:rPr lang="en-US" dirty="0">
                <a:solidFill>
                  <a:srgbClr val="000000"/>
                </a:solidFill>
                <a:highlight>
                  <a:srgbClr val="FFFFFF"/>
                </a:highlight>
                <a:latin typeface="Consolas" panose="020B0609020204030204" pitchFamily="49" charset="0"/>
              </a:rPr>
              <a:t> + ++count;</a:t>
            </a:r>
          </a:p>
          <a:p>
            <a:pPr marL="0" indent="0">
              <a:buNone/>
            </a:pPr>
            <a:r>
              <a:rPr lang="en-US" dirty="0">
                <a:solidFill>
                  <a:srgbClr val="000000"/>
                </a:solidFill>
                <a:highlight>
                  <a:srgbClr val="FFFFFF"/>
                </a:highlight>
                <a:latin typeface="Consolas" panose="020B0609020204030204" pitchFamily="49" charset="0"/>
              </a:rPr>
              <a:t>fruit[index++] = </a:t>
            </a:r>
            <a:r>
              <a:rPr lang="en-US" dirty="0">
                <a:solidFill>
                  <a:srgbClr val="A31515"/>
                </a:solidFill>
                <a:highlight>
                  <a:srgbClr val="FFFFFF"/>
                </a:highlight>
                <a:latin typeface="Consolas" panose="020B0609020204030204" pitchFamily="49" charset="0"/>
              </a:rPr>
              <a:t>"banana-"</a:t>
            </a:r>
            <a:r>
              <a:rPr lang="en-US" dirty="0">
                <a:solidFill>
                  <a:srgbClr val="000000"/>
                </a:solidFill>
                <a:highlight>
                  <a:srgbClr val="FFFFFF"/>
                </a:highlight>
                <a:latin typeface="Consolas" panose="020B0609020204030204" pitchFamily="49" charset="0"/>
              </a:rPr>
              <a:t> + ++count;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JSON.stringify</a:t>
            </a:r>
            <a:r>
              <a:rPr lang="en-US" dirty="0" smtClean="0">
                <a:solidFill>
                  <a:srgbClr val="000000"/>
                </a:solidFill>
                <a:highlight>
                  <a:srgbClr val="FFFFFF"/>
                </a:highlight>
                <a:latin typeface="Consolas" panose="020B0609020204030204" pitchFamily="49" charset="0"/>
              </a:rPr>
              <a:t>(fruit</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545666335"/>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Inaccurate Increase Bug</a:t>
            </a:r>
          </a:p>
        </p:txBody>
      </p:sp>
      <p:sp>
        <p:nvSpPr>
          <p:cNvPr id="3" name="Text Placeholder 2"/>
          <p:cNvSpPr>
            <a:spLocks noGrp="1"/>
          </p:cNvSpPr>
          <p:nvPr>
            <p:ph type="body" idx="1"/>
          </p:nvPr>
        </p:nvSpPr>
        <p:spPr/>
        <p:txBody>
          <a:bodyPr/>
          <a:lstStyle/>
          <a:p>
            <a:pPr marL="0" indent="0">
              <a:buNone/>
            </a:pPr>
            <a:r>
              <a:rPr lang="en-US" dirty="0">
                <a:solidFill>
                  <a:srgbClr val="008000"/>
                </a:solidFill>
                <a:highlight>
                  <a:srgbClr val="FFFFFF"/>
                </a:highlight>
                <a:latin typeface="Consolas" panose="020B0609020204030204" pitchFamily="49" charset="0"/>
              </a:rPr>
              <a:t>// Desired Output: ["apple-1", "orange-2", "banana-3"]</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fruit = [</a:t>
            </a:r>
            <a:r>
              <a:rPr lang="en-US" dirty="0">
                <a:solidFill>
                  <a:srgbClr val="A31515"/>
                </a:solidFill>
                <a:highlight>
                  <a:srgbClr val="FFFFFF"/>
                </a:highlight>
                <a:latin typeface="Consolas" panose="020B0609020204030204" pitchFamily="49" charset="0"/>
              </a:rPr>
              <a:t>"apple-1"</a:t>
            </a:r>
            <a:r>
              <a:rPr lang="en-US" dirty="0">
                <a:solidFill>
                  <a:srgbClr val="000000"/>
                </a:solidFill>
                <a:highlight>
                  <a:srgbClr val="FFFFFF"/>
                </a:highlight>
                <a:latin typeface="Consolas" panose="020B0609020204030204" pitchFamily="49" charset="0"/>
              </a:rPr>
              <a:t>], index = 0, count = 1;</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fruit[index++] = </a:t>
            </a:r>
            <a:r>
              <a:rPr lang="en-US" dirty="0">
                <a:solidFill>
                  <a:srgbClr val="A31515"/>
                </a:solidFill>
                <a:highlight>
                  <a:srgbClr val="FFFFFF"/>
                </a:highlight>
                <a:latin typeface="Consolas" panose="020B0609020204030204" pitchFamily="49" charset="0"/>
              </a:rPr>
              <a:t>"orange-"</a:t>
            </a:r>
            <a:r>
              <a:rPr lang="en-US" dirty="0">
                <a:solidFill>
                  <a:srgbClr val="000000"/>
                </a:solidFill>
                <a:highlight>
                  <a:srgbClr val="FFFFFF"/>
                </a:highlight>
                <a:latin typeface="Consolas" panose="020B0609020204030204" pitchFamily="49" charset="0"/>
              </a:rPr>
              <a:t> + ++count;</a:t>
            </a:r>
          </a:p>
          <a:p>
            <a:pPr marL="0" indent="0">
              <a:buNone/>
            </a:pPr>
            <a:r>
              <a:rPr lang="en-US" dirty="0">
                <a:solidFill>
                  <a:srgbClr val="000000"/>
                </a:solidFill>
                <a:highlight>
                  <a:srgbClr val="FFFFFF"/>
                </a:highlight>
                <a:latin typeface="Consolas" panose="020B0609020204030204" pitchFamily="49" charset="0"/>
              </a:rPr>
              <a:t>fruit[index++] = </a:t>
            </a:r>
            <a:r>
              <a:rPr lang="en-US" dirty="0">
                <a:solidFill>
                  <a:srgbClr val="A31515"/>
                </a:solidFill>
                <a:highlight>
                  <a:srgbClr val="FFFFFF"/>
                </a:highlight>
                <a:latin typeface="Consolas" panose="020B0609020204030204" pitchFamily="49" charset="0"/>
              </a:rPr>
              <a:t>"banana-"</a:t>
            </a:r>
            <a:r>
              <a:rPr lang="en-US" dirty="0">
                <a:solidFill>
                  <a:srgbClr val="000000"/>
                </a:solidFill>
                <a:highlight>
                  <a:srgbClr val="FFFFFF"/>
                </a:highlight>
                <a:latin typeface="Consolas" panose="020B0609020204030204" pitchFamily="49" charset="0"/>
              </a:rPr>
              <a:t> + ++count;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(fruit));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Actual Output: ["orange-2", "banana-3"] </a:t>
            </a:r>
            <a:endParaRPr lang="en-US" dirty="0">
              <a:solidFill>
                <a:srgbClr val="000000"/>
              </a:solidFill>
              <a:highlight>
                <a:srgbClr val="FFFFFF"/>
              </a:highlight>
              <a:latin typeface="Consolas" panose="020B0609020204030204" pitchFamily="49" charset="0"/>
            </a:endParaRP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7" name="Rectangular Callout 6"/>
          <p:cNvSpPr/>
          <p:nvPr/>
        </p:nvSpPr>
        <p:spPr>
          <a:xfrm>
            <a:off x="3505200" y="5410200"/>
            <a:ext cx="3276715" cy="650788"/>
          </a:xfrm>
          <a:prstGeom prst="wedgeRectCallout">
            <a:avLst>
              <a:gd name="adj1" fmla="val -37585"/>
              <a:gd name="adj2" fmla="val -8932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Where did apple-1 go?</a:t>
            </a:r>
            <a:endParaRPr lang="en-US" sz="2000" b="1" dirty="0"/>
          </a:p>
        </p:txBody>
      </p:sp>
    </p:spTree>
    <p:extLst>
      <p:ext uri="{BB962C8B-B14F-4D97-AF65-F5344CB8AC3E}">
        <p14:creationId xmlns:p14="http://schemas.microsoft.com/office/powerpoint/2010/main" val="2107316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getNames</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length = </a:t>
            </a:r>
            <a:r>
              <a:rPr lang="en-US" dirty="0" smtClean="0">
                <a:solidFill>
                  <a:srgbClr val="000000"/>
                </a:solidFill>
                <a:highlight>
                  <a:srgbClr val="FFFFFF"/>
                </a:highlight>
                <a:latin typeface="Consolas" panose="020B0609020204030204" pitchFamily="49" charset="0"/>
              </a:rPr>
              <a:t>0, names </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p>
          <a:p>
            <a:pPr marL="0" indent="0">
              <a:buNone/>
            </a:pPr>
            <a:endParaRPr lang="en-US" dirty="0">
              <a:solidFill>
                <a:srgbClr val="A31515"/>
              </a:solidFill>
              <a:highlight>
                <a:srgbClr val="FFFFFF"/>
              </a:highlight>
              <a:latin typeface="Consolas" panose="020B0609020204030204" pitchFamily="49" charset="0"/>
            </a:endParaRPr>
          </a:p>
          <a:p>
            <a:pPr marL="0" indent="0">
              <a:buNone/>
            </a:pPr>
            <a:r>
              <a:rPr lang="en-US" dirty="0" smtClean="0">
                <a:solidFill>
                  <a:srgbClr val="A31515"/>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length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+ 1;</a:t>
            </a:r>
          </a:p>
          <a:p>
            <a:pPr marL="0" indent="0">
              <a:buNone/>
            </a:pPr>
            <a:r>
              <a:rPr lang="en-US" dirty="0" smtClean="0">
                <a:solidFill>
                  <a:srgbClr val="000000"/>
                </a:solidFill>
                <a:highlight>
                  <a:srgbClr val="FFFFFF"/>
                </a:highlight>
                <a:latin typeface="Consolas" panose="020B0609020204030204" pitchFamily="49" charset="0"/>
              </a:rPr>
              <a:t>    names </a:t>
            </a:r>
            <a:r>
              <a:rPr lang="en-US" dirty="0">
                <a:solidFill>
                  <a:srgbClr val="000000"/>
                </a:solidFill>
                <a:highlight>
                  <a:srgbClr val="FFFFFF"/>
                </a:highlight>
                <a:latin typeface="Consolas" panose="020B0609020204030204" pitchFamily="49" charset="0"/>
              </a:rPr>
              <a:t>+= 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a:t>
            </a:r>
            <a:r>
              <a:rPr lang="en-US" dirty="0">
                <a:solidFill>
                  <a:srgbClr val="000000"/>
                </a:solidFill>
                <a:highlight>
                  <a:srgbClr val="FFFFFF"/>
                </a:highlight>
                <a:latin typeface="Consolas" panose="020B0609020204030204" pitchFamily="49" charset="0"/>
              </a:rPr>
              <a:t>: length,</a:t>
            </a:r>
          </a:p>
          <a:p>
            <a:pPr marL="0" indent="0">
              <a:buNone/>
            </a:pPr>
            <a:r>
              <a:rPr lang="en-US" dirty="0" smtClean="0">
                <a:solidFill>
                  <a:srgbClr val="000000"/>
                </a:solidFill>
                <a:highlight>
                  <a:srgbClr val="FFFFFF"/>
                </a:highlight>
                <a:latin typeface="Consolas" panose="020B0609020204030204" pitchFamily="49" charset="0"/>
              </a:rPr>
              <a:t>    names</a:t>
            </a:r>
            <a:r>
              <a:rPr lang="en-US" dirty="0">
                <a:solidFill>
                  <a:srgbClr val="000000"/>
                </a:solidFill>
                <a:highlight>
                  <a:srgbClr val="FFFFFF"/>
                </a:highlight>
                <a:latin typeface="Consolas" panose="020B0609020204030204" pitchFamily="49" charset="0"/>
              </a:rPr>
              <a:t>: names</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p>
        </p:txBody>
      </p:sp>
      <p:sp>
        <p:nvSpPr>
          <p:cNvPr id="4" name="Rounded Rectangle 3"/>
          <p:cNvSpPr/>
          <p:nvPr/>
        </p:nvSpPr>
        <p:spPr bwMode="auto">
          <a:xfrm>
            <a:off x="4257038" y="5462154"/>
            <a:ext cx="4429762" cy="810491"/>
          </a:xfrm>
          <a:prstGeom prst="round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2000" b="1" dirty="0"/>
              <a:t>Automatic Semicolon </a:t>
            </a:r>
            <a:r>
              <a:rPr lang="en-US" sz="2000" b="1" dirty="0" smtClean="0"/>
              <a:t>Insertion (ASI)</a:t>
            </a:r>
            <a:endParaRPr lang="en-US" sz="2000" b="1" dirty="0"/>
          </a:p>
        </p:txBody>
      </p:sp>
      <p:sp>
        <p:nvSpPr>
          <p:cNvPr id="14" name="Right Arrow 13"/>
          <p:cNvSpPr/>
          <p:nvPr/>
        </p:nvSpPr>
        <p:spPr bwMode="auto">
          <a:xfrm rot="10800000">
            <a:off x="3273136" y="2932910"/>
            <a:ext cx="2597727" cy="207819"/>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5" name="Right Arrow 14"/>
          <p:cNvSpPr/>
          <p:nvPr/>
        </p:nvSpPr>
        <p:spPr bwMode="auto">
          <a:xfrm rot="10800000">
            <a:off x="3952467" y="3302423"/>
            <a:ext cx="2597727" cy="207819"/>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6" name="Right Arrow 15"/>
          <p:cNvSpPr/>
          <p:nvPr/>
        </p:nvSpPr>
        <p:spPr bwMode="auto">
          <a:xfrm rot="10800000">
            <a:off x="1870363" y="4421628"/>
            <a:ext cx="2597727" cy="207819"/>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7" name="Right Arrow 16"/>
          <p:cNvSpPr/>
          <p:nvPr/>
        </p:nvSpPr>
        <p:spPr bwMode="auto">
          <a:xfrm rot="10800000">
            <a:off x="1201881" y="5867399"/>
            <a:ext cx="2597727" cy="207819"/>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8" name="Right Arrow 17"/>
          <p:cNvSpPr/>
          <p:nvPr/>
        </p:nvSpPr>
        <p:spPr bwMode="auto">
          <a:xfrm rot="10800000">
            <a:off x="1260991" y="3677269"/>
            <a:ext cx="2597727" cy="207819"/>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9" name="Explosion 1 18"/>
          <p:cNvSpPr/>
          <p:nvPr/>
        </p:nvSpPr>
        <p:spPr bwMode="auto">
          <a:xfrm>
            <a:off x="4073983" y="3739885"/>
            <a:ext cx="1897555" cy="1470802"/>
          </a:xfrm>
          <a:prstGeom prst="irregularSeal1">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2000" b="1" dirty="0" smtClean="0"/>
              <a:t>WHAT!?!</a:t>
            </a:r>
            <a:endParaRPr lang="en-US" sz="2000" b="1" dirty="0"/>
          </a:p>
        </p:txBody>
      </p:sp>
      <p:sp>
        <p:nvSpPr>
          <p:cNvPr id="21" name="Right Arrow 20"/>
          <p:cNvSpPr/>
          <p:nvPr/>
        </p:nvSpPr>
        <p:spPr bwMode="auto">
          <a:xfrm rot="10800000">
            <a:off x="4608075" y="1830577"/>
            <a:ext cx="1286509" cy="217418"/>
          </a:xfrm>
          <a:prstGeom prst="rightArrow">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22" name="Rectangle 21"/>
          <p:cNvSpPr/>
          <p:nvPr/>
        </p:nvSpPr>
        <p:spPr>
          <a:xfrm>
            <a:off x="5870863" y="1150726"/>
            <a:ext cx="792304" cy="1569660"/>
          </a:xfrm>
          <a:prstGeom prst="rect">
            <a:avLst/>
          </a:prstGeom>
          <a:noFill/>
        </p:spPr>
        <p:txBody>
          <a:bodyPr wrap="square" lIns="91440" tIns="45720" rIns="91440" bIns="45720">
            <a:spAutoFit/>
          </a:bodyPr>
          <a:lstStyle/>
          <a:p>
            <a:pPr algn="ctr"/>
            <a:r>
              <a:rPr lang="en-US" sz="9600" b="1" cap="none" spc="0" dirty="0" smtClean="0">
                <a:ln w="22225">
                  <a:solidFill>
                    <a:schemeClr val="accent2"/>
                  </a:solidFill>
                  <a:prstDash val="solid"/>
                </a:ln>
                <a:solidFill>
                  <a:schemeClr val="accent2">
                    <a:lumMod val="40000"/>
                    <a:lumOff val="60000"/>
                  </a:schemeClr>
                </a:solidFill>
                <a:effectLst/>
              </a:rPr>
              <a:t>?</a:t>
            </a:r>
            <a:endParaRPr lang="en-US" sz="9600" b="1" cap="none" spc="0" dirty="0">
              <a:ln w="22225">
                <a:solidFill>
                  <a:schemeClr val="accent2"/>
                </a:solidFill>
                <a:prstDash val="solid"/>
              </a:ln>
              <a:solidFill>
                <a:schemeClr val="accent2">
                  <a:lumMod val="40000"/>
                  <a:lumOff val="60000"/>
                </a:schemeClr>
              </a:solidFill>
              <a:effectLst/>
            </a:endParaRPr>
          </a:p>
        </p:txBody>
      </p:sp>
      <p:grpSp>
        <p:nvGrpSpPr>
          <p:cNvPr id="20" name="Group 19"/>
          <p:cNvGrpSpPr/>
          <p:nvPr/>
        </p:nvGrpSpPr>
        <p:grpSpPr>
          <a:xfrm>
            <a:off x="7610677" y="0"/>
            <a:ext cx="1731231" cy="1524000"/>
            <a:chOff x="7610677" y="0"/>
            <a:chExt cx="1731231" cy="1524000"/>
          </a:xfrm>
        </p:grpSpPr>
        <p:sp>
          <p:nvSpPr>
            <p:cNvPr id="23" name="Right Triangle 22"/>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24" name="TextBox 2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91509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1" grpId="0" animBg="1"/>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Inaccurate Increase Bug</a:t>
            </a:r>
          </a:p>
        </p:txBody>
      </p:sp>
      <p:sp>
        <p:nvSpPr>
          <p:cNvPr id="3" name="Text Placeholder 2"/>
          <p:cNvSpPr>
            <a:spLocks noGrp="1"/>
          </p:cNvSpPr>
          <p:nvPr>
            <p:ph type="body" idx="1"/>
          </p:nvPr>
        </p:nvSpPr>
        <p:spPr>
          <a:ln>
            <a:solidFill>
              <a:schemeClr val="bg1"/>
            </a:solidFill>
          </a:ln>
        </p:spPr>
        <p:style>
          <a:lnRef idx="2">
            <a:schemeClr val="dk1"/>
          </a:lnRef>
          <a:fillRef idx="1">
            <a:schemeClr val="lt1"/>
          </a:fillRef>
          <a:effectRef idx="0">
            <a:schemeClr val="dk1"/>
          </a:effectRef>
          <a:fontRef idx="minor">
            <a:schemeClr val="dk1"/>
          </a:fontRef>
        </p:style>
        <p:txBody>
          <a:bodyPr/>
          <a:lstStyle/>
          <a:p>
            <a:pPr marL="0" indent="0">
              <a:buNone/>
            </a:pPr>
            <a:r>
              <a:rPr lang="en-US" dirty="0" smtClean="0">
                <a:solidFill>
                  <a:srgbClr val="000000"/>
                </a:solidFill>
                <a:highlight>
                  <a:srgbClr val="FFFFFF"/>
                </a:highlight>
                <a:latin typeface="+mn-lt"/>
              </a:rPr>
              <a:t>Arithmetic Operator (++)</a:t>
            </a:r>
          </a:p>
          <a:p>
            <a:endParaRPr lang="en-US" dirty="0" smtClean="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smtClean="0">
              <a:solidFill>
                <a:srgbClr val="000000"/>
              </a:solidFill>
              <a:highlight>
                <a:srgbClr val="FFFFFF"/>
              </a:highlight>
              <a:latin typeface="+mn-lt"/>
            </a:endParaRPr>
          </a:p>
          <a:p>
            <a:pPr marL="0" indent="0">
              <a:buNone/>
            </a:pPr>
            <a:endParaRPr lang="en-US" sz="800" dirty="0" smtClean="0">
              <a:solidFill>
                <a:srgbClr val="000000"/>
              </a:solidFill>
              <a:highlight>
                <a:srgbClr val="FFFFFF"/>
              </a:highlight>
              <a:latin typeface="+mn-lt"/>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x = 0;</a:t>
            </a:r>
          </a:p>
          <a:p>
            <a:pPr marL="0" indent="0">
              <a:buNone/>
            </a:pPr>
            <a:r>
              <a:rPr lang="en-US" dirty="0">
                <a:solidFill>
                  <a:srgbClr val="000000"/>
                </a:solidFill>
                <a:highlight>
                  <a:srgbClr val="FFFFFF"/>
                </a:highlight>
                <a:latin typeface="Consolas" panose="020B0609020204030204" pitchFamily="49" charset="0"/>
              </a:rPr>
              <a:t>x++;</a:t>
            </a:r>
          </a:p>
          <a:p>
            <a:pPr marL="0" indent="0">
              <a:buNone/>
            </a:pPr>
            <a:r>
              <a:rPr lang="en-US" dirty="0">
                <a:solidFill>
                  <a:srgbClr val="000000"/>
                </a:solidFill>
                <a:highlight>
                  <a:srgbClr val="FFFFFF"/>
                </a:highlight>
                <a:latin typeface="Consolas" panose="020B0609020204030204" pitchFamily="49" charset="0"/>
              </a:rPr>
              <a:t>console.log(x); </a:t>
            </a:r>
            <a:r>
              <a:rPr lang="en-US" dirty="0">
                <a:solidFill>
                  <a:srgbClr val="008000"/>
                </a:solidFill>
                <a:highlight>
                  <a:srgbClr val="FFFFFF"/>
                </a:highlight>
                <a:latin typeface="Consolas" panose="020B0609020204030204" pitchFamily="49" charset="0"/>
              </a:rPr>
              <a:t>// 1</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myArray</a:t>
            </a:r>
            <a:r>
              <a:rPr lang="en-US" dirty="0">
                <a:solidFill>
                  <a:srgbClr val="000000"/>
                </a:solidFill>
                <a:highlight>
                  <a:srgbClr val="FFFFFF"/>
                </a:highlight>
                <a:latin typeface="Consolas" panose="020B0609020204030204" pitchFamily="49" charset="0"/>
              </a:rPr>
              <a:t> = [], y = 0;</a:t>
            </a:r>
          </a:p>
          <a:p>
            <a:pPr marL="0" indent="0">
              <a:buNone/>
            </a:pPr>
            <a:r>
              <a:rPr lang="en-US" dirty="0" err="1">
                <a:solidFill>
                  <a:srgbClr val="000000"/>
                </a:solidFill>
                <a:highlight>
                  <a:srgbClr val="FFFFFF"/>
                </a:highlight>
                <a:latin typeface="Consolas" panose="020B0609020204030204" pitchFamily="49" charset="0"/>
              </a:rPr>
              <a:t>myArray</a:t>
            </a:r>
            <a:r>
              <a:rPr lang="en-US" dirty="0">
                <a:solidFill>
                  <a:srgbClr val="000000"/>
                </a:solidFill>
                <a:highlight>
                  <a:srgbClr val="FFFFFF"/>
                </a:highlight>
                <a:latin typeface="Consolas" panose="020B0609020204030204" pitchFamily="49" charset="0"/>
              </a:rPr>
              <a:t>[y] = </a:t>
            </a:r>
            <a:r>
              <a:rPr lang="en-US" dirty="0">
                <a:solidFill>
                  <a:srgbClr val="A31515"/>
                </a:solidFill>
                <a:highlight>
                  <a:srgbClr val="FFFFFF"/>
                </a:highlight>
                <a:latin typeface="Consolas" panose="020B0609020204030204" pitchFamily="49" charset="0"/>
              </a:rPr>
              <a:t>"test"</a:t>
            </a:r>
            <a:r>
              <a:rPr lang="en-US" dirty="0">
                <a:solidFill>
                  <a:srgbClr val="000000"/>
                </a:solidFill>
                <a:highlight>
                  <a:srgbClr val="FFFFFF"/>
                </a:highlight>
                <a:latin typeface="Consolas" panose="020B0609020204030204" pitchFamily="49" charset="0"/>
              </a:rPr>
              <a:t> + ++y;</a:t>
            </a: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myArray</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y); </a:t>
            </a:r>
            <a:r>
              <a:rPr lang="en-US" dirty="0">
                <a:solidFill>
                  <a:srgbClr val="008000"/>
                </a:solidFill>
                <a:highlight>
                  <a:srgbClr val="FFFFFF"/>
                </a:highlight>
                <a:latin typeface="Consolas" panose="020B0609020204030204" pitchFamily="49" charset="0"/>
              </a:rPr>
              <a:t>// ["test1"] 1</a:t>
            </a: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myArray</a:t>
            </a:r>
            <a:r>
              <a:rPr lang="en-US" dirty="0" smtClean="0">
                <a:solidFill>
                  <a:srgbClr val="00000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"test"</a:t>
            </a:r>
            <a:r>
              <a:rPr lang="en-US" dirty="0">
                <a:solidFill>
                  <a:srgbClr val="000000"/>
                </a:solidFill>
                <a:highlight>
                  <a:srgbClr val="FFFFFF"/>
                </a:highlight>
                <a:latin typeface="Consolas" panose="020B0609020204030204" pitchFamily="49" charset="0"/>
              </a:rPr>
              <a:t> + y++;</a:t>
            </a:r>
          </a:p>
          <a:p>
            <a:pPr marL="0" indent="0">
              <a:buNone/>
            </a:pP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00"/>
                </a:solidFill>
                <a:highlight>
                  <a:srgbClr val="FFFFFF"/>
                </a:highlight>
                <a:latin typeface="Consolas" panose="020B0609020204030204" pitchFamily="49" charset="0"/>
              </a:rPr>
              <a:t>myArray</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y);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test1", "test1"] 2</a:t>
            </a:r>
            <a:endParaRPr lang="en-US" dirty="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a:p>
            <a:pPr marL="0" indent="0">
              <a:buNone/>
            </a:pPr>
            <a:endParaRPr lang="en-US" dirty="0">
              <a:solidFill>
                <a:srgbClr val="000000"/>
              </a:solidFill>
              <a:highlight>
                <a:srgbClr val="FFFFFF"/>
              </a:highlight>
              <a:latin typeface="+mn-lt"/>
            </a:endParaRPr>
          </a:p>
        </p:txBody>
      </p:sp>
      <p:grpSp>
        <p:nvGrpSpPr>
          <p:cNvPr id="4" name="Group 3"/>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graphicFrame>
        <p:nvGraphicFramePr>
          <p:cNvPr id="5" name="Table 4"/>
          <p:cNvGraphicFramePr>
            <a:graphicFrameLocks noGrp="1"/>
          </p:cNvGraphicFramePr>
          <p:nvPr>
            <p:extLst/>
          </p:nvPr>
        </p:nvGraphicFramePr>
        <p:xfrm>
          <a:off x="457200" y="2057400"/>
          <a:ext cx="8229600" cy="1107440"/>
        </p:xfrm>
        <a:graphic>
          <a:graphicData uri="http://schemas.openxmlformats.org/drawingml/2006/table">
            <a:tbl>
              <a:tblPr firstRow="1" bandRow="1">
                <a:tableStyleId>{5C22544A-7EE6-4342-B048-85BDC9FD1C3A}</a:tableStyleId>
              </a:tblPr>
              <a:tblGrid>
                <a:gridCol w="2209800"/>
                <a:gridCol w="2209800"/>
                <a:gridCol w="3810000"/>
              </a:tblGrid>
              <a:tr h="294640">
                <a:tc>
                  <a:txBody>
                    <a:bodyPr/>
                    <a:lstStyle/>
                    <a:p>
                      <a:r>
                        <a:rPr lang="en-US" dirty="0" smtClean="0"/>
                        <a:t>Operator</a:t>
                      </a:r>
                      <a:endParaRPr lang="en-US" dirty="0"/>
                    </a:p>
                  </a:txBody>
                  <a:tcPr/>
                </a:tc>
                <a:tc>
                  <a:txBody>
                    <a:bodyPr/>
                    <a:lstStyle/>
                    <a:p>
                      <a:r>
                        <a:rPr lang="en-US" dirty="0" smtClean="0"/>
                        <a:t>Syntax</a:t>
                      </a:r>
                      <a:endParaRPr lang="en-US" dirty="0"/>
                    </a:p>
                  </a:txBody>
                  <a:tcPr/>
                </a:tc>
                <a:tc>
                  <a:txBody>
                    <a:bodyPr/>
                    <a:lstStyle/>
                    <a:p>
                      <a:r>
                        <a:rPr lang="en-US" dirty="0" smtClean="0"/>
                        <a:t>Result</a:t>
                      </a:r>
                      <a:endParaRPr lang="en-US" dirty="0"/>
                    </a:p>
                  </a:txBody>
                  <a:tcPr/>
                </a:tc>
              </a:tr>
              <a:tr h="370840">
                <a:tc>
                  <a:txBody>
                    <a:bodyPr/>
                    <a:lstStyle/>
                    <a:p>
                      <a:r>
                        <a:rPr lang="en-US" dirty="0" smtClean="0"/>
                        <a:t>Prefix</a:t>
                      </a:r>
                      <a:endParaRPr lang="en-US" dirty="0"/>
                    </a:p>
                  </a:txBody>
                  <a:tcPr/>
                </a:tc>
                <a:tc>
                  <a:txBody>
                    <a:bodyPr/>
                    <a:lstStyle/>
                    <a:p>
                      <a:r>
                        <a:rPr lang="en-US" sz="1800" b="0" dirty="0" smtClean="0">
                          <a:latin typeface="Consolas" panose="020B0609020204030204" pitchFamily="49" charset="0"/>
                          <a:cs typeface="Consolas" panose="020B0609020204030204" pitchFamily="49" charset="0"/>
                        </a:rPr>
                        <a:t>++</a:t>
                      </a:r>
                      <a:r>
                        <a:rPr lang="en-US" sz="1800" b="0" dirty="0" err="1" smtClean="0">
                          <a:latin typeface="Consolas" panose="020B0609020204030204" pitchFamily="49" charset="0"/>
                          <a:cs typeface="Consolas" panose="020B0609020204030204" pitchFamily="49" charset="0"/>
                        </a:rPr>
                        <a:t>myVar</a:t>
                      </a:r>
                      <a:endParaRPr lang="en-US" sz="1800" b="0" dirty="0">
                        <a:latin typeface="Consolas" panose="020B0609020204030204" pitchFamily="49" charset="0"/>
                        <a:cs typeface="Consolas" panose="020B0609020204030204" pitchFamily="49" charset="0"/>
                      </a:endParaRPr>
                    </a:p>
                  </a:txBody>
                  <a:tcPr/>
                </a:tc>
                <a:tc>
                  <a:txBody>
                    <a:bodyPr/>
                    <a:lstStyle/>
                    <a:p>
                      <a:r>
                        <a:rPr lang="en-US" dirty="0" smtClean="0"/>
                        <a:t>Returns</a:t>
                      </a:r>
                      <a:r>
                        <a:rPr lang="en-US" baseline="0" dirty="0" smtClean="0"/>
                        <a:t> operand after adding one</a:t>
                      </a:r>
                      <a:endParaRPr lang="en-US" dirty="0"/>
                    </a:p>
                  </a:txBody>
                  <a:tcPr/>
                </a:tc>
              </a:tr>
              <a:tr h="370840">
                <a:tc>
                  <a:txBody>
                    <a:bodyPr/>
                    <a:lstStyle/>
                    <a:p>
                      <a:r>
                        <a:rPr lang="en-US" dirty="0" smtClean="0"/>
                        <a:t>Postfix</a:t>
                      </a:r>
                      <a:endParaRPr lang="en-US" dirty="0"/>
                    </a:p>
                  </a:txBody>
                  <a:tcPr/>
                </a:tc>
                <a:tc>
                  <a:txBody>
                    <a:bodyPr/>
                    <a:lstStyle/>
                    <a:p>
                      <a:pPr algn="l" eaLnBrk="1" fontAlgn="base" hangingPunct="1">
                        <a:spcBef>
                          <a:spcPct val="0"/>
                        </a:spcBef>
                        <a:spcAft>
                          <a:spcPct val="0"/>
                        </a:spcAft>
                      </a:pPr>
                      <a:r>
                        <a:rPr lang="en-US" sz="1800" b="0" dirty="0" err="1" smtClean="0">
                          <a:solidFill>
                            <a:schemeClr val="dk1"/>
                          </a:solidFill>
                          <a:latin typeface="Consolas" panose="020B0609020204030204" pitchFamily="49" charset="0"/>
                          <a:ea typeface="+mn-ea"/>
                          <a:cs typeface="Consolas" panose="020B0609020204030204" pitchFamily="49" charset="0"/>
                        </a:rPr>
                        <a:t>myVar</a:t>
                      </a:r>
                      <a:r>
                        <a:rPr lang="en-US" sz="1800" b="0" dirty="0" smtClean="0">
                          <a:solidFill>
                            <a:schemeClr val="dk1"/>
                          </a:solidFill>
                          <a:latin typeface="Consolas" panose="020B0609020204030204" pitchFamily="49" charset="0"/>
                          <a:ea typeface="+mn-ea"/>
                          <a:cs typeface="Consolas" panose="020B0609020204030204" pitchFamily="49" charset="0"/>
                        </a:rPr>
                        <a:t>++</a:t>
                      </a:r>
                      <a:endParaRPr lang="en-US" sz="1800" b="0" dirty="0">
                        <a:solidFill>
                          <a:schemeClr val="dk1"/>
                        </a:solidFill>
                        <a:latin typeface="Consolas" panose="020B0609020204030204" pitchFamily="49" charset="0"/>
                        <a:ea typeface="+mn-ea"/>
                        <a:cs typeface="Consolas" panose="020B0609020204030204" pitchFamily="49" charset="0"/>
                      </a:endParaRPr>
                    </a:p>
                  </a:txBody>
                  <a:tcPr/>
                </a:tc>
                <a:tc>
                  <a:txBody>
                    <a:bodyPr/>
                    <a:lstStyle/>
                    <a:p>
                      <a:r>
                        <a:rPr lang="en-US" dirty="0" smtClean="0"/>
                        <a:t>Return operand before adding one</a:t>
                      </a:r>
                      <a:endParaRPr lang="en-US" dirty="0"/>
                    </a:p>
                  </a:txBody>
                  <a:tcPr/>
                </a:tc>
              </a:tr>
            </a:tbl>
          </a:graphicData>
        </a:graphic>
      </p:graphicFrame>
      <p:sp>
        <p:nvSpPr>
          <p:cNvPr id="8" name="Rectangular Callout 7"/>
          <p:cNvSpPr/>
          <p:nvPr/>
        </p:nvSpPr>
        <p:spPr>
          <a:xfrm>
            <a:off x="4479587" y="3539383"/>
            <a:ext cx="3673813" cy="650788"/>
          </a:xfrm>
          <a:prstGeom prst="wedgeRectCallout">
            <a:avLst>
              <a:gd name="adj1" fmla="val -60888"/>
              <a:gd name="adj2" fmla="val -1907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Not so confusing on one line</a:t>
            </a:r>
            <a:endParaRPr lang="en-US" sz="2000" b="1" dirty="0"/>
          </a:p>
        </p:txBody>
      </p:sp>
      <p:sp>
        <p:nvSpPr>
          <p:cNvPr id="9" name="Rectangular Callout 8"/>
          <p:cNvSpPr/>
          <p:nvPr/>
        </p:nvSpPr>
        <p:spPr>
          <a:xfrm>
            <a:off x="4479587" y="4460788"/>
            <a:ext cx="3673813" cy="1025612"/>
          </a:xfrm>
          <a:prstGeom prst="wedgeRectCallout">
            <a:avLst>
              <a:gd name="adj1" fmla="val -60560"/>
              <a:gd name="adj2" fmla="val -1677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Somewhat confusing when part of a complex statement.</a:t>
            </a:r>
            <a:endParaRPr lang="en-US" sz="2000" b="1" dirty="0"/>
          </a:p>
        </p:txBody>
      </p:sp>
    </p:spTree>
    <p:extLst>
      <p:ext uri="{BB962C8B-B14F-4D97-AF65-F5344CB8AC3E}">
        <p14:creationId xmlns:p14="http://schemas.microsoft.com/office/powerpoint/2010/main" val="4272870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Inaccurate Increase Bug</a:t>
            </a:r>
          </a:p>
        </p:txBody>
      </p:sp>
      <p:sp>
        <p:nvSpPr>
          <p:cNvPr id="3" name="Text Placeholder 2"/>
          <p:cNvSpPr>
            <a:spLocks noGrp="1"/>
          </p:cNvSpPr>
          <p:nvPr>
            <p:ph type="body" idx="1"/>
          </p:nvPr>
        </p:nvSpPr>
        <p:spPr/>
        <p:txBody>
          <a:bodyPr/>
          <a:lstStyle/>
          <a:p>
            <a:pPr marL="0" indent="0">
              <a:buNone/>
            </a:pPr>
            <a:r>
              <a:rPr lang="en-US" dirty="0">
                <a:solidFill>
                  <a:srgbClr val="008000"/>
                </a:solidFill>
                <a:highlight>
                  <a:srgbClr val="FFFFFF"/>
                </a:highlight>
                <a:latin typeface="Consolas" panose="020B0609020204030204" pitchFamily="49" charset="0"/>
              </a:rPr>
              <a:t>// Desired Output: ["apple-1", "orange-2", "banana-3"]</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fruit = [</a:t>
            </a:r>
            <a:r>
              <a:rPr lang="en-US" dirty="0">
                <a:solidFill>
                  <a:srgbClr val="A31515"/>
                </a:solidFill>
                <a:highlight>
                  <a:srgbClr val="FFFFFF"/>
                </a:highlight>
                <a:latin typeface="Consolas" panose="020B0609020204030204" pitchFamily="49" charset="0"/>
              </a:rPr>
              <a:t>"apple-1"</a:t>
            </a:r>
            <a:r>
              <a:rPr lang="en-US" dirty="0">
                <a:solidFill>
                  <a:srgbClr val="000000"/>
                </a:solidFill>
                <a:highlight>
                  <a:srgbClr val="FFFFFF"/>
                </a:highlight>
                <a:latin typeface="Consolas" panose="020B0609020204030204" pitchFamily="49" charset="0"/>
              </a:rPr>
              <a:t>], index = 0, count = 1;</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index += 1;</a:t>
            </a:r>
          </a:p>
          <a:p>
            <a:pPr marL="0" indent="0">
              <a:buNone/>
            </a:pPr>
            <a:r>
              <a:rPr lang="en-US" dirty="0">
                <a:solidFill>
                  <a:srgbClr val="000000"/>
                </a:solidFill>
                <a:highlight>
                  <a:srgbClr val="FFFFFF"/>
                </a:highlight>
                <a:latin typeface="Consolas" panose="020B0609020204030204" pitchFamily="49" charset="0"/>
              </a:rPr>
              <a:t>count += 1;</a:t>
            </a:r>
          </a:p>
          <a:p>
            <a:pPr marL="0" indent="0">
              <a:buNone/>
            </a:pPr>
            <a:r>
              <a:rPr lang="en-US" dirty="0">
                <a:solidFill>
                  <a:srgbClr val="000000"/>
                </a:solidFill>
                <a:highlight>
                  <a:srgbClr val="FFFFFF"/>
                </a:highlight>
                <a:latin typeface="Consolas" panose="020B0609020204030204" pitchFamily="49" charset="0"/>
              </a:rPr>
              <a:t>fruit[index] = </a:t>
            </a:r>
            <a:r>
              <a:rPr lang="en-US" dirty="0">
                <a:solidFill>
                  <a:srgbClr val="A31515"/>
                </a:solidFill>
                <a:highlight>
                  <a:srgbClr val="FFFFFF"/>
                </a:highlight>
                <a:latin typeface="Consolas" panose="020B0609020204030204" pitchFamily="49" charset="0"/>
              </a:rPr>
              <a:t>"orange-"</a:t>
            </a:r>
            <a:r>
              <a:rPr lang="en-US" dirty="0">
                <a:solidFill>
                  <a:srgbClr val="000000"/>
                </a:solidFill>
                <a:highlight>
                  <a:srgbClr val="FFFFFF"/>
                </a:highlight>
                <a:latin typeface="Consolas" panose="020B0609020204030204" pitchFamily="49" charset="0"/>
              </a:rPr>
              <a:t> + count;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index += 1;</a:t>
            </a:r>
          </a:p>
          <a:p>
            <a:pPr marL="0" indent="0">
              <a:buNone/>
            </a:pPr>
            <a:r>
              <a:rPr lang="en-US" dirty="0">
                <a:solidFill>
                  <a:srgbClr val="000000"/>
                </a:solidFill>
                <a:highlight>
                  <a:srgbClr val="FFFFFF"/>
                </a:highlight>
                <a:latin typeface="Consolas" panose="020B0609020204030204" pitchFamily="49" charset="0"/>
              </a:rPr>
              <a:t>count += 1;</a:t>
            </a:r>
          </a:p>
          <a:p>
            <a:pPr marL="0" indent="0">
              <a:buNone/>
            </a:pPr>
            <a:r>
              <a:rPr lang="en-US" dirty="0">
                <a:solidFill>
                  <a:srgbClr val="000000"/>
                </a:solidFill>
                <a:highlight>
                  <a:srgbClr val="FFFFFF"/>
                </a:highlight>
                <a:latin typeface="Consolas" panose="020B0609020204030204" pitchFamily="49" charset="0"/>
              </a:rPr>
              <a:t>fruit[index] = </a:t>
            </a:r>
            <a:r>
              <a:rPr lang="en-US" dirty="0">
                <a:solidFill>
                  <a:srgbClr val="A31515"/>
                </a:solidFill>
                <a:highlight>
                  <a:srgbClr val="FFFFFF"/>
                </a:highlight>
                <a:latin typeface="Consolas" panose="020B0609020204030204" pitchFamily="49" charset="0"/>
              </a:rPr>
              <a:t>"banana-"</a:t>
            </a:r>
            <a:r>
              <a:rPr lang="en-US" dirty="0">
                <a:solidFill>
                  <a:srgbClr val="000000"/>
                </a:solidFill>
                <a:highlight>
                  <a:srgbClr val="FFFFFF"/>
                </a:highlight>
                <a:latin typeface="Consolas" panose="020B0609020204030204" pitchFamily="49" charset="0"/>
              </a:rPr>
              <a:t> + count;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(fruit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1" name="Rectangular Callout 10"/>
          <p:cNvSpPr/>
          <p:nvPr/>
        </p:nvSpPr>
        <p:spPr>
          <a:xfrm>
            <a:off x="2810076" y="4267200"/>
            <a:ext cx="4962323" cy="650788"/>
          </a:xfrm>
          <a:prstGeom prst="wedgeRectCallout">
            <a:avLst>
              <a:gd name="adj1" fmla="val -61091"/>
              <a:gd name="adj2" fmla="val 24273"/>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Same as ++</a:t>
            </a:r>
            <a:r>
              <a:rPr lang="en-US" sz="2000" b="1" dirty="0" err="1" smtClean="0"/>
              <a:t>myVar</a:t>
            </a:r>
            <a:r>
              <a:rPr lang="en-US" sz="2000" b="1" dirty="0" smtClean="0"/>
              <a:t>, but less prone to error</a:t>
            </a:r>
            <a:endParaRPr lang="en-US" sz="2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996" y="1183790"/>
            <a:ext cx="5422008" cy="2395437"/>
          </a:xfrm>
          <a:prstGeom prst="rect">
            <a:avLst/>
          </a:prstGeom>
        </p:spPr>
      </p:pic>
    </p:spTree>
    <p:extLst>
      <p:ext uri="{BB962C8B-B14F-4D97-AF65-F5344CB8AC3E}">
        <p14:creationId xmlns:p14="http://schemas.microsoft.com/office/powerpoint/2010/main" val="4025145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Inaccurate Increase Bug</a:t>
            </a:r>
          </a:p>
        </p:txBody>
      </p:sp>
      <p:sp>
        <p:nvSpPr>
          <p:cNvPr id="3" name="Text Placeholder 2"/>
          <p:cNvSpPr>
            <a:spLocks noGrp="1"/>
          </p:cNvSpPr>
          <p:nvPr>
            <p:ph type="body" idx="1"/>
          </p:nvPr>
        </p:nvSpPr>
        <p:spPr/>
        <p:txBody>
          <a:bodyPr/>
          <a:lstStyle/>
          <a:p>
            <a:pPr marL="0" indent="0">
              <a:buNone/>
            </a:pPr>
            <a:r>
              <a:rPr lang="en-US" dirty="0">
                <a:solidFill>
                  <a:srgbClr val="008000"/>
                </a:solidFill>
                <a:highlight>
                  <a:srgbClr val="FFFFFF"/>
                </a:highlight>
                <a:latin typeface="Consolas" panose="020B0609020204030204" pitchFamily="49" charset="0"/>
              </a:rPr>
              <a:t>// Desired Output: ["apple-1", "orange-2", "banana-3"]</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fruit = [</a:t>
            </a:r>
            <a:r>
              <a:rPr lang="en-US" dirty="0">
                <a:solidFill>
                  <a:srgbClr val="A31515"/>
                </a:solidFill>
                <a:highlight>
                  <a:srgbClr val="FFFFFF"/>
                </a:highlight>
                <a:latin typeface="Consolas" panose="020B0609020204030204" pitchFamily="49" charset="0"/>
              </a:rPr>
              <a:t>"apple-1"</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fruit.push</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"orange-"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fruit.length</a:t>
            </a:r>
            <a:r>
              <a:rPr lang="en-US" dirty="0">
                <a:solidFill>
                  <a:srgbClr val="000000"/>
                </a:solidFill>
                <a:highlight>
                  <a:srgbClr val="FFFFFF"/>
                </a:highlight>
                <a:latin typeface="Consolas" panose="020B0609020204030204" pitchFamily="49" charset="0"/>
              </a:rPr>
              <a:t> + 1));</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fruit[</a:t>
            </a:r>
            <a:r>
              <a:rPr lang="en-US" dirty="0" err="1">
                <a:solidFill>
                  <a:srgbClr val="000000"/>
                </a:solidFill>
                <a:highlight>
                  <a:srgbClr val="FFFFFF"/>
                </a:highlight>
                <a:latin typeface="Consolas" panose="020B0609020204030204" pitchFamily="49" charset="0"/>
              </a:rPr>
              <a:t>fruit.length</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"banana-"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fruit.length</a:t>
            </a:r>
            <a:r>
              <a:rPr lang="en-US" dirty="0">
                <a:solidFill>
                  <a:srgbClr val="000000"/>
                </a:solidFill>
                <a:highlight>
                  <a:srgbClr val="FFFFFF"/>
                </a:highlight>
                <a:latin typeface="Consolas" panose="020B0609020204030204" pitchFamily="49" charset="0"/>
              </a:rPr>
              <a:t> + 1);</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a:t>
            </a:r>
            <a:r>
              <a:rPr lang="en-US" dirty="0" err="1">
                <a:solidFill>
                  <a:srgbClr val="000000"/>
                </a:solidFill>
                <a:highlight>
                  <a:srgbClr val="FFFFFF"/>
                </a:highlight>
                <a:latin typeface="Consolas" panose="020B0609020204030204" pitchFamily="49" charset="0"/>
              </a:rPr>
              <a:t>JSON.stringify</a:t>
            </a:r>
            <a:r>
              <a:rPr lang="en-US" dirty="0">
                <a:solidFill>
                  <a:srgbClr val="000000"/>
                </a:solidFill>
                <a:highlight>
                  <a:srgbClr val="FFFFFF"/>
                </a:highlight>
                <a:latin typeface="Consolas" panose="020B0609020204030204" pitchFamily="49" charset="0"/>
              </a:rPr>
              <a:t>(fruit));</a:t>
            </a:r>
            <a:endParaRPr lang="en-US" dirty="0">
              <a:solidFill>
                <a:srgbClr val="0000FF"/>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
        <p:nvSpPr>
          <p:cNvPr id="10" name="Rectangular Callout 9"/>
          <p:cNvSpPr/>
          <p:nvPr/>
        </p:nvSpPr>
        <p:spPr>
          <a:xfrm>
            <a:off x="1676400" y="4419600"/>
            <a:ext cx="4800600" cy="650788"/>
          </a:xfrm>
          <a:prstGeom prst="wedgeRectCallout">
            <a:avLst>
              <a:gd name="adj1" fmla="val -37585"/>
              <a:gd name="adj2" fmla="val -8932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Alternate ways to append item to array</a:t>
            </a:r>
            <a:endParaRPr lang="en-US" sz="2000" b="1" dirty="0"/>
          </a:p>
        </p:txBody>
      </p:sp>
    </p:spTree>
    <p:extLst>
      <p:ext uri="{BB962C8B-B14F-4D97-AF65-F5344CB8AC3E}">
        <p14:creationId xmlns:p14="http://schemas.microsoft.com/office/powerpoint/2010/main" val="3385093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Fixing Common JavaScript Bugs</a:t>
            </a:r>
            <a:endParaRPr lang="en-US" dirty="0"/>
          </a:p>
        </p:txBody>
      </p:sp>
      <p:sp>
        <p:nvSpPr>
          <p:cNvPr id="3" name="Subtitle 2"/>
          <p:cNvSpPr>
            <a:spLocks noGrp="1"/>
          </p:cNvSpPr>
          <p:nvPr>
            <p:ph type="subTitle" idx="1"/>
          </p:nvPr>
        </p:nvSpPr>
        <p:spPr>
          <a:xfrm>
            <a:off x="2057400" y="2667000"/>
            <a:ext cx="6400800" cy="609600"/>
          </a:xfrm>
        </p:spPr>
        <p:txBody>
          <a:bodyPr/>
          <a:lstStyle/>
          <a:p>
            <a:r>
              <a:rPr lang="en-US" dirty="0" smtClean="0"/>
              <a:t>Functions</a:t>
            </a:r>
          </a:p>
        </p:txBody>
      </p:sp>
    </p:spTree>
    <p:extLst>
      <p:ext uri="{BB962C8B-B14F-4D97-AF65-F5344CB8AC3E}">
        <p14:creationId xmlns:p14="http://schemas.microsoft.com/office/powerpoint/2010/main" val="3002258553"/>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Resource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score = 1000;</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play()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A31515"/>
                </a:solidFill>
                <a:highlight>
                  <a:srgbClr val="FFFFFF"/>
                </a:highlight>
                <a:latin typeface="Consolas" panose="020B0609020204030204" pitchFamily="49" charset="0"/>
              </a:rPr>
              <a:t>"begin: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score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(!score)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"setting default"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score = 100;</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smtClean="0">
                <a:solidFill>
                  <a:srgbClr val="A31515"/>
                </a:solidFill>
                <a:highlight>
                  <a:srgbClr val="FFFFFF"/>
                </a:highlight>
                <a:latin typeface="Consolas" panose="020B0609020204030204" pitchFamily="49" charset="0"/>
              </a:rPr>
              <a:t>"end: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score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console.log(score); play(); console.log(score);</a:t>
            </a:r>
            <a:endParaRPr lang="en-US"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7610677" y="0"/>
            <a:ext cx="1731231" cy="1524000"/>
            <a:chOff x="7610677" y="0"/>
            <a:chExt cx="1731231" cy="1524000"/>
          </a:xfrm>
        </p:grpSpPr>
        <p:sp>
          <p:nvSpPr>
            <p:cNvPr id="5" name="Right Triangle 4"/>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6" name="TextBox 5"/>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306943450"/>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Resource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score = 1000;</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play() {</a:t>
            </a:r>
          </a:p>
          <a:p>
            <a:pPr marL="0" indent="0">
              <a:buNone/>
            </a:pPr>
            <a:r>
              <a:rPr lang="en-US" dirty="0">
                <a:solidFill>
                  <a:srgbClr val="000000"/>
                </a:solidFill>
                <a:highlight>
                  <a:srgbClr val="FFFFFF"/>
                </a:highlight>
                <a:latin typeface="Consolas" panose="020B0609020204030204" pitchFamily="49" charset="0"/>
              </a:rPr>
              <a:t>  console.log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"begin: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score</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 </a:t>
            </a:r>
            <a:r>
              <a:rPr lang="en-US" dirty="0" smtClean="0">
                <a:solidFill>
                  <a:srgbClr val="008000"/>
                </a:solidFill>
                <a:highlight>
                  <a:srgbClr val="FFFFFF"/>
                </a:highlight>
                <a:latin typeface="Consolas" panose="020B0609020204030204" pitchFamily="49" charset="0"/>
              </a:rPr>
              <a:t>undefined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(!score)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"setting default"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score = 100;</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"end: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score</a:t>
            </a:r>
            <a:r>
              <a:rPr lang="en-US" dirty="0" smtClean="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 100</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console.log(score); play(); console.log(score);</a:t>
            </a:r>
          </a:p>
        </p:txBody>
      </p:sp>
      <p:grpSp>
        <p:nvGrpSpPr>
          <p:cNvPr id="4" name="Group 3"/>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
        <p:nvSpPr>
          <p:cNvPr id="6" name="Rounded Rectangle 5"/>
          <p:cNvSpPr/>
          <p:nvPr/>
        </p:nvSpPr>
        <p:spPr bwMode="auto">
          <a:xfrm>
            <a:off x="3505200" y="364924"/>
            <a:ext cx="3733685" cy="18288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1000</a:t>
            </a:r>
          </a:p>
          <a:p>
            <a:r>
              <a:rPr lang="en-US" sz="2000" dirty="0" smtClean="0">
                <a:solidFill>
                  <a:srgbClr val="92D050"/>
                </a:solidFill>
                <a:latin typeface="Consolas" panose="020B0609020204030204" pitchFamily="49" charset="0"/>
                <a:cs typeface="Consolas" panose="020B0609020204030204" pitchFamily="49" charset="0"/>
              </a:rPr>
              <a:t>begin: undefined</a:t>
            </a:r>
          </a:p>
          <a:p>
            <a:r>
              <a:rPr lang="en-US" sz="2000" dirty="0">
                <a:solidFill>
                  <a:srgbClr val="92D050"/>
                </a:solidFill>
                <a:latin typeface="Consolas" panose="020B0609020204030204" pitchFamily="49" charset="0"/>
                <a:cs typeface="Consolas" panose="020B0609020204030204" pitchFamily="49" charset="0"/>
              </a:rPr>
              <a:t>s</a:t>
            </a:r>
            <a:r>
              <a:rPr lang="en-US" sz="2000" dirty="0" smtClean="0">
                <a:solidFill>
                  <a:srgbClr val="92D050"/>
                </a:solidFill>
                <a:latin typeface="Consolas" panose="020B0609020204030204" pitchFamily="49" charset="0"/>
                <a:cs typeface="Consolas" panose="020B0609020204030204" pitchFamily="49" charset="0"/>
              </a:rPr>
              <a:t>etting default</a:t>
            </a:r>
          </a:p>
          <a:p>
            <a:r>
              <a:rPr lang="en-US" sz="2000" dirty="0" smtClean="0">
                <a:solidFill>
                  <a:srgbClr val="92D050"/>
                </a:solidFill>
                <a:latin typeface="Consolas" panose="020B0609020204030204" pitchFamily="49" charset="0"/>
                <a:cs typeface="Consolas" panose="020B0609020204030204" pitchFamily="49" charset="0"/>
              </a:rPr>
              <a:t>end: 100</a:t>
            </a:r>
          </a:p>
          <a:p>
            <a:r>
              <a:rPr lang="en-US" sz="2000" dirty="0" smtClean="0">
                <a:solidFill>
                  <a:srgbClr val="92D050"/>
                </a:solidFill>
                <a:latin typeface="Consolas" panose="020B0609020204030204" pitchFamily="49" charset="0"/>
                <a:cs typeface="Consolas" panose="020B0609020204030204" pitchFamily="49" charset="0"/>
              </a:rPr>
              <a:t>1000</a:t>
            </a:r>
            <a:endParaRPr lang="en-US" sz="20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5342540"/>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Resource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Block Scope</a:t>
            </a:r>
          </a:p>
          <a:p>
            <a:pPr lvl="1"/>
            <a:r>
              <a:rPr lang="en-US" dirty="0" smtClean="0">
                <a:solidFill>
                  <a:srgbClr val="000000"/>
                </a:solidFill>
                <a:highlight>
                  <a:srgbClr val="FFFFFF"/>
                </a:highlight>
                <a:latin typeface="+mn-lt"/>
              </a:rPr>
              <a:t>The following is a C# example showing block scope</a:t>
            </a:r>
          </a:p>
          <a:p>
            <a:pPr marL="0" indent="0">
              <a:buNone/>
            </a:pPr>
            <a:endParaRPr lang="en-US" sz="800"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Test</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secret = </a:t>
            </a:r>
            <a:r>
              <a:rPr lang="en-US" dirty="0">
                <a:solidFill>
                  <a:srgbClr val="A31515"/>
                </a:solidFill>
                <a:highlight>
                  <a:srgbClr val="FFFFFF"/>
                </a:highlight>
                <a:latin typeface="Consolas" panose="020B0609020204030204" pitchFamily="49" charset="0"/>
              </a:rPr>
              <a:t>"all the things"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Console</a:t>
            </a:r>
            <a:r>
              <a:rPr lang="en-US" dirty="0" err="1" smtClean="0">
                <a:solidFill>
                  <a:srgbClr val="000000"/>
                </a:solidFill>
                <a:highlight>
                  <a:srgbClr val="FFFFFF"/>
                </a:highlight>
                <a:latin typeface="Consolas" panose="020B0609020204030204" pitchFamily="49" charset="0"/>
              </a:rPr>
              <a:t>.WriteLine</a:t>
            </a:r>
            <a:r>
              <a:rPr lang="en-US" dirty="0" smtClean="0">
                <a:solidFill>
                  <a:srgbClr val="000000"/>
                </a:solidFill>
                <a:highlight>
                  <a:srgbClr val="FFFFFF"/>
                </a:highlight>
                <a:latin typeface="Consolas" panose="020B0609020204030204" pitchFamily="49" charset="0"/>
              </a:rPr>
              <a:t>(secret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Console</a:t>
            </a:r>
            <a:r>
              <a:rPr lang="en-US" dirty="0" err="1" smtClean="0">
                <a:solidFill>
                  <a:srgbClr val="000000"/>
                </a:solidFill>
                <a:highlight>
                  <a:srgbClr val="FFFFFF"/>
                </a:highlight>
                <a:latin typeface="Consolas" panose="020B0609020204030204" pitchFamily="49" charset="0"/>
              </a:rPr>
              <a:t>.WriteLine</a:t>
            </a:r>
            <a:r>
              <a:rPr lang="en-US" dirty="0" smtClean="0">
                <a:solidFill>
                  <a:srgbClr val="000000"/>
                </a:solidFill>
                <a:highlight>
                  <a:srgbClr val="FFFFFF"/>
                </a:highlight>
                <a:latin typeface="Consolas" panose="020B0609020204030204" pitchFamily="49" charset="0"/>
              </a:rPr>
              <a:t>(secret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lvl="1"/>
            <a:endParaRPr lang="en-US" dirty="0" smtClean="0">
              <a:solidFill>
                <a:srgbClr val="000000"/>
              </a:solidFill>
              <a:highlight>
                <a:srgbClr val="FFFFFF"/>
              </a:highlight>
              <a:latin typeface="+mn-lt"/>
            </a:endParaRPr>
          </a:p>
        </p:txBody>
      </p:sp>
      <p:grpSp>
        <p:nvGrpSpPr>
          <p:cNvPr id="5" name="Group 4"/>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
        <p:nvSpPr>
          <p:cNvPr id="6" name="Rounded Rectangle 5"/>
          <p:cNvSpPr/>
          <p:nvPr/>
        </p:nvSpPr>
        <p:spPr bwMode="auto">
          <a:xfrm>
            <a:off x="4876800" y="2286000"/>
            <a:ext cx="3886200" cy="14478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2000" b="1" dirty="0" err="1" smtClean="0"/>
              <a:t>Test.cs</a:t>
            </a:r>
            <a:r>
              <a:rPr lang="en-US" sz="2000" b="1" dirty="0" smtClean="0"/>
              <a:t>(11,27): error CS0103:</a:t>
            </a:r>
          </a:p>
          <a:p>
            <a:pPr algn="ctr"/>
            <a:r>
              <a:rPr lang="en-US" sz="2000" b="1" dirty="0" smtClean="0"/>
              <a:t>The name `secret` does not exist</a:t>
            </a:r>
          </a:p>
          <a:p>
            <a:pPr algn="ctr"/>
            <a:r>
              <a:rPr lang="en-US" sz="2000" b="1" dirty="0" smtClean="0"/>
              <a:t>in the current context</a:t>
            </a:r>
            <a:endParaRPr lang="en-US" sz="2000" b="1" dirty="0"/>
          </a:p>
        </p:txBody>
      </p:sp>
    </p:spTree>
    <p:extLst>
      <p:ext uri="{BB962C8B-B14F-4D97-AF65-F5344CB8AC3E}">
        <p14:creationId xmlns:p14="http://schemas.microsoft.com/office/powerpoint/2010/main" val="2823981373"/>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Resource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Functional Scope</a:t>
            </a:r>
          </a:p>
          <a:p>
            <a:pPr lvl="1"/>
            <a:r>
              <a:rPr lang="en-US" dirty="0" smtClean="0">
                <a:solidFill>
                  <a:srgbClr val="000000"/>
                </a:solidFill>
                <a:highlight>
                  <a:srgbClr val="FFFFFF"/>
                </a:highlight>
                <a:latin typeface="+mn-lt"/>
              </a:rPr>
              <a:t>The following is a JavaScript example showing functional scope</a:t>
            </a:r>
          </a:p>
          <a:p>
            <a:pPr marL="0" indent="0">
              <a:buNone/>
            </a:pPr>
            <a:endParaRPr lang="en-US" sz="800"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main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secret = </a:t>
            </a:r>
            <a:r>
              <a:rPr lang="en-US" dirty="0">
                <a:solidFill>
                  <a:srgbClr val="A31515"/>
                </a:solidFill>
                <a:highlight>
                  <a:srgbClr val="FFFFFF"/>
                </a:highlight>
                <a:latin typeface="Consolas" panose="020B0609020204030204" pitchFamily="49" charset="0"/>
              </a:rPr>
              <a:t>"all the things"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console.log(secret); </a:t>
            </a:r>
            <a:r>
              <a:rPr lang="en-US" dirty="0">
                <a:solidFill>
                  <a:srgbClr val="008000"/>
                </a:solidFill>
                <a:highlight>
                  <a:srgbClr val="FFFFFF"/>
                </a:highlight>
                <a:latin typeface="Consolas" panose="020B0609020204030204" pitchFamily="49" charset="0"/>
              </a:rPr>
              <a:t>// all the things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console.log(secret);     </a:t>
            </a:r>
            <a:r>
              <a:rPr lang="en-US" dirty="0">
                <a:solidFill>
                  <a:srgbClr val="008000"/>
                </a:solidFill>
                <a:highlight>
                  <a:srgbClr val="FFFFFF"/>
                </a:highlight>
                <a:latin typeface="Consolas" panose="020B0609020204030204" pitchFamily="49" charset="0"/>
              </a:rPr>
              <a:t>// all the things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 main: main };</a:t>
            </a:r>
          </a:p>
          <a:p>
            <a:pPr marL="0" indent="0">
              <a:buNone/>
            </a:pPr>
            <a:r>
              <a:rPr lang="en-US" dirty="0">
                <a:solidFill>
                  <a:srgbClr val="000000"/>
                </a:solidFill>
                <a:highlight>
                  <a:srgbClr val="FFFFFF"/>
                </a:highlight>
                <a:latin typeface="Consolas" panose="020B0609020204030204" pitchFamily="49" charset="0"/>
              </a:rPr>
              <a:t>}());</a:t>
            </a:r>
          </a:p>
        </p:txBody>
      </p:sp>
      <p:sp>
        <p:nvSpPr>
          <p:cNvPr id="6" name="Rounded Rectangle 5"/>
          <p:cNvSpPr/>
          <p:nvPr/>
        </p:nvSpPr>
        <p:spPr bwMode="auto">
          <a:xfrm>
            <a:off x="4876800" y="2286000"/>
            <a:ext cx="3886200" cy="6096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b="1" dirty="0" smtClean="0"/>
              <a:t>No Error</a:t>
            </a:r>
            <a:endParaRPr lang="en-US" sz="2000" b="1" dirty="0"/>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622672980"/>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Resource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Functional Scope</a:t>
            </a:r>
          </a:p>
          <a:p>
            <a:pPr lvl="1"/>
            <a:r>
              <a:rPr lang="en-US" dirty="0" smtClean="0">
                <a:solidFill>
                  <a:srgbClr val="000000"/>
                </a:solidFill>
                <a:highlight>
                  <a:srgbClr val="FFFFFF"/>
                </a:highlight>
                <a:latin typeface="+mn-lt"/>
              </a:rPr>
              <a:t>JavaScript hoists variable declarations to top of function</a:t>
            </a:r>
          </a:p>
          <a:p>
            <a:pPr marL="0" indent="0">
              <a:buNone/>
            </a:pPr>
            <a:endParaRPr lang="en-US" sz="800"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main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secret = undefined;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secret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"all the things"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console.log(secret); </a:t>
            </a:r>
            <a:r>
              <a:rPr lang="en-US" dirty="0">
                <a:solidFill>
                  <a:srgbClr val="008000"/>
                </a:solidFill>
                <a:highlight>
                  <a:srgbClr val="FFFFFF"/>
                </a:highlight>
                <a:latin typeface="Consolas" panose="020B0609020204030204" pitchFamily="49" charset="0"/>
              </a:rPr>
              <a:t>// all the things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console.log(secret);     </a:t>
            </a:r>
            <a:r>
              <a:rPr lang="en-US" dirty="0">
                <a:solidFill>
                  <a:srgbClr val="008000"/>
                </a:solidFill>
                <a:highlight>
                  <a:srgbClr val="FFFFFF"/>
                </a:highlight>
                <a:latin typeface="Consolas" panose="020B0609020204030204" pitchFamily="49" charset="0"/>
              </a:rPr>
              <a:t>// all the things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 main: main };</a:t>
            </a:r>
          </a:p>
          <a:p>
            <a:pPr marL="0" indent="0">
              <a:buNone/>
            </a:pPr>
            <a:r>
              <a:rPr lang="en-US" dirty="0">
                <a:solidFill>
                  <a:srgbClr val="000000"/>
                </a:solidFill>
                <a:highlight>
                  <a:srgbClr val="FFFFFF"/>
                </a:highlight>
                <a:latin typeface="Consolas" panose="020B0609020204030204" pitchFamily="49" charset="0"/>
              </a:rPr>
              <a:t>}());</a:t>
            </a:r>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862420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par>
                                <p:cTn id="11" presetID="9" presetClass="emph" presetSubtype="0" nodeType="withEffect">
                                  <p:stCondLst>
                                    <p:cond delay="0"/>
                                  </p:stCondLst>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childTnLst>
                                    <p:set>
                                      <p:cBhvr rctx="PPT">
                                        <p:cTn id="15" dur="indefinite"/>
                                        <p:tgtEl>
                                          <p:spTgt spid="3">
                                            <p:txEl>
                                              <p:pRg st="9" end="9"/>
                                            </p:txEl>
                                          </p:spTgt>
                                        </p:tgtEl>
                                        <p:attrNameLst>
                                          <p:attrName>style.opacity</p:attrName>
                                        </p:attrNameLst>
                                      </p:cBhvr>
                                      <p:to>
                                        <p:strVal val="0.25"/>
                                      </p:to>
                                    </p:set>
                                    <p:animEffect filter="image" prLst="opacity: 0.25">
                                      <p:cBhvr rctx="IE">
                                        <p:cTn id="16" dur="indefinite"/>
                                        <p:tgtEl>
                                          <p:spTgt spid="3">
                                            <p:txEl>
                                              <p:pRg st="9" end="9"/>
                                            </p:txEl>
                                          </p:spTgt>
                                        </p:tgtEl>
                                      </p:cBhvr>
                                    </p:animEffect>
                                  </p:childTnLst>
                                </p:cTn>
                              </p:par>
                              <p:par>
                                <p:cTn id="17" presetID="9" presetClass="emph" presetSubtype="0" nodeType="withEffect">
                                  <p:stCondLst>
                                    <p:cond delay="0"/>
                                  </p:stCondLst>
                                  <p:childTnLst>
                                    <p:set>
                                      <p:cBhvr rctx="PPT">
                                        <p:cTn id="18" dur="indefinite"/>
                                        <p:tgtEl>
                                          <p:spTgt spid="3">
                                            <p:txEl>
                                              <p:pRg st="11" end="11"/>
                                            </p:txEl>
                                          </p:spTgt>
                                        </p:tgtEl>
                                        <p:attrNameLst>
                                          <p:attrName>style.opacity</p:attrName>
                                        </p:attrNameLst>
                                      </p:cBhvr>
                                      <p:to>
                                        <p:strVal val="0.25"/>
                                      </p:to>
                                    </p:set>
                                    <p:animEffect filter="image" prLst="opacity: 0.25">
                                      <p:cBhvr rctx="IE">
                                        <p:cTn id="19" dur="indefinite"/>
                                        <p:tgtEl>
                                          <p:spTgt spid="3">
                                            <p:txEl>
                                              <p:pRg st="11" end="11"/>
                                            </p:txEl>
                                          </p:spTgt>
                                        </p:tgtEl>
                                      </p:cBhvr>
                                    </p:animEffect>
                                  </p:childTnLst>
                                </p:cTn>
                              </p:par>
                              <p:par>
                                <p:cTn id="20" presetID="9" presetClass="emph" presetSubtype="0" nodeType="withEffect">
                                  <p:stCondLst>
                                    <p:cond delay="0"/>
                                  </p:stCondLst>
                                  <p:childTnLst>
                                    <p:set>
                                      <p:cBhvr rctx="PPT">
                                        <p:cTn id="21" dur="indefinite"/>
                                        <p:tgtEl>
                                          <p:spTgt spid="3">
                                            <p:txEl>
                                              <p:pRg st="13" end="13"/>
                                            </p:txEl>
                                          </p:spTgt>
                                        </p:tgtEl>
                                        <p:attrNameLst>
                                          <p:attrName>style.opacity</p:attrName>
                                        </p:attrNameLst>
                                      </p:cBhvr>
                                      <p:to>
                                        <p:strVal val="0.25"/>
                                      </p:to>
                                    </p:set>
                                    <p:animEffect filter="image" prLst="opacity: 0.25">
                                      <p:cBhvr rctx="IE">
                                        <p:cTn id="22" dur="indefinite"/>
                                        <p:tgtEl>
                                          <p:spTgt spid="3">
                                            <p:txEl>
                                              <p:pRg st="13" end="13"/>
                                            </p:txEl>
                                          </p:spTgt>
                                        </p:tgtEl>
                                      </p:cBhvr>
                                    </p:animEffect>
                                  </p:childTnLst>
                                </p:cTn>
                              </p:par>
                              <p:par>
                                <p:cTn id="23" presetID="9" presetClass="emph" presetSubtype="0" nodeType="withEffect">
                                  <p:stCondLst>
                                    <p:cond delay="0"/>
                                  </p:stCondLst>
                                  <p:childTnLst>
                                    <p:set>
                                      <p:cBhvr rctx="PPT">
                                        <p:cTn id="24" dur="indefinite"/>
                                        <p:tgtEl>
                                          <p:spTgt spid="3">
                                            <p:txEl>
                                              <p:pRg st="14" end="14"/>
                                            </p:txEl>
                                          </p:spTgt>
                                        </p:tgtEl>
                                        <p:attrNameLst>
                                          <p:attrName>style.opacity</p:attrName>
                                        </p:attrNameLst>
                                      </p:cBhvr>
                                      <p:to>
                                        <p:strVal val="0.25"/>
                                      </p:to>
                                    </p:set>
                                    <p:animEffect filter="image" prLst="opacity: 0.25">
                                      <p:cBhvr rctx="IE">
                                        <p:cTn id="25" dur="indefinite"/>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Resource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score = 1000;</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play()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score = undefined;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console.log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"begin: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score);</a:t>
            </a:r>
            <a:r>
              <a:rPr lang="en-US" dirty="0">
                <a:solidFill>
                  <a:srgbClr val="008000"/>
                </a:solidFill>
                <a:highlight>
                  <a:srgbClr val="FFFFFF"/>
                </a:highlight>
                <a:latin typeface="Consolas" panose="020B0609020204030204" pitchFamily="49" charset="0"/>
              </a:rPr>
              <a:t> // undefined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(!score)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"setting default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score </a:t>
            </a:r>
            <a:r>
              <a:rPr lang="en-US" dirty="0">
                <a:solidFill>
                  <a:srgbClr val="000000"/>
                </a:solidFill>
                <a:highlight>
                  <a:srgbClr val="FFFFFF"/>
                </a:highlight>
                <a:latin typeface="Consolas" panose="020B0609020204030204" pitchFamily="49" charset="0"/>
              </a:rPr>
              <a:t>= 100;</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"end: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score);</a:t>
            </a:r>
            <a:r>
              <a:rPr lang="en-US" dirty="0">
                <a:solidFill>
                  <a:srgbClr val="008000"/>
                </a:solidFill>
                <a:highlight>
                  <a:srgbClr val="FFFFFF"/>
                </a:highlight>
                <a:latin typeface="Consolas" panose="020B0609020204030204" pitchFamily="49" charset="0"/>
              </a:rPr>
              <a:t>  // 100</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console.log(score);</a:t>
            </a:r>
            <a:r>
              <a:rPr lang="en-US" dirty="0" smtClean="0">
                <a:solidFill>
                  <a:srgbClr val="008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play(); console.log(score);</a:t>
            </a:r>
            <a:endParaRPr lang="en-US" dirty="0">
              <a:solidFill>
                <a:srgbClr val="000000"/>
              </a:solidFill>
              <a:highlight>
                <a:srgbClr val="FFFFFF"/>
              </a:highlight>
              <a:latin typeface="Consolas" panose="020B0609020204030204" pitchFamily="49" charset="0"/>
            </a:endParaRPr>
          </a:p>
        </p:txBody>
      </p:sp>
      <p:sp>
        <p:nvSpPr>
          <p:cNvPr id="9" name="Rounded Rectangle 8"/>
          <p:cNvSpPr/>
          <p:nvPr/>
        </p:nvSpPr>
        <p:spPr bwMode="auto">
          <a:xfrm>
            <a:off x="3505200" y="364924"/>
            <a:ext cx="3733685" cy="18288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1000</a:t>
            </a:r>
          </a:p>
          <a:p>
            <a:r>
              <a:rPr lang="en-US" sz="2000" dirty="0" smtClean="0">
                <a:solidFill>
                  <a:srgbClr val="92D050"/>
                </a:solidFill>
                <a:latin typeface="Consolas" panose="020B0609020204030204" pitchFamily="49" charset="0"/>
                <a:cs typeface="Consolas" panose="020B0609020204030204" pitchFamily="49" charset="0"/>
              </a:rPr>
              <a:t>begin: undefined</a:t>
            </a:r>
          </a:p>
          <a:p>
            <a:r>
              <a:rPr lang="en-US" sz="2000" dirty="0">
                <a:solidFill>
                  <a:srgbClr val="92D050"/>
                </a:solidFill>
                <a:latin typeface="Consolas" panose="020B0609020204030204" pitchFamily="49" charset="0"/>
                <a:cs typeface="Consolas" panose="020B0609020204030204" pitchFamily="49" charset="0"/>
              </a:rPr>
              <a:t>s</a:t>
            </a:r>
            <a:r>
              <a:rPr lang="en-US" sz="2000" dirty="0" smtClean="0">
                <a:solidFill>
                  <a:srgbClr val="92D050"/>
                </a:solidFill>
                <a:latin typeface="Consolas" panose="020B0609020204030204" pitchFamily="49" charset="0"/>
                <a:cs typeface="Consolas" panose="020B0609020204030204" pitchFamily="49" charset="0"/>
              </a:rPr>
              <a:t>etting default</a:t>
            </a:r>
          </a:p>
          <a:p>
            <a:r>
              <a:rPr lang="en-US" sz="2000" dirty="0" smtClean="0">
                <a:solidFill>
                  <a:srgbClr val="92D050"/>
                </a:solidFill>
                <a:latin typeface="Consolas" panose="020B0609020204030204" pitchFamily="49" charset="0"/>
                <a:cs typeface="Consolas" panose="020B0609020204030204" pitchFamily="49" charset="0"/>
              </a:rPr>
              <a:t>end: 100</a:t>
            </a:r>
          </a:p>
          <a:p>
            <a:r>
              <a:rPr lang="en-US" sz="2000" dirty="0" smtClean="0">
                <a:solidFill>
                  <a:srgbClr val="92D050"/>
                </a:solidFill>
                <a:latin typeface="Consolas" panose="020B0609020204030204" pitchFamily="49" charset="0"/>
                <a:cs typeface="Consolas" panose="020B0609020204030204" pitchFamily="49" charset="0"/>
              </a:rPr>
              <a:t>1000</a:t>
            </a:r>
            <a:endParaRPr lang="en-US" sz="2000" dirty="0">
              <a:solidFill>
                <a:srgbClr val="92D050"/>
              </a:solidFill>
              <a:latin typeface="Consolas" panose="020B0609020204030204" pitchFamily="49" charset="0"/>
              <a:cs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10" name="Right Triangle 9"/>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266432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8" end="8"/>
                                            </p:txEl>
                                          </p:spTgt>
                                        </p:tgtEl>
                                        <p:attrNameLst>
                                          <p:attrName>style.opacity</p:attrName>
                                        </p:attrNameLst>
                                      </p:cBhvr>
                                      <p:to>
                                        <p:strVal val="0.25"/>
                                      </p:to>
                                    </p:set>
                                    <p:animEffect filter="image" prLst="opacity: 0.25">
                                      <p:cBhvr rctx="IE">
                                        <p:cTn id="13" dur="indefinite"/>
                                        <p:tgtEl>
                                          <p:spTgt spid="3">
                                            <p:txEl>
                                              <p:pRg st="8" end="8"/>
                                            </p:txEl>
                                          </p:spTgt>
                                        </p:tgtEl>
                                      </p:cBhvr>
                                    </p:animEffect>
                                  </p:childTnLst>
                                </p:cTn>
                              </p:par>
                              <p:par>
                                <p:cTn id="14" presetID="9" presetClass="emph" presetSubtype="0" nodeType="withEffect">
                                  <p:stCondLst>
                                    <p:cond delay="0"/>
                                  </p:stCondLst>
                                  <p:childTnLst>
                                    <p:set>
                                      <p:cBhvr rctx="PPT">
                                        <p:cTn id="15" dur="indefinite"/>
                                        <p:tgtEl>
                                          <p:spTgt spid="3">
                                            <p:txEl>
                                              <p:pRg st="10" end="10"/>
                                            </p:txEl>
                                          </p:spTgt>
                                        </p:tgtEl>
                                        <p:attrNameLst>
                                          <p:attrName>style.opacity</p:attrName>
                                        </p:attrNameLst>
                                      </p:cBhvr>
                                      <p:to>
                                        <p:strVal val="0.25"/>
                                      </p:to>
                                    </p:set>
                                    <p:animEffect filter="image" prLst="opacity: 0.25">
                                      <p:cBhvr rctx="IE">
                                        <p:cTn id="16" dur="indefinite"/>
                                        <p:tgtEl>
                                          <p:spTgt spid="3">
                                            <p:txEl>
                                              <p:pRg st="10" end="10"/>
                                            </p:txEl>
                                          </p:spTgt>
                                        </p:tgtEl>
                                      </p:cBhvr>
                                    </p:animEffect>
                                  </p:childTnLst>
                                </p:cTn>
                              </p:par>
                              <p:par>
                                <p:cTn id="17" presetID="9" presetClass="emph" presetSubtype="0" nodeType="withEffect">
                                  <p:stCondLst>
                                    <p:cond delay="0"/>
                                  </p:stCondLst>
                                  <p:childTnLst>
                                    <p:set>
                                      <p:cBhvr rctx="PPT">
                                        <p:cTn id="18" dur="indefinite"/>
                                        <p:tgtEl>
                                          <p:spTgt spid="3">
                                            <p:txEl>
                                              <p:pRg st="12" end="12"/>
                                            </p:txEl>
                                          </p:spTgt>
                                        </p:tgtEl>
                                        <p:attrNameLst>
                                          <p:attrName>style.opacity</p:attrName>
                                        </p:attrNameLst>
                                      </p:cBhvr>
                                      <p:to>
                                        <p:strVal val="0.25"/>
                                      </p:to>
                                    </p:set>
                                    <p:animEffect filter="image" prLst="opacity: 0.25">
                                      <p:cBhvr rctx="IE">
                                        <p:cTn id="19" dur="indefinite"/>
                                        <p:tgtEl>
                                          <p:spTgt spid="3">
                                            <p:txEl>
                                              <p:pRg st="12" end="12"/>
                                            </p:txEl>
                                          </p:spTgt>
                                        </p:tgtEl>
                                      </p:cBhvr>
                                    </p:animEffect>
                                  </p:childTnLst>
                                </p:cTn>
                              </p:par>
                              <p:par>
                                <p:cTn id="20" presetID="9" presetClass="emph" presetSubtype="0" nodeType="withEffect">
                                  <p:stCondLst>
                                    <p:cond delay="0"/>
                                  </p:stCondLst>
                                  <p:childTnLst>
                                    <p:set>
                                      <p:cBhvr rctx="PPT">
                                        <p:cTn id="21" dur="indefinite"/>
                                        <p:tgtEl>
                                          <p:spTgt spid="9">
                                            <p:txEl>
                                              <p:pRg st="0" end="0"/>
                                            </p:txEl>
                                          </p:spTgt>
                                        </p:tgtEl>
                                        <p:attrNameLst>
                                          <p:attrName>style.opacity</p:attrName>
                                        </p:attrNameLst>
                                      </p:cBhvr>
                                      <p:to>
                                        <p:strVal val="0.25"/>
                                      </p:to>
                                    </p:set>
                                    <p:animEffect filter="image" prLst="opacity: 0.25">
                                      <p:cBhvr rctx="IE">
                                        <p:cTn id="22" dur="indefinite"/>
                                        <p:tgtEl>
                                          <p:spTgt spid="9">
                                            <p:txEl>
                                              <p:pRg st="0" end="0"/>
                                            </p:txEl>
                                          </p:spTgt>
                                        </p:tgtEl>
                                      </p:cBhvr>
                                    </p:animEffect>
                                  </p:childTnLst>
                                </p:cTn>
                              </p:par>
                              <p:par>
                                <p:cTn id="23" presetID="9" presetClass="emph" presetSubtype="0" nodeType="withEffect">
                                  <p:stCondLst>
                                    <p:cond delay="0"/>
                                  </p:stCondLst>
                                  <p:childTnLst>
                                    <p:set>
                                      <p:cBhvr rctx="PPT">
                                        <p:cTn id="24" dur="indefinite"/>
                                        <p:tgtEl>
                                          <p:spTgt spid="9">
                                            <p:txEl>
                                              <p:pRg st="4" end="4"/>
                                            </p:txEl>
                                          </p:spTgt>
                                        </p:tgtEl>
                                        <p:attrNameLst>
                                          <p:attrName>style.opacity</p:attrName>
                                        </p:attrNameLst>
                                      </p:cBhvr>
                                      <p:to>
                                        <p:strVal val="0.25"/>
                                      </p:to>
                                    </p:set>
                                    <p:animEffect filter="image" prLst="opacity: 0.25">
                                      <p:cBhvr rctx="IE">
                                        <p:cTn id="25" dur="indefinite"/>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Mark Bug</a:t>
            </a:r>
            <a:endParaRPr lang="en-US" dirty="0"/>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getNames</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length = </a:t>
            </a:r>
            <a:r>
              <a:rPr lang="en-US" dirty="0" smtClean="0">
                <a:solidFill>
                  <a:srgbClr val="000000"/>
                </a:solidFill>
                <a:highlight>
                  <a:srgbClr val="FFFFFF"/>
                </a:highlight>
                <a:latin typeface="Consolas" panose="020B0609020204030204" pitchFamily="49" charset="0"/>
              </a:rPr>
              <a:t>0; names </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'John'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'Susan'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'Joe'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(name,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length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+ 1;</a:t>
            </a:r>
          </a:p>
          <a:p>
            <a:pPr marL="0" indent="0">
              <a:buNone/>
            </a:pPr>
            <a:r>
              <a:rPr lang="en-US" dirty="0" smtClean="0">
                <a:solidFill>
                  <a:srgbClr val="000000"/>
                </a:solidFill>
                <a:highlight>
                  <a:srgbClr val="FFFFFF"/>
                </a:highlight>
                <a:latin typeface="Consolas" panose="020B0609020204030204" pitchFamily="49" charset="0"/>
              </a:rPr>
              <a:t>    names </a:t>
            </a:r>
            <a:r>
              <a:rPr lang="en-US" dirty="0">
                <a:solidFill>
                  <a:srgbClr val="000000"/>
                </a:solidFill>
                <a:highlight>
                  <a:srgbClr val="FFFFFF"/>
                </a:highlight>
                <a:latin typeface="Consolas" panose="020B0609020204030204" pitchFamily="49" charset="0"/>
              </a:rPr>
              <a:t>+= 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length</a:t>
            </a:r>
            <a:r>
              <a:rPr lang="en-US" dirty="0">
                <a:solidFill>
                  <a:srgbClr val="000000"/>
                </a:solidFill>
                <a:highlight>
                  <a:srgbClr val="FFFFFF"/>
                </a:highlight>
                <a:latin typeface="Consolas" panose="020B0609020204030204" pitchFamily="49" charset="0"/>
              </a:rPr>
              <a:t>: length,</a:t>
            </a:r>
          </a:p>
          <a:p>
            <a:pPr marL="0" indent="0">
              <a:buNone/>
            </a:pPr>
            <a:r>
              <a:rPr lang="en-US" dirty="0" smtClean="0">
                <a:solidFill>
                  <a:srgbClr val="000000"/>
                </a:solidFill>
                <a:highlight>
                  <a:srgbClr val="FFFFFF"/>
                </a:highlight>
                <a:latin typeface="Consolas" panose="020B0609020204030204" pitchFamily="49" charset="0"/>
              </a:rPr>
              <a:t>    names</a:t>
            </a:r>
            <a:r>
              <a:rPr lang="en-US" dirty="0">
                <a:solidFill>
                  <a:srgbClr val="000000"/>
                </a:solidFill>
                <a:highlight>
                  <a:srgbClr val="FFFFFF"/>
                </a:highlight>
                <a:latin typeface="Consolas" panose="020B0609020204030204" pitchFamily="49" charset="0"/>
              </a:rPr>
              <a:t>: names</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p>
        </p:txBody>
      </p:sp>
      <p:sp>
        <p:nvSpPr>
          <p:cNvPr id="7" name="Rectangular Callout 6"/>
          <p:cNvSpPr/>
          <p:nvPr/>
        </p:nvSpPr>
        <p:spPr>
          <a:xfrm>
            <a:off x="2679657" y="3889664"/>
            <a:ext cx="2895600" cy="636503"/>
          </a:xfrm>
          <a:prstGeom prst="wedgeRectCallout">
            <a:avLst>
              <a:gd name="adj1" fmla="val -75780"/>
              <a:gd name="adj2" fmla="val -1580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Returns `undefined`</a:t>
            </a:r>
            <a:endParaRPr lang="en-US" sz="2000" b="1" dirty="0"/>
          </a:p>
        </p:txBody>
      </p:sp>
      <p:sp>
        <p:nvSpPr>
          <p:cNvPr id="9" name="Rectangular Callout 8"/>
          <p:cNvSpPr/>
          <p:nvPr/>
        </p:nvSpPr>
        <p:spPr>
          <a:xfrm>
            <a:off x="1138339" y="1066800"/>
            <a:ext cx="2895600" cy="636503"/>
          </a:xfrm>
          <a:prstGeom prst="wedgeRectCallout">
            <a:avLst>
              <a:gd name="adj1" fmla="val 64531"/>
              <a:gd name="adj2" fmla="val 543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Returns `undefined`</a:t>
            </a:r>
            <a:endParaRPr lang="en-US" sz="2000" b="1" dirty="0"/>
          </a:p>
        </p:txBody>
      </p:sp>
      <p:grpSp>
        <p:nvGrpSpPr>
          <p:cNvPr id="13" name="Group 12"/>
          <p:cNvGrpSpPr/>
          <p:nvPr/>
        </p:nvGrpSpPr>
        <p:grpSpPr>
          <a:xfrm>
            <a:off x="7610677" y="0"/>
            <a:ext cx="1731231" cy="1524000"/>
            <a:chOff x="7610677" y="0"/>
            <a:chExt cx="1731231" cy="1524000"/>
          </a:xfrm>
        </p:grpSpPr>
        <p:sp>
          <p:nvSpPr>
            <p:cNvPr id="14" name="Right Triangle 13"/>
            <p:cNvSpPr/>
            <p:nvPr/>
          </p:nvSpPr>
          <p:spPr bwMode="auto">
            <a:xfrm rot="10800000">
              <a:off x="7610677" y="0"/>
              <a:ext cx="1533553" cy="1524000"/>
            </a:xfrm>
            <a:prstGeom prst="rtTriangl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15" name="TextBox 14"/>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900717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Resource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score = 1000;</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play()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"begin: "</a:t>
            </a:r>
            <a:r>
              <a:rPr lang="en-US" dirty="0">
                <a:solidFill>
                  <a:srgbClr val="000000"/>
                </a:solidFill>
                <a:highlight>
                  <a:srgbClr val="FFFFFF"/>
                </a:highlight>
                <a:latin typeface="Consolas" panose="020B0609020204030204" pitchFamily="49" charset="0"/>
              </a:rPr>
              <a:t> + score);</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(!score)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"setting default"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score </a:t>
            </a:r>
            <a:r>
              <a:rPr lang="en-US" dirty="0">
                <a:solidFill>
                  <a:srgbClr val="000000"/>
                </a:solidFill>
                <a:highlight>
                  <a:srgbClr val="FFFFFF"/>
                </a:highlight>
                <a:latin typeface="Consolas" panose="020B0609020204030204" pitchFamily="49" charset="0"/>
              </a:rPr>
              <a:t>= 100;</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"end: "</a:t>
            </a:r>
            <a:r>
              <a:rPr lang="en-US" dirty="0">
                <a:solidFill>
                  <a:srgbClr val="000000"/>
                </a:solidFill>
                <a:highlight>
                  <a:srgbClr val="FFFFFF"/>
                </a:highlight>
                <a:latin typeface="Consolas" panose="020B0609020204030204" pitchFamily="49" charset="0"/>
              </a:rPr>
              <a:t> + score);</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console.log(score); play(); console.log(score);</a:t>
            </a: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sp>
        <p:nvSpPr>
          <p:cNvPr id="10" name="Rounded Rectangle 9"/>
          <p:cNvSpPr/>
          <p:nvPr/>
        </p:nvSpPr>
        <p:spPr bwMode="auto">
          <a:xfrm>
            <a:off x="3505200" y="364924"/>
            <a:ext cx="3733685" cy="1463876"/>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1000</a:t>
            </a:r>
          </a:p>
          <a:p>
            <a:r>
              <a:rPr lang="en-US" sz="2000" dirty="0" smtClean="0">
                <a:solidFill>
                  <a:srgbClr val="92D050"/>
                </a:solidFill>
                <a:latin typeface="Consolas" panose="020B0609020204030204" pitchFamily="49" charset="0"/>
                <a:cs typeface="Consolas" panose="020B0609020204030204" pitchFamily="49" charset="0"/>
              </a:rPr>
              <a:t>begin: 1000</a:t>
            </a:r>
          </a:p>
          <a:p>
            <a:r>
              <a:rPr lang="en-US" sz="2000" dirty="0" smtClean="0">
                <a:solidFill>
                  <a:srgbClr val="92D050"/>
                </a:solidFill>
                <a:latin typeface="Consolas" panose="020B0609020204030204" pitchFamily="49" charset="0"/>
                <a:cs typeface="Consolas" panose="020B0609020204030204" pitchFamily="49" charset="0"/>
              </a:rPr>
              <a:t>end: 1000</a:t>
            </a:r>
          </a:p>
          <a:p>
            <a:r>
              <a:rPr lang="en-US" sz="2000" dirty="0" smtClean="0">
                <a:solidFill>
                  <a:srgbClr val="92D050"/>
                </a:solidFill>
                <a:latin typeface="Consolas" panose="020B0609020204030204" pitchFamily="49" charset="0"/>
                <a:cs typeface="Consolas" panose="020B0609020204030204" pitchFamily="49" charset="0"/>
              </a:rPr>
              <a:t>1000</a:t>
            </a:r>
            <a:endParaRPr lang="en-US" sz="2000" dirty="0">
              <a:solidFill>
                <a:srgbClr val="92D050"/>
              </a:solidFill>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86" y="2578942"/>
            <a:ext cx="5076628" cy="2538315"/>
          </a:xfrm>
          <a:prstGeom prst="rect">
            <a:avLst/>
          </a:prstGeom>
        </p:spPr>
      </p:pic>
    </p:spTree>
    <p:extLst>
      <p:ext uri="{BB962C8B-B14F-4D97-AF65-F5344CB8AC3E}">
        <p14:creationId xmlns:p14="http://schemas.microsoft.com/office/powerpoint/2010/main" val="1723465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Raised Resource </a:t>
            </a:r>
            <a:r>
              <a:rPr lang="en-US" dirty="0"/>
              <a:t>Bug</a:t>
            </a:r>
          </a:p>
        </p:txBody>
      </p:sp>
      <p:sp>
        <p:nvSpPr>
          <p:cNvPr id="3" name="Text Placeholder 2"/>
          <p:cNvSpPr>
            <a:spLocks noGrp="1"/>
          </p:cNvSpPr>
          <p:nvPr>
            <p:ph type="body" idx="1"/>
          </p:nvPr>
        </p:nvSpPr>
        <p:spPr/>
        <p:txBody>
          <a:bodyPr/>
          <a:lstStyle/>
          <a:p>
            <a:pPr marL="0" indent="0">
              <a:buNone/>
            </a:pPr>
            <a:r>
              <a:rPr lang="en-US" dirty="0" smtClean="0">
                <a:highlight>
                  <a:srgbClr val="FFFFFF"/>
                </a:highlight>
                <a:latin typeface="+mn-lt"/>
              </a:rPr>
              <a:t>Best Practice</a:t>
            </a:r>
          </a:p>
          <a:p>
            <a:r>
              <a:rPr lang="en-US" dirty="0" smtClean="0">
                <a:highlight>
                  <a:srgbClr val="FFFFFF"/>
                </a:highlight>
                <a:latin typeface="+mn-lt"/>
              </a:rPr>
              <a:t>Declare all of your variables at the top of the function score</a:t>
            </a:r>
          </a:p>
          <a:p>
            <a:pPr marL="0" indent="0">
              <a:buNone/>
            </a:pPr>
            <a:endParaRPr lang="en-US" sz="800" dirty="0" smtClean="0">
              <a:solidFill>
                <a:srgbClr val="0000FF"/>
              </a:solidFill>
              <a:highlight>
                <a:srgbClr val="FFFFFF"/>
              </a:highlight>
              <a:latin typeface="Consolas" panose="020B0609020204030204" pitchFamily="49" charset="0"/>
            </a:endParaRPr>
          </a:p>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vendingMachine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dayOfWeek</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Date().</a:t>
            </a:r>
            <a:r>
              <a:rPr lang="en-US" dirty="0" err="1">
                <a:solidFill>
                  <a:srgbClr val="000000"/>
                </a:solidFill>
                <a:highlight>
                  <a:srgbClr val="FFFFFF"/>
                </a:highlight>
                <a:latin typeface="Consolas" panose="020B0609020204030204" pitchFamily="49" charset="0"/>
              </a:rPr>
              <a:t>getDay</a:t>
            </a:r>
            <a:r>
              <a:rPr lang="en-US" dirty="0" smtClean="0">
                <a:solidFill>
                  <a:srgbClr val="000000"/>
                </a:solidFill>
                <a:highlight>
                  <a:srgbClr val="FFFFFF"/>
                </a:highlight>
                <a:latin typeface="Consolas" panose="020B0609020204030204" pitchFamily="49" charset="0"/>
              </a:rPr>
              <a:t>(), items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items.push</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"Coffee"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dayOfWeek</a:t>
            </a:r>
            <a:r>
              <a:rPr lang="en-US" dirty="0">
                <a:solidFill>
                  <a:srgbClr val="000000"/>
                </a:solidFill>
                <a:highlight>
                  <a:srgbClr val="FFFFFF"/>
                </a:highlight>
                <a:latin typeface="Consolas" panose="020B0609020204030204" pitchFamily="49" charset="0"/>
              </a:rPr>
              <a:t> === 1)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items.push</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"Sushi"</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dayOfWeek</a:t>
            </a:r>
            <a:r>
              <a:rPr lang="en-US" dirty="0">
                <a:solidFill>
                  <a:srgbClr val="000000"/>
                </a:solidFill>
                <a:highlight>
                  <a:srgbClr val="FFFFFF"/>
                </a:highlight>
                <a:latin typeface="Consolas" panose="020B0609020204030204" pitchFamily="49" charset="0"/>
              </a:rPr>
              <a:t> === 5) {</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items.push</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"Pizza"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items;</a:t>
            </a:r>
          </a:p>
          <a:p>
            <a:pPr marL="0" indent="0">
              <a:buNone/>
            </a:pPr>
            <a:r>
              <a:rPr lang="en-US" dirty="0">
                <a:solidFill>
                  <a:srgbClr val="000000"/>
                </a:solidFill>
                <a:highlight>
                  <a:srgbClr val="FFFFFF"/>
                </a:highlight>
                <a:latin typeface="Consolas" panose="020B0609020204030204" pitchFamily="49" charset="0"/>
              </a:rPr>
              <a:t>}</a:t>
            </a:r>
            <a:endParaRPr lang="en-US" dirty="0">
              <a:solidFill>
                <a:srgbClr val="0000FF"/>
              </a:solidFill>
              <a:highlight>
                <a:srgbClr val="FFFFFF"/>
              </a:highlight>
              <a:latin typeface="Consolas" panose="020B0609020204030204" pitchFamily="49" charset="0"/>
            </a:endParaRPr>
          </a:p>
        </p:txBody>
      </p:sp>
      <p:grpSp>
        <p:nvGrpSpPr>
          <p:cNvPr id="5" name="Group 4"/>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Extra</a:t>
              </a:r>
              <a:endParaRPr lang="en-US" b="1" dirty="0">
                <a:solidFill>
                  <a:schemeClr val="accent5">
                    <a:lumMod val="20000"/>
                    <a:lumOff val="80000"/>
                  </a:schemeClr>
                </a:solidFill>
                <a:latin typeface="+mj-lt"/>
              </a:endParaRPr>
            </a:p>
          </p:txBody>
        </p:sp>
      </p:grpSp>
      <p:sp>
        <p:nvSpPr>
          <p:cNvPr id="10" name="Rectangular Callout 9"/>
          <p:cNvSpPr/>
          <p:nvPr/>
        </p:nvSpPr>
        <p:spPr>
          <a:xfrm>
            <a:off x="4267200" y="3294106"/>
            <a:ext cx="4572115" cy="650788"/>
          </a:xfrm>
          <a:prstGeom prst="wedgeRectCallout">
            <a:avLst>
              <a:gd name="adj1" fmla="val -37585"/>
              <a:gd name="adj2" fmla="val -8932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Declare all variables at top of function</a:t>
            </a:r>
            <a:endParaRPr lang="en-US" sz="2000" b="1" dirty="0"/>
          </a:p>
        </p:txBody>
      </p:sp>
    </p:spTree>
    <p:extLst>
      <p:ext uri="{BB962C8B-B14F-4D97-AF65-F5344CB8AC3E}">
        <p14:creationId xmlns:p14="http://schemas.microsoft.com/office/powerpoint/2010/main" val="3572796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Execution </a:t>
            </a:r>
            <a:r>
              <a:rPr lang="en-US" dirty="0"/>
              <a:t>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sayHello</a:t>
            </a:r>
            <a:r>
              <a:rPr lang="en-US" dirty="0" smtClean="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a:t>
            </a:r>
            <a:r>
              <a:rPr lang="en-US" dirty="0" smtClean="0">
                <a:solidFill>
                  <a:srgbClr val="000000"/>
                </a:solidFill>
                <a:highlight>
                  <a:srgbClr val="FFFFFF"/>
                </a:highlight>
                <a:latin typeface="Consolas" panose="020B0609020204030204" pitchFamily="49" charset="0"/>
              </a:rPr>
              <a:t>{ console.log(</a:t>
            </a:r>
            <a:r>
              <a:rPr lang="en-US" dirty="0" err="1" smtClean="0">
                <a:solidFill>
                  <a:srgbClr val="000000"/>
                </a:solidFill>
                <a:highlight>
                  <a:srgbClr val="FFFFFF"/>
                </a:highlight>
                <a:latin typeface="Consolas" panose="020B0609020204030204" pitchFamily="49" charset="0"/>
              </a:rPr>
              <a:t>e.message</a:t>
            </a:r>
            <a:r>
              <a:rPr lang="en-US" dirty="0" smtClean="0">
                <a:solidFill>
                  <a:srgbClr val="000000"/>
                </a:solidFill>
                <a:highlight>
                  <a:srgbClr val="FFFFFF"/>
                </a:highlight>
                <a:latin typeface="Consolas" panose="020B0609020204030204" pitchFamily="49" charset="0"/>
              </a:rPr>
              <a:t>) }</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try</a:t>
            </a:r>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sayGoodbye</a:t>
            </a:r>
            <a:r>
              <a:rPr lang="en-US" dirty="0" smtClean="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a:t>
            </a:r>
            <a:r>
              <a:rPr lang="en-US" dirty="0" smtClean="0">
                <a:solidFill>
                  <a:srgbClr val="000000"/>
                </a:solidFill>
                <a:highlight>
                  <a:srgbClr val="FFFFFF"/>
                </a:highlight>
                <a:latin typeface="Consolas" panose="020B0609020204030204" pitchFamily="49" charset="0"/>
              </a:rPr>
              <a:t>{ console.log(</a:t>
            </a:r>
            <a:r>
              <a:rPr lang="en-US" dirty="0" err="1" smtClean="0">
                <a:solidFill>
                  <a:srgbClr val="000000"/>
                </a:solidFill>
                <a:highlight>
                  <a:srgbClr val="FFFFFF"/>
                </a:highlight>
                <a:latin typeface="Consolas" panose="020B0609020204030204" pitchFamily="49" charset="0"/>
              </a:rPr>
              <a:t>e.message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8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console.log(</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8000"/>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console.log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"Goodbye</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a:t>
            </a:r>
            <a:endParaRPr lang="en-US" dirty="0">
              <a:solidFill>
                <a:srgbClr val="008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620232022"/>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Execution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 console.log(</a:t>
            </a:r>
            <a:r>
              <a:rPr lang="en-US" dirty="0" err="1">
                <a:solidFill>
                  <a:srgbClr val="000000"/>
                </a:solidFill>
                <a:highlight>
                  <a:srgbClr val="FFFFFF"/>
                </a:highlight>
                <a:latin typeface="Consolas" panose="020B0609020204030204" pitchFamily="49" charset="0"/>
              </a:rPr>
              <a:t>e.message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 console.log(</a:t>
            </a:r>
            <a:r>
              <a:rPr lang="en-US" dirty="0" err="1">
                <a:solidFill>
                  <a:srgbClr val="000000"/>
                </a:solidFill>
                <a:highlight>
                  <a:srgbClr val="FFFFFF"/>
                </a:highlight>
                <a:latin typeface="Consolas" panose="020B0609020204030204" pitchFamily="49" charset="0"/>
              </a:rPr>
              <a:t>e.message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8000"/>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console.log(</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endParaRPr lang="en-US" dirty="0">
              <a:solidFill>
                <a:srgbClr val="008000"/>
              </a:solidFill>
              <a:highlight>
                <a:srgbClr val="FFFFFF"/>
              </a:highlight>
              <a:latin typeface="Consolas" panose="020B0609020204030204" pitchFamily="49" charset="0"/>
            </a:endParaRP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 { console.log(</a:t>
            </a:r>
            <a:r>
              <a:rPr lang="en-US" dirty="0">
                <a:solidFill>
                  <a:srgbClr val="A31515"/>
                </a:solidFill>
                <a:highlight>
                  <a:srgbClr val="FFFFFF"/>
                </a:highlight>
                <a:latin typeface="Consolas" panose="020B0609020204030204" pitchFamily="49" charset="0"/>
              </a:rPr>
              <a:t>"Goodbye"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a:t>
            </a:r>
            <a:endParaRPr lang="en-US" dirty="0">
              <a:solidFill>
                <a:srgbClr val="008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
        <p:nvSpPr>
          <p:cNvPr id="6" name="Rounded Rectangle 5"/>
          <p:cNvSpPr/>
          <p:nvPr/>
        </p:nvSpPr>
        <p:spPr bwMode="auto">
          <a:xfrm>
            <a:off x="2705157" y="4343400"/>
            <a:ext cx="4152843" cy="15240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Undefined is not a function</a:t>
            </a:r>
          </a:p>
          <a:p>
            <a:r>
              <a:rPr lang="en-US" sz="2000" dirty="0" smtClean="0">
                <a:solidFill>
                  <a:srgbClr val="92D050"/>
                </a:solidFill>
                <a:latin typeface="Consolas" panose="020B0609020204030204" pitchFamily="49" charset="0"/>
                <a:cs typeface="Consolas" panose="020B0609020204030204" pitchFamily="49" charset="0"/>
              </a:rPr>
              <a:t>Goodbye</a:t>
            </a:r>
          </a:p>
          <a:p>
            <a:r>
              <a:rPr lang="en-US" sz="2000" dirty="0" smtClean="0">
                <a:solidFill>
                  <a:srgbClr val="92D050"/>
                </a:solidFill>
                <a:latin typeface="Consolas" panose="020B0609020204030204" pitchFamily="49" charset="0"/>
                <a:cs typeface="Consolas" panose="020B0609020204030204" pitchFamily="49" charset="0"/>
              </a:rPr>
              <a:t>Hello</a:t>
            </a:r>
          </a:p>
          <a:p>
            <a:r>
              <a:rPr lang="en-US" sz="2000" dirty="0" smtClean="0">
                <a:solidFill>
                  <a:srgbClr val="92D050"/>
                </a:solidFill>
                <a:latin typeface="Consolas" panose="020B0609020204030204" pitchFamily="49" charset="0"/>
                <a:cs typeface="Consolas" panose="020B0609020204030204" pitchFamily="49" charset="0"/>
              </a:rPr>
              <a:t>Goodbye</a:t>
            </a:r>
          </a:p>
        </p:txBody>
      </p:sp>
      <p:grpSp>
        <p:nvGrpSpPr>
          <p:cNvPr id="10" name="Group 9"/>
          <p:cNvGrpSpPr/>
          <p:nvPr/>
        </p:nvGrpSpPr>
        <p:grpSpPr>
          <a:xfrm>
            <a:off x="7610677" y="0"/>
            <a:ext cx="1731231" cy="1524000"/>
            <a:chOff x="7610677" y="0"/>
            <a:chExt cx="1731231" cy="1524000"/>
          </a:xfrm>
        </p:grpSpPr>
        <p:sp>
          <p:nvSpPr>
            <p:cNvPr id="11" name="Right Triangle 10"/>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2" name="TextBox 11"/>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3257261465"/>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Execution Bug</a:t>
            </a:r>
          </a:p>
        </p:txBody>
      </p:sp>
      <p:sp>
        <p:nvSpPr>
          <p:cNvPr id="3" name="Text Placeholder 2"/>
          <p:cNvSpPr>
            <a:spLocks noGrp="1"/>
          </p:cNvSpPr>
          <p:nvPr>
            <p:ph type="body" idx="1"/>
          </p:nvPr>
        </p:nvSpPr>
        <p:spPr/>
        <p:txBody>
          <a:bodyPr/>
          <a:lstStyle/>
          <a:p>
            <a:pPr marL="0" indent="0">
              <a:buNone/>
            </a:pPr>
            <a:r>
              <a:rPr lang="en-US" dirty="0" smtClean="0">
                <a:solidFill>
                  <a:srgbClr val="000000"/>
                </a:solidFill>
                <a:highlight>
                  <a:srgbClr val="FFFFFF"/>
                </a:highlight>
                <a:latin typeface="+mn-lt"/>
              </a:rPr>
              <a:t>Functional Scope</a:t>
            </a:r>
          </a:p>
          <a:p>
            <a:pPr lvl="1"/>
            <a:r>
              <a:rPr lang="en-US" dirty="0">
                <a:solidFill>
                  <a:srgbClr val="000000"/>
                </a:solidFill>
                <a:highlight>
                  <a:srgbClr val="FFFFFF"/>
                </a:highlight>
                <a:latin typeface="+mn-lt"/>
              </a:rPr>
              <a:t>F</a:t>
            </a:r>
            <a:r>
              <a:rPr lang="en-US" dirty="0" smtClean="0">
                <a:solidFill>
                  <a:srgbClr val="000000"/>
                </a:solidFill>
                <a:highlight>
                  <a:srgbClr val="FFFFFF"/>
                </a:highlight>
                <a:latin typeface="+mn-lt"/>
              </a:rPr>
              <a:t>unction expressions hoist declaration and keeps assignment the same</a:t>
            </a:r>
          </a:p>
          <a:p>
            <a:pPr lvl="1"/>
            <a:r>
              <a:rPr lang="en-US" dirty="0" smtClean="0">
                <a:solidFill>
                  <a:srgbClr val="000000"/>
                </a:solidFill>
                <a:highlight>
                  <a:srgbClr val="FFFFFF"/>
                </a:highlight>
                <a:latin typeface="+mn-lt"/>
              </a:rPr>
              <a:t>Function statements hoists both declaration and assignment</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test1 = undefined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test2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a:t>
            </a:r>
            <a:r>
              <a:rPr lang="en-US" dirty="0">
                <a:solidFill>
                  <a:srgbClr val="008000"/>
                </a:solidFill>
                <a:highlight>
                  <a:srgbClr val="FFFFFF"/>
                </a:highlight>
                <a:latin typeface="Consolas" panose="020B0609020204030204" pitchFamily="49" charset="0"/>
              </a:rPr>
              <a:t>/* test 2 */</a:t>
            </a:r>
            <a:r>
              <a:rPr lang="en-US" dirty="0">
                <a:solidFill>
                  <a:srgbClr val="000000"/>
                </a:solidFill>
                <a:highlight>
                  <a:srgbClr val="FFFFFF"/>
                </a:highlight>
                <a:latin typeface="Consolas" panose="020B0609020204030204" pitchFamily="49" charset="0"/>
              </a:rPr>
              <a:t> };</a:t>
            </a:r>
            <a:endParaRPr lang="en-US" dirty="0">
              <a:solidFill>
                <a:srgbClr val="0000FF"/>
              </a:solidFill>
              <a:highlight>
                <a:srgbClr val="FFFFFF"/>
              </a:highlight>
              <a:latin typeface="Consolas" panose="020B0609020204030204" pitchFamily="49" charset="0"/>
            </a:endParaRP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test1</a:t>
            </a:r>
            <a:r>
              <a:rPr lang="en-US" dirty="0">
                <a:solidFill>
                  <a:srgbClr val="000000"/>
                </a:solidFill>
                <a:highlight>
                  <a:srgbClr val="FFFFFF"/>
                </a:highlight>
                <a:latin typeface="Consolas" panose="020B0609020204030204" pitchFamily="49" charset="0"/>
              </a:rPr>
              <a:t>(); test2();</a:t>
            </a:r>
            <a:endParaRPr lang="en-US" dirty="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a:t>
            </a:r>
            <a:endParaRPr lang="en-US" dirty="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test1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a:t>
            </a:r>
            <a:r>
              <a:rPr lang="en-US" dirty="0">
                <a:solidFill>
                  <a:srgbClr val="008000"/>
                </a:solidFill>
                <a:highlight>
                  <a:srgbClr val="FFFFFF"/>
                </a:highlight>
                <a:latin typeface="Consolas" panose="020B0609020204030204" pitchFamily="49" charset="0"/>
              </a:rPr>
              <a:t>/* test 1 */</a:t>
            </a:r>
            <a:r>
              <a:rPr lang="en-US" dirty="0">
                <a:solidFill>
                  <a:srgbClr val="000000"/>
                </a:solidFill>
                <a:highlight>
                  <a:srgbClr val="FFFFFF"/>
                </a:highlight>
                <a:latin typeface="Consolas" panose="020B0609020204030204" pitchFamily="49" charset="0"/>
              </a:rPr>
              <a:t> };</a:t>
            </a:r>
            <a:endParaRPr lang="en-US" dirty="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test2() { </a:t>
            </a:r>
            <a:r>
              <a:rPr lang="en-US" dirty="0">
                <a:solidFill>
                  <a:srgbClr val="008000"/>
                </a:solidFill>
                <a:highlight>
                  <a:srgbClr val="FFFFFF"/>
                </a:highlight>
                <a:latin typeface="Consolas" panose="020B0609020204030204" pitchFamily="49" charset="0"/>
              </a:rPr>
              <a:t>/* test 2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smtClean="0">
              <a:solidFill>
                <a:srgbClr val="0000FF"/>
              </a:solidFill>
              <a:highlight>
                <a:srgbClr val="FFFFFF"/>
              </a:highlight>
              <a:latin typeface="Consolas" panose="020B0609020204030204" pitchFamily="49" charset="0"/>
            </a:endParaRPr>
          </a:p>
        </p:txBody>
      </p:sp>
      <p:sp>
        <p:nvSpPr>
          <p:cNvPr id="5" name="TextBox 4"/>
          <p:cNvSpPr txBox="1"/>
          <p:nvPr/>
        </p:nvSpPr>
        <p:spPr bwMode="auto">
          <a:xfrm>
            <a:off x="730044" y="4955460"/>
            <a:ext cx="9703340" cy="400110"/>
          </a:xfrm>
          <a:prstGeom prst="rect">
            <a:avLst/>
          </a:prstGeom>
          <a:noFill/>
          <a:ln w="9525">
            <a:noFill/>
            <a:miter lim="800000"/>
            <a:headEnd/>
            <a:tailEnd/>
          </a:ln>
        </p:spPr>
        <p:txBody>
          <a:bodyPr wrap="square" rtlCol="0">
            <a:spAutoFit/>
          </a:bodyPr>
          <a:lstStyle/>
          <a:p>
            <a:r>
              <a:rPr lang="en-US" sz="2000" b="1" dirty="0">
                <a:solidFill>
                  <a:srgbClr val="000000"/>
                </a:solidFill>
                <a:highlight>
                  <a:srgbClr val="FFFFFF"/>
                </a:highlight>
                <a:latin typeface="Consolas" panose="020B0609020204030204" pitchFamily="49" charset="0"/>
              </a:rPr>
              <a:t>test1 = </a:t>
            </a:r>
            <a:r>
              <a:rPr lang="en-US" sz="2000" b="1" dirty="0" smtClean="0">
                <a:solidFill>
                  <a:srgbClr val="0000FF"/>
                </a:solidFill>
                <a:highlight>
                  <a:srgbClr val="FFFFFF"/>
                </a:highlight>
                <a:latin typeface="Consolas" panose="020B0609020204030204" pitchFamily="49" charset="0"/>
              </a:rPr>
              <a:t>function</a:t>
            </a:r>
            <a:r>
              <a:rPr lang="en-US" sz="2000" b="1" dirty="0" smtClean="0">
                <a:solidFill>
                  <a:srgbClr val="000000"/>
                </a:solidFill>
                <a:highlight>
                  <a:srgbClr val="FFFFFF"/>
                </a:highlight>
                <a:latin typeface="Consolas" panose="020B0609020204030204" pitchFamily="49" charset="0"/>
              </a:rPr>
              <a:t>() </a:t>
            </a:r>
            <a:r>
              <a:rPr lang="en-US" sz="2000" b="1" dirty="0">
                <a:solidFill>
                  <a:srgbClr val="000000"/>
                </a:solidFill>
                <a:highlight>
                  <a:srgbClr val="FFFFFF"/>
                </a:highlight>
                <a:latin typeface="Consolas" panose="020B0609020204030204" pitchFamily="49" charset="0"/>
              </a:rPr>
              <a:t>{ </a:t>
            </a:r>
            <a:r>
              <a:rPr lang="en-US" sz="2000" b="1" dirty="0">
                <a:solidFill>
                  <a:srgbClr val="008000"/>
                </a:solidFill>
                <a:highlight>
                  <a:srgbClr val="FFFFFF"/>
                </a:highlight>
                <a:latin typeface="Consolas" panose="020B0609020204030204" pitchFamily="49" charset="0"/>
              </a:rPr>
              <a:t>/* test 1 </a:t>
            </a:r>
            <a:r>
              <a:rPr lang="en-US" sz="2000" b="1" dirty="0" smtClean="0">
                <a:solidFill>
                  <a:srgbClr val="008000"/>
                </a:solidFill>
                <a:highlight>
                  <a:srgbClr val="FFFFFF"/>
                </a:highlight>
                <a:latin typeface="Consolas" panose="020B0609020204030204" pitchFamily="49" charset="0"/>
              </a:rPr>
              <a:t>*/ </a:t>
            </a:r>
            <a:r>
              <a:rPr lang="en-US" sz="2000" b="1" dirty="0" smtClean="0">
                <a:solidFill>
                  <a:srgbClr val="000000"/>
                </a:solidFill>
                <a:highlight>
                  <a:srgbClr val="FFFFFF"/>
                </a:highlight>
                <a:latin typeface="Consolas" panose="020B0609020204030204" pitchFamily="49" charset="0"/>
              </a:rPr>
              <a:t>};        </a:t>
            </a:r>
            <a:endParaRPr lang="en-US" sz="2000" b="1"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73685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xit" presetSubtype="0" fill="hold" nodeType="withEffect">
                                  <p:stCondLst>
                                    <p:cond delay="0"/>
                                  </p:stCondLst>
                                  <p:childTnLst>
                                    <p:animEffect transition="out" filter="fade">
                                      <p:cBhvr>
                                        <p:cTn id="17" dur="500"/>
                                        <p:tgtEl>
                                          <p:spTgt spid="3">
                                            <p:txEl>
                                              <p:pRg st="11" end="11"/>
                                            </p:txEl>
                                          </p:spTgt>
                                        </p:tgtEl>
                                      </p:cBhvr>
                                    </p:animEffect>
                                    <p:set>
                                      <p:cBhvr>
                                        <p:cTn id="18" dur="1" fill="hold">
                                          <p:stCondLst>
                                            <p:cond delay="4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Execution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sayHello</a:t>
            </a:r>
            <a:r>
              <a:rPr lang="en-US" dirty="0" smtClean="0">
                <a:solidFill>
                  <a:srgbClr val="000000"/>
                </a:solidFill>
                <a:highlight>
                  <a:srgbClr val="FFFFFF"/>
                </a:highlight>
                <a:latin typeface="Consolas" panose="020B0609020204030204" pitchFamily="49" charset="0"/>
              </a:rPr>
              <a:t> = undefined;</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err="1">
                <a:solidFill>
                  <a:srgbClr val="0000FF"/>
                </a:solidFill>
                <a:highlight>
                  <a:srgbClr val="FFFFFF"/>
                </a:highlight>
                <a:latin typeface="Consolas" panose="020B0609020204030204" pitchFamily="49" charset="0"/>
              </a:rPr>
              <a:t>v</a:t>
            </a:r>
            <a:r>
              <a:rPr lang="en-US" dirty="0" err="1" smtClean="0">
                <a:solidFill>
                  <a:srgbClr val="0000FF"/>
                </a:solidFill>
                <a:highlight>
                  <a:srgbClr val="FFFFFF"/>
                </a:highlight>
                <a:latin typeface="Consolas" panose="020B0609020204030204" pitchFamily="49" charset="0"/>
              </a:rPr>
              <a:t>ar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sayGoodbye</a:t>
            </a:r>
            <a:r>
              <a:rPr lang="en-US" dirty="0" smtClean="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 console.log(</a:t>
            </a:r>
            <a:r>
              <a:rPr lang="en-US" dirty="0">
                <a:solidFill>
                  <a:srgbClr val="A31515"/>
                </a:solidFill>
                <a:highlight>
                  <a:srgbClr val="FFFFFF"/>
                </a:highlight>
                <a:latin typeface="Consolas" panose="020B0609020204030204" pitchFamily="49" charset="0"/>
              </a:rPr>
              <a:t>"Goodbye"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try</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 console.log(</a:t>
            </a:r>
            <a:r>
              <a:rPr lang="en-US" dirty="0" err="1">
                <a:solidFill>
                  <a:srgbClr val="000000"/>
                </a:solidFill>
                <a:highlight>
                  <a:srgbClr val="FFFFFF"/>
                </a:highlight>
                <a:latin typeface="Consolas" panose="020B0609020204030204" pitchFamily="49" charset="0"/>
              </a:rPr>
              <a:t>e.message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try</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(e) { console.log(</a:t>
            </a:r>
            <a:r>
              <a:rPr lang="en-US" dirty="0" err="1">
                <a:solidFill>
                  <a:srgbClr val="000000"/>
                </a:solidFill>
                <a:highlight>
                  <a:srgbClr val="FFFFFF"/>
                </a:highlight>
                <a:latin typeface="Consolas" panose="020B0609020204030204" pitchFamily="49" charset="0"/>
              </a:rPr>
              <a:t>e.message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8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sayHello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console.log(</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endParaRPr lang="en-US" dirty="0">
              <a:solidFill>
                <a:srgbClr val="008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a:t>
            </a:r>
            <a:endParaRPr lang="en-US" dirty="0">
              <a:solidFill>
                <a:srgbClr val="008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
        <p:nvSpPr>
          <p:cNvPr id="8" name="Rounded Rectangle 7"/>
          <p:cNvSpPr/>
          <p:nvPr/>
        </p:nvSpPr>
        <p:spPr bwMode="auto">
          <a:xfrm>
            <a:off x="2495578" y="4953000"/>
            <a:ext cx="4152843" cy="1524000"/>
          </a:xfrm>
          <a:prstGeom prst="roundRect">
            <a:avLst/>
          </a:prstGeom>
          <a:ln>
            <a:headEnd/>
            <a:tailEnd/>
          </a:ln>
        </p:spPr>
        <p:style>
          <a:lnRef idx="3">
            <a:schemeClr val="lt1"/>
          </a:lnRef>
          <a:fillRef idx="1">
            <a:schemeClr val="dk1"/>
          </a:fillRef>
          <a:effectRef idx="1">
            <a:schemeClr val="dk1"/>
          </a:effectRef>
          <a:fontRef idx="minor">
            <a:schemeClr val="lt1"/>
          </a:fontRef>
        </p:style>
        <p:txBody>
          <a:bodyPr wrap="none" rtlCol="0" anchor="ctr"/>
          <a:lstStyle/>
          <a:p>
            <a:r>
              <a:rPr lang="en-US" sz="2000" dirty="0" smtClean="0">
                <a:solidFill>
                  <a:srgbClr val="92D050"/>
                </a:solidFill>
                <a:latin typeface="Consolas" panose="020B0609020204030204" pitchFamily="49" charset="0"/>
                <a:cs typeface="Consolas" panose="020B0609020204030204" pitchFamily="49" charset="0"/>
              </a:rPr>
              <a:t>Undefined is not a function</a:t>
            </a:r>
          </a:p>
          <a:p>
            <a:r>
              <a:rPr lang="en-US" sz="2000" dirty="0" smtClean="0">
                <a:solidFill>
                  <a:srgbClr val="92D050"/>
                </a:solidFill>
                <a:latin typeface="Consolas" panose="020B0609020204030204" pitchFamily="49" charset="0"/>
                <a:cs typeface="Consolas" panose="020B0609020204030204" pitchFamily="49" charset="0"/>
              </a:rPr>
              <a:t>Goodbye</a:t>
            </a:r>
          </a:p>
          <a:p>
            <a:r>
              <a:rPr lang="en-US" sz="2000" dirty="0" smtClean="0">
                <a:solidFill>
                  <a:srgbClr val="92D050"/>
                </a:solidFill>
                <a:latin typeface="Consolas" panose="020B0609020204030204" pitchFamily="49" charset="0"/>
                <a:cs typeface="Consolas" panose="020B0609020204030204" pitchFamily="49" charset="0"/>
              </a:rPr>
              <a:t>Hello</a:t>
            </a:r>
          </a:p>
          <a:p>
            <a:r>
              <a:rPr lang="en-US" sz="2000" dirty="0" smtClean="0">
                <a:solidFill>
                  <a:srgbClr val="92D050"/>
                </a:solidFill>
                <a:latin typeface="Consolas" panose="020B0609020204030204" pitchFamily="49" charset="0"/>
                <a:cs typeface="Consolas" panose="020B0609020204030204" pitchFamily="49" charset="0"/>
              </a:rPr>
              <a:t>Goodbye</a:t>
            </a:r>
          </a:p>
        </p:txBody>
      </p:sp>
      <p:grpSp>
        <p:nvGrpSpPr>
          <p:cNvPr id="9" name="Group 8"/>
          <p:cNvGrpSpPr/>
          <p:nvPr/>
        </p:nvGrpSpPr>
        <p:grpSpPr>
          <a:xfrm>
            <a:off x="7610677" y="0"/>
            <a:ext cx="1731231" cy="1524000"/>
            <a:chOff x="7610677" y="0"/>
            <a:chExt cx="1731231" cy="1524000"/>
          </a:xfrm>
        </p:grpSpPr>
        <p:sp>
          <p:nvSpPr>
            <p:cNvPr id="10" name="Right Triangle 9"/>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694540199"/>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Execution Bug</a:t>
            </a:r>
          </a:p>
        </p:txBody>
      </p:sp>
      <p:sp>
        <p:nvSpPr>
          <p:cNvPr id="3" name="Text Placeholder 2"/>
          <p:cNvSpPr>
            <a:spLocks noGrp="1"/>
          </p:cNvSpPr>
          <p:nvPr>
            <p:ph type="body" idx="1"/>
          </p:nvPr>
        </p:nvSpPr>
        <p:spPr/>
        <p:txBody>
          <a:bodyPr/>
          <a:lstStyle/>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console.log(</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endParaRPr lang="en-US" dirty="0">
              <a:solidFill>
                <a:srgbClr val="008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sayHello</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a:t>
            </a:r>
            <a:endParaRPr lang="en-US" dirty="0">
              <a:solidFill>
                <a:srgbClr val="008000"/>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sayGoodbye</a:t>
            </a:r>
            <a:r>
              <a:rPr lang="en-US" dirty="0">
                <a:solidFill>
                  <a:srgbClr val="000000"/>
                </a:solidFill>
                <a:highlight>
                  <a:srgbClr val="FFFFFF"/>
                </a:highlight>
                <a:latin typeface="Consolas" panose="020B0609020204030204" pitchFamily="49" charset="0"/>
              </a:rPr>
              <a:t>() { console.log(</a:t>
            </a:r>
            <a:r>
              <a:rPr lang="en-US" dirty="0">
                <a:solidFill>
                  <a:srgbClr val="A31515"/>
                </a:solidFill>
                <a:highlight>
                  <a:srgbClr val="FFFFFF"/>
                </a:highlight>
                <a:latin typeface="Consolas" panose="020B0609020204030204" pitchFamily="49" charset="0"/>
              </a:rPr>
              <a:t>"Goodbye"</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p:txBody>
      </p:sp>
      <p:sp>
        <p:nvSpPr>
          <p:cNvPr id="11" name="Rectangular Callout 10"/>
          <p:cNvSpPr/>
          <p:nvPr/>
        </p:nvSpPr>
        <p:spPr>
          <a:xfrm>
            <a:off x="3023971" y="2133600"/>
            <a:ext cx="4977029" cy="650788"/>
          </a:xfrm>
          <a:prstGeom prst="wedgeRectCallout">
            <a:avLst>
              <a:gd name="adj1" fmla="val -37585"/>
              <a:gd name="adj2" fmla="val -8932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Function expressions before usage</a:t>
            </a:r>
            <a:endParaRPr lang="en-US" sz="2000" b="1" dirty="0"/>
          </a:p>
        </p:txBody>
      </p:sp>
      <p:sp>
        <p:nvSpPr>
          <p:cNvPr id="12" name="Rectangular Callout 11"/>
          <p:cNvSpPr/>
          <p:nvPr/>
        </p:nvSpPr>
        <p:spPr>
          <a:xfrm>
            <a:off x="3023970" y="4387880"/>
            <a:ext cx="4977030" cy="650788"/>
          </a:xfrm>
          <a:prstGeom prst="wedgeRectCallout">
            <a:avLst>
              <a:gd name="adj1" fmla="val -37585"/>
              <a:gd name="adj2" fmla="val -8932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Function statements anywhere in scope</a:t>
            </a:r>
            <a:endParaRPr lang="en-US" sz="2000" b="1" dirty="0"/>
          </a:p>
        </p:txBody>
      </p:sp>
      <p:grpSp>
        <p:nvGrpSpPr>
          <p:cNvPr id="10" name="Group 9"/>
          <p:cNvGrpSpPr/>
          <p:nvPr/>
        </p:nvGrpSpPr>
        <p:grpSpPr>
          <a:xfrm>
            <a:off x="7610677" y="0"/>
            <a:ext cx="1731231" cy="1524000"/>
            <a:chOff x="7610677" y="0"/>
            <a:chExt cx="1731231" cy="1524000"/>
          </a:xfrm>
        </p:grpSpPr>
        <p:sp>
          <p:nvSpPr>
            <p:cNvPr id="13" name="Right Triangle 12"/>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4" name="TextBox 13"/>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Exterminate</a:t>
              </a:r>
              <a:endParaRPr lang="en-US" b="1" dirty="0">
                <a:solidFill>
                  <a:schemeClr val="accent5">
                    <a:lumMod val="20000"/>
                    <a:lumOff val="80000"/>
                  </a:schemeClr>
                </a:solidFill>
                <a:latin typeface="+mj-lt"/>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16" y="3256847"/>
            <a:ext cx="7655367" cy="2262066"/>
          </a:xfrm>
          <a:prstGeom prst="rect">
            <a:avLst/>
          </a:prstGeom>
        </p:spPr>
      </p:pic>
    </p:spTree>
    <p:extLst>
      <p:ext uri="{BB962C8B-B14F-4D97-AF65-F5344CB8AC3E}">
        <p14:creationId xmlns:p14="http://schemas.microsoft.com/office/powerpoint/2010/main" val="2907968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Morphed Method Bug</a:t>
            </a:r>
            <a:endParaRPr lang="en-US" dirty="0"/>
          </a:p>
        </p:txBody>
      </p:sp>
      <p:sp>
        <p:nvSpPr>
          <p:cNvPr id="3" name="Text Placeholder 2"/>
          <p:cNvSpPr>
            <a:spLocks noGrp="1"/>
          </p:cNvSpPr>
          <p:nvPr>
            <p:ph type="body" idx="1"/>
          </p:nvPr>
        </p:nvSpPr>
        <p:spPr/>
        <p:txBody>
          <a:bodyPr/>
          <a:lstStyle/>
          <a:p>
            <a:pPr marL="0" indent="0">
              <a:buNone/>
            </a:pP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element = </a:t>
            </a:r>
            <a:r>
              <a:rPr lang="en-US" dirty="0" err="1" smtClean="0">
                <a:solidFill>
                  <a:srgbClr val="000000"/>
                </a:solidFill>
                <a:highlight>
                  <a:srgbClr val="FFFFFF"/>
                </a:highlight>
                <a:latin typeface="Consolas" panose="020B0609020204030204" pitchFamily="49" charset="0"/>
              </a:rPr>
              <a:t>document.getElementById</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"greeting</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element.innerText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text(value)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element.innerText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value; }</a:t>
            </a:r>
            <a:endParaRPr lang="en-US" dirty="0">
              <a:solidFill>
                <a:srgbClr val="000000"/>
              </a:solidFill>
              <a:highlight>
                <a:srgbClr val="FFFFFF"/>
              </a:highlight>
              <a:latin typeface="Consolas" panose="020B0609020204030204" pitchFamily="49" charset="0"/>
            </a:endParaRP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text(callback)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element.innerText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callback(</a:t>
            </a:r>
            <a:r>
              <a:rPr lang="en-US" dirty="0" err="1">
                <a:solidFill>
                  <a:srgbClr val="000000"/>
                </a:solidFill>
                <a:highlight>
                  <a:srgbClr val="FFFFFF"/>
                </a:highlight>
                <a:latin typeface="Consolas" panose="020B0609020204030204" pitchFamily="49" charset="0"/>
              </a:rPr>
              <a:t>element.innerText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text();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text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text(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 + </a:t>
            </a:r>
            <a:r>
              <a:rPr lang="en-US" dirty="0">
                <a:solidFill>
                  <a:srgbClr val="A31515"/>
                </a:solidFill>
                <a:highlight>
                  <a:srgbClr val="FFFFFF"/>
                </a:highlight>
                <a:latin typeface="Consolas" panose="020B0609020204030204" pitchFamily="49" charset="0"/>
              </a:rPr>
              <a:t>" World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p:txBody>
      </p:sp>
      <p:grpSp>
        <p:nvGrpSpPr>
          <p:cNvPr id="8" name="Group 7"/>
          <p:cNvGrpSpPr/>
          <p:nvPr/>
        </p:nvGrpSpPr>
        <p:grpSpPr>
          <a:xfrm>
            <a:off x="7610677" y="0"/>
            <a:ext cx="1731231" cy="1524000"/>
            <a:chOff x="7610677" y="0"/>
            <a:chExt cx="1731231" cy="1524000"/>
          </a:xfrm>
        </p:grpSpPr>
        <p:sp>
          <p:nvSpPr>
            <p:cNvPr id="9" name="Right Triangle 8"/>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0" name="TextBox 9"/>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Examine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333231153"/>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Morphed Method Bug</a:t>
            </a:r>
          </a:p>
        </p:txBody>
      </p:sp>
      <p:sp>
        <p:nvSpPr>
          <p:cNvPr id="3" name="Text Placeholder 2"/>
          <p:cNvSpPr>
            <a:spLocks noGrp="1"/>
          </p:cNvSpPr>
          <p:nvPr>
            <p:ph type="body" idx="1"/>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element =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"greeting"</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text()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element.innerText</a:t>
            </a:r>
            <a:r>
              <a:rPr lang="en-US" dirty="0">
                <a:solidFill>
                  <a:srgbClr val="000000"/>
                </a:solidFill>
                <a:highlight>
                  <a:srgbClr val="FFFFFF"/>
                </a:highlight>
                <a:latin typeface="Consolas" panose="020B0609020204030204" pitchFamily="49" charset="0"/>
              </a:rPr>
              <a:t>; }</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text(value) { </a:t>
            </a:r>
            <a:r>
              <a:rPr lang="en-US" dirty="0" err="1">
                <a:solidFill>
                  <a:srgbClr val="000000"/>
                </a:solidFill>
                <a:highlight>
                  <a:srgbClr val="FFFFFF"/>
                </a:highlight>
                <a:latin typeface="Consolas" panose="020B0609020204030204" pitchFamily="49" charset="0"/>
              </a:rPr>
              <a:t>element.innerText</a:t>
            </a:r>
            <a:r>
              <a:rPr lang="en-US" dirty="0">
                <a:solidFill>
                  <a:srgbClr val="000000"/>
                </a:solidFill>
                <a:highlight>
                  <a:srgbClr val="FFFFFF"/>
                </a:highlight>
                <a:latin typeface="Consolas" panose="020B0609020204030204" pitchFamily="49" charset="0"/>
              </a:rPr>
              <a:t> = value; }</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text(callback)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element.innerText</a:t>
            </a:r>
            <a:r>
              <a:rPr lang="en-US" dirty="0">
                <a:solidFill>
                  <a:srgbClr val="000000"/>
                </a:solidFill>
                <a:highlight>
                  <a:srgbClr val="FFFFFF"/>
                </a:highlight>
                <a:latin typeface="Consolas" panose="020B0609020204030204" pitchFamily="49" charset="0"/>
              </a:rPr>
              <a:t> = callback(</a:t>
            </a:r>
            <a:r>
              <a:rPr lang="en-US" dirty="0" err="1">
                <a:solidFill>
                  <a:srgbClr val="000000"/>
                </a:solidFill>
                <a:highlight>
                  <a:srgbClr val="FFFFFF"/>
                </a:highlight>
                <a:latin typeface="Consolas" panose="020B0609020204030204" pitchFamily="49" charset="0"/>
              </a:rPr>
              <a:t>element.innerText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text();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text(</a:t>
            </a:r>
            <a:r>
              <a:rPr lang="en-US" dirty="0">
                <a:solidFill>
                  <a:srgbClr val="A31515"/>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text(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(text) {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text + </a:t>
            </a:r>
            <a:r>
              <a:rPr lang="en-US" dirty="0">
                <a:solidFill>
                  <a:srgbClr val="A31515"/>
                </a:solidFill>
                <a:highlight>
                  <a:srgbClr val="FFFFFF"/>
                </a:highlight>
                <a:latin typeface="Consolas" panose="020B0609020204030204" pitchFamily="49" charset="0"/>
              </a:rPr>
              <a:t>" World!"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10" name="Rectangular Callout 9"/>
          <p:cNvSpPr/>
          <p:nvPr/>
        </p:nvSpPr>
        <p:spPr>
          <a:xfrm>
            <a:off x="3733800" y="4724400"/>
            <a:ext cx="3200666" cy="914400"/>
          </a:xfrm>
          <a:prstGeom prst="wedgeRectCallout">
            <a:avLst>
              <a:gd name="adj1" fmla="val -37585"/>
              <a:gd name="adj2" fmla="val -8932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t>Uncaught </a:t>
            </a:r>
            <a:r>
              <a:rPr lang="en-US" sz="2000" b="1" dirty="0" err="1" smtClean="0"/>
              <a:t>TypeError</a:t>
            </a:r>
            <a:r>
              <a:rPr lang="en-US" sz="2000" b="1" dirty="0" smtClean="0"/>
              <a:t>: undefined is not a function</a:t>
            </a:r>
            <a:endParaRPr lang="en-US" sz="2000" b="1" dirty="0"/>
          </a:p>
        </p:txBody>
      </p:sp>
      <p:grpSp>
        <p:nvGrpSpPr>
          <p:cNvPr id="11" name="Group 10"/>
          <p:cNvGrpSpPr/>
          <p:nvPr/>
        </p:nvGrpSpPr>
        <p:grpSpPr>
          <a:xfrm>
            <a:off x="7610677" y="0"/>
            <a:ext cx="1731231" cy="1524000"/>
            <a:chOff x="7610677" y="0"/>
            <a:chExt cx="1731231" cy="1524000"/>
          </a:xfrm>
        </p:grpSpPr>
        <p:sp>
          <p:nvSpPr>
            <p:cNvPr id="12" name="Right Triangle 11"/>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13" name="TextBox 12"/>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Expose</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1634638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Morphed Method Bug</a:t>
            </a:r>
          </a:p>
        </p:txBody>
      </p:sp>
      <p:sp>
        <p:nvSpPr>
          <p:cNvPr id="3" name="Text Placeholder 2"/>
          <p:cNvSpPr>
            <a:spLocks noGrp="1"/>
          </p:cNvSpPr>
          <p:nvPr>
            <p:ph type="body" idx="1"/>
          </p:nvPr>
        </p:nvSpPr>
        <p:spPr/>
        <p:txBody>
          <a:bodyPr/>
          <a:lstStyle/>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overloaded(parm1, </a:t>
            </a:r>
            <a:r>
              <a:rPr lang="en-US" dirty="0" smtClean="0">
                <a:solidFill>
                  <a:srgbClr val="000000"/>
                </a:solidFill>
                <a:highlight>
                  <a:srgbClr val="FFFFFF"/>
                </a:highlight>
                <a:latin typeface="Consolas" panose="020B0609020204030204" pitchFamily="49" charset="0"/>
              </a:rPr>
              <a:t>parm2)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arguments.length</a:t>
            </a:r>
            <a:r>
              <a:rPr lang="en-US" dirty="0">
                <a:solidFill>
                  <a:srgbClr val="000000"/>
                </a:solidFill>
                <a:highlight>
                  <a:srgbClr val="FFFFFF"/>
                </a:highlight>
                <a:latin typeface="Consolas" panose="020B0609020204030204" pitchFamily="49" charset="0"/>
              </a:rPr>
              <a:t> === 0)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console.log(</a:t>
            </a:r>
            <a:r>
              <a:rPr lang="en-US" dirty="0">
                <a:solidFill>
                  <a:srgbClr val="A31515"/>
                </a:solidFill>
                <a:highlight>
                  <a:srgbClr val="FFFFFF"/>
                </a:highlight>
                <a:latin typeface="Consolas" panose="020B0609020204030204" pitchFamily="49" charset="0"/>
              </a:rPr>
              <a:t>"NOTHING"</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 parm1 === </a:t>
            </a:r>
            <a:r>
              <a:rPr lang="en-US" dirty="0">
                <a:solidFill>
                  <a:srgbClr val="A3151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console.log(</a:t>
            </a:r>
            <a:r>
              <a:rPr lang="en-US" dirty="0" smtClean="0">
                <a:solidFill>
                  <a:srgbClr val="A31515"/>
                </a:solidFill>
                <a:highlight>
                  <a:srgbClr val="FFFFFF"/>
                </a:highlight>
                <a:latin typeface="Consolas" panose="020B0609020204030204" pitchFamily="49" charset="0"/>
              </a:rPr>
              <a:t>"Hello "</a:t>
            </a:r>
            <a:r>
              <a:rPr lang="en-US" dirty="0" smtClean="0">
                <a:solidFill>
                  <a:srgbClr val="000000"/>
                </a:solidFill>
                <a:highlight>
                  <a:srgbClr val="FFFFFF"/>
                </a:highlight>
                <a:latin typeface="Consolas" panose="020B0609020204030204" pitchFamily="49" charset="0"/>
              </a:rPr>
              <a:t> + parm1);</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console.log(</a:t>
            </a:r>
            <a:r>
              <a:rPr lang="en-US" dirty="0" err="1" smtClean="0">
                <a:solidFill>
                  <a:srgbClr val="0000FF"/>
                </a:solidFill>
                <a:highlight>
                  <a:srgbClr val="FFFFFF"/>
                </a:highlight>
                <a:latin typeface="Consolas" panose="020B0609020204030204" pitchFamily="49" charset="0"/>
              </a:rPr>
              <a:t>typeof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parm2);</a:t>
            </a:r>
          </a:p>
          <a:p>
            <a:pPr marL="0" indent="0">
              <a:buNone/>
            </a:pPr>
            <a:r>
              <a:rPr lang="en-US" dirty="0" smtClean="0">
                <a:solidFill>
                  <a:srgbClr val="000000"/>
                </a:solidFill>
                <a:highlight>
                  <a:srgbClr val="FFFFFF"/>
                </a:highlight>
                <a:latin typeface="Consolas" panose="020B0609020204030204" pitchFamily="49" charset="0"/>
              </a:rPr>
              <a:t>  console.log(</a:t>
            </a:r>
            <a:r>
              <a:rPr lang="en-US" dirty="0" err="1" smtClean="0">
                <a:solidFill>
                  <a:srgbClr val="0000FF"/>
                </a:solidFill>
                <a:highlight>
                  <a:srgbClr val="FFFFFF"/>
                </a:highlight>
                <a:latin typeface="Consolas" panose="020B0609020204030204" pitchFamily="49" charset="0"/>
              </a:rPr>
              <a:t>typeof</a:t>
            </a:r>
            <a:r>
              <a:rPr lang="en-US" dirty="0" smtClean="0">
                <a:solidFill>
                  <a:srgbClr val="000000"/>
                </a:solidFill>
                <a:highlight>
                  <a:srgbClr val="FFFFFF"/>
                </a:highlight>
                <a:latin typeface="Consolas" panose="020B0609020204030204" pitchFamily="49" charset="0"/>
              </a:rPr>
              <a:t> arguments[2]);</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overloaded();</a:t>
            </a:r>
          </a:p>
          <a:p>
            <a:pPr marL="0" indent="0">
              <a:buNone/>
            </a:pPr>
            <a:r>
              <a:rPr lang="en-US" dirty="0">
                <a:solidFill>
                  <a:srgbClr val="000000"/>
                </a:solidFill>
                <a:highlight>
                  <a:srgbClr val="FFFFFF"/>
                </a:highlight>
                <a:latin typeface="Consolas" panose="020B0609020204030204" pitchFamily="49" charset="0"/>
              </a:rPr>
              <a:t>overloaded(</a:t>
            </a:r>
            <a:r>
              <a:rPr lang="en-US" dirty="0">
                <a:solidFill>
                  <a:srgbClr val="A31515"/>
                </a:solidFill>
                <a:highlight>
                  <a:srgbClr val="FFFFFF"/>
                </a:highlight>
                <a:latin typeface="Consolas" panose="020B0609020204030204" pitchFamily="49" charset="0"/>
              </a:rPr>
              <a:t>"World!"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overloaded(</a:t>
            </a:r>
            <a:r>
              <a:rPr lang="en-US" dirty="0">
                <a:solidFill>
                  <a:srgbClr val="A31515"/>
                </a:solidFill>
                <a:highlight>
                  <a:srgbClr val="FFFFFF"/>
                </a:highlight>
                <a:latin typeface="Consolas" panose="020B0609020204030204" pitchFamily="49" charset="0"/>
              </a:rPr>
              <a:t>"World!"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5);</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overloaded(</a:t>
            </a:r>
            <a:r>
              <a:rPr lang="en-US" dirty="0">
                <a:solidFill>
                  <a:srgbClr val="A31515"/>
                </a:solidFill>
                <a:highlight>
                  <a:srgbClr val="FFFFFF"/>
                </a:highlight>
                <a:latin typeface="Consolas" panose="020B0609020204030204" pitchFamily="49" charset="0"/>
              </a:rPr>
              <a:t>"World!"</a:t>
            </a:r>
            <a:r>
              <a:rPr lang="en-US" dirty="0">
                <a:solidFill>
                  <a:srgbClr val="000000"/>
                </a:solidFill>
                <a:highlight>
                  <a:srgbClr val="FFFFFF"/>
                </a:highlight>
                <a:latin typeface="Consolas" panose="020B0609020204030204" pitchFamily="49" charset="0"/>
              </a:rPr>
              <a:t>, 5</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grpSp>
        <p:nvGrpSpPr>
          <p:cNvPr id="7" name="Group 6"/>
          <p:cNvGrpSpPr/>
          <p:nvPr/>
        </p:nvGrpSpPr>
        <p:grpSpPr>
          <a:xfrm>
            <a:off x="7610677" y="0"/>
            <a:ext cx="1731231" cy="1524000"/>
            <a:chOff x="7610677" y="0"/>
            <a:chExt cx="1731231" cy="1524000"/>
          </a:xfrm>
        </p:grpSpPr>
        <p:sp>
          <p:nvSpPr>
            <p:cNvPr id="8" name="Right Triangle 7"/>
            <p:cNvSpPr/>
            <p:nvPr/>
          </p:nvSpPr>
          <p:spPr bwMode="auto">
            <a:xfrm rot="10800000">
              <a:off x="7610677" y="0"/>
              <a:ext cx="1533553" cy="1524000"/>
            </a:xfrm>
            <a:prstGeom prst="r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US" sz="2000" dirty="0">
                <a:latin typeface="Tekton Pro" pitchFamily="34" charset="0"/>
              </a:endParaRPr>
            </a:p>
          </p:txBody>
        </p:sp>
        <p:sp>
          <p:nvSpPr>
            <p:cNvPr id="9" name="TextBox 8"/>
            <p:cNvSpPr txBox="1"/>
            <p:nvPr/>
          </p:nvSpPr>
          <p:spPr bwMode="auto">
            <a:xfrm rot="2697394">
              <a:off x="7774421" y="410210"/>
              <a:ext cx="1567487" cy="369332"/>
            </a:xfrm>
            <a:prstGeom prst="rect">
              <a:avLst/>
            </a:prstGeom>
            <a:noFill/>
            <a:ln w="9525">
              <a:noFill/>
              <a:miter lim="800000"/>
              <a:headEnd/>
              <a:tailEnd/>
            </a:ln>
          </p:spPr>
          <p:txBody>
            <a:bodyPr wrap="square" rtlCol="0">
              <a:spAutoFit/>
            </a:bodyPr>
            <a:lstStyle/>
            <a:p>
              <a:pPr algn="ctr"/>
              <a:r>
                <a:rPr lang="en-US" b="1" dirty="0" smtClean="0">
                  <a:solidFill>
                    <a:schemeClr val="accent5">
                      <a:lumMod val="20000"/>
                      <a:lumOff val="80000"/>
                    </a:schemeClr>
                  </a:solidFill>
                  <a:latin typeface="+mj-lt"/>
                </a:rPr>
                <a:t>Explain</a:t>
              </a:r>
              <a:endParaRPr lang="en-US" b="1" dirty="0">
                <a:solidFill>
                  <a:schemeClr val="accent5">
                    <a:lumMod val="20000"/>
                    <a:lumOff val="80000"/>
                  </a:schemeClr>
                </a:solidFill>
                <a:latin typeface="+mj-lt"/>
              </a:endParaRPr>
            </a:p>
          </p:txBody>
        </p:sp>
      </p:grpSp>
    </p:spTree>
    <p:extLst>
      <p:ext uri="{BB962C8B-B14F-4D97-AF65-F5344CB8AC3E}">
        <p14:creationId xmlns:p14="http://schemas.microsoft.com/office/powerpoint/2010/main" val="22200618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o-what-when">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rtlCol="0" anchor="ctr"/>
      <a:lstStyle>
        <a:defPPr algn="ctr">
          <a:defRPr sz="2000" dirty="0" smtClean="0">
            <a:latin typeface="Segoe UI" panose="020B0502040204020203" pitchFamily="34" charset="0"/>
            <a:cs typeface="Segoe UI" panose="020B0502040204020203"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rtlCol="0">
        <a:spAutoFit/>
      </a:bodyPr>
      <a:lstStyle>
        <a:defPPr>
          <a:defRPr sz="1800" dirty="0" smtClean="0">
            <a:solidFill>
              <a:srgbClr val="002060"/>
            </a:solidFill>
            <a:latin typeface="Segoe UI" panose="020B0502040204020203" pitchFamily="34" charset="0"/>
            <a:ea typeface="Segoe UI" panose="020B0502040204020203" pitchFamily="34" charset="0"/>
            <a:cs typeface="Segoe UI" panose="020B0502040204020203"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9068BEAE-EC96-4723-81B5-8C8A8EE62083}" vid="{DE88F390-AF2D-4D00-BE9E-2B494254E2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who-what-when</Template>
  <TotalTime>8738</TotalTime>
  <Words>37539</Words>
  <Application>Microsoft Office PowerPoint</Application>
  <PresentationFormat>On-screen Show (4:3)</PresentationFormat>
  <Paragraphs>4577</Paragraphs>
  <Slides>191</Slides>
  <Notes>191</Notes>
  <HiddenSlides>78</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191</vt:i4>
      </vt:variant>
    </vt:vector>
  </HeadingPairs>
  <TitlesOfParts>
    <vt:vector size="202" baseType="lpstr">
      <vt:lpstr>Arial</vt:lpstr>
      <vt:lpstr>Calibri</vt:lpstr>
      <vt:lpstr>Consolas</vt:lpstr>
      <vt:lpstr>Myriad Pro</vt:lpstr>
      <vt:lpstr>Myriad Pro Light</vt:lpstr>
      <vt:lpstr>Segoe UI</vt:lpstr>
      <vt:lpstr>Tekton Pro</vt:lpstr>
      <vt:lpstr>Verdana</vt:lpstr>
      <vt:lpstr>Wingdings</vt:lpstr>
      <vt:lpstr>who-what-when</vt:lpstr>
      <vt:lpstr>PluralsightSlideTemplate</vt:lpstr>
      <vt:lpstr>Fixing Common JavaScript Bugs</vt:lpstr>
      <vt:lpstr>PowerPoint Presentation</vt:lpstr>
      <vt:lpstr>PowerPoint Presentation</vt:lpstr>
      <vt:lpstr>Fixing Common JavaScript Bugs</vt:lpstr>
      <vt:lpstr>Missing Mark Bug</vt:lpstr>
      <vt:lpstr>Missing Mark Bug</vt:lpstr>
      <vt:lpstr>Missing Mark Bug</vt:lpstr>
      <vt:lpstr>Missing Mark Bug</vt:lpstr>
      <vt:lpstr>Missing Mark Bug</vt:lpstr>
      <vt:lpstr>Missing Mark Bug</vt:lpstr>
      <vt:lpstr>Missing Mark Bug</vt:lpstr>
      <vt:lpstr>Missing Mark Bug</vt:lpstr>
      <vt:lpstr>Missing Mark Bug</vt:lpstr>
      <vt:lpstr>Fresh Function Bug</vt:lpstr>
      <vt:lpstr>Fresh Function Bug</vt:lpstr>
      <vt:lpstr>Fresh Function Bug</vt:lpstr>
      <vt:lpstr>Fresh Function Bug</vt:lpstr>
      <vt:lpstr>Fresh Function Bug</vt:lpstr>
      <vt:lpstr>Tumble Through Bug</vt:lpstr>
      <vt:lpstr>Tumble Through Bug</vt:lpstr>
      <vt:lpstr>Tumble Through Bug</vt:lpstr>
      <vt:lpstr>Tumble Through Bug</vt:lpstr>
      <vt:lpstr>Tumble Through Bug</vt:lpstr>
      <vt:lpstr>Tumble Through Bug</vt:lpstr>
      <vt:lpstr>Strictly Stray Bug</vt:lpstr>
      <vt:lpstr>Strictly Stray Bug</vt:lpstr>
      <vt:lpstr>Strictly Stray Bug</vt:lpstr>
      <vt:lpstr>Strictly Stray Bug</vt:lpstr>
      <vt:lpstr>Strictly Stray Bug</vt:lpstr>
      <vt:lpstr>Parsing Parenthesis Bug</vt:lpstr>
      <vt:lpstr>Parsing Parenthesis Bug</vt:lpstr>
      <vt:lpstr>Parsing Parenthesis Bug</vt:lpstr>
      <vt:lpstr>Parsing Parenthesis Bug</vt:lpstr>
      <vt:lpstr>Parsing Parenthesis Bug</vt:lpstr>
      <vt:lpstr>Evil Eval Bug</vt:lpstr>
      <vt:lpstr>Evil Eval Bug</vt:lpstr>
      <vt:lpstr>Evil Eval Bug</vt:lpstr>
      <vt:lpstr>Evil Eval Bug</vt:lpstr>
      <vt:lpstr>Fickle Figure Bug</vt:lpstr>
      <vt:lpstr>Fickle Figure Bug</vt:lpstr>
      <vt:lpstr>Fickle Figure Bug</vt:lpstr>
      <vt:lpstr>Fickle Figure Bug</vt:lpstr>
      <vt:lpstr>Fickle Figure Bug</vt:lpstr>
      <vt:lpstr>Fixing Common JavaScript Bugs</vt:lpstr>
      <vt:lpstr>Crude Computation Bug</vt:lpstr>
      <vt:lpstr>Crude Computation Bug</vt:lpstr>
      <vt:lpstr>Crude Computation Bug</vt:lpstr>
      <vt:lpstr>Crude Computation Bug</vt:lpstr>
      <vt:lpstr>Crude Computation Bug</vt:lpstr>
      <vt:lpstr>Crude Computation Bug</vt:lpstr>
      <vt:lpstr>Crude Computation Bug</vt:lpstr>
      <vt:lpstr>Mistaken Mold Bug</vt:lpstr>
      <vt:lpstr>Mistaken Mold Bug</vt:lpstr>
      <vt:lpstr>Mistaken Mold Bug</vt:lpstr>
      <vt:lpstr>Mistaken Mold Bug</vt:lpstr>
      <vt:lpstr>Mistaken Mold Bug</vt:lpstr>
      <vt:lpstr>Twisted Truth Bug</vt:lpstr>
      <vt:lpstr>Twisted Truth Bug</vt:lpstr>
      <vt:lpstr>Twisted Truth Bug</vt:lpstr>
      <vt:lpstr>Twisted Truth Bug</vt:lpstr>
      <vt:lpstr>Crafty Convert Bug</vt:lpstr>
      <vt:lpstr>Crafty Convert Bug</vt:lpstr>
      <vt:lpstr>Crafty Convert Bug</vt:lpstr>
      <vt:lpstr>Crafty Convert Bug</vt:lpstr>
      <vt:lpstr>Crafty Convert Bug</vt:lpstr>
      <vt:lpstr>Crafty Convert Bug</vt:lpstr>
      <vt:lpstr>Crafty Convert Bug</vt:lpstr>
      <vt:lpstr>Crafty Convert Bug</vt:lpstr>
      <vt:lpstr>Problematic Pause Bug</vt:lpstr>
      <vt:lpstr>Problematic Pause Bug</vt:lpstr>
      <vt:lpstr>Problematic Pause Bug</vt:lpstr>
      <vt:lpstr>Problematic Pause Bug</vt:lpstr>
      <vt:lpstr>Ignored Invention Bug</vt:lpstr>
      <vt:lpstr>Ignored Invention Bug</vt:lpstr>
      <vt:lpstr>Ignored Invention Bug</vt:lpstr>
      <vt:lpstr>Ignored Invention Bug</vt:lpstr>
      <vt:lpstr>Ignored Invention Bug</vt:lpstr>
      <vt:lpstr>Inaccurate Increase Bug</vt:lpstr>
      <vt:lpstr>Inaccurate Increase Bug</vt:lpstr>
      <vt:lpstr>Inaccurate Increase Bug</vt:lpstr>
      <vt:lpstr>Inaccurate Increase Bug</vt:lpstr>
      <vt:lpstr>Inaccurate Increase Bug</vt:lpstr>
      <vt:lpstr>Fixing Common JavaScript Bugs</vt:lpstr>
      <vt:lpstr>Raised Resource Bug</vt:lpstr>
      <vt:lpstr>Raised Resource Bug</vt:lpstr>
      <vt:lpstr>Raised Resource Bug</vt:lpstr>
      <vt:lpstr>Raised Resource Bug</vt:lpstr>
      <vt:lpstr>Raised Resource Bug</vt:lpstr>
      <vt:lpstr>Raised Resource Bug</vt:lpstr>
      <vt:lpstr>Raised Resource Bug</vt:lpstr>
      <vt:lpstr>Raised Resource Bug</vt:lpstr>
      <vt:lpstr>Early Execution Bug</vt:lpstr>
      <vt:lpstr>Early Execution Bug</vt:lpstr>
      <vt:lpstr>Early Execution Bug</vt:lpstr>
      <vt:lpstr>Early Execution Bug</vt:lpstr>
      <vt:lpstr>Early Execution Bug</vt:lpstr>
      <vt:lpstr>Morphed Method Bug</vt:lpstr>
      <vt:lpstr>Morphed Method Bug</vt:lpstr>
      <vt:lpstr>Morphed Method Bug</vt:lpstr>
      <vt:lpstr>Morphed Method Bug</vt:lpstr>
      <vt:lpstr>Morphed Method Bug</vt:lpstr>
      <vt:lpstr>Confounding Context Bug</vt:lpstr>
      <vt:lpstr>Confounding Context Bug</vt:lpstr>
      <vt:lpstr>Confounding Context Bug</vt:lpstr>
      <vt:lpstr>Confounding Context Bug</vt:lpstr>
      <vt:lpstr>Confounding Context Bug</vt:lpstr>
      <vt:lpstr>Confounding Context Bug</vt:lpstr>
      <vt:lpstr>Confounding Context Bug</vt:lpstr>
      <vt:lpstr>Escaped Environment Bug</vt:lpstr>
      <vt:lpstr>Escaped Environment Bug</vt:lpstr>
      <vt:lpstr>Escaped Environment Bug</vt:lpstr>
      <vt:lpstr>Escaped Environment Bug</vt:lpstr>
      <vt:lpstr>Escaped Environment Bug</vt:lpstr>
      <vt:lpstr>Peculiar Parameter Bug</vt:lpstr>
      <vt:lpstr>Peculiar Parameter Bug</vt:lpstr>
      <vt:lpstr>Peculiar Parameter Bug</vt:lpstr>
      <vt:lpstr>Peculiar Parameter Bug</vt:lpstr>
      <vt:lpstr>Peculiar Parameter Bug</vt:lpstr>
      <vt:lpstr>Condemned Criterion Bug</vt:lpstr>
      <vt:lpstr>Condemned Criterion Bug</vt:lpstr>
      <vt:lpstr>Condemned Criterion Bug</vt:lpstr>
      <vt:lpstr>Condemned Criterion Bug</vt:lpstr>
      <vt:lpstr>Fixing Common JavaScript Bugs</vt:lpstr>
      <vt:lpstr>Booked Byword Bug</vt:lpstr>
      <vt:lpstr>Booked Byword Bug</vt:lpstr>
      <vt:lpstr>Booked Byword Bug</vt:lpstr>
      <vt:lpstr>Booked Byword Bug</vt:lpstr>
      <vt:lpstr>Booked Byword Bug</vt:lpstr>
      <vt:lpstr>Revealing Recall Bug</vt:lpstr>
      <vt:lpstr>Revealing Recall Bug</vt:lpstr>
      <vt:lpstr>Revealing Recall Bug</vt:lpstr>
      <vt:lpstr>Revealing Recall Bug</vt:lpstr>
      <vt:lpstr>Revealing Recall Bug</vt:lpstr>
      <vt:lpstr>Revealing Recall Bug</vt:lpstr>
      <vt:lpstr>Relative Realism Bug</vt:lpstr>
      <vt:lpstr>Relative Realism Bug</vt:lpstr>
      <vt:lpstr>Relative Realism Bug</vt:lpstr>
      <vt:lpstr>Relative Realism Bug</vt:lpstr>
      <vt:lpstr>Relative Realism Bug</vt:lpstr>
      <vt:lpstr>Tangled Tag Bug</vt:lpstr>
      <vt:lpstr>Tangled Tag Bug</vt:lpstr>
      <vt:lpstr>Tangled Tag Bug</vt:lpstr>
      <vt:lpstr>Tangled Tag Bug</vt:lpstr>
      <vt:lpstr>Tangled Tag Bug</vt:lpstr>
      <vt:lpstr>Double Define Bug</vt:lpstr>
      <vt:lpstr>Double Define Bug</vt:lpstr>
      <vt:lpstr>Double Define Bug</vt:lpstr>
      <vt:lpstr>Double Define Bug</vt:lpstr>
      <vt:lpstr>Double Define Bug</vt:lpstr>
      <vt:lpstr>Transform Total Bug</vt:lpstr>
      <vt:lpstr>Transform Total Bug</vt:lpstr>
      <vt:lpstr>Transform Total Bug</vt:lpstr>
      <vt:lpstr>Transform Total Bug</vt:lpstr>
      <vt:lpstr>Amount Aware Bug</vt:lpstr>
      <vt:lpstr>Amount Aware Bug</vt:lpstr>
      <vt:lpstr>Amount Aware Bug</vt:lpstr>
      <vt:lpstr>Amount Aware Bug</vt:lpstr>
      <vt:lpstr>Fixing Common JavaScript Bugs</vt:lpstr>
      <vt:lpstr>Pregnable Property Bug</vt:lpstr>
      <vt:lpstr>Pregnable Property Bug</vt:lpstr>
      <vt:lpstr>Pregnable Property Bug</vt:lpstr>
      <vt:lpstr>Pregnable Property Bug</vt:lpstr>
      <vt:lpstr>Pregnable Property Bug</vt:lpstr>
      <vt:lpstr>Accidental Ancestry Bug</vt:lpstr>
      <vt:lpstr>Accidental Ancestry Bug</vt:lpstr>
      <vt:lpstr>Accidental Ancestry Bug</vt:lpstr>
      <vt:lpstr>Accidental Ancestry Bug</vt:lpstr>
      <vt:lpstr>Accidental Ancestry Bug</vt:lpstr>
      <vt:lpstr>Eccentric Envelope Bug</vt:lpstr>
      <vt:lpstr>Eccentric Envelope Bug</vt:lpstr>
      <vt:lpstr>Eccentric Envelope Bug</vt:lpstr>
      <vt:lpstr>Eccentric Envelope Bug</vt:lpstr>
      <vt:lpstr>Eccentric Envelope Bug</vt:lpstr>
      <vt:lpstr>Translate Time Bug</vt:lpstr>
      <vt:lpstr>Translate Time Bug</vt:lpstr>
      <vt:lpstr>Translate Time Bug</vt:lpstr>
      <vt:lpstr>Translate Time Bug</vt:lpstr>
      <vt:lpstr>Translate Time Bug</vt:lpstr>
      <vt:lpstr>Perpetual Property Bug</vt:lpstr>
      <vt:lpstr>Perpetual Property Bug</vt:lpstr>
      <vt:lpstr>Perpetual Property Bug</vt:lpstr>
      <vt:lpstr>Perpetual Property Bug</vt:lpstr>
      <vt:lpstr>Strange Set Bug</vt:lpstr>
      <vt:lpstr>Strange Set Bug</vt:lpstr>
      <vt:lpstr>Strange Set Bug</vt:lpstr>
      <vt:lpstr>Strange Set Bug</vt:lpstr>
      <vt:lpstr>Malformed Message Bug</vt:lpstr>
      <vt:lpstr>Malformed Message Bug</vt:lpstr>
      <vt:lpstr>Malformed Message Bug</vt:lpstr>
      <vt:lpstr>Malformed Message Bug</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What, When?</dc:title>
  <dc:creator>Mike Woodring</dc:creator>
  <cp:lastModifiedBy>Elijah Manor</cp:lastModifiedBy>
  <cp:revision>259</cp:revision>
  <dcterms:created xsi:type="dcterms:W3CDTF">2013-02-18T21:06:29Z</dcterms:created>
  <dcterms:modified xsi:type="dcterms:W3CDTF">2013-09-19T20:32:22Z</dcterms:modified>
</cp:coreProperties>
</file>