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5715000" cx="9144000"/>
  <p:notesSz cx="6858000" cy="9144000"/>
  <p:embeddedFontLst>
    <p:embeddedFont>
      <p:font typeface="Montserrat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Montserrat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Montserra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" name="Shape 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Shape 1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Shape 1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Shape 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Shape 2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685994" y="685800"/>
            <a:ext cx="54867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0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Presentation Title">
    <p:bg>
      <p:bgPr>
        <a:solidFill>
          <a:srgbClr val="008329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480600" y="756175"/>
            <a:ext cx="8182800" cy="2600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buSzPct val="100000"/>
              <a:defRPr sz="5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buSzPct val="100000"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buSzPct val="100000"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buSzPct val="100000"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buSzPct val="100000"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buSzPct val="100000"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buSzPct val="100000"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buSzPct val="100000"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1" name="Shape 11"/>
          <p:cNvSpPr txBox="1"/>
          <p:nvPr/>
        </p:nvSpPr>
        <p:spPr>
          <a:xfrm>
            <a:off x="480600" y="5312812"/>
            <a:ext cx="43788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700">
                <a:solidFill>
                  <a:srgbClr val="6FDA44"/>
                </a:solidFill>
              </a:rPr>
              <a:t>© 2016 Upwork Inc. Proprietary and confidential. Do not distribute.</a:t>
            </a:r>
          </a:p>
        </p:txBody>
      </p:sp>
      <p:pic>
        <p:nvPicPr>
          <p:cNvPr descr="upwork_use_on_black.png" id="12" name="Shape 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75850" y="5331187"/>
            <a:ext cx="687543" cy="20506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hape 13"/>
          <p:cNvSpPr txBox="1"/>
          <p:nvPr>
            <p:ph idx="1" type="subTitle"/>
          </p:nvPr>
        </p:nvSpPr>
        <p:spPr>
          <a:xfrm>
            <a:off x="480600" y="3310000"/>
            <a:ext cx="8182800" cy="42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None/>
              <a:defRPr sz="1400">
                <a:solidFill>
                  <a:srgbClr val="6FDA44"/>
                </a:solidFill>
              </a:defRPr>
            </a:lvl1pPr>
            <a:lvl2pPr lvl="1" rtl="0">
              <a:spcBef>
                <a:spcPts val="0"/>
              </a:spcBef>
              <a:buNone/>
              <a:defRPr/>
            </a:lvl2pPr>
            <a:lvl3pPr lvl="2" rtl="0">
              <a:spcBef>
                <a:spcPts val="0"/>
              </a:spcBef>
              <a:buNone/>
              <a:defRPr/>
            </a:lvl3pPr>
            <a:lvl4pPr lvl="3" rtl="0">
              <a:spcBef>
                <a:spcPts val="0"/>
              </a:spcBef>
              <a:buNone/>
              <a:defRPr/>
            </a:lvl4pPr>
            <a:lvl5pPr lvl="4" rtl="0">
              <a:spcBef>
                <a:spcPts val="0"/>
              </a:spcBef>
              <a:buNone/>
              <a:defRPr/>
            </a:lvl5pPr>
            <a:lvl6pPr lvl="5" rtl="0">
              <a:spcBef>
                <a:spcPts val="0"/>
              </a:spcBef>
              <a:buNone/>
              <a:defRPr/>
            </a:lvl6pPr>
            <a:lvl7pPr lvl="6" rtl="0">
              <a:spcBef>
                <a:spcPts val="0"/>
              </a:spcBef>
              <a:buNone/>
              <a:defRPr/>
            </a:lvl7pPr>
            <a:lvl8pPr lvl="7" rtl="0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 Title Level 1">
    <p:bg>
      <p:bgPr>
        <a:solidFill>
          <a:srgbClr val="5BBC2E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480600" y="571500"/>
            <a:ext cx="8182800" cy="4169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6" name="Shape 16"/>
          <p:cNvSpPr txBox="1"/>
          <p:nvPr/>
        </p:nvSpPr>
        <p:spPr>
          <a:xfrm>
            <a:off x="480600" y="4946208"/>
            <a:ext cx="6465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FFFFFF"/>
                </a:solidFill>
              </a:rPr>
              <a:t>© 2016 Upwork Inc. Proprietary and confidential. Do not distribute.</a:t>
            </a:r>
          </a:p>
        </p:txBody>
      </p:sp>
      <p:sp>
        <p:nvSpPr>
          <p:cNvPr id="17" name="Shape 17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7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 Title Level 2">
    <p:bg>
      <p:bgPr>
        <a:solidFill>
          <a:srgbClr val="FFFFFF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ctrTitle"/>
          </p:nvPr>
        </p:nvSpPr>
        <p:spPr>
          <a:xfrm>
            <a:off x="480600" y="571500"/>
            <a:ext cx="8182800" cy="4169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rgbClr val="5BBC2E"/>
              </a:buClr>
              <a:buSzPct val="100000"/>
              <a:defRPr sz="4800">
                <a:solidFill>
                  <a:srgbClr val="5BBC2E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0" name="Shape 20"/>
          <p:cNvSpPr txBox="1"/>
          <p:nvPr/>
        </p:nvSpPr>
        <p:spPr>
          <a:xfrm>
            <a:off x="480600" y="4946208"/>
            <a:ext cx="6465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B2B2B2"/>
                </a:solidFill>
              </a:rPr>
              <a:t>© 2016 Upwork Inc. Proprietary and confidential. Do not distribute.</a:t>
            </a:r>
          </a:p>
        </p:txBody>
      </p:sp>
      <p:sp>
        <p:nvSpPr>
          <p:cNvPr id="21" name="Shape 21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700">
                <a:solidFill>
                  <a:srgbClr val="B2B2B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 Title Level 2 1">
    <p:bg>
      <p:bgPr>
        <a:solidFill>
          <a:srgbClr val="FFFFFF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/>
          <p:nvPr>
            <p:ph type="ctrTitle"/>
          </p:nvPr>
        </p:nvSpPr>
        <p:spPr>
          <a:xfrm>
            <a:off x="480600" y="571500"/>
            <a:ext cx="8182800" cy="311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5BBC2E"/>
              </a:buClr>
              <a:buSzPct val="100000"/>
              <a:defRPr sz="2400">
                <a:solidFill>
                  <a:srgbClr val="5BBC2E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4" name="Shape 24"/>
          <p:cNvSpPr txBox="1"/>
          <p:nvPr/>
        </p:nvSpPr>
        <p:spPr>
          <a:xfrm>
            <a:off x="480600" y="4946208"/>
            <a:ext cx="6465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B2B2B2"/>
                </a:solidFill>
              </a:rPr>
              <a:t>© 2016 Upwork Inc. Proprietary and confidential. Do not distribute.</a:t>
            </a:r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80600" y="1222250"/>
            <a:ext cx="8182800" cy="3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Clr>
                <a:srgbClr val="494949"/>
              </a:buClr>
              <a:buSzPct val="100000"/>
              <a:defRPr sz="1400">
                <a:solidFill>
                  <a:srgbClr val="494949"/>
                </a:solidFill>
              </a:defRPr>
            </a:lvl1pPr>
            <a:lvl2pPr lvl="1" rtl="0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Clr>
                <a:srgbClr val="494949"/>
              </a:buClr>
              <a:buSzPct val="100000"/>
              <a:defRPr sz="1400">
                <a:solidFill>
                  <a:srgbClr val="494949"/>
                </a:solidFill>
              </a:defRPr>
            </a:lvl2pPr>
            <a:lvl3pPr lvl="2" rtl="0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Clr>
                <a:srgbClr val="494949"/>
              </a:buClr>
              <a:buSzPct val="100000"/>
              <a:defRPr sz="1400">
                <a:solidFill>
                  <a:srgbClr val="494949"/>
                </a:solidFill>
              </a:defRPr>
            </a:lvl3pPr>
            <a:lvl4pPr lvl="3" rtl="0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Clr>
                <a:srgbClr val="494949"/>
              </a:buClr>
              <a:buSzPct val="100000"/>
              <a:defRPr sz="1400">
                <a:solidFill>
                  <a:srgbClr val="494949"/>
                </a:solidFill>
              </a:defRPr>
            </a:lvl4pPr>
            <a:lvl5pPr lvl="4" rtl="0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Clr>
                <a:srgbClr val="494949"/>
              </a:buClr>
              <a:buSzPct val="100000"/>
              <a:defRPr sz="1400">
                <a:solidFill>
                  <a:srgbClr val="494949"/>
                </a:solidFill>
              </a:defRPr>
            </a:lvl5pPr>
            <a:lvl6pPr lvl="5" rtl="0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Clr>
                <a:srgbClr val="494949"/>
              </a:buClr>
              <a:buSzPct val="100000"/>
              <a:defRPr sz="1400">
                <a:solidFill>
                  <a:srgbClr val="494949"/>
                </a:solidFill>
              </a:defRPr>
            </a:lvl6pPr>
            <a:lvl7pPr lvl="6" rtl="0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Clr>
                <a:srgbClr val="494949"/>
              </a:buClr>
              <a:buSzPct val="100000"/>
              <a:defRPr sz="1400">
                <a:solidFill>
                  <a:srgbClr val="494949"/>
                </a:solidFill>
              </a:defRPr>
            </a:lvl7pPr>
            <a:lvl8pPr lvl="7" rtl="0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Clr>
                <a:srgbClr val="494949"/>
              </a:buClr>
              <a:buSzPct val="100000"/>
              <a:defRPr sz="1400">
                <a:solidFill>
                  <a:srgbClr val="494949"/>
                </a:solidFill>
              </a:defRPr>
            </a:lvl8pPr>
            <a:lvl9pPr lvl="8">
              <a:lnSpc>
                <a:spcPct val="120000"/>
              </a:lnSpc>
              <a:spcBef>
                <a:spcPts val="0"/>
              </a:spcBef>
              <a:spcAft>
                <a:spcPts val="2000"/>
              </a:spcAft>
              <a:buClr>
                <a:srgbClr val="494949"/>
              </a:buClr>
              <a:buSzPct val="100000"/>
              <a:defRPr sz="1400">
                <a:solidFill>
                  <a:srgbClr val="494949"/>
                </a:solidFill>
              </a:defRPr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700">
                <a:solidFill>
                  <a:srgbClr val="B2B2B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ctrTitle"/>
          </p:nvPr>
        </p:nvSpPr>
        <p:spPr>
          <a:xfrm>
            <a:off x="480600" y="445300"/>
            <a:ext cx="8182800" cy="43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5BBC2E"/>
              </a:buClr>
              <a:buSzPct val="100000"/>
              <a:defRPr sz="2400">
                <a:solidFill>
                  <a:srgbClr val="5BBC2E"/>
                </a:solidFill>
              </a:defRPr>
            </a:lvl1pPr>
            <a:lvl2pPr lvl="1" rtl="0" algn="ctr">
              <a:spcBef>
                <a:spcPts val="0"/>
              </a:spcBef>
              <a:buSzPct val="100000"/>
              <a:defRPr sz="4800"/>
            </a:lvl2pPr>
            <a:lvl3pPr lvl="2" rtl="0" algn="ctr">
              <a:spcBef>
                <a:spcPts val="0"/>
              </a:spcBef>
              <a:buSzPct val="100000"/>
              <a:defRPr sz="4800"/>
            </a:lvl3pPr>
            <a:lvl4pPr lvl="3" rtl="0" algn="ctr">
              <a:spcBef>
                <a:spcPts val="0"/>
              </a:spcBef>
              <a:buSzPct val="100000"/>
              <a:defRPr sz="4800"/>
            </a:lvl4pPr>
            <a:lvl5pPr lvl="4" rtl="0" algn="ctr">
              <a:spcBef>
                <a:spcPts val="0"/>
              </a:spcBef>
              <a:buSzPct val="100000"/>
              <a:defRPr sz="4800"/>
            </a:lvl5pPr>
            <a:lvl6pPr lvl="5" rtl="0" algn="ctr">
              <a:spcBef>
                <a:spcPts val="0"/>
              </a:spcBef>
              <a:buSzPct val="100000"/>
              <a:defRPr sz="4800"/>
            </a:lvl6pPr>
            <a:lvl7pPr lvl="6" rtl="0" algn="ctr">
              <a:spcBef>
                <a:spcPts val="0"/>
              </a:spcBef>
              <a:buSzPct val="100000"/>
              <a:defRPr sz="4800"/>
            </a:lvl7pPr>
            <a:lvl8pPr lvl="7" rtl="0" algn="ctr">
              <a:spcBef>
                <a:spcPts val="0"/>
              </a:spcBef>
              <a:buSzPct val="100000"/>
              <a:defRPr sz="4800"/>
            </a:lvl8pPr>
            <a:lvl9pPr lvl="8" rtl="0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29" name="Shape 29"/>
          <p:cNvSpPr txBox="1"/>
          <p:nvPr/>
        </p:nvSpPr>
        <p:spPr>
          <a:xfrm>
            <a:off x="480600" y="4946208"/>
            <a:ext cx="6465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B2B2B2"/>
                </a:solidFill>
              </a:rPr>
              <a:t>© 2016 Upwork Inc. Proprietary and confidential. Do not distribute.</a:t>
            </a:r>
          </a:p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700">
                <a:solidFill>
                  <a:srgbClr val="B2B2B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/>
        </p:nvSpPr>
        <p:spPr>
          <a:xfrm>
            <a:off x="480600" y="4946208"/>
            <a:ext cx="6465300" cy="6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00">
                <a:solidFill>
                  <a:srgbClr val="B2B2B2"/>
                </a:solidFill>
              </a:rPr>
              <a:t>© 2016 Upwork Inc. Proprietary and confidential. Do not distribute.</a:t>
            </a:r>
          </a:p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 sz="700">
                <a:solidFill>
                  <a:srgbClr val="B2B2B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28864"/>
            <a:ext cx="82296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Montserrat"/>
              <a:buNone/>
              <a:defRPr b="1" sz="3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333500"/>
            <a:ext cx="8229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chemeClr val="dk1"/>
              </a:buClr>
              <a:buSzPct val="100000"/>
              <a:buFont typeface="Montserrat"/>
              <a:defRPr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ct val="100000"/>
              <a:buFont typeface="Montserrat"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ct val="100000"/>
              <a:buFont typeface="Montserrat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Font typeface="Montserrat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Font typeface="Montserrat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Font typeface="Montserrat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Font typeface="Montserrat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Font typeface="Montserrat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Font typeface="Montserrat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56791" y="5277611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4.png"/><Relationship Id="rId4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9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mmunity.upwork.com/t5/Freelancers/Notification-bell-feedback/m-p/214260#M12723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google.com/a/odesk.com/document/d/1oHvgN005tZeJEBA2w1ICn2YRLazFdbkNjtxUK4EUJdQ/edit?usp=sharin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ctrTitle"/>
          </p:nvPr>
        </p:nvSpPr>
        <p:spPr>
          <a:xfrm>
            <a:off x="480600" y="756175"/>
            <a:ext cx="8182800" cy="2600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Notification Bell</a:t>
            </a:r>
          </a:p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6FDA44"/>
                </a:solidFill>
              </a:rPr>
              <a:t>User Research Findings</a:t>
            </a:r>
          </a:p>
        </p:txBody>
      </p:sp>
      <p:sp>
        <p:nvSpPr>
          <p:cNvPr id="39" name="Shape 39"/>
          <p:cNvSpPr txBox="1"/>
          <p:nvPr>
            <p:ph idx="1" type="subTitle"/>
          </p:nvPr>
        </p:nvSpPr>
        <p:spPr>
          <a:xfrm>
            <a:off x="480600" y="3310000"/>
            <a:ext cx="8182800" cy="426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Community Post, Walkthrough Interviews, Card Sort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ctrTitle"/>
          </p:nvPr>
        </p:nvSpPr>
        <p:spPr>
          <a:xfrm>
            <a:off x="480600" y="571500"/>
            <a:ext cx="8182800" cy="31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Distinguish action items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6" name="Shape 106"/>
          <p:cNvSpPr txBox="1"/>
          <p:nvPr>
            <p:ph type="ctrTitle"/>
          </p:nvPr>
        </p:nvSpPr>
        <p:spPr>
          <a:xfrm>
            <a:off x="4362950" y="2771425"/>
            <a:ext cx="925200" cy="31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94949"/>
                </a:solidFill>
              </a:rPr>
              <a:t>vs.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5593350" y="2536075"/>
            <a:ext cx="281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rgbClr val="494949"/>
                </a:solidFill>
                <a:latin typeface="Montserrat"/>
                <a:ea typeface="Montserrat"/>
                <a:cs typeface="Montserrat"/>
                <a:sym typeface="Montserrat"/>
              </a:rPr>
              <a:t>Not Addressed</a:t>
            </a:r>
          </a:p>
        </p:txBody>
      </p:sp>
      <p:pic>
        <p:nvPicPr>
          <p:cNvPr id="108" name="Shape 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711006">
            <a:off x="1513280" y="2079003"/>
            <a:ext cx="2287156" cy="13911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ctrTitle"/>
          </p:nvPr>
        </p:nvSpPr>
        <p:spPr>
          <a:xfrm>
            <a:off x="480600" y="571500"/>
            <a:ext cx="8182800" cy="31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Distinguish work mode</a:t>
            </a:r>
          </a:p>
        </p:txBody>
      </p:sp>
      <p:sp>
        <p:nvSpPr>
          <p:cNvPr id="114" name="Shape 114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15" name="Shape 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200" y="1544049"/>
            <a:ext cx="3502525" cy="262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Shape 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992" y="1945774"/>
            <a:ext cx="1910349" cy="196240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Shape 117"/>
          <p:cNvSpPr txBox="1"/>
          <p:nvPr>
            <p:ph type="ctrTitle"/>
          </p:nvPr>
        </p:nvSpPr>
        <p:spPr>
          <a:xfrm>
            <a:off x="4362950" y="2771425"/>
            <a:ext cx="925200" cy="31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494949"/>
                </a:solidFill>
              </a:rPr>
              <a:t>vs.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ctrTitle"/>
          </p:nvPr>
        </p:nvSpPr>
        <p:spPr>
          <a:xfrm>
            <a:off x="480600" y="571500"/>
            <a:ext cx="8182800" cy="31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Timing of Notifications</a:t>
            </a:r>
          </a:p>
        </p:txBody>
      </p:sp>
      <p:sp>
        <p:nvSpPr>
          <p:cNvPr id="123" name="Shape 123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2537" y="1164550"/>
            <a:ext cx="5721912" cy="356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480600" y="571500"/>
            <a:ext cx="8182800" cy="31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Notification/Email Volume</a:t>
            </a:r>
          </a:p>
        </p:txBody>
      </p:sp>
      <p:sp>
        <p:nvSpPr>
          <p:cNvPr id="130" name="Shape 130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131" name="Shape 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300" y="1762750"/>
            <a:ext cx="670560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type="ctrTitle"/>
          </p:nvPr>
        </p:nvSpPr>
        <p:spPr>
          <a:xfrm>
            <a:off x="480600" y="571500"/>
            <a:ext cx="8182800" cy="31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Common Needs</a:t>
            </a:r>
          </a:p>
        </p:txBody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480600" y="993650"/>
            <a:ext cx="8182800" cy="37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Explicit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Need sorting of notification by FYI vs. Action Item 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Need to see whether notification is read or not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Need to archive or save notifications rather than delete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Latent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Ability to adjust volume of notifications, alerts, and workflow based on mode (hiring or contract mode)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Adjust timing of notifications and alerts based on work hours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Mute or silence certain notifications that are deemed irrelevant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Pause or cancel contract when either party is no longer responsive (no activity) without leaving feedback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Track deadlines outside of messages for hourly contracts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ctrTitle"/>
          </p:nvPr>
        </p:nvSpPr>
        <p:spPr>
          <a:xfrm>
            <a:off x="480600" y="571500"/>
            <a:ext cx="8182800" cy="416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Freelancer Walkthroughs</a:t>
            </a:r>
          </a:p>
        </p:txBody>
      </p:sp>
      <p:sp>
        <p:nvSpPr>
          <p:cNvPr id="144" name="Shape 144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type="ctrTitle"/>
          </p:nvPr>
        </p:nvSpPr>
        <p:spPr>
          <a:xfrm>
            <a:off x="480600" y="571500"/>
            <a:ext cx="8182800" cy="31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FL User Workflows</a:t>
            </a:r>
          </a:p>
        </p:txBody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480600" y="1222249"/>
            <a:ext cx="8182800" cy="339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Clients always come first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Typically stay notified and up to date through emails and navigate through the site through clicking on emails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Finding work and doing contract work are two separate workflows and require different mental states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Time and day of the week matters. Weekends are usually prompted by emails while weekdays are prompted by notifications in app or emails</a:t>
            </a:r>
          </a:p>
        </p:txBody>
      </p:sp>
      <p:sp>
        <p:nvSpPr>
          <p:cNvPr id="151" name="Shape 151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52" name="Shape 152"/>
          <p:cNvSpPr txBox="1"/>
          <p:nvPr/>
        </p:nvSpPr>
        <p:spPr>
          <a:xfrm>
            <a:off x="480600" y="4994450"/>
            <a:ext cx="7576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https://docs.google.com/a/odesk.com/document/d/1D24ochbYOZXgWDwSs2YV5xJzFUFJ8sDm-R2NGeh8alM/edit?usp=sharing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/>
          <p:nvPr>
            <p:ph type="ctrTitle"/>
          </p:nvPr>
        </p:nvSpPr>
        <p:spPr>
          <a:xfrm>
            <a:off x="480600" y="571500"/>
            <a:ext cx="8182800" cy="31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Experienced FL Workflow Priorities</a:t>
            </a:r>
          </a:p>
        </p:txBody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480600" y="1222249"/>
            <a:ext cx="8182800" cy="270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Job Search mode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Job invite response (when looking for work) / hiring dance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Job search and reviewing recommended jobs</a:t>
            </a: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 Contract mode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Client messaging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Time logging (hourly) / checking milestones (fixed)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Get paid and give feedback at end of contract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9" name="Shape 159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/>
          <p:nvPr>
            <p:ph type="ctrTitle"/>
          </p:nvPr>
        </p:nvSpPr>
        <p:spPr>
          <a:xfrm>
            <a:off x="480600" y="571500"/>
            <a:ext cx="8182800" cy="31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Freelancer Needs</a:t>
            </a:r>
          </a:p>
        </p:txBody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480600" y="1222250"/>
            <a:ext cx="8182800" cy="144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Explicit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More differentiated notifications of non-standard / strange events as compared to email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Reminders of certain periodic actions like withdraw money or time logging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Prioritizing messaging response (who to respond to first) such as preview of messages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Latent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Personalized/customizable job search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Encourage applying to more jobs (i.e. through connects)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More efficiently log manual time (frequent activity)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66" name="Shape 166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 txBox="1"/>
          <p:nvPr>
            <p:ph type="ctrTitle"/>
          </p:nvPr>
        </p:nvSpPr>
        <p:spPr>
          <a:xfrm>
            <a:off x="480600" y="571500"/>
            <a:ext cx="8182800" cy="416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 Walkthroughs</a:t>
            </a:r>
          </a:p>
        </p:txBody>
      </p:sp>
      <p:sp>
        <p:nvSpPr>
          <p:cNvPr id="172" name="Shape 172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ctrTitle"/>
          </p:nvPr>
        </p:nvSpPr>
        <p:spPr>
          <a:xfrm>
            <a:off x="480600" y="571500"/>
            <a:ext cx="8182800" cy="416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Community Forum</a:t>
            </a:r>
          </a:p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type="ctrTitle"/>
          </p:nvPr>
        </p:nvSpPr>
        <p:spPr>
          <a:xfrm>
            <a:off x="480600" y="571500"/>
            <a:ext cx="8182800" cy="31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 User Workflows</a:t>
            </a:r>
          </a:p>
        </p:txBody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480600" y="1222249"/>
            <a:ext cx="8182800" cy="339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Macromanagers who rely on email as trigger for updates as to what is happening on their account and what action items to take (messages, etc); check in weekly or bi-weekly on contracts to review timelog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High-Volume Micromanagers check in frequently (every morning or throughout the day) to check status / activity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If hiring, they check much more often (sometimes without prompting) to respond to messages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If in contract, only check in to respond to messages and periodically check timelong/payment summary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Time and day of the week matters for when to check in</a:t>
            </a:r>
          </a:p>
        </p:txBody>
      </p:sp>
      <p:sp>
        <p:nvSpPr>
          <p:cNvPr id="179" name="Shape 179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80" name="Shape 180"/>
          <p:cNvSpPr txBox="1"/>
          <p:nvPr/>
        </p:nvSpPr>
        <p:spPr>
          <a:xfrm>
            <a:off x="480600" y="4994450"/>
            <a:ext cx="7576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https://docs.google.com/a/odesk.com/document/d/1nWFVYJ6eI2_HriNLi-xQ7EQHq7_CmJuehydn91gROwc/edit?usp=sharing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ctrTitle"/>
          </p:nvPr>
        </p:nvSpPr>
        <p:spPr>
          <a:xfrm>
            <a:off x="480600" y="571500"/>
            <a:ext cx="8182800" cy="31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Experienced CL Workflow Priorities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480600" y="1222249"/>
            <a:ext cx="8182800" cy="2704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Job hiring mode (new bids or proposals to open contracts)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Respond to active bid proposals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Search for freelancers to invite (sometimes)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 contract mode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Respond to messages from hired freelancer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Check time logged in active contracts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Pay freelancer and give feedback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(Periodically) Payment report check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ctrTitle"/>
          </p:nvPr>
        </p:nvSpPr>
        <p:spPr>
          <a:xfrm>
            <a:off x="480600" y="571500"/>
            <a:ext cx="8182800" cy="31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Client Needs</a:t>
            </a:r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480600" y="1069850"/>
            <a:ext cx="8182800" cy="3784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Explicit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Varied monitoring of freelancers (more for newly hired freelancers and less of freelancers with prior work history)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Know when freelancer is online or starting to work to initiate communications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Better messaging management (grouping of like items and differentiation between disparate chats)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Latent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Sort through and reply to high volumes of job applicants (20+)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Personalized/customizable freelancer search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High-level overview of payments and tracking of individual transactions</a:t>
            </a:r>
          </a:p>
        </p:txBody>
      </p:sp>
      <p:sp>
        <p:nvSpPr>
          <p:cNvPr id="194" name="Shape 194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ctrTitle"/>
          </p:nvPr>
        </p:nvSpPr>
        <p:spPr>
          <a:xfrm>
            <a:off x="480600" y="571500"/>
            <a:ext cx="8182800" cy="416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Card Sort Survey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6" name="Shape 206"/>
          <p:cNvSpPr txBox="1"/>
          <p:nvPr>
            <p:ph type="ctrTitle"/>
          </p:nvPr>
        </p:nvSpPr>
        <p:spPr>
          <a:xfrm>
            <a:off x="480600" y="571500"/>
            <a:ext cx="8182800" cy="31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Hybrid Card Sort </a:t>
            </a:r>
          </a:p>
        </p:txBody>
      </p:sp>
      <p:pic>
        <p:nvPicPr>
          <p:cNvPr descr="Screen Shot 2016-07-13 at 3.57.22 PM.png" id="207" name="Shape 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798" y="882600"/>
            <a:ext cx="3716750" cy="445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Shape 208"/>
          <p:cNvSpPr txBox="1"/>
          <p:nvPr>
            <p:ph idx="4294967295" type="body"/>
          </p:nvPr>
        </p:nvSpPr>
        <p:spPr>
          <a:xfrm>
            <a:off x="4373725" y="1234275"/>
            <a:ext cx="4453800" cy="3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Urgent = something that affects reputation (response required)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Action item = payment, refund, review work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800"/>
              <a:t>FYI = user-initiated actions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Don’t care = declined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4" name="Shape 214"/>
          <p:cNvSpPr txBox="1"/>
          <p:nvPr>
            <p:ph type="ctrTitle"/>
          </p:nvPr>
        </p:nvSpPr>
        <p:spPr>
          <a:xfrm>
            <a:off x="480600" y="571500"/>
            <a:ext cx="8182800" cy="31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Open Card Sort </a:t>
            </a:r>
          </a:p>
        </p:txBody>
      </p:sp>
      <p:pic>
        <p:nvPicPr>
          <p:cNvPr descr="Screen Shot 2016-07-07 at 4.47.18 PM.png" id="215" name="Shape 2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600" y="938450"/>
            <a:ext cx="7137974" cy="4636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3101550" y="1833824"/>
            <a:ext cx="5118551" cy="3665412"/>
          </a:xfrm>
          <a:prstGeom prst="irregularSeal2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4294967295" type="body"/>
          </p:nvPr>
        </p:nvSpPr>
        <p:spPr>
          <a:xfrm>
            <a:off x="4398500" y="2796950"/>
            <a:ext cx="3062400" cy="2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Common Categories: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Account Details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buSzPct val="100000"/>
            </a:pPr>
            <a:r>
              <a:rPr lang="en" sz="1400"/>
              <a:t>Proposal Period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My Contracts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Work</a:t>
            </a:r>
          </a:p>
          <a:p>
            <a: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/>
              <a:t>Payments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/>
          <p:nvPr>
            <p:ph type="ctrTitle"/>
          </p:nvPr>
        </p:nvSpPr>
        <p:spPr>
          <a:xfrm>
            <a:off x="480600" y="571500"/>
            <a:ext cx="8182800" cy="416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Affinity Diagramming</a:t>
            </a:r>
          </a:p>
        </p:txBody>
      </p:sp>
      <p:sp>
        <p:nvSpPr>
          <p:cNvPr id="223" name="Shape 223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696" id="229" name="Shape 229"/>
          <p:cNvPicPr preferRelativeResize="0"/>
          <p:nvPr/>
        </p:nvPicPr>
        <p:blipFill rotWithShape="1">
          <a:blip r:embed="rId3">
            <a:alphaModFix/>
          </a:blip>
          <a:srcRect b="4168" l="0" r="0" t="0"/>
          <a:stretch/>
        </p:blipFill>
        <p:spPr>
          <a:xfrm>
            <a:off x="559275" y="0"/>
            <a:ext cx="7965777" cy="572509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Shape 230"/>
          <p:cNvSpPr txBox="1"/>
          <p:nvPr>
            <p:ph type="ctrTitle"/>
          </p:nvPr>
        </p:nvSpPr>
        <p:spPr>
          <a:xfrm>
            <a:off x="633000" y="342900"/>
            <a:ext cx="8182800" cy="31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008329"/>
                </a:solidFill>
              </a:rPr>
              <a:t>Client Affinity Diagram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descr="IMG_20160708_153059.jpg" id="236" name="Shape 236"/>
          <p:cNvPicPr preferRelativeResize="0"/>
          <p:nvPr/>
        </p:nvPicPr>
        <p:blipFill rotWithShape="1">
          <a:blip r:embed="rId3">
            <a:alphaModFix/>
          </a:blip>
          <a:srcRect b="0" l="-5337" r="6854" t="0"/>
          <a:stretch/>
        </p:blipFill>
        <p:spPr>
          <a:xfrm>
            <a:off x="-5650" y="514350"/>
            <a:ext cx="8548904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 txBox="1"/>
          <p:nvPr>
            <p:ph type="ctrTitle"/>
          </p:nvPr>
        </p:nvSpPr>
        <p:spPr>
          <a:xfrm>
            <a:off x="375350" y="209550"/>
            <a:ext cx="8182800" cy="3111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6FDA44"/>
                </a:solidFill>
              </a:rPr>
              <a:t>Freelancer Affinity Diagram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480600" y="1222250"/>
            <a:ext cx="8182800" cy="3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Dislike redundancies and duplications of email messages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Prefer not to receive notifications for bad news like declines or rejections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Do not need notifications for self-initiated actions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Prefer messages from Upwork to show up under the bell, but only if it’s something new. 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Messages from client don't need notification under the bell because already have message count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If do not need to reply immediately, good to know what I still have to catch up on within the site.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Fun if a bell actually rang every time awarded a job. Ding, ding!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51" name="Shape 51"/>
          <p:cNvSpPr txBox="1"/>
          <p:nvPr>
            <p:ph type="ctrTitle"/>
          </p:nvPr>
        </p:nvSpPr>
        <p:spPr>
          <a:xfrm>
            <a:off x="480600" y="571500"/>
            <a:ext cx="8182800" cy="31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Community Forum Freelancer Responses</a:t>
            </a:r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3" name="Shape 53"/>
          <p:cNvSpPr txBox="1"/>
          <p:nvPr/>
        </p:nvSpPr>
        <p:spPr>
          <a:xfrm>
            <a:off x="515575" y="5028200"/>
            <a:ext cx="6023699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https://community.upwork.com/t5/Freelancers/Notification-bell-feedback/m-p/214260#M127232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" type="body"/>
          </p:nvPr>
        </p:nvSpPr>
        <p:spPr>
          <a:xfrm>
            <a:off x="480600" y="1222250"/>
            <a:ext cx="8182800" cy="3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Use after billing to quickly get to my transactions to download for personal reporting spreadsheet.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Volume is overwhelming when all applicants apply to a job posting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Maybe omitting the bell notifications for user-initiated actions would be more efficient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Nice to get notified while on the site without having to switch over to e-mail client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Nice if instead of the dot we see number of new/unchecked notifications/events.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/>
          </a:p>
        </p:txBody>
      </p:sp>
      <p:sp>
        <p:nvSpPr>
          <p:cNvPr id="59" name="Shape 59"/>
          <p:cNvSpPr txBox="1"/>
          <p:nvPr>
            <p:ph type="ctrTitle"/>
          </p:nvPr>
        </p:nvSpPr>
        <p:spPr>
          <a:xfrm>
            <a:off x="480600" y="571500"/>
            <a:ext cx="8182800" cy="31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Community Forum Client Responses</a:t>
            </a:r>
          </a:p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1" name="Shape 61"/>
          <p:cNvSpPr txBox="1"/>
          <p:nvPr/>
        </p:nvSpPr>
        <p:spPr>
          <a:xfrm>
            <a:off x="515575" y="5028200"/>
            <a:ext cx="6023699" cy="3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https://community.upwork.com/t5/Clients/Notification-bell-feedback/m-p/214307#M11395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480600" y="571500"/>
            <a:ext cx="8182800" cy="416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Wakthrough Interviews</a:t>
            </a:r>
          </a:p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ctrTitle"/>
          </p:nvPr>
        </p:nvSpPr>
        <p:spPr>
          <a:xfrm>
            <a:off x="480600" y="571500"/>
            <a:ext cx="8182800" cy="4169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>
                <a:solidFill>
                  <a:srgbClr val="6FDA44"/>
                </a:solidFill>
                <a:hlinkClick r:id="rId3"/>
              </a:rPr>
              <a:t>Interview Guide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ctrTitle"/>
          </p:nvPr>
        </p:nvSpPr>
        <p:spPr>
          <a:xfrm>
            <a:off x="480600" y="571500"/>
            <a:ext cx="8182800" cy="31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Interview Participants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56125" y="1895500"/>
            <a:ext cx="4095900" cy="1446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Experienced, “Top Rated”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Based in US and overseas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5 freelancers and 2 agencies 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1" name="Shape 81"/>
          <p:cNvSpPr txBox="1"/>
          <p:nvPr/>
        </p:nvSpPr>
        <p:spPr>
          <a:xfrm>
            <a:off x="480600" y="4994450"/>
            <a:ext cx="7576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800">
                <a:latin typeface="Montserrat"/>
                <a:ea typeface="Montserrat"/>
                <a:cs typeface="Montserrat"/>
                <a:sym typeface="Montserrat"/>
              </a:rPr>
              <a:t>https://docs.google.com/a/odesk.com/document/d/1D24ochbYOZXgWDwSs2YV5xJzFUFJ8sDm-R2NGeh8alM/edit?usp=sharing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5061000" y="1905350"/>
            <a:ext cx="4616400" cy="3393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Experienced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Based in US </a:t>
            </a: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800"/>
              <a:t>5 clients 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3" name="Shape 83"/>
          <p:cNvSpPr txBox="1"/>
          <p:nvPr/>
        </p:nvSpPr>
        <p:spPr>
          <a:xfrm>
            <a:off x="1108225" y="1291575"/>
            <a:ext cx="281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94949"/>
                </a:solidFill>
                <a:latin typeface="Montserrat"/>
                <a:ea typeface="Montserrat"/>
                <a:cs typeface="Montserrat"/>
                <a:sym typeface="Montserrat"/>
              </a:rPr>
              <a:t>Freelancers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424900" y="1270175"/>
            <a:ext cx="2819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rgbClr val="494949"/>
                </a:solidFill>
                <a:latin typeface="Montserrat"/>
                <a:ea typeface="Montserrat"/>
                <a:cs typeface="Montserrat"/>
                <a:sym typeface="Montserrat"/>
              </a:rPr>
              <a:t>Clients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480600" y="571500"/>
            <a:ext cx="8182800" cy="31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Good Feedback Matters</a:t>
            </a:r>
          </a:p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1" name="Shape 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0524" y="2094375"/>
            <a:ext cx="6914924" cy="11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ctrTitle"/>
          </p:nvPr>
        </p:nvSpPr>
        <p:spPr>
          <a:xfrm>
            <a:off x="480600" y="571500"/>
            <a:ext cx="8182800" cy="311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Prioritization </a:t>
            </a:r>
          </a:p>
        </p:txBody>
      </p:sp>
      <p:sp>
        <p:nvSpPr>
          <p:cNvPr id="97" name="Shape 97"/>
          <p:cNvSpPr txBox="1"/>
          <p:nvPr>
            <p:ph idx="12" type="sldNum"/>
          </p:nvPr>
        </p:nvSpPr>
        <p:spPr>
          <a:xfrm>
            <a:off x="8114700" y="5312812"/>
            <a:ext cx="548700" cy="2619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675" y="1054599"/>
            <a:ext cx="4101149" cy="36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850" y="1447800"/>
            <a:ext cx="38671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