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77" r:id="rId15"/>
    <p:sldId id="276" r:id="rId16"/>
    <p:sldId id="278" r:id="rId17"/>
    <p:sldId id="268" r:id="rId18"/>
    <p:sldId id="269" r:id="rId19"/>
    <p:sldId id="270" r:id="rId20"/>
    <p:sldId id="271" r:id="rId21"/>
    <p:sldId id="272" r:id="rId22"/>
    <p:sldId id="273" r:id="rId23"/>
    <p:sldId id="279" r:id="rId24"/>
    <p:sldId id="280"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2/26/2016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 Your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Tree>
    <p:extLst>
      <p:ext uri="{BB962C8B-B14F-4D97-AF65-F5344CB8AC3E}">
        <p14:creationId xmlns:p14="http://schemas.microsoft.com/office/powerpoint/2010/main" val="17944192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849" y="4390845"/>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992" y="5313872"/>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91110"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4899804"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6228272"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4" name="TextBox 13"/>
          <p:cNvSpPr txBox="1"/>
          <p:nvPr/>
        </p:nvSpPr>
        <p:spPr>
          <a:xfrm>
            <a:off x="10438409" y="1228311"/>
            <a:ext cx="1650671"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Here we’ll make a new table. </a:t>
            </a:r>
          </a:p>
          <a:p>
            <a:r>
              <a:rPr lang="en-US" dirty="0" smtClean="0">
                <a:latin typeface="Cambria Math" panose="02040503050406030204" pitchFamily="18" charset="0"/>
                <a:ea typeface="Cambria Math" panose="02040503050406030204" pitchFamily="18" charset="0"/>
              </a:rPr>
              <a:t>The values in each cell of the new table represents the absolute value difference between the initial assignment and the unsaturated column value from the respective row.</a:t>
            </a:r>
          </a:p>
        </p:txBody>
      </p:sp>
      <p:graphicFrame>
        <p:nvGraphicFramePr>
          <p:cNvPr id="7" name="Table 6"/>
          <p:cNvGraphicFramePr>
            <a:graphicFrameLocks noGrp="1"/>
          </p:cNvGraphicFramePr>
          <p:nvPr>
            <p:extLst>
              <p:ext uri="{D42A27DB-BD31-4B8C-83A1-F6EECF244321}">
                <p14:modId xmlns:p14="http://schemas.microsoft.com/office/powerpoint/2010/main" val="918183753"/>
              </p:ext>
            </p:extLst>
          </p:nvPr>
        </p:nvGraphicFramePr>
        <p:xfrm>
          <a:off x="8460599" y="788677"/>
          <a:ext cx="1977810" cy="5301570"/>
        </p:xfrm>
        <a:graphic>
          <a:graphicData uri="http://schemas.openxmlformats.org/drawingml/2006/table">
            <a:tbl>
              <a:tblPr bandRow="1">
                <a:tableStyleId>{5C22544A-7EE6-4342-B048-85BDC9FD1C3A}</a:tableStyleId>
              </a:tblPr>
              <a:tblGrid>
                <a:gridCol w="659270"/>
                <a:gridCol w="659270"/>
                <a:gridCol w="659270"/>
              </a:tblGrid>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Tree>
    <p:extLst>
      <p:ext uri="{BB962C8B-B14F-4D97-AF65-F5344CB8AC3E}">
        <p14:creationId xmlns:p14="http://schemas.microsoft.com/office/powerpoint/2010/main" val="252121504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22987583"/>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noStrike" dirty="0" smtClean="0">
                          <a:latin typeface="Cambria Math" panose="02040503050406030204" pitchFamily="18" charset="0"/>
                          <a:ea typeface="Cambria Math" panose="02040503050406030204" pitchFamily="18" charset="0"/>
                        </a:rPr>
                        <a:t>3</a:t>
                      </a:r>
                      <a:endParaRPr lang="en-US" sz="3600" strike="noStrike" dirty="0">
                        <a:latin typeface="Cambria Math" panose="02040503050406030204" pitchFamily="18" charset="0"/>
                        <a:ea typeface="Cambria Math" panose="02040503050406030204" pitchFamily="18" charset="0"/>
                      </a:endParaRPr>
                    </a:p>
                  </a:txBody>
                  <a:tcPr/>
                </a:tc>
                <a:tc>
                  <a:txBody>
                    <a:bodyPr/>
                    <a:lstStyle/>
                    <a:p>
                      <a:pPr algn="ctr"/>
                      <a:r>
                        <a:rPr lang="en-US" sz="3600" strike="noStrike" dirty="0" smtClean="0">
                          <a:latin typeface="Cambria Math" panose="02040503050406030204" pitchFamily="18" charset="0"/>
                          <a:ea typeface="Cambria Math" panose="02040503050406030204" pitchFamily="18" charset="0"/>
                        </a:rPr>
                        <a:t>7</a:t>
                      </a:r>
                      <a:endParaRPr lang="en-US" sz="3600" strike="noStrike" dirty="0">
                        <a:latin typeface="Cambria Math" panose="02040503050406030204" pitchFamily="18" charset="0"/>
                        <a:ea typeface="Cambria Math" panose="02040503050406030204" pitchFamily="18" charset="0"/>
                      </a:endParaRPr>
                    </a:p>
                  </a:txBody>
                  <a:tcPr/>
                </a:tc>
                <a:tc>
                  <a:txBody>
                    <a:bodyPr/>
                    <a:lstStyle/>
                    <a:p>
                      <a:pPr algn="ctr"/>
                      <a:r>
                        <a:rPr lang="en-US" sz="3600" strike="noStrike" dirty="0" smtClean="0">
                          <a:latin typeface="Cambria Math" panose="02040503050406030204" pitchFamily="18" charset="0"/>
                          <a:ea typeface="Cambria Math" panose="02040503050406030204" pitchFamily="18" charset="0"/>
                        </a:rPr>
                        <a:t>5</a:t>
                      </a:r>
                      <a:endParaRPr lang="en-US" sz="3600" strike="no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We can observe that we have two columns from our original table that are over-saturated and one column that is optimal. This means that we’ll have some reassignments in the over-saturated </a:t>
            </a:r>
            <a:r>
              <a:rPr lang="en-US" dirty="0" smtClean="0">
                <a:latin typeface="Cambria Math" panose="02040503050406030204" pitchFamily="18" charset="0"/>
                <a:ea typeface="Cambria Math" panose="02040503050406030204" pitchFamily="18" charset="0"/>
              </a:rPr>
              <a:t>columns, </a:t>
            </a:r>
            <a:r>
              <a:rPr lang="en-US" dirty="0" smtClean="0">
                <a:latin typeface="Cambria Math" panose="02040503050406030204" pitchFamily="18" charset="0"/>
                <a:ea typeface="Cambria Math" panose="02040503050406030204" pitchFamily="18" charset="0"/>
              </a:rPr>
              <a:t>whereas the assignment we have in the first row and last column need not move. This means we can exclude the first row of our new table seeing as how we won’t be doing any reassignments in that row.</a:t>
            </a:r>
          </a:p>
        </p:txBody>
      </p:sp>
    </p:spTree>
    <p:extLst>
      <p:ext uri="{BB962C8B-B14F-4D97-AF65-F5344CB8AC3E}">
        <p14:creationId xmlns:p14="http://schemas.microsoft.com/office/powerpoint/2010/main" val="84079811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85526941"/>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We can observe that we have two columns from our original table that are over-saturated and one column that is optimal. This means that we’ll have some reassignments in the over-saturated </a:t>
            </a:r>
            <a:r>
              <a:rPr lang="en-US" dirty="0" smtClean="0">
                <a:latin typeface="Cambria Math" panose="02040503050406030204" pitchFamily="18" charset="0"/>
                <a:ea typeface="Cambria Math" panose="02040503050406030204" pitchFamily="18" charset="0"/>
              </a:rPr>
              <a:t>columns, </a:t>
            </a:r>
            <a:r>
              <a:rPr lang="en-US" dirty="0" smtClean="0">
                <a:latin typeface="Cambria Math" panose="02040503050406030204" pitchFamily="18" charset="0"/>
                <a:ea typeface="Cambria Math" panose="02040503050406030204" pitchFamily="18" charset="0"/>
              </a:rPr>
              <a:t>whereas the assignment we have in the first row and last column need not move. This means we can exclude the first row of our new table seeing as how we won’t be doing any reassignments in that row.</a:t>
            </a:r>
          </a:p>
        </p:txBody>
      </p:sp>
    </p:spTree>
    <p:extLst>
      <p:ext uri="{BB962C8B-B14F-4D97-AF65-F5344CB8AC3E}">
        <p14:creationId xmlns:p14="http://schemas.microsoft.com/office/powerpoint/2010/main" val="285436871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Now operating in the new table, we will go column by column and circle the minimum value.</a:t>
            </a:r>
          </a:p>
        </p:txBody>
      </p:sp>
    </p:spTree>
    <p:extLst>
      <p:ext uri="{BB962C8B-B14F-4D97-AF65-F5344CB8AC3E}">
        <p14:creationId xmlns:p14="http://schemas.microsoft.com/office/powerpoint/2010/main" val="29534937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Now operating in the new table, we will go column by column and circle the minimum value.</a:t>
            </a:r>
          </a:p>
        </p:txBody>
      </p:sp>
      <p:sp>
        <p:nvSpPr>
          <p:cNvPr id="14" name="Oval 13"/>
          <p:cNvSpPr/>
          <p:nvPr/>
        </p:nvSpPr>
        <p:spPr>
          <a:xfrm>
            <a:off x="5047013" y="405044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1865521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Now operating in the new table, we will go column by column and circle the minimum value.</a:t>
            </a:r>
          </a:p>
        </p:txBody>
      </p:sp>
      <p:sp>
        <p:nvSpPr>
          <p:cNvPr id="14" name="Oval 13"/>
          <p:cNvSpPr/>
          <p:nvPr/>
        </p:nvSpPr>
        <p:spPr>
          <a:xfrm>
            <a:off x="5047013" y="405044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7168736" y="2517569"/>
            <a:ext cx="4694713"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At this point, we must now compare our value to other values in the same row in our new table. If there is a tie between minimum values in the row, we must compare secondary minimum values. This is done by excluding the tied values from both columns, finding the minimum for each column from the leftover values, and picking the minimum value from the pair.</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7042310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Now operating in the new table, we will go column by column and circle the minimum value.</a:t>
            </a:r>
          </a:p>
        </p:txBody>
      </p:sp>
      <p:sp>
        <p:nvSpPr>
          <p:cNvPr id="14" name="Oval 13"/>
          <p:cNvSpPr/>
          <p:nvPr/>
        </p:nvSpPr>
        <p:spPr>
          <a:xfrm>
            <a:off x="5047013" y="405044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7168736" y="2517569"/>
            <a:ext cx="4694713"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At this point, we must now compare our value to other values in the same row in our new table. If there is a tie between minimum values in the row, we must compare secondary minimum values. This is done by excluding the tied values from both columns, finding the minimum for each column from the leftover values, and picking the minimum value from the pair.</a:t>
            </a:r>
            <a:endParaRPr lang="en-US" dirty="0">
              <a:latin typeface="Cambria Math" panose="02040503050406030204" pitchFamily="18" charset="0"/>
              <a:ea typeface="Cambria Math" panose="02040503050406030204" pitchFamily="18" charset="0"/>
            </a:endParaRPr>
          </a:p>
        </p:txBody>
      </p:sp>
      <p:sp>
        <p:nvSpPr>
          <p:cNvPr id="17" name="Rectangle 16"/>
          <p:cNvSpPr/>
          <p:nvPr/>
        </p:nvSpPr>
        <p:spPr>
          <a:xfrm>
            <a:off x="5005449" y="2160301"/>
            <a:ext cx="498764" cy="44857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697000" y="1486823"/>
            <a:ext cx="427512"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749882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From these secondary minimum values, this tells us to choose 2 in our first column from the new table, and choose 1 in our second column.</a:t>
            </a:r>
          </a:p>
        </p:txBody>
      </p:sp>
      <p:sp>
        <p:nvSpPr>
          <p:cNvPr id="14" name="Oval 13"/>
          <p:cNvSpPr/>
          <p:nvPr/>
        </p:nvSpPr>
        <p:spPr>
          <a:xfrm>
            <a:off x="5047013" y="405044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005449" y="2160301"/>
            <a:ext cx="498764" cy="44857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697000" y="1486823"/>
            <a:ext cx="427512"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57052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36092944"/>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From these secondary minimum values, this tells us to choose 2 in our first column from the new table, and choose 1 in our second column.</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7168736" y="2832667"/>
            <a:ext cx="469471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Now that we have the reassignments for our third and sixth row, we may exclude those rows from our new table. We may also exclude the fourth row since we’ve reassigned row three, which means column three is no longer over-saturated.</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903190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01233325"/>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From these secondary minimum values, this tells us to choose 2 in our first column from the new table, and choose 1 in our second column.</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7168736" y="2832667"/>
            <a:ext cx="469471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mbria Math" panose="02040503050406030204" pitchFamily="18" charset="0"/>
                <a:ea typeface="Cambria Math" panose="02040503050406030204" pitchFamily="18" charset="0"/>
              </a:rPr>
              <a:t>Now that we have the reassignments for our third and sixth row, we may exclude those rows from our new table. We may also exclude the fourth row since we’ve reassigned row three, which means column three is no longer over-saturated.</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927181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06296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27342499"/>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We must now choose a minimum for our third and final column of our new table from the remaining values.</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37544547"/>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27342499"/>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We must now choose a minimum for our third and final column of our new table from the remaining values.</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6365174" y="1486823"/>
            <a:ext cx="415636" cy="5751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9217959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27342499"/>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The values we’ve chosen in our new table represent which rows we will reassign and to which unsaturated columns they will be reassigned to.</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I’ll represent the new assignments with squares.</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6365174" y="1486823"/>
            <a:ext cx="415636" cy="5751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84517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04644" y="1486823"/>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07155" y="216030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59" y="4050447"/>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27342499"/>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The values we’ve chosen in our new table represent which rows we will reassign and to which unsaturated columns they will be reassigned to.</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I’ll represent the new assignments with squares.</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6365174" y="1486823"/>
            <a:ext cx="415636" cy="5751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517639" y="1486823"/>
            <a:ext cx="508096"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1262619" y="2160301"/>
            <a:ext cx="475461" cy="44857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2784528" y="4095964"/>
            <a:ext cx="433876" cy="4265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372676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12254167"/>
              </p:ext>
            </p:extLst>
          </p:nvPr>
        </p:nvGraphicFramePr>
        <p:xfrm>
          <a:off x="332597" y="788677"/>
          <a:ext cx="4567206" cy="3840480"/>
        </p:xfrm>
        <a:graphic>
          <a:graphicData uri="http://schemas.openxmlformats.org/drawingml/2006/table">
            <a:tbl>
              <a:tblPr bandRow="1">
                <a:tableStyleId>{073A0DAA-6AF3-43AB-8588-CEC1D06C72B9}</a:tableStyleId>
              </a:tblPr>
              <a:tblGrid>
                <a:gridCol w="761201"/>
                <a:gridCol w="761201"/>
                <a:gridCol w="761201"/>
                <a:gridCol w="761201"/>
                <a:gridCol w="761201"/>
                <a:gridCol w="761201"/>
              </a:tblGrid>
              <a:tr h="542852">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54285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4265930" y="883681"/>
            <a:ext cx="531701" cy="43963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007155" y="2832667"/>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0549" y="3412686"/>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93962"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2809747" y="21328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3517639" y="205309"/>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27342499"/>
              </p:ext>
            </p:extLst>
          </p:nvPr>
        </p:nvGraphicFramePr>
        <p:xfrm>
          <a:off x="4921851" y="793583"/>
          <a:ext cx="1977810" cy="3840480"/>
        </p:xfrm>
        <a:graphic>
          <a:graphicData uri="http://schemas.openxmlformats.org/drawingml/2006/table">
            <a:tbl>
              <a:tblPr bandRow="1">
                <a:tableStyleId>{5C22544A-7EE6-4342-B048-85BDC9FD1C3A}</a:tableStyleId>
              </a:tblPr>
              <a:tblGrid>
                <a:gridCol w="659270"/>
                <a:gridCol w="659270"/>
                <a:gridCol w="659270"/>
              </a:tblGrid>
              <a:tr h="639262">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7</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4</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2</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5</a:t>
                      </a:r>
                      <a:endParaRPr lang="en-US" sz="3600" strike="sngStrike"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639262">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1</a:t>
                      </a:r>
                      <a:endParaRPr lang="en-US" sz="3600" strike="sngStrike" dirty="0">
                        <a:latin typeface="Cambria Math" panose="02040503050406030204" pitchFamily="18" charset="0"/>
                        <a:ea typeface="Cambria Math" panose="02040503050406030204" pitchFamily="18" charset="0"/>
                      </a:endParaRPr>
                    </a:p>
                  </a:txBody>
                  <a:tcPr/>
                </a:tc>
                <a:tc>
                  <a:txBody>
                    <a:bodyPr/>
                    <a:lstStyle/>
                    <a:p>
                      <a:pPr algn="ctr"/>
                      <a:r>
                        <a:rPr lang="en-US" sz="3600" strike="sngStrike" dirty="0" smtClean="0">
                          <a:latin typeface="Cambria Math" panose="02040503050406030204" pitchFamily="18" charset="0"/>
                          <a:ea typeface="Cambria Math" panose="02040503050406030204" pitchFamily="18" charset="0"/>
                        </a:rPr>
                        <a:t>3</a:t>
                      </a:r>
                      <a:endParaRPr lang="en-US" sz="3600" strike="sngStrike" dirty="0">
                        <a:latin typeface="Cambria Math" panose="02040503050406030204" pitchFamily="18" charset="0"/>
                        <a:ea typeface="Cambria Math" panose="02040503050406030204" pitchFamily="18" charset="0"/>
                      </a:endParaRPr>
                    </a:p>
                  </a:txBody>
                  <a:tcPr/>
                </a:tc>
              </a:tr>
            </a:tbl>
          </a:graphicData>
        </a:graphic>
      </p:graphicFrame>
      <p:sp>
        <p:nvSpPr>
          <p:cNvPr id="10" name="TextBox 9"/>
          <p:cNvSpPr txBox="1"/>
          <p:nvPr/>
        </p:nvSpPr>
        <p:spPr>
          <a:xfrm>
            <a:off x="7168736" y="1138649"/>
            <a:ext cx="469471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The values we’ve chosen in our new table represent which rows we will reassign and to which unsaturated columns they will be reassigned to.</a:t>
            </a:r>
          </a:p>
          <a:p>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I’ll represent the new assignments with squares.</a:t>
            </a:r>
          </a:p>
        </p:txBody>
      </p:sp>
      <p:sp>
        <p:nvSpPr>
          <p:cNvPr id="14" name="Oval 13"/>
          <p:cNvSpPr/>
          <p:nvPr/>
        </p:nvSpPr>
        <p:spPr>
          <a:xfrm>
            <a:off x="5702938" y="4053157"/>
            <a:ext cx="415636" cy="5175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p:cNvSpPr/>
          <p:nvPr/>
        </p:nvSpPr>
        <p:spPr>
          <a:xfrm>
            <a:off x="5058888" y="2097228"/>
            <a:ext cx="415637" cy="5591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6365174" y="1486823"/>
            <a:ext cx="415636" cy="5751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517639" y="1486823"/>
            <a:ext cx="508096" cy="457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1262619" y="2160301"/>
            <a:ext cx="475461" cy="44857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2784528" y="4095964"/>
            <a:ext cx="433876" cy="4265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630189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61054755"/>
              </p:ext>
            </p:extLst>
          </p:nvPr>
        </p:nvGraphicFramePr>
        <p:xfrm>
          <a:off x="332597" y="788677"/>
          <a:ext cx="6555090" cy="5707128"/>
        </p:xfrm>
        <a:graphic>
          <a:graphicData uri="http://schemas.openxmlformats.org/drawingml/2006/table">
            <a:tbl>
              <a:tblPr bandRow="1">
                <a:tableStyleId>{073A0DAA-6AF3-43AB-8588-CEC1D06C72B9}</a:tableStyleId>
              </a:tblPr>
              <a:tblGrid>
                <a:gridCol w="1092515"/>
                <a:gridCol w="1092515"/>
                <a:gridCol w="1092515"/>
                <a:gridCol w="1092515"/>
                <a:gridCol w="1092515"/>
                <a:gridCol w="1092515"/>
              </a:tblGrid>
              <a:tr h="951188">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951188">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951188">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951188">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951188">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951188">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6023478" y="814293"/>
            <a:ext cx="650454" cy="64871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896685" y="1736093"/>
            <a:ext cx="767844" cy="7339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725126" y="2806051"/>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90926" y="3735192"/>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9230" y="4640412"/>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52513" y="5608824"/>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7168736" y="1138649"/>
                <a:ext cx="46947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We now have an optimal solution with a minimum value of </a:t>
                </a:r>
              </a:p>
              <a:p>
                <a:endParaRPr lang="en-US"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11+4+6+7+12+10=50</m:t>
                      </m:r>
                    </m:oMath>
                  </m:oMathPara>
                </a14:m>
                <a:endParaRPr lang="en-US" dirty="0" smtClean="0">
                  <a:latin typeface="Cambria Math" panose="02040503050406030204" pitchFamily="18" charset="0"/>
                  <a:ea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168736" y="1138649"/>
                <a:ext cx="4694713" cy="1200329"/>
              </a:xfrm>
              <a:prstGeom prst="rect">
                <a:avLst/>
              </a:prstGeom>
              <a:blipFill rotWithShape="0">
                <a:blip r:embed="rId2"/>
                <a:stretch>
                  <a:fillRect l="-1035" t="-3000"/>
                </a:stretch>
              </a:blipFill>
            </p:spPr>
            <p:txBody>
              <a:bodyPr/>
              <a:lstStyle/>
              <a:p>
                <a:r>
                  <a:rPr lang="en-US">
                    <a:noFill/>
                  </a:rPr>
                  <a:t> </a:t>
                </a:r>
              </a:p>
            </p:txBody>
          </p:sp>
        </mc:Fallback>
      </mc:AlternateContent>
    </p:spTree>
    <p:extLst>
      <p:ext uri="{BB962C8B-B14F-4D97-AF65-F5344CB8AC3E}">
        <p14:creationId xmlns:p14="http://schemas.microsoft.com/office/powerpoint/2010/main" val="4005706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49315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131821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0359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849" y="4390845"/>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56895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849" y="4390845"/>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992" y="5313872"/>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7314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9031857" y="1509623"/>
                <a:ext cx="289847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Starting with an </a:t>
                </a:r>
                <a14:m>
                  <m:oMath xmlns:m="http://schemas.openxmlformats.org/officeDocument/2006/math">
                    <m:r>
                      <a:rPr lang="en-US" b="0" i="1" smtClean="0">
                        <a:latin typeface="Cambria Math" panose="02040503050406030204" pitchFamily="18" charset="0"/>
                        <a:ea typeface="Cambria Math" panose="02040503050406030204" pitchFamily="18" charset="0"/>
                      </a:rPr>
                      <m:t>𝑛𝑥𝑛</m:t>
                    </m:r>
                    <m:r>
                      <a:rPr lang="en-US" b="0" i="1" smtClean="0">
                        <a:latin typeface="Cambria Math" panose="02040503050406030204" pitchFamily="18" charset="0"/>
                        <a:ea typeface="Cambria Math" panose="02040503050406030204" pitchFamily="18" charset="0"/>
                      </a:rPr>
                      <m:t> </m:t>
                    </m:r>
                  </m:oMath>
                </a14:m>
                <a:r>
                  <a:rPr lang="en-US" dirty="0" smtClean="0">
                    <a:latin typeface="Cambria Math" panose="02040503050406030204" pitchFamily="18" charset="0"/>
                    <a:ea typeface="Cambria Math" panose="02040503050406030204" pitchFamily="18" charset="0"/>
                  </a:rPr>
                  <a:t>assignment problem</a:t>
                </a:r>
                <a:r>
                  <a:rPr lang="en-US" dirty="0">
                    <a:latin typeface="Cambria Math" panose="02040503050406030204" pitchFamily="18" charset="0"/>
                    <a:ea typeface="Cambria Math" panose="02040503050406030204" pitchFamily="18" charset="0"/>
                  </a:rPr>
                  <a:t>. Y</a:t>
                </a:r>
                <a:r>
                  <a:rPr lang="en-US" dirty="0" smtClean="0">
                    <a:latin typeface="Cambria Math" panose="02040503050406030204" pitchFamily="18" charset="0"/>
                    <a:ea typeface="Cambria Math" panose="02040503050406030204" pitchFamily="18" charset="0"/>
                  </a:rPr>
                  <a:t>our first step will be to go row by row and circle your minimum values as they appear from left to right.</a:t>
                </a:r>
                <a:endParaRPr lang="en-US"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031857" y="1509623"/>
                <a:ext cx="2898475" cy="1754326"/>
              </a:xfrm>
              <a:prstGeom prst="rect">
                <a:avLst/>
              </a:prstGeom>
              <a:blipFill rotWithShape="0">
                <a:blip r:embed="rId2"/>
                <a:stretch>
                  <a:fillRect l="-1674" t="-2069" b="-3793"/>
                </a:stretch>
              </a:blipFill>
            </p:spPr>
            <p:txBody>
              <a:bodyPr/>
              <a:lstStyle/>
              <a:p>
                <a:r>
                  <a:rPr lang="en-US">
                    <a:noFill/>
                  </a:rPr>
                  <a:t> </a:t>
                </a:r>
              </a:p>
            </p:txBody>
          </p:sp>
        </mc:Fallback>
      </mc:AlternateContent>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849" y="4390845"/>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992" y="5313872"/>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031857" y="3571336"/>
            <a:ext cx="289847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At this point, all rows should be saturated. If all columns are saturated, we’re done. That is not the case here. We’ll label our unsaturated columns with a “u”.</a:t>
            </a:r>
            <a:endParaRPr lang="en-US" dirty="0">
              <a:latin typeface="Cambria Math" panose="02040503050406030204" pitchFamily="18" charset="0"/>
              <a:ea typeface="Cambria Math" panose="02040503050406030204" pitchFamily="18" charset="0"/>
            </a:endParaRPr>
          </a:p>
        </p:txBody>
      </p:sp>
      <p:sp>
        <p:nvSpPr>
          <p:cNvPr id="11" name="TextBox 10"/>
          <p:cNvSpPr txBox="1"/>
          <p:nvPr/>
        </p:nvSpPr>
        <p:spPr>
          <a:xfrm>
            <a:off x="2191110"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4899804"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6228272"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0877100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811831624"/>
              </p:ext>
            </p:extLst>
          </p:nvPr>
        </p:nvGraphicFramePr>
        <p:xfrm>
          <a:off x="332597" y="788677"/>
          <a:ext cx="8128002" cy="5301570"/>
        </p:xfrm>
        <a:graphic>
          <a:graphicData uri="http://schemas.openxmlformats.org/drawingml/2006/table">
            <a:tbl>
              <a:tblPr bandRow="1">
                <a:tableStyleId>{073A0DAA-6AF3-43AB-8588-CEC1D06C72B9}</a:tableStyleId>
              </a:tblPr>
              <a:tblGrid>
                <a:gridCol w="1354667"/>
                <a:gridCol w="1354667"/>
                <a:gridCol w="1354667"/>
                <a:gridCol w="1354667"/>
                <a:gridCol w="1354667"/>
                <a:gridCol w="1354667"/>
              </a:tblGrid>
              <a:tr h="883595">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10</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3</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5</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11</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14</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15</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16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22</a:t>
                      </a:r>
                      <a:endParaRPr lang="en-US" sz="3600" dirty="0">
                        <a:latin typeface="Cambria Math" panose="02040503050406030204" pitchFamily="18" charset="0"/>
                        <a:ea typeface="Cambria Math" panose="02040503050406030204" pitchFamily="18" charset="0"/>
                      </a:endParaRPr>
                    </a:p>
                  </a:txBody>
                  <a:tcPr/>
                </a:tc>
              </a:tr>
              <a:tr h="883595">
                <a:tc>
                  <a:txBody>
                    <a:bodyPr/>
                    <a:lstStyle/>
                    <a:p>
                      <a:pPr algn="ctr"/>
                      <a:r>
                        <a:rPr lang="en-US" sz="3600" dirty="0" smtClean="0">
                          <a:latin typeface="Cambria Math" panose="02040503050406030204" pitchFamily="18" charset="0"/>
                          <a:ea typeface="Cambria Math" panose="02040503050406030204" pitchFamily="18" charset="0"/>
                        </a:rPr>
                        <a:t>6</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8</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7</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9</a:t>
                      </a:r>
                      <a:endParaRPr lang="en-US" sz="3600" dirty="0">
                        <a:latin typeface="Cambria Math" panose="02040503050406030204" pitchFamily="18" charset="0"/>
                        <a:ea typeface="Cambria Math" panose="02040503050406030204" pitchFamily="18" charset="0"/>
                      </a:endParaRPr>
                    </a:p>
                  </a:txBody>
                  <a:tcPr/>
                </a:tc>
                <a:tc>
                  <a:txBody>
                    <a:bodyPr/>
                    <a:lstStyle/>
                    <a:p>
                      <a:pPr algn="ctr"/>
                      <a:r>
                        <a:rPr lang="en-US" sz="3600" dirty="0" smtClean="0">
                          <a:latin typeface="Cambria Math" panose="02040503050406030204" pitchFamily="18" charset="0"/>
                          <a:ea typeface="Cambria Math" panose="02040503050406030204" pitchFamily="18" charset="0"/>
                        </a:rPr>
                        <a:t>6</a:t>
                      </a:r>
                    </a:p>
                  </a:txBody>
                  <a:tcPr/>
                </a:tc>
              </a:tr>
            </a:tbl>
          </a:graphicData>
        </a:graphic>
      </p:graphicFrame>
      <p:sp>
        <p:nvSpPr>
          <p:cNvPr id="2" name="Oval 1"/>
          <p:cNvSpPr/>
          <p:nvPr/>
        </p:nvSpPr>
        <p:spPr>
          <a:xfrm>
            <a:off x="7392838" y="888521"/>
            <a:ext cx="776377" cy="53483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93630" y="1794294"/>
            <a:ext cx="422695"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467819" y="2682815"/>
            <a:ext cx="483079" cy="4485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67819" y="3571336"/>
            <a:ext cx="483079" cy="47445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3849" y="4390845"/>
            <a:ext cx="810883" cy="55209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15992" y="5313872"/>
            <a:ext cx="577970" cy="51758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91110"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2" name="TextBox 11"/>
          <p:cNvSpPr txBox="1"/>
          <p:nvPr/>
        </p:nvSpPr>
        <p:spPr>
          <a:xfrm>
            <a:off x="4899804"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3" name="TextBox 12"/>
          <p:cNvSpPr txBox="1"/>
          <p:nvPr/>
        </p:nvSpPr>
        <p:spPr>
          <a:xfrm>
            <a:off x="6228272" y="198408"/>
            <a:ext cx="383438" cy="523220"/>
          </a:xfrm>
          <a:prstGeom prst="rect">
            <a:avLst/>
          </a:prstGeom>
          <a:noFill/>
        </p:spPr>
        <p:txBody>
          <a:bodyPr wrap="none" rtlCol="0">
            <a:spAutoFit/>
          </a:bodyPr>
          <a:lstStyle/>
          <a:p>
            <a:r>
              <a:rPr lang="en-US" sz="2800" dirty="0" smtClean="0">
                <a:latin typeface="Cambria Math" panose="02040503050406030204" pitchFamily="18" charset="0"/>
                <a:ea typeface="Cambria Math" panose="02040503050406030204" pitchFamily="18" charset="0"/>
              </a:rPr>
              <a:t>u</a:t>
            </a:r>
            <a:endParaRPr lang="en-US" sz="2800" dirty="0">
              <a:latin typeface="Cambria Math" panose="02040503050406030204" pitchFamily="18" charset="0"/>
              <a:ea typeface="Cambria Math" panose="02040503050406030204" pitchFamily="18" charset="0"/>
            </a:endParaRPr>
          </a:p>
        </p:txBody>
      </p:sp>
      <p:sp>
        <p:nvSpPr>
          <p:cNvPr id="14" name="TextBox 13"/>
          <p:cNvSpPr txBox="1"/>
          <p:nvPr/>
        </p:nvSpPr>
        <p:spPr>
          <a:xfrm>
            <a:off x="10438409" y="1228311"/>
            <a:ext cx="1650671"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ambria Math" panose="02040503050406030204" pitchFamily="18" charset="0"/>
                <a:ea typeface="Cambria Math" panose="02040503050406030204" pitchFamily="18" charset="0"/>
              </a:rPr>
              <a:t>Here we’ll make a new table. </a:t>
            </a:r>
          </a:p>
          <a:p>
            <a:r>
              <a:rPr lang="en-US" dirty="0" smtClean="0">
                <a:latin typeface="Cambria Math" panose="02040503050406030204" pitchFamily="18" charset="0"/>
                <a:ea typeface="Cambria Math" panose="02040503050406030204" pitchFamily="18" charset="0"/>
              </a:rPr>
              <a:t>The values in each cell of the new table represents the absolute value difference between the initial assignment and the unsaturated column value from the respective row.</a:t>
            </a:r>
          </a:p>
        </p:txBody>
      </p:sp>
    </p:spTree>
    <p:extLst>
      <p:ext uri="{BB962C8B-B14F-4D97-AF65-F5344CB8AC3E}">
        <p14:creationId xmlns:p14="http://schemas.microsoft.com/office/powerpoint/2010/main" val="181676897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2269</Words>
  <Application>Microsoft Office PowerPoint</Application>
  <PresentationFormat>Widescreen</PresentationFormat>
  <Paragraphs>1261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Darian Diaz</dc:creator>
  <cp:lastModifiedBy>user</cp:lastModifiedBy>
  <cp:revision>16</cp:revision>
  <dcterms:created xsi:type="dcterms:W3CDTF">2016-02-19T16:07:49Z</dcterms:created>
  <dcterms:modified xsi:type="dcterms:W3CDTF">2016-02-26T19:28:45Z</dcterms:modified>
</cp:coreProperties>
</file>