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7" r:id="rId2"/>
    <p:sldId id="261" r:id="rId3"/>
    <p:sldId id="264" r:id="rId4"/>
    <p:sldId id="258" r:id="rId5"/>
    <p:sldId id="259" r:id="rId6"/>
    <p:sldId id="260" r:id="rId7"/>
    <p:sldId id="262" r:id="rId8"/>
    <p:sldId id="263" r:id="rId9"/>
    <p:sldId id="265" r:id="rId10"/>
    <p:sldId id="266" r:id="rId11"/>
    <p:sldId id="267" r:id="rId12"/>
    <p:sldId id="268" r:id="rId13"/>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 id="261"/>
            <p14:sldId id="264"/>
          </p14:sldIdLst>
        </p14:section>
        <p14:section name="Page Designs" id="{1543D77E-2646-47C1-932D-F940423AE1B4}">
          <p14:sldIdLst>
            <p14:sldId id="258"/>
            <p14:sldId id="259"/>
            <p14:sldId id="260"/>
            <p14:sldId id="262"/>
            <p14:sldId id="263"/>
            <p14:sldId id="265"/>
            <p14:sldId id="266"/>
            <p14:sldId id="267"/>
            <p14:sldId id="268"/>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83" autoAdjust="0"/>
  </p:normalViewPr>
  <p:slideViewPr>
    <p:cSldViewPr snapToGrid="0" showGuides="1">
      <p:cViewPr varScale="1">
        <p:scale>
          <a:sx n="48" d="100"/>
          <a:sy n="48" d="100"/>
        </p:scale>
        <p:origin x="2164" y="40"/>
      </p:cViewPr>
      <p:guideLst>
        <p:guide orient="horz" pos="3402"/>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21/03/2022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4</a:t>
            </a:fld>
            <a:endParaRPr lang="en-GB"/>
          </a:p>
        </p:txBody>
      </p:sp>
    </p:spTree>
    <p:extLst>
      <p:ext uri="{BB962C8B-B14F-4D97-AF65-F5344CB8AC3E}">
        <p14:creationId xmlns:p14="http://schemas.microsoft.com/office/powerpoint/2010/main" val="94100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9</a:t>
            </a:fld>
            <a:endParaRPr lang="en-GB"/>
          </a:p>
        </p:txBody>
      </p:sp>
    </p:spTree>
    <p:extLst>
      <p:ext uri="{BB962C8B-B14F-4D97-AF65-F5344CB8AC3E}">
        <p14:creationId xmlns:p14="http://schemas.microsoft.com/office/powerpoint/2010/main" val="157145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10</a:t>
            </a:fld>
            <a:endParaRPr lang="en-GB"/>
          </a:p>
        </p:txBody>
      </p:sp>
    </p:spTree>
    <p:extLst>
      <p:ext uri="{BB962C8B-B14F-4D97-AF65-F5344CB8AC3E}">
        <p14:creationId xmlns:p14="http://schemas.microsoft.com/office/powerpoint/2010/main" val="156523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11</a:t>
            </a:fld>
            <a:endParaRPr lang="en-GB"/>
          </a:p>
        </p:txBody>
      </p:sp>
    </p:spTree>
    <p:extLst>
      <p:ext uri="{BB962C8B-B14F-4D97-AF65-F5344CB8AC3E}">
        <p14:creationId xmlns:p14="http://schemas.microsoft.com/office/powerpoint/2010/main" val="168174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21/03/2022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21/03/2022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21/03/2022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21/03/2022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21/03/2022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jpeg"/><Relationship Id="rId4" Type="http://schemas.openxmlformats.org/officeDocument/2006/relationships/diagramLayout" Target="../diagrams/layout1.xml"/><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83BB035-343B-4BF6-9BB7-0DDB3A78A95E}"/>
              </a:ext>
            </a:extLst>
          </p:cNvPr>
          <p:cNvSpPr/>
          <p:nvPr/>
        </p:nvSpPr>
        <p:spPr>
          <a:xfrm>
            <a:off x="4143877" y="6446188"/>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0217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4177062" y="7720366"/>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898807" cy="338554"/>
          </a:xfrm>
          <a:prstGeom prst="rect">
            <a:avLst/>
          </a:prstGeom>
          <a:noFill/>
        </p:spPr>
        <p:txBody>
          <a:bodyPr wrap="none" rtlCol="0">
            <a:spAutoFit/>
          </a:bodyPr>
          <a:lstStyle/>
          <a:p>
            <a:r>
              <a:rPr lang="en-GB" sz="1600" dirty="0"/>
              <a:t>Laparoscopic RNY Gastric Bypass</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3724096"/>
          </a:xfrm>
          <a:prstGeom prst="rect">
            <a:avLst/>
          </a:prstGeom>
          <a:noFill/>
        </p:spPr>
        <p:txBody>
          <a:bodyPr wrap="square" rtlCol="0">
            <a:spAutoFit/>
          </a:bodyPr>
          <a:lstStyle/>
          <a:p>
            <a:pPr algn="l"/>
            <a:r>
              <a:rPr lang="en-GB" sz="1200" b="0" i="0" dirty="0">
                <a:solidFill>
                  <a:srgbClr val="000000"/>
                </a:solidFill>
                <a:effectLst/>
              </a:rPr>
              <a:t>The Laparoscopic Roux-en-Y (RNY) Gastric Bypass, sometimes referred to as the "Gastric Bypass" or the "RNY" has been the most commonly performed bariatric operation over the past 20 years. The RNY Gastric Bypass achieves weight loss well in all weight ranges, and does so reliably with a strong long-term safety record. It has therefore remained a very popular choice among bariatric surgeons and weight loss surgery patients alike. The Laparoscopic RNY Gastric Bypass has a weight loss potential in the range of 70-75% of the excess body weight, on average, and the weight loss is fairly well sustained.</a:t>
            </a:r>
          </a:p>
          <a:p>
            <a:pPr algn="l"/>
            <a:br>
              <a:rPr lang="en-GB" sz="1600" dirty="0"/>
            </a:br>
            <a:r>
              <a:rPr lang="en-GB" sz="1600" b="1" i="0" dirty="0">
                <a:solidFill>
                  <a:srgbClr val="000000"/>
                </a:solidFill>
                <a:effectLst/>
              </a:rPr>
              <a:t>The Gastric Bypass Operation</a:t>
            </a:r>
          </a:p>
          <a:p>
            <a:pPr algn="l"/>
            <a:endParaRPr lang="en-GB" sz="1200" b="0" i="0" dirty="0">
              <a:solidFill>
                <a:srgbClr val="000000"/>
              </a:solidFill>
              <a:effectLst/>
            </a:endParaRPr>
          </a:p>
          <a:p>
            <a:pPr algn="l"/>
            <a:r>
              <a:rPr lang="en-GB" sz="1200" b="0" i="0" dirty="0">
                <a:solidFill>
                  <a:srgbClr val="000000"/>
                </a:solidFill>
                <a:effectLst/>
              </a:rPr>
              <a:t>Lorem ipsum </a:t>
            </a:r>
            <a:r>
              <a:rPr lang="en-GB" sz="1200" b="0" i="0" dirty="0" err="1">
                <a:solidFill>
                  <a:srgbClr val="000000"/>
                </a:solidFill>
                <a:effectLst/>
              </a:rPr>
              <a:t>dolor</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a:t>
            </a:r>
            <a:r>
              <a:rPr lang="en-GB" sz="1200" b="0" i="0" dirty="0" err="1">
                <a:solidFill>
                  <a:srgbClr val="000000"/>
                </a:solidFill>
                <a:effectLst/>
              </a:rPr>
              <a:t>consectetur</a:t>
            </a:r>
            <a:r>
              <a:rPr lang="en-GB" sz="1200" b="0" i="0" dirty="0">
                <a:solidFill>
                  <a:srgbClr val="000000"/>
                </a:solidFill>
                <a:effectLst/>
              </a:rPr>
              <a:t> </a:t>
            </a:r>
            <a:r>
              <a:rPr lang="en-GB" sz="1200" b="0" i="0" dirty="0" err="1">
                <a:solidFill>
                  <a:srgbClr val="000000"/>
                </a:solidFill>
                <a:effectLst/>
              </a:rPr>
              <a:t>adipiscing</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Maecenas </a:t>
            </a:r>
            <a:r>
              <a:rPr lang="en-GB" sz="1200" b="0" i="0" dirty="0" err="1">
                <a:solidFill>
                  <a:srgbClr val="000000"/>
                </a:solidFill>
                <a:effectLst/>
              </a:rPr>
              <a:t>pretium</a:t>
            </a:r>
            <a:r>
              <a:rPr lang="en-GB" sz="1200" b="0" i="0" dirty="0">
                <a:solidFill>
                  <a:srgbClr val="000000"/>
                </a:solidFill>
                <a:effectLst/>
              </a:rPr>
              <a:t> auctor </a:t>
            </a:r>
            <a:r>
              <a:rPr lang="en-GB" sz="1200" b="0" i="0" dirty="0" err="1">
                <a:solidFill>
                  <a:srgbClr val="000000"/>
                </a:solidFill>
                <a:effectLst/>
              </a:rPr>
              <a:t>auctor</a:t>
            </a:r>
            <a:r>
              <a:rPr lang="en-GB" sz="1200" b="0" i="0" dirty="0">
                <a:solidFill>
                  <a:srgbClr val="000000"/>
                </a:solidFill>
                <a:effectLst/>
              </a:rPr>
              <a:t>. Ut </a:t>
            </a:r>
            <a:r>
              <a:rPr lang="en-GB" sz="1200" b="0" i="0" dirty="0" err="1">
                <a:solidFill>
                  <a:srgbClr val="000000"/>
                </a:solidFill>
                <a:effectLst/>
              </a:rPr>
              <a:t>dapibus</a:t>
            </a:r>
            <a:r>
              <a:rPr lang="en-GB" sz="1200" b="0" i="0" dirty="0">
                <a:solidFill>
                  <a:srgbClr val="000000"/>
                </a:solidFill>
                <a:effectLst/>
              </a:rPr>
              <a:t>, dui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tristique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orci</a:t>
            </a:r>
            <a:r>
              <a:rPr lang="en-GB" sz="1200" b="0" i="0" dirty="0">
                <a:solidFill>
                  <a:srgbClr val="000000"/>
                </a:solidFill>
                <a:effectLst/>
              </a:rPr>
              <a:t> </a:t>
            </a:r>
            <a:r>
              <a:rPr lang="en-GB" sz="1200" b="0" i="0" dirty="0" err="1">
                <a:solidFill>
                  <a:srgbClr val="000000"/>
                </a:solidFill>
                <a:effectLst/>
              </a:rPr>
              <a:t>quam</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lectus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leo</a:t>
            </a:r>
            <a:r>
              <a:rPr lang="en-GB" sz="1200" b="0" i="0" dirty="0">
                <a:solidFill>
                  <a:srgbClr val="000000"/>
                </a:solidFill>
                <a:effectLst/>
              </a:rPr>
              <a:t> ante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lacus</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nibh</a:t>
            </a:r>
            <a:r>
              <a:rPr lang="en-GB" sz="1200" b="0" i="0" dirty="0">
                <a:solidFill>
                  <a:srgbClr val="000000"/>
                </a:solidFill>
                <a:effectLst/>
              </a:rPr>
              <a:t> </a:t>
            </a:r>
            <a:r>
              <a:rPr lang="en-GB" sz="1200" b="0" i="0" dirty="0" err="1">
                <a:solidFill>
                  <a:srgbClr val="000000"/>
                </a:solidFill>
                <a:effectLst/>
              </a:rPr>
              <a:t>facilisis</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aliquet</a:t>
            </a:r>
            <a:r>
              <a:rPr lang="en-GB" sz="1200" b="0" i="0" dirty="0">
                <a:solidFill>
                  <a:srgbClr val="000000"/>
                </a:solidFill>
                <a:effectLst/>
              </a:rPr>
              <a:t> </a:t>
            </a:r>
            <a:r>
              <a:rPr lang="en-GB" sz="1200" b="0" i="0" dirty="0" err="1">
                <a:solidFill>
                  <a:srgbClr val="000000"/>
                </a:solidFill>
                <a:effectLst/>
              </a:rPr>
              <a:t>sem</a:t>
            </a:r>
            <a:r>
              <a:rPr lang="en-GB" sz="1200" b="0" i="0" dirty="0">
                <a:solidFill>
                  <a:srgbClr val="000000"/>
                </a:solidFill>
                <a:effectLst/>
              </a:rPr>
              <a:t> </a:t>
            </a:r>
            <a:r>
              <a:rPr lang="en-GB" sz="1200" b="0" i="0" dirty="0" err="1">
                <a:solidFill>
                  <a:srgbClr val="000000"/>
                </a:solidFill>
                <a:effectLst/>
              </a:rPr>
              <a:t>varius</a:t>
            </a:r>
            <a:r>
              <a:rPr lang="en-GB" sz="1200" b="0" i="0" dirty="0">
                <a:solidFill>
                  <a:srgbClr val="000000"/>
                </a:solidFill>
                <a:effectLst/>
              </a:rPr>
              <a:t>. Vestibulum </a:t>
            </a:r>
            <a:r>
              <a:rPr lang="en-GB" sz="1200" b="0" i="0" dirty="0" err="1">
                <a:solidFill>
                  <a:srgbClr val="000000"/>
                </a:solidFill>
                <a:effectLst/>
              </a:rPr>
              <a:t>sollicitudin</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ipsum ac </a:t>
            </a:r>
            <a:r>
              <a:rPr lang="en-GB" sz="1200" b="0" i="0" dirty="0" err="1">
                <a:solidFill>
                  <a:srgbClr val="000000"/>
                </a:solidFill>
                <a:effectLst/>
              </a:rPr>
              <a:t>rutrum</a:t>
            </a:r>
            <a:r>
              <a:rPr lang="en-GB" sz="1200" b="0" i="0" dirty="0">
                <a:solidFill>
                  <a:srgbClr val="000000"/>
                </a:solidFill>
                <a:effectLst/>
              </a:rPr>
              <a:t>. </a:t>
            </a:r>
          </a:p>
          <a:p>
            <a:pPr algn="l"/>
            <a:endParaRPr lang="en-GB" sz="1200" dirty="0">
              <a:solidFill>
                <a:srgbClr val="000000"/>
              </a:solidFill>
            </a:endParaRPr>
          </a:p>
          <a:p>
            <a:pPr algn="l"/>
            <a:r>
              <a:rPr lang="en-GB" sz="1200" b="0" i="0" dirty="0">
                <a:solidFill>
                  <a:srgbClr val="000000"/>
                </a:solidFill>
                <a:effectLst/>
              </a:rPr>
              <a:t>Nunc </a:t>
            </a:r>
            <a:r>
              <a:rPr lang="en-GB" sz="1200" b="0" i="0" dirty="0" err="1">
                <a:solidFill>
                  <a:srgbClr val="000000"/>
                </a:solidFill>
                <a:effectLst/>
              </a:rPr>
              <a:t>imperdiet</a:t>
            </a:r>
            <a:r>
              <a:rPr lang="en-GB" sz="1200" b="0" i="0" dirty="0">
                <a:solidFill>
                  <a:srgbClr val="000000"/>
                </a:solidFill>
                <a:effectLst/>
              </a:rPr>
              <a:t> </a:t>
            </a:r>
            <a:r>
              <a:rPr lang="en-GB" sz="1200" b="0" i="0" dirty="0" err="1">
                <a:solidFill>
                  <a:srgbClr val="000000"/>
                </a:solidFill>
                <a:effectLst/>
              </a:rPr>
              <a:t>massa</a:t>
            </a:r>
            <a:r>
              <a:rPr lang="en-GB" sz="1200" b="0" i="0" dirty="0">
                <a:solidFill>
                  <a:srgbClr val="000000"/>
                </a:solidFill>
                <a:effectLst/>
              </a:rPr>
              <a:t> </a:t>
            </a:r>
            <a:r>
              <a:rPr lang="en-GB" sz="1200" b="0" i="0" dirty="0" err="1">
                <a:solidFill>
                  <a:srgbClr val="000000"/>
                </a:solidFill>
                <a:effectLst/>
              </a:rPr>
              <a:t>nec</a:t>
            </a:r>
            <a:r>
              <a:rPr lang="en-GB" sz="1200" b="0" i="0" dirty="0">
                <a:solidFill>
                  <a:srgbClr val="000000"/>
                </a:solidFill>
                <a:effectLst/>
              </a:rPr>
              <a:t> </a:t>
            </a:r>
            <a:r>
              <a:rPr lang="en-GB" sz="1200" b="0" i="0" dirty="0" err="1">
                <a:solidFill>
                  <a:srgbClr val="000000"/>
                </a:solidFill>
                <a:effectLst/>
              </a:rPr>
              <a:t>purus</a:t>
            </a:r>
            <a:r>
              <a:rPr lang="en-GB" sz="1200" b="0" i="0" dirty="0">
                <a:solidFill>
                  <a:srgbClr val="000000"/>
                </a:solidFill>
                <a:effectLst/>
              </a:rPr>
              <a:t> fermentum </a:t>
            </a:r>
            <a:r>
              <a:rPr lang="en-GB" sz="1200" b="0" i="0" dirty="0" err="1">
                <a:solidFill>
                  <a:srgbClr val="000000"/>
                </a:solidFill>
                <a:effectLst/>
              </a:rPr>
              <a:t>pretium</a:t>
            </a:r>
            <a:r>
              <a:rPr lang="en-GB" sz="1200" b="0" i="0" dirty="0">
                <a:solidFill>
                  <a:srgbClr val="000000"/>
                </a:solidFill>
                <a:effectLst/>
              </a:rPr>
              <a:t>. Nunc </a:t>
            </a:r>
            <a:r>
              <a:rPr lang="en-GB" sz="1200" b="0" i="0" dirty="0" err="1">
                <a:solidFill>
                  <a:srgbClr val="000000"/>
                </a:solidFill>
                <a:effectLst/>
              </a:rPr>
              <a:t>elementum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in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rhoncus</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diam</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ante, in lacinia </a:t>
            </a:r>
            <a:r>
              <a:rPr lang="en-GB" sz="1200" b="0" i="0" dirty="0" err="1">
                <a:solidFill>
                  <a:srgbClr val="000000"/>
                </a:solidFill>
                <a:effectLst/>
              </a:rPr>
              <a:t>urna</a:t>
            </a:r>
            <a:r>
              <a:rPr lang="en-GB" sz="1200" b="0" i="0" dirty="0">
                <a:solidFill>
                  <a:srgbClr val="000000"/>
                </a:solidFill>
                <a:effectLst/>
              </a:rPr>
              <a:t> </a:t>
            </a:r>
            <a:r>
              <a:rPr lang="en-GB" sz="1200" b="0" i="0" dirty="0" err="1">
                <a:solidFill>
                  <a:srgbClr val="000000"/>
                </a:solidFill>
                <a:effectLst/>
              </a:rPr>
              <a:t>nulla</a:t>
            </a:r>
            <a:r>
              <a:rPr lang="en-GB" sz="1200" b="0" i="0" dirty="0">
                <a:solidFill>
                  <a:srgbClr val="000000"/>
                </a:solidFill>
                <a:effectLst/>
              </a:rPr>
              <a:t> </a:t>
            </a:r>
            <a:r>
              <a:rPr lang="en-GB" sz="1200" b="0" i="0" dirty="0" err="1">
                <a:solidFill>
                  <a:srgbClr val="000000"/>
                </a:solidFill>
                <a:effectLst/>
              </a:rPr>
              <a:t>vel</a:t>
            </a:r>
            <a:r>
              <a:rPr lang="en-GB" sz="1200" b="0" i="0" dirty="0">
                <a:solidFill>
                  <a:srgbClr val="000000"/>
                </a:solidFill>
                <a:effectLst/>
              </a:rPr>
              <a:t> ex. </a:t>
            </a:r>
            <a:r>
              <a:rPr lang="en-GB" sz="1200" b="0" i="0" dirty="0" err="1">
                <a:solidFill>
                  <a:srgbClr val="000000"/>
                </a:solidFill>
                <a:effectLst/>
              </a:rPr>
              <a:t>Fusce</a:t>
            </a:r>
            <a:r>
              <a:rPr lang="en-GB" sz="1200" b="0" i="0" dirty="0">
                <a:solidFill>
                  <a:srgbClr val="000000"/>
                </a:solidFill>
                <a:effectLst/>
              </a:rPr>
              <a:t> magna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viverra</a:t>
            </a:r>
            <a:r>
              <a:rPr lang="en-GB" sz="1200" b="0" i="0" dirty="0">
                <a:solidFill>
                  <a:srgbClr val="000000"/>
                </a:solidFill>
                <a:effectLst/>
              </a:rPr>
              <a:t>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r>
              <a:rPr lang="en-GB" sz="1200" b="0" i="0" dirty="0" err="1">
                <a:solidFill>
                  <a:srgbClr val="000000"/>
                </a:solidFill>
                <a:effectLst/>
              </a:rPr>
              <a:t>quis</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t>
            </a:r>
            <a:r>
              <a:rPr lang="en-GB" sz="1200" b="0" i="0" dirty="0" err="1">
                <a:solidFill>
                  <a:srgbClr val="000000"/>
                </a:solidFill>
                <a:effectLst/>
              </a:rPr>
              <a:t>mattis</a:t>
            </a:r>
            <a:r>
              <a:rPr lang="en-GB" sz="1200" b="0" i="0" dirty="0">
                <a:solidFill>
                  <a:srgbClr val="000000"/>
                </a:solidFill>
                <a:effectLst/>
              </a:rPr>
              <a:t> </a:t>
            </a:r>
            <a:r>
              <a:rPr lang="en-GB" sz="1200" b="0" i="0" dirty="0" err="1">
                <a:solidFill>
                  <a:srgbClr val="000000"/>
                </a:solidFill>
                <a:effectLst/>
              </a:rPr>
              <a:t>augue</a:t>
            </a:r>
            <a:r>
              <a:rPr lang="en-GB" sz="1200" b="0" i="0" dirty="0">
                <a:solidFill>
                  <a:srgbClr val="000000"/>
                </a:solidFill>
                <a:effectLst/>
              </a:rPr>
              <a:t>. </a:t>
            </a:r>
            <a:r>
              <a:rPr lang="en-GB" sz="1200" b="0" i="0" dirty="0" err="1">
                <a:solidFill>
                  <a:srgbClr val="000000"/>
                </a:solidFill>
                <a:effectLst/>
              </a:rPr>
              <a:t>Fusce</a:t>
            </a:r>
            <a:r>
              <a:rPr lang="en-GB" sz="1200" b="0" i="0" dirty="0">
                <a:solidFill>
                  <a:srgbClr val="000000"/>
                </a:solidFill>
                <a:effectLst/>
              </a:rPr>
              <a:t> </a:t>
            </a:r>
            <a:r>
              <a:rPr lang="en-GB" sz="1200" b="0" i="0" dirty="0" err="1">
                <a:solidFill>
                  <a:srgbClr val="000000"/>
                </a:solidFill>
                <a:effectLst/>
              </a:rPr>
              <a:t>vulputate</a:t>
            </a:r>
            <a:r>
              <a:rPr lang="en-GB" sz="1200" b="0" i="0" dirty="0">
                <a:solidFill>
                  <a:srgbClr val="000000"/>
                </a:solidFill>
                <a:effectLst/>
              </a:rPr>
              <a:t> </a:t>
            </a:r>
            <a:r>
              <a:rPr lang="en-GB" sz="1200" b="0" i="0" dirty="0" err="1">
                <a:solidFill>
                  <a:srgbClr val="000000"/>
                </a:solidFill>
                <a:effectLst/>
              </a:rPr>
              <a:t>enim</a:t>
            </a:r>
            <a:r>
              <a:rPr lang="en-GB" sz="1200" b="0" i="0" dirty="0">
                <a:solidFill>
                  <a:srgbClr val="000000"/>
                </a:solidFill>
                <a:effectLst/>
              </a:rPr>
              <a:t> ac </a:t>
            </a:r>
            <a:r>
              <a:rPr lang="en-GB" sz="1200" b="0" i="0" dirty="0" err="1">
                <a:solidFill>
                  <a:srgbClr val="000000"/>
                </a:solidFill>
                <a:effectLst/>
              </a:rPr>
              <a:t>tincidunt</a:t>
            </a:r>
            <a:r>
              <a:rPr lang="en-GB" sz="1200" b="0" i="0" dirty="0">
                <a:solidFill>
                  <a:srgbClr val="000000"/>
                </a:solidFill>
                <a:effectLst/>
              </a:rPr>
              <a:t> cursus. </a:t>
            </a:r>
            <a:r>
              <a:rPr lang="en-GB" sz="1200" b="0" i="0" dirty="0" err="1">
                <a:solidFill>
                  <a:srgbClr val="000000"/>
                </a:solidFill>
                <a:effectLst/>
              </a:rPr>
              <a:t>Aliquam</a:t>
            </a:r>
            <a:r>
              <a:rPr lang="en-GB" sz="1200" b="0" i="0" dirty="0">
                <a:solidFill>
                  <a:srgbClr val="000000"/>
                </a:solidFill>
                <a:effectLst/>
              </a:rPr>
              <a:t> convallis </a:t>
            </a:r>
            <a:r>
              <a:rPr lang="en-GB" sz="1200" b="0" i="0" dirty="0" err="1">
                <a:solidFill>
                  <a:srgbClr val="000000"/>
                </a:solidFill>
                <a:effectLst/>
              </a:rPr>
              <a:t>nisl</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malesuada</a:t>
            </a:r>
            <a:r>
              <a:rPr lang="en-GB" sz="1200" b="0" i="0" dirty="0">
                <a:solidFill>
                  <a:srgbClr val="000000"/>
                </a:solidFill>
                <a:effectLst/>
              </a:rPr>
              <a:t>. Nunc </a:t>
            </a:r>
            <a:r>
              <a:rPr lang="en-GB" sz="1200" b="0" i="0" dirty="0" err="1">
                <a:solidFill>
                  <a:srgbClr val="000000"/>
                </a:solidFill>
                <a:effectLst/>
              </a:rPr>
              <a:t>eget</a:t>
            </a:r>
            <a:r>
              <a:rPr lang="en-GB" sz="1200" b="0" i="0" dirty="0">
                <a:solidFill>
                  <a:srgbClr val="000000"/>
                </a:solidFill>
                <a:effectLst/>
              </a:rPr>
              <a:t> fermentum </a:t>
            </a:r>
            <a:r>
              <a:rPr lang="en-GB" sz="1200" b="0" i="0" dirty="0" err="1">
                <a:solidFill>
                  <a:srgbClr val="000000"/>
                </a:solidFill>
                <a:effectLst/>
              </a:rPr>
              <a:t>lacus</a:t>
            </a:r>
            <a:r>
              <a:rPr lang="en-GB" sz="1200" b="0" i="0" dirty="0">
                <a:solidFill>
                  <a:srgbClr val="000000"/>
                </a:solidFill>
                <a:effectLst/>
              </a:rPr>
              <a:t>.</a:t>
            </a:r>
            <a:endParaRPr lang="en-GB" sz="1600" i="0" dirty="0">
              <a:solidFill>
                <a:srgbClr val="000000"/>
              </a:solidFill>
              <a:effectLst/>
            </a:endParaRPr>
          </a:p>
        </p:txBody>
      </p:sp>
      <p:sp>
        <p:nvSpPr>
          <p:cNvPr id="14" name="Rectangle 13">
            <a:extLst>
              <a:ext uri="{FF2B5EF4-FFF2-40B4-BE49-F238E27FC236}">
                <a16:creationId xmlns:a16="http://schemas.microsoft.com/office/drawing/2014/main" id="{201C19B6-B3B2-4531-A11F-621D995F8C0C}"/>
              </a:ext>
            </a:extLst>
          </p:cNvPr>
          <p:cNvSpPr/>
          <p:nvPr/>
        </p:nvSpPr>
        <p:spPr>
          <a:xfrm>
            <a:off x="399982" y="6645688"/>
            <a:ext cx="1836295" cy="24916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5" name="TextBox 14">
            <a:extLst>
              <a:ext uri="{FF2B5EF4-FFF2-40B4-BE49-F238E27FC236}">
                <a16:creationId xmlns:a16="http://schemas.microsoft.com/office/drawing/2014/main" id="{CF536DC8-3108-49F7-A283-161525E2FB57}"/>
              </a:ext>
            </a:extLst>
          </p:cNvPr>
          <p:cNvSpPr txBox="1"/>
          <p:nvPr/>
        </p:nvSpPr>
        <p:spPr>
          <a:xfrm>
            <a:off x="2428055" y="6533212"/>
            <a:ext cx="3928281" cy="2831544"/>
          </a:xfrm>
          <a:prstGeom prst="rect">
            <a:avLst/>
          </a:prstGeom>
          <a:noFill/>
        </p:spPr>
        <p:txBody>
          <a:bodyPr wrap="square" rtlCol="0">
            <a:spAutoFit/>
          </a:bodyPr>
          <a:lstStyle/>
          <a:p>
            <a:pPr algn="l"/>
            <a:r>
              <a:rPr lang="en-GB" sz="1400" i="0" dirty="0">
                <a:solidFill>
                  <a:srgbClr val="000000"/>
                </a:solidFill>
                <a:effectLst/>
              </a:rPr>
              <a:t>Sub Heading</a:t>
            </a:r>
          </a:p>
          <a:p>
            <a:endParaRPr lang="en-GB" sz="11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magna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viverra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sed</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elit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quis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mattis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augue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vulputate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enim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tincidunt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cursus.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Aliquam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convallis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nisl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malesuada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lacus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Calibri" panose="020F0502020204030204"/>
                <a:ea typeface="+mn-ea"/>
                <a:cs typeface="+mn-cs"/>
              </a:rPr>
              <a:t>Sub Heading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endParaRPr lang="en-GB" sz="1600" dirty="0"/>
          </a:p>
        </p:txBody>
      </p:sp>
    </p:spTree>
    <p:extLst>
      <p:ext uri="{BB962C8B-B14F-4D97-AF65-F5344CB8AC3E}">
        <p14:creationId xmlns:p14="http://schemas.microsoft.com/office/powerpoint/2010/main" val="413837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959849" cy="338554"/>
          </a:xfrm>
          <a:prstGeom prst="rect">
            <a:avLst/>
          </a:prstGeom>
          <a:noFill/>
        </p:spPr>
        <p:txBody>
          <a:bodyPr wrap="none" rtlCol="0">
            <a:spAutoFit/>
          </a:bodyPr>
          <a:lstStyle/>
          <a:p>
            <a:r>
              <a:rPr lang="en-GB" sz="1600" dirty="0"/>
              <a:t>Laparoscopic Sleeve Gastrectomy</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6309420"/>
          </a:xfrm>
          <a:prstGeom prst="rect">
            <a:avLst/>
          </a:prstGeom>
          <a:noFill/>
        </p:spPr>
        <p:txBody>
          <a:bodyPr wrap="square" rtlCol="0">
            <a:spAutoFit/>
          </a:bodyPr>
          <a:lstStyle/>
          <a:p>
            <a:pPr algn="l"/>
            <a:r>
              <a:rPr lang="en-GB" sz="1200" b="0" i="0" dirty="0">
                <a:solidFill>
                  <a:srgbClr val="000000"/>
                </a:solidFill>
                <a:effectLst/>
              </a:rPr>
              <a:t>The Laparoscopic Sleeve Gastrectomy is a relatively new operation that can be done either as a standalone procedure for those who don't have much weight to lose, for those who are older or higher risk, or as part of a staged operation.</a:t>
            </a:r>
          </a:p>
          <a:p>
            <a:pPr algn="l"/>
            <a:endParaRPr lang="en-GB" sz="1200" dirty="0">
              <a:solidFill>
                <a:srgbClr val="000000"/>
              </a:solidFill>
            </a:endParaRPr>
          </a:p>
          <a:p>
            <a:pPr algn="l"/>
            <a:r>
              <a:rPr lang="en-GB" sz="1200" b="0" i="0" dirty="0">
                <a:solidFill>
                  <a:srgbClr val="000000"/>
                </a:solidFill>
                <a:effectLst/>
              </a:rPr>
              <a:t>The weight loss with the Sleeve Gastrectomy has been running in the range of 55% to 75% of the excess body weight, depending on your circumstances. It has been shown to have better weight loss than the Lap Banding procedures. If you are relatively young and otherwise healthy, able to exercise and are very good about following the program, you can many times exceed these averages, getting almost up to the kind of weight loss we would see with the RNY or the Duodenal Switch.</a:t>
            </a:r>
          </a:p>
          <a:p>
            <a:pPr algn="l"/>
            <a:endParaRPr lang="en-GB" sz="1200" dirty="0">
              <a:solidFill>
                <a:srgbClr val="000000"/>
              </a:solidFill>
            </a:endParaRPr>
          </a:p>
          <a:p>
            <a:pPr algn="l"/>
            <a:r>
              <a:rPr lang="en-GB" sz="1200" b="0" i="0" dirty="0">
                <a:solidFill>
                  <a:srgbClr val="000000"/>
                </a:solidFill>
                <a:effectLst/>
              </a:rPr>
              <a:t>Dr. Smith has been one of the leaders in laparoscopic techniques of performing the Sleeve Gastrectomy, having done them laparoscopically as part of the Duodenal Switch operation since 1999, and continues to be involved with teaching the technique to other bariatric surgeons.</a:t>
            </a:r>
          </a:p>
          <a:p>
            <a:pPr algn="l"/>
            <a:endParaRPr lang="en-GB" sz="1200" b="0" i="0" dirty="0">
              <a:solidFill>
                <a:srgbClr val="000000"/>
              </a:solidFill>
              <a:effectLst/>
            </a:endParaRPr>
          </a:p>
          <a:p>
            <a:pPr algn="l"/>
            <a:r>
              <a:rPr lang="en-GB" sz="1200" b="0" i="0" dirty="0">
                <a:solidFill>
                  <a:srgbClr val="000000"/>
                </a:solidFill>
                <a:effectLst/>
              </a:rPr>
              <a:t>This operation is the only bariatric procedure that has no malabsorption (as the RNY and DS do) and no foreign body issues (as the Lap-Band® does). There is a very low risk at the time of surgery, relative to the RNY and the DS, and an extremely low risk of needing another operation in the future, especially compared to Laparoscopic Gastric Banding procedures.</a:t>
            </a:r>
          </a:p>
          <a:p>
            <a:pPr algn="l"/>
            <a:br>
              <a:rPr lang="en-GB" sz="1600" dirty="0"/>
            </a:br>
            <a:r>
              <a:rPr lang="en-GB" sz="1600" b="1" i="0" dirty="0">
                <a:solidFill>
                  <a:srgbClr val="000000"/>
                </a:solidFill>
                <a:effectLst/>
              </a:rPr>
              <a:t>The Sleeve Gastrectomy Operation</a:t>
            </a:r>
          </a:p>
          <a:p>
            <a:pPr algn="l"/>
            <a:endParaRPr lang="en-GB" sz="1200" b="0" i="0" dirty="0">
              <a:solidFill>
                <a:srgbClr val="000000"/>
              </a:solidFill>
              <a:effectLst/>
            </a:endParaRPr>
          </a:p>
          <a:p>
            <a:pPr algn="l"/>
            <a:r>
              <a:rPr lang="en-GB" sz="1200" b="0" i="0" dirty="0">
                <a:solidFill>
                  <a:srgbClr val="000000"/>
                </a:solidFill>
                <a:effectLst/>
              </a:rPr>
              <a:t>The Sleeve Gastrectomy operation is done with 5 small incisions, </a:t>
            </a:r>
          </a:p>
          <a:p>
            <a:pPr algn="l"/>
            <a:r>
              <a:rPr lang="en-GB" sz="1200" b="0" i="0" dirty="0">
                <a:solidFill>
                  <a:srgbClr val="000000"/>
                </a:solidFill>
                <a:effectLst/>
              </a:rPr>
              <a:t>and takes 45 minutes to an hour to do. Dr. Smith uses a small </a:t>
            </a:r>
          </a:p>
          <a:p>
            <a:pPr algn="l"/>
            <a:r>
              <a:rPr lang="en-GB" sz="1200" b="0" i="0" dirty="0">
                <a:solidFill>
                  <a:srgbClr val="000000"/>
                </a:solidFill>
                <a:effectLst/>
              </a:rPr>
              <a:t>tube to size the Sleeve so that the diameter of the resulting </a:t>
            </a:r>
          </a:p>
          <a:p>
            <a:pPr algn="l"/>
            <a:r>
              <a:rPr lang="en-GB" sz="1200" b="0" i="0" dirty="0">
                <a:solidFill>
                  <a:srgbClr val="000000"/>
                </a:solidFill>
                <a:effectLst/>
              </a:rPr>
              <a:t>stomach pouch is not too small or too large. He does a "leak test" </a:t>
            </a:r>
          </a:p>
          <a:p>
            <a:pPr algn="l"/>
            <a:r>
              <a:rPr lang="en-GB" sz="1200" b="0" i="0" dirty="0">
                <a:solidFill>
                  <a:srgbClr val="000000"/>
                </a:solidFill>
                <a:effectLst/>
              </a:rPr>
              <a:t>in the operating room before he completes the operation. Having </a:t>
            </a:r>
          </a:p>
          <a:p>
            <a:pPr algn="l"/>
            <a:r>
              <a:rPr lang="en-GB" sz="1200" b="0" i="0" dirty="0">
                <a:solidFill>
                  <a:srgbClr val="000000"/>
                </a:solidFill>
                <a:effectLst/>
              </a:rPr>
              <a:t>the Laparoscopic Sleeve Gastrectomy usually involves just an </a:t>
            </a:r>
          </a:p>
          <a:p>
            <a:pPr algn="l"/>
            <a:r>
              <a:rPr lang="en-GB" sz="1200" b="0" i="0" dirty="0">
                <a:solidFill>
                  <a:srgbClr val="000000"/>
                </a:solidFill>
                <a:effectLst/>
              </a:rPr>
              <a:t>overnight stay in the hospital. There is no drain or nasogastric </a:t>
            </a:r>
          </a:p>
          <a:p>
            <a:pPr algn="l"/>
            <a:r>
              <a:rPr lang="en-GB" sz="1200" b="0" i="0" dirty="0">
                <a:solidFill>
                  <a:srgbClr val="000000"/>
                </a:solidFill>
                <a:effectLst/>
              </a:rPr>
              <a:t>tube. You are able to return to work, resume heavy lifting and </a:t>
            </a:r>
          </a:p>
          <a:p>
            <a:pPr algn="l"/>
            <a:r>
              <a:rPr lang="en-GB" sz="1200" b="0" i="0" dirty="0">
                <a:solidFill>
                  <a:srgbClr val="000000"/>
                </a:solidFill>
                <a:effectLst/>
              </a:rPr>
              <a:t>strenuous activity, in most cases, in about two weeks from the </a:t>
            </a:r>
          </a:p>
          <a:p>
            <a:pPr algn="l"/>
            <a:r>
              <a:rPr lang="en-GB" sz="1200" b="0" i="0" dirty="0">
                <a:solidFill>
                  <a:srgbClr val="000000"/>
                </a:solidFill>
                <a:effectLst/>
              </a:rPr>
              <a:t>time of surgery. If you are able to do light duty at work, there is </a:t>
            </a:r>
          </a:p>
          <a:p>
            <a:pPr algn="l"/>
            <a:r>
              <a:rPr lang="en-GB" sz="1200" b="0" i="0" dirty="0">
                <a:solidFill>
                  <a:srgbClr val="000000"/>
                </a:solidFill>
                <a:effectLst/>
              </a:rPr>
              <a:t>the possibility of going back to work sooner than two weeks.</a:t>
            </a:r>
          </a:p>
        </p:txBody>
      </p:sp>
      <p:sp>
        <p:nvSpPr>
          <p:cNvPr id="14" name="Rectangle 13">
            <a:extLst>
              <a:ext uri="{FF2B5EF4-FFF2-40B4-BE49-F238E27FC236}">
                <a16:creationId xmlns:a16="http://schemas.microsoft.com/office/drawing/2014/main" id="{201C19B6-B3B2-4531-A11F-621D995F8C0C}"/>
              </a:ext>
            </a:extLst>
          </p:cNvPr>
          <p:cNvSpPr/>
          <p:nvPr/>
        </p:nvSpPr>
        <p:spPr>
          <a:xfrm>
            <a:off x="4745329" y="6481690"/>
            <a:ext cx="1836295" cy="24922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Tree>
    <p:extLst>
      <p:ext uri="{BB962C8B-B14F-4D97-AF65-F5344CB8AC3E}">
        <p14:creationId xmlns:p14="http://schemas.microsoft.com/office/powerpoint/2010/main" val="328035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80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9510296"/>
          </a:xfrm>
          <a:prstGeom prst="rect">
            <a:avLst/>
          </a:prstGeom>
          <a:noFill/>
        </p:spPr>
        <p:txBody>
          <a:bodyPr wrap="none" rtlCol="0">
            <a:spAutoFit/>
          </a:bodyPr>
          <a:lstStyle/>
          <a:p>
            <a:r>
              <a:rPr lang="en-GB" sz="3600" dirty="0"/>
              <a:t>HTML pages </a:t>
            </a:r>
          </a:p>
          <a:p>
            <a:r>
              <a:rPr lang="en-GB" sz="3600" dirty="0"/>
              <a:t>(highlighted = finished)</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	</a:t>
            </a:r>
            <a:r>
              <a:rPr lang="en-GB" sz="3600" dirty="0">
                <a:highlight>
                  <a:srgbClr val="FFFF00"/>
                </a:highlight>
              </a:rPr>
              <a:t>DS</a:t>
            </a:r>
          </a:p>
          <a:p>
            <a:r>
              <a:rPr lang="en-GB" sz="3600" dirty="0"/>
              <a:t>	</a:t>
            </a:r>
            <a:r>
              <a:rPr lang="en-GB" sz="3600" dirty="0">
                <a:highlight>
                  <a:srgbClr val="FFFF00"/>
                </a:highlight>
              </a:rPr>
              <a:t>GB</a:t>
            </a:r>
          </a:p>
          <a:p>
            <a:r>
              <a:rPr lang="en-GB" sz="3600" dirty="0"/>
              <a:t>	</a:t>
            </a:r>
            <a:r>
              <a:rPr lang="en-GB" sz="3600" dirty="0">
                <a:highlight>
                  <a:srgbClr val="FFFF00"/>
                </a:highlight>
              </a:rPr>
              <a:t>SG</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highlight>
                  <a:srgbClr val="FFFF00"/>
                </a:highlight>
              </a:rPr>
              <a:t>Start here questionnaire</a:t>
            </a:r>
          </a:p>
          <a:p>
            <a:r>
              <a:rPr lang="en-GB" sz="3600" dirty="0">
                <a:highlight>
                  <a:srgbClr val="FFFF00"/>
                </a:highlight>
              </a:rPr>
              <a:t>Header</a:t>
            </a:r>
          </a:p>
          <a:p>
            <a:r>
              <a:rPr lang="en-GB" sz="3600" dirty="0">
                <a:highlight>
                  <a:srgbClr val="FFFF00"/>
                </a:highlight>
              </a:rPr>
              <a:t>Footer</a:t>
            </a:r>
          </a:p>
        </p:txBody>
      </p:sp>
    </p:spTree>
    <p:extLst>
      <p:ext uri="{BB962C8B-B14F-4D97-AF65-F5344CB8AC3E}">
        <p14:creationId xmlns:p14="http://schemas.microsoft.com/office/powerpoint/2010/main" val="6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10064294"/>
          </a:xfrm>
          <a:prstGeom prst="rect">
            <a:avLst/>
          </a:prstGeom>
          <a:noFill/>
        </p:spPr>
        <p:txBody>
          <a:bodyPr wrap="none" rtlCol="0">
            <a:spAutoFit/>
          </a:bodyPr>
          <a:lstStyle/>
          <a:p>
            <a:r>
              <a:rPr lang="en-GB" sz="3600" dirty="0"/>
              <a:t>PHP pages</a:t>
            </a:r>
          </a:p>
          <a:p>
            <a:r>
              <a:rPr lang="en-GB" sz="3600" dirty="0"/>
              <a:t>(highlighted = finished)</a:t>
            </a:r>
          </a:p>
          <a:p>
            <a:endParaRPr lang="en-GB" sz="3600" dirty="0"/>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	</a:t>
            </a:r>
            <a:r>
              <a:rPr lang="en-GB" sz="3600" dirty="0">
                <a:highlight>
                  <a:srgbClr val="FFFF00"/>
                </a:highlight>
              </a:rPr>
              <a:t>DS</a:t>
            </a:r>
          </a:p>
          <a:p>
            <a:r>
              <a:rPr lang="en-GB" sz="3600" dirty="0"/>
              <a:t>	</a:t>
            </a:r>
            <a:r>
              <a:rPr lang="en-GB" sz="3600" dirty="0">
                <a:highlight>
                  <a:srgbClr val="FFFF00"/>
                </a:highlight>
              </a:rPr>
              <a:t>GB</a:t>
            </a:r>
          </a:p>
          <a:p>
            <a:r>
              <a:rPr lang="en-GB" sz="3600" dirty="0"/>
              <a:t>	</a:t>
            </a:r>
            <a:r>
              <a:rPr lang="en-GB" sz="3600" dirty="0">
                <a:highlight>
                  <a:srgbClr val="FFFF00"/>
                </a:highlight>
              </a:rPr>
              <a:t>SG</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highlight>
                  <a:srgbClr val="FFFF00"/>
                </a:highlight>
              </a:rPr>
              <a:t>Start here questionnaire</a:t>
            </a:r>
          </a:p>
          <a:p>
            <a:r>
              <a:rPr lang="en-GB" sz="3600" dirty="0">
                <a:highlight>
                  <a:srgbClr val="FFFF00"/>
                </a:highlight>
              </a:rPr>
              <a:t>Header</a:t>
            </a:r>
          </a:p>
          <a:p>
            <a:r>
              <a:rPr lang="en-GB" sz="3600" dirty="0">
                <a:highlight>
                  <a:srgbClr val="FFFF00"/>
                </a:highlight>
              </a:rPr>
              <a:t>Footer</a:t>
            </a:r>
          </a:p>
        </p:txBody>
      </p:sp>
    </p:spTree>
    <p:extLst>
      <p:ext uri="{BB962C8B-B14F-4D97-AF65-F5344CB8AC3E}">
        <p14:creationId xmlns:p14="http://schemas.microsoft.com/office/powerpoint/2010/main" val="2020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32" name="Rectangle 31">
            <a:extLst>
              <a:ext uri="{FF2B5EF4-FFF2-40B4-BE49-F238E27FC236}">
                <a16:creationId xmlns:a16="http://schemas.microsoft.com/office/drawing/2014/main" id="{255FC5DF-9A98-4860-9B44-027095BB23E0}"/>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846D6EC3-A2D9-40CE-BFE0-5AF59683312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35" name="TextBox 34">
            <a:extLst>
              <a:ext uri="{FF2B5EF4-FFF2-40B4-BE49-F238E27FC236}">
                <a16:creationId xmlns:a16="http://schemas.microsoft.com/office/drawing/2014/main" id="{A7F20842-3377-4AEA-8096-29048D8B5AC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36" name="Picture 2" descr="Center for Metabolic and Obesity Surgery">
            <a:extLst>
              <a:ext uri="{FF2B5EF4-FFF2-40B4-BE49-F238E27FC236}">
                <a16:creationId xmlns:a16="http://schemas.microsoft.com/office/drawing/2014/main" id="{48CF8262-D334-43E3-A20D-0C9A09D6D5A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B45E960-D627-4D73-97B5-72ADFD6FBBD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5" name="Picture 4">
            <a:extLst>
              <a:ext uri="{FF2B5EF4-FFF2-40B4-BE49-F238E27FC236}">
                <a16:creationId xmlns:a16="http://schemas.microsoft.com/office/drawing/2014/main" id="{98C6047B-6167-490D-856A-1220D7A047A2}"/>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79716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Rectangle 12">
            <a:extLst>
              <a:ext uri="{FF2B5EF4-FFF2-40B4-BE49-F238E27FC236}">
                <a16:creationId xmlns:a16="http://schemas.microsoft.com/office/drawing/2014/main" id="{358025D3-BDA8-4233-883C-5958C9756C3F}"/>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F2FF2B5-4A53-47E2-B50E-B9AA9FC40E39}"/>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15" name="TextBox 14">
            <a:extLst>
              <a:ext uri="{FF2B5EF4-FFF2-40B4-BE49-F238E27FC236}">
                <a16:creationId xmlns:a16="http://schemas.microsoft.com/office/drawing/2014/main" id="{A76A86AF-49B6-4705-9FF2-BE90B1B2C5B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6" name="Picture 2" descr="Center for Metabolic and Obesity Surgery">
            <a:extLst>
              <a:ext uri="{FF2B5EF4-FFF2-40B4-BE49-F238E27FC236}">
                <a16:creationId xmlns:a16="http://schemas.microsoft.com/office/drawing/2014/main" id="{C3E6599B-83B1-45DD-8C11-BD911F581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C35CCBA-0573-4647-8009-32C853094C23}"/>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21" name="Picture 20">
            <a:extLst>
              <a:ext uri="{FF2B5EF4-FFF2-40B4-BE49-F238E27FC236}">
                <a16:creationId xmlns:a16="http://schemas.microsoft.com/office/drawing/2014/main" id="{CFC94F45-C148-4E11-B39E-0A13DFB6BB46}"/>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6575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5C1D8DD-03AB-4B04-BFCA-9EC7CB2C4E27}"/>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6E158618-8AA7-4AC7-9191-CE80BC949280}"/>
              </a:ext>
            </a:extLst>
          </p:cNvPr>
          <p:cNvSpPr txBox="1"/>
          <p:nvPr/>
        </p:nvSpPr>
        <p:spPr>
          <a:xfrm>
            <a:off x="1977548" y="1087875"/>
            <a:ext cx="4513160" cy="830997"/>
          </a:xfrm>
          <a:prstGeom prst="rect">
            <a:avLst/>
          </a:prstGeom>
          <a:noFill/>
        </p:spPr>
        <p:txBody>
          <a:bodyPr wrap="none" rtlCol="0">
            <a:spAutoFit/>
          </a:bodyPr>
          <a:lstStyle/>
          <a:p>
            <a:pPr algn="r"/>
            <a:r>
              <a:rPr lang="en-GB" sz="2400" dirty="0" err="1"/>
              <a:t>AdventHealth</a:t>
            </a:r>
            <a:r>
              <a:rPr lang="en-GB" sz="2400" dirty="0"/>
              <a:t> Celebration Hospital</a:t>
            </a:r>
          </a:p>
          <a:p>
            <a:pPr algn="r"/>
            <a:r>
              <a:rPr lang="en-GB" sz="2400" dirty="0"/>
              <a:t>410 Celebration Place, 34747</a:t>
            </a:r>
          </a:p>
        </p:txBody>
      </p:sp>
      <p:sp>
        <p:nvSpPr>
          <p:cNvPr id="10" name="TextBox 9">
            <a:extLst>
              <a:ext uri="{FF2B5EF4-FFF2-40B4-BE49-F238E27FC236}">
                <a16:creationId xmlns:a16="http://schemas.microsoft.com/office/drawing/2014/main" id="{211EEC47-4E84-45F9-AA6A-A1A235645818}"/>
              </a:ext>
            </a:extLst>
          </p:cNvPr>
          <p:cNvSpPr txBox="1"/>
          <p:nvPr/>
        </p:nvSpPr>
        <p:spPr>
          <a:xfrm>
            <a:off x="276376" y="2664551"/>
            <a:ext cx="6214332" cy="5693866"/>
          </a:xfrm>
          <a:prstGeom prst="rect">
            <a:avLst/>
          </a:prstGeom>
          <a:noFill/>
        </p:spPr>
        <p:txBody>
          <a:bodyPr wrap="square" rtlCol="0">
            <a:spAutoFit/>
          </a:bodyPr>
          <a:lstStyle/>
          <a:p>
            <a:pPr algn="l"/>
            <a:r>
              <a:rPr lang="en-GB" sz="1200" b="0" i="0" dirty="0" err="1">
                <a:solidFill>
                  <a:srgbClr val="000000"/>
                </a:solidFill>
                <a:effectLst/>
              </a:rPr>
              <a:t>AdventHealth</a:t>
            </a:r>
            <a:r>
              <a:rPr lang="en-GB" sz="1200" b="0" i="0" dirty="0">
                <a:solidFill>
                  <a:srgbClr val="000000"/>
                </a:solidFill>
                <a:effectLst/>
              </a:rPr>
              <a:t> Celebration Hospital is a 172-bed, state-of-the-art hospital that serves as a showcase of innovation and excellence in healthcare. Our reputation for delivering highly efficient, patient-focused and cost effective care allows us to achieve optimum health and wellness for patients with an emphasis on healing the whole person - mind, body and spirit.</a:t>
            </a: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part of the </a:t>
            </a:r>
            <a:r>
              <a:rPr lang="en-GB" sz="1200" b="0" i="0" dirty="0" err="1">
                <a:solidFill>
                  <a:srgbClr val="000000"/>
                </a:solidFill>
                <a:effectLst/>
              </a:rPr>
              <a:t>AdventHealth</a:t>
            </a:r>
            <a:r>
              <a:rPr lang="en-GB" sz="1200" b="0" i="0" dirty="0">
                <a:solidFill>
                  <a:srgbClr val="000000"/>
                </a:solidFill>
                <a:effectLst/>
              </a:rPr>
              <a:t> network, which is operated by the Seventh-day Adventist Church. Serving much of the </a:t>
            </a:r>
            <a:r>
              <a:rPr lang="en-GB" sz="1200" b="0" i="0" dirty="0" err="1">
                <a:solidFill>
                  <a:srgbClr val="000000"/>
                </a:solidFill>
                <a:effectLst/>
              </a:rPr>
              <a:t>Southeastern</a:t>
            </a:r>
            <a:r>
              <a:rPr lang="en-GB" sz="1200" b="0" i="0" dirty="0">
                <a:solidFill>
                  <a:srgbClr val="000000"/>
                </a:solidFill>
                <a:effectLst/>
              </a:rPr>
              <a:t> United States, the Caribbean and South America, the Adventist Health System operates 44 hospitals in 10 states, making it the largest protestant, not-for-profit healthcare systems in the country.</a:t>
            </a:r>
          </a:p>
          <a:p>
            <a:pPr algn="l"/>
            <a:br>
              <a:rPr lang="en-GB" sz="1600" dirty="0"/>
            </a:br>
            <a:r>
              <a:rPr lang="en-GB" sz="1600" b="1" i="0" dirty="0">
                <a:solidFill>
                  <a:srgbClr val="000000"/>
                </a:solidFill>
                <a:effectLst/>
              </a:rPr>
              <a:t>The Hospital</a:t>
            </a:r>
          </a:p>
          <a:p>
            <a:pPr algn="l"/>
            <a:endParaRPr lang="en-GB" sz="1200" b="0" i="0" dirty="0">
              <a:solidFill>
                <a:srgbClr val="000000"/>
              </a:solidFill>
              <a:effectLst/>
            </a:endParaRPr>
          </a:p>
          <a:p>
            <a:pPr algn="l"/>
            <a:r>
              <a:rPr lang="en-GB" sz="1200" b="0" i="0" dirty="0">
                <a:solidFill>
                  <a:srgbClr val="000000"/>
                </a:solidFill>
                <a:effectLst/>
              </a:rPr>
              <a:t>Established in 1997, Celebration Hospital was designed as a resort-style facility to serve as a cornerstone of health in the Disney-planned community of Celebration, Florida. Our Mediterranean inspired facility that features leading edge technologies and superior patient care that has earned it an international reputation for excellence.</a:t>
            </a:r>
          </a:p>
          <a:p>
            <a:pPr algn="l"/>
            <a:endParaRPr lang="en-GB" sz="1200" b="0" i="0" dirty="0">
              <a:solidFill>
                <a:srgbClr val="000000"/>
              </a:solidFill>
              <a:effectLst/>
            </a:endParaRPr>
          </a:p>
          <a:p>
            <a:pPr algn="l"/>
            <a:r>
              <a:rPr lang="en-GB" sz="1200" b="0" i="0" dirty="0">
                <a:solidFill>
                  <a:srgbClr val="000000"/>
                </a:solidFill>
                <a:effectLst/>
              </a:rPr>
              <a:t>With its expansive open spaces, natural lighting and stunning architecture, </a:t>
            </a:r>
            <a:r>
              <a:rPr lang="en-GB" sz="1200" b="0" i="0" dirty="0" err="1">
                <a:solidFill>
                  <a:srgbClr val="000000"/>
                </a:solidFill>
                <a:effectLst/>
              </a:rPr>
              <a:t>AdventHealth</a:t>
            </a:r>
            <a:r>
              <a:rPr lang="en-GB" sz="1200" b="0" i="0" dirty="0">
                <a:solidFill>
                  <a:srgbClr val="000000"/>
                </a:solidFill>
                <a:effectLst/>
              </a:rPr>
              <a:t> Celebration Hospital looks like a sophisticated resort. But look deeper and you will find a state-of-the-art facility that is dedicated entirely to health and wellness.</a:t>
            </a:r>
          </a:p>
          <a:p>
            <a:pPr algn="l"/>
            <a:br>
              <a:rPr lang="en-GB" sz="1200" dirty="0"/>
            </a:br>
            <a:r>
              <a:rPr lang="en-GB" sz="1600" b="1" i="0" dirty="0">
                <a:solidFill>
                  <a:srgbClr val="000000"/>
                </a:solidFill>
                <a:effectLst/>
              </a:rPr>
              <a:t>The Bariatric Ward</a:t>
            </a:r>
          </a:p>
          <a:p>
            <a:pPr algn="l"/>
            <a:endParaRPr lang="en-GB" sz="1200" b="0" i="0" dirty="0">
              <a:solidFill>
                <a:srgbClr val="000000"/>
              </a:solidFill>
              <a:effectLst/>
            </a:endParaRPr>
          </a:p>
          <a:p>
            <a:pPr algn="l"/>
            <a:r>
              <a:rPr lang="en-GB" sz="1200" b="0" i="0" dirty="0">
                <a:solidFill>
                  <a:srgbClr val="000000"/>
                </a:solidFill>
                <a:effectLst/>
              </a:rPr>
              <a:t>We have a hospital ward that is designated for our bariatric patients. Our nurses have training in the care of bariatric patients. We are proud to have achieved and maintained accreditation from the Metabolic and Bariatric Surgery Accreditation and Quality Improvement Program. We make every effort to maintain the highest standards possible in the care of our bariatric surgery patients. We also try to make the experience of having surgery here as smooth and comfortable as possible for you and for your loved ones.</a:t>
            </a:r>
          </a:p>
        </p:txBody>
      </p:sp>
      <p:pic>
        <p:nvPicPr>
          <p:cNvPr id="11" name="Picture 10">
            <a:extLst>
              <a:ext uri="{FF2B5EF4-FFF2-40B4-BE49-F238E27FC236}">
                <a16:creationId xmlns:a16="http://schemas.microsoft.com/office/drawing/2014/main" id="{C8B680C4-7355-4269-84FD-3379EB74369F}"/>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30558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17E804-3DF0-4466-B2D6-AA33509EE98A}"/>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4CD37396-DE6A-4F0F-9B28-9A352FB0DA2B}"/>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403D35F-0EE2-49B2-9942-3EB228DD3935}"/>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sp>
        <p:nvSpPr>
          <p:cNvPr id="5" name="Rectangle 4">
            <a:extLst>
              <a:ext uri="{FF2B5EF4-FFF2-40B4-BE49-F238E27FC236}">
                <a16:creationId xmlns:a16="http://schemas.microsoft.com/office/drawing/2014/main" id="{8A2BF8C9-38AF-455E-B567-1B2EF3BC2E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9801E43-CAD5-4242-9AC4-1E0DFFD6A287}"/>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BB63523D-5788-4D23-9347-AB9870E7FA3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F7A6B6B8-0A58-4A82-B29B-32BA1AFE53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76612B-D9F9-4B13-8A61-8AFEAE6A461F}"/>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0" name="TextBox 9">
            <a:extLst>
              <a:ext uri="{FF2B5EF4-FFF2-40B4-BE49-F238E27FC236}">
                <a16:creationId xmlns:a16="http://schemas.microsoft.com/office/drawing/2014/main" id="{6056098E-290E-497A-A1C4-F9553BA9B7E2}"/>
              </a:ext>
            </a:extLst>
          </p:cNvPr>
          <p:cNvSpPr txBox="1"/>
          <p:nvPr/>
        </p:nvSpPr>
        <p:spPr>
          <a:xfrm>
            <a:off x="276376" y="2664551"/>
            <a:ext cx="6305250" cy="461665"/>
          </a:xfrm>
          <a:prstGeom prst="rect">
            <a:avLst/>
          </a:prstGeom>
          <a:noFill/>
        </p:spPr>
        <p:txBody>
          <a:bodyPr wrap="square" rtlCol="0">
            <a:spAutoFit/>
          </a:bodyPr>
          <a:lstStyle/>
          <a:p>
            <a:pPr algn="l"/>
            <a:r>
              <a:rPr lang="en-GB" sz="1200" dirty="0">
                <a:solidFill>
                  <a:srgbClr val="000000"/>
                </a:solidFill>
              </a:rPr>
              <a:t>Introductory information about the procedures available, e.g. how many and which is most common. “Click below to read more about each procedure.”</a:t>
            </a:r>
          </a:p>
        </p:txBody>
      </p:sp>
      <p:sp>
        <p:nvSpPr>
          <p:cNvPr id="16" name="TextBox 15">
            <a:extLst>
              <a:ext uri="{FF2B5EF4-FFF2-40B4-BE49-F238E27FC236}">
                <a16:creationId xmlns:a16="http://schemas.microsoft.com/office/drawing/2014/main" id="{2CD190DD-E027-4429-AB58-2864F5797D7A}"/>
              </a:ext>
            </a:extLst>
          </p:cNvPr>
          <p:cNvSpPr txBox="1"/>
          <p:nvPr/>
        </p:nvSpPr>
        <p:spPr>
          <a:xfrm>
            <a:off x="276376" y="3421304"/>
            <a:ext cx="6305250" cy="1754326"/>
          </a:xfrm>
          <a:prstGeom prst="rect">
            <a:avLst/>
          </a:prstGeom>
          <a:noFill/>
        </p:spPr>
        <p:txBody>
          <a:bodyPr wrap="square" numCol="3" spcCol="18000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0000"/>
                </a:solidFill>
                <a:effectLst/>
                <a:uLnTx/>
                <a:uFillTx/>
                <a:latin typeface="Calibri" panose="020F0502020204030204"/>
                <a:ea typeface="+mn-ea"/>
                <a:cs typeface="+mn-cs"/>
              </a:rPr>
              <a:t>Laparoscopic Duodenal Switch</a:t>
            </a:r>
            <a:endParaRPr kumimoji="0" lang="en-GB"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RNY Gastric Bypass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b="1" noProof="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Sleeve Gastrectomy</a:t>
            </a:r>
            <a:endParaRPr lang="en-GB" sz="1200" b="1"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 </a:t>
            </a:r>
          </a:p>
        </p:txBody>
      </p:sp>
      <p:sp>
        <p:nvSpPr>
          <p:cNvPr id="13" name="Rectangle: Diagonal Corners Rounded 12">
            <a:extLst>
              <a:ext uri="{FF2B5EF4-FFF2-40B4-BE49-F238E27FC236}">
                <a16:creationId xmlns:a16="http://schemas.microsoft.com/office/drawing/2014/main" id="{D9889027-8320-4893-A5A9-6A9FAFA20941}"/>
              </a:ext>
            </a:extLst>
          </p:cNvPr>
          <p:cNvSpPr/>
          <p:nvPr/>
        </p:nvSpPr>
        <p:spPr>
          <a:xfrm flipH="1">
            <a:off x="4909025" y="4727753"/>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4" name="Rectangle: Diagonal Corners Rounded 13">
            <a:extLst>
              <a:ext uri="{FF2B5EF4-FFF2-40B4-BE49-F238E27FC236}">
                <a16:creationId xmlns:a16="http://schemas.microsoft.com/office/drawing/2014/main" id="{0219653C-43BC-4618-960D-856A50569D69}"/>
              </a:ext>
            </a:extLst>
          </p:cNvPr>
          <p:cNvSpPr/>
          <p:nvPr/>
        </p:nvSpPr>
        <p:spPr>
          <a:xfrm flipH="1">
            <a:off x="2798154" y="4727754"/>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5" name="Rectangle: Diagonal Corners Rounded 14">
            <a:extLst>
              <a:ext uri="{FF2B5EF4-FFF2-40B4-BE49-F238E27FC236}">
                <a16:creationId xmlns:a16="http://schemas.microsoft.com/office/drawing/2014/main" id="{6B83900B-7C40-4818-B452-373B4A20F6A7}"/>
              </a:ext>
            </a:extLst>
          </p:cNvPr>
          <p:cNvSpPr/>
          <p:nvPr/>
        </p:nvSpPr>
        <p:spPr>
          <a:xfrm flipH="1">
            <a:off x="687284" y="4727755"/>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7" name="TextBox 16">
            <a:extLst>
              <a:ext uri="{FF2B5EF4-FFF2-40B4-BE49-F238E27FC236}">
                <a16:creationId xmlns:a16="http://schemas.microsoft.com/office/drawing/2014/main" id="{F4B4AAD7-91F3-48A7-A3AE-911D446BE170}"/>
              </a:ext>
            </a:extLst>
          </p:cNvPr>
          <p:cNvSpPr txBox="1"/>
          <p:nvPr/>
        </p:nvSpPr>
        <p:spPr>
          <a:xfrm>
            <a:off x="276374" y="5507188"/>
            <a:ext cx="6305250" cy="338554"/>
          </a:xfrm>
          <a:prstGeom prst="rect">
            <a:avLst/>
          </a:prstGeom>
          <a:noFill/>
        </p:spPr>
        <p:txBody>
          <a:bodyPr wrap="square" rtlCol="0">
            <a:spAutoFit/>
          </a:bodyPr>
          <a:lstStyle/>
          <a:p>
            <a:pPr algn="l"/>
            <a:r>
              <a:rPr lang="en-GB" sz="1600" b="1" dirty="0">
                <a:solidFill>
                  <a:srgbClr val="000000"/>
                </a:solidFill>
              </a:rPr>
              <a:t>Revisions of Bariatric Operations</a:t>
            </a:r>
          </a:p>
        </p:txBody>
      </p:sp>
      <p:sp>
        <p:nvSpPr>
          <p:cNvPr id="18" name="TextBox 17">
            <a:extLst>
              <a:ext uri="{FF2B5EF4-FFF2-40B4-BE49-F238E27FC236}">
                <a16:creationId xmlns:a16="http://schemas.microsoft.com/office/drawing/2014/main" id="{7D47B27F-42D1-4002-9976-403B0CD9AB18}"/>
              </a:ext>
            </a:extLst>
          </p:cNvPr>
          <p:cNvSpPr txBox="1"/>
          <p:nvPr/>
        </p:nvSpPr>
        <p:spPr>
          <a:xfrm>
            <a:off x="276374" y="5845742"/>
            <a:ext cx="6305250" cy="1384995"/>
          </a:xfrm>
          <a:prstGeom prst="rect">
            <a:avLst/>
          </a:prstGeom>
          <a:noFill/>
        </p:spPr>
        <p:txBody>
          <a:bodyPr wrap="square" rtlCol="0">
            <a:spAutoFit/>
          </a:bodyPr>
          <a:lstStyle/>
          <a:p>
            <a:r>
              <a:rPr lang="en-GB" sz="1200" dirty="0">
                <a:solidFill>
                  <a:srgbClr val="000000"/>
                </a:solidFill>
              </a:rPr>
              <a:t>Paragraph about revisions.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a:p>
            <a:pPr algn="l"/>
            <a:endParaRPr lang="en-GB" sz="1200" dirty="0">
              <a:solidFill>
                <a:srgbClr val="000000"/>
              </a:solidFill>
            </a:endParaRPr>
          </a:p>
          <a:p>
            <a:r>
              <a:rPr lang="en-GB" sz="1200" dirty="0">
                <a:solidFill>
                  <a:srgbClr val="000000"/>
                </a:solidFill>
              </a:rPr>
              <a:t>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p:txBody>
      </p:sp>
      <p:pic>
        <p:nvPicPr>
          <p:cNvPr id="19" name="Picture 18">
            <a:extLst>
              <a:ext uri="{FF2B5EF4-FFF2-40B4-BE49-F238E27FC236}">
                <a16:creationId xmlns:a16="http://schemas.microsoft.com/office/drawing/2014/main" id="{F970E7C8-EF8F-4864-990F-61B086AD9A1A}"/>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2766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763B69-8364-486C-B0DE-58B1175F9FF4}"/>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A9A7E3B9-70C6-4A16-B6D8-EA3AFD3505F8}"/>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A2D3681-C2D0-4BF3-AB9D-9E626DD934BD}"/>
              </a:ext>
            </a:extLst>
          </p:cNvPr>
          <p:cNvSpPr txBox="1"/>
          <p:nvPr/>
        </p:nvSpPr>
        <p:spPr>
          <a:xfrm>
            <a:off x="3785673" y="1087875"/>
            <a:ext cx="2705035" cy="830997"/>
          </a:xfrm>
          <a:prstGeom prst="rect">
            <a:avLst/>
          </a:prstGeom>
          <a:noFill/>
        </p:spPr>
        <p:txBody>
          <a:bodyPr wrap="none" rtlCol="0">
            <a:spAutoFit/>
          </a:bodyPr>
          <a:lstStyle/>
          <a:p>
            <a:pPr algn="r"/>
            <a:r>
              <a:rPr lang="en-GB" sz="2400" dirty="0"/>
              <a:t>Patient Experiences </a:t>
            </a:r>
          </a:p>
          <a:p>
            <a:pPr algn="r"/>
            <a:r>
              <a:rPr lang="en-GB" sz="2400" dirty="0"/>
              <a:t>and Success Stories</a:t>
            </a:r>
          </a:p>
        </p:txBody>
      </p:sp>
      <p:sp>
        <p:nvSpPr>
          <p:cNvPr id="5" name="Rectangle 4">
            <a:extLst>
              <a:ext uri="{FF2B5EF4-FFF2-40B4-BE49-F238E27FC236}">
                <a16:creationId xmlns:a16="http://schemas.microsoft.com/office/drawing/2014/main" id="{6438A6E4-9B04-4DE6-B95B-6CE2BD1C58F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DE356D9-9E56-4723-A0BF-0E7DF325E53C}"/>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02E92B9E-10CC-4B7E-B10C-143690395DE5}"/>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51FC48F6-7BE2-48D2-A637-7F9307D994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9794B87-1F4F-44BE-9347-FF79EEFCCC81}"/>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grpSp>
        <p:nvGrpSpPr>
          <p:cNvPr id="13" name="Group 12">
            <a:extLst>
              <a:ext uri="{FF2B5EF4-FFF2-40B4-BE49-F238E27FC236}">
                <a16:creationId xmlns:a16="http://schemas.microsoft.com/office/drawing/2014/main" id="{07CCD1DB-E09A-4E6A-86EB-E384B888BC7F}"/>
              </a:ext>
            </a:extLst>
          </p:cNvPr>
          <p:cNvGrpSpPr/>
          <p:nvPr/>
        </p:nvGrpSpPr>
        <p:grpSpPr>
          <a:xfrm>
            <a:off x="272471" y="3660007"/>
            <a:ext cx="6218237" cy="461665"/>
            <a:chOff x="272471" y="3461333"/>
            <a:chExt cx="6218237" cy="461665"/>
          </a:xfrm>
        </p:grpSpPr>
        <p:pic>
          <p:nvPicPr>
            <p:cNvPr id="10" name="Graphic 9" descr="Open quotation mark with solid fill">
              <a:extLst>
                <a:ext uri="{FF2B5EF4-FFF2-40B4-BE49-F238E27FC236}">
                  <a16:creationId xmlns:a16="http://schemas.microsoft.com/office/drawing/2014/main" id="{2E5C3EF1-B60D-4936-B2C4-5D9A736736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1" name="TextBox 10">
              <a:extLst>
                <a:ext uri="{FF2B5EF4-FFF2-40B4-BE49-F238E27FC236}">
                  <a16:creationId xmlns:a16="http://schemas.microsoft.com/office/drawing/2014/main" id="{0B51A0A9-DA7E-4602-B8A4-7C8A4D4C26E4}"/>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2" name="TextBox 11">
            <a:extLst>
              <a:ext uri="{FF2B5EF4-FFF2-40B4-BE49-F238E27FC236}">
                <a16:creationId xmlns:a16="http://schemas.microsoft.com/office/drawing/2014/main" id="{85F98AC0-756D-4573-83B1-C637DAD20CF5}"/>
              </a:ext>
            </a:extLst>
          </p:cNvPr>
          <p:cNvSpPr txBox="1"/>
          <p:nvPr/>
        </p:nvSpPr>
        <p:spPr>
          <a:xfrm>
            <a:off x="272471" y="3075232"/>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4" name="Group 13">
            <a:extLst>
              <a:ext uri="{FF2B5EF4-FFF2-40B4-BE49-F238E27FC236}">
                <a16:creationId xmlns:a16="http://schemas.microsoft.com/office/drawing/2014/main" id="{1F65920B-0D84-4886-AF59-644AD0AC4635}"/>
              </a:ext>
            </a:extLst>
          </p:cNvPr>
          <p:cNvGrpSpPr/>
          <p:nvPr/>
        </p:nvGrpSpPr>
        <p:grpSpPr>
          <a:xfrm>
            <a:off x="272471" y="5137776"/>
            <a:ext cx="6218237" cy="461665"/>
            <a:chOff x="272471" y="3461333"/>
            <a:chExt cx="6218237" cy="461665"/>
          </a:xfrm>
        </p:grpSpPr>
        <p:pic>
          <p:nvPicPr>
            <p:cNvPr id="15" name="Graphic 14" descr="Open quotation mark with solid fill">
              <a:extLst>
                <a:ext uri="{FF2B5EF4-FFF2-40B4-BE49-F238E27FC236}">
                  <a16:creationId xmlns:a16="http://schemas.microsoft.com/office/drawing/2014/main" id="{13DDF66C-2032-46B6-B88B-BDACD773C7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6" name="TextBox 15">
              <a:extLst>
                <a:ext uri="{FF2B5EF4-FFF2-40B4-BE49-F238E27FC236}">
                  <a16:creationId xmlns:a16="http://schemas.microsoft.com/office/drawing/2014/main" id="{D2A4166E-5DDE-4E95-89A6-FE35ACCDDDE3}"/>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7" name="TextBox 16">
            <a:extLst>
              <a:ext uri="{FF2B5EF4-FFF2-40B4-BE49-F238E27FC236}">
                <a16:creationId xmlns:a16="http://schemas.microsoft.com/office/drawing/2014/main" id="{3C313BF8-675F-4A9F-A293-78D8086539C2}"/>
              </a:ext>
            </a:extLst>
          </p:cNvPr>
          <p:cNvSpPr txBox="1"/>
          <p:nvPr/>
        </p:nvSpPr>
        <p:spPr>
          <a:xfrm>
            <a:off x="272471" y="4553001"/>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8" name="Group 17">
            <a:extLst>
              <a:ext uri="{FF2B5EF4-FFF2-40B4-BE49-F238E27FC236}">
                <a16:creationId xmlns:a16="http://schemas.microsoft.com/office/drawing/2014/main" id="{21F03000-14CB-4719-B1C0-152BE2DEAA23}"/>
              </a:ext>
            </a:extLst>
          </p:cNvPr>
          <p:cNvGrpSpPr/>
          <p:nvPr/>
        </p:nvGrpSpPr>
        <p:grpSpPr>
          <a:xfrm>
            <a:off x="272471" y="6605479"/>
            <a:ext cx="6218237" cy="461665"/>
            <a:chOff x="272471" y="3461333"/>
            <a:chExt cx="6218237" cy="461665"/>
          </a:xfrm>
        </p:grpSpPr>
        <p:pic>
          <p:nvPicPr>
            <p:cNvPr id="19" name="Graphic 18" descr="Open quotation mark with solid fill">
              <a:extLst>
                <a:ext uri="{FF2B5EF4-FFF2-40B4-BE49-F238E27FC236}">
                  <a16:creationId xmlns:a16="http://schemas.microsoft.com/office/drawing/2014/main" id="{019509AA-2501-4FA8-886D-0478927B83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0" name="TextBox 19">
              <a:extLst>
                <a:ext uri="{FF2B5EF4-FFF2-40B4-BE49-F238E27FC236}">
                  <a16:creationId xmlns:a16="http://schemas.microsoft.com/office/drawing/2014/main" id="{4DA7C6D5-243B-4646-BAA8-77F5D3D52D96}"/>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1" name="TextBox 20">
            <a:extLst>
              <a:ext uri="{FF2B5EF4-FFF2-40B4-BE49-F238E27FC236}">
                <a16:creationId xmlns:a16="http://schemas.microsoft.com/office/drawing/2014/main" id="{06239B53-3CBD-4290-97D8-C4591EC03C15}"/>
              </a:ext>
            </a:extLst>
          </p:cNvPr>
          <p:cNvSpPr txBox="1"/>
          <p:nvPr/>
        </p:nvSpPr>
        <p:spPr>
          <a:xfrm>
            <a:off x="272471" y="6020704"/>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22" name="Group 21">
            <a:extLst>
              <a:ext uri="{FF2B5EF4-FFF2-40B4-BE49-F238E27FC236}">
                <a16:creationId xmlns:a16="http://schemas.microsoft.com/office/drawing/2014/main" id="{4B2E6EEF-1BE8-4298-901A-BE486E6A506C}"/>
              </a:ext>
            </a:extLst>
          </p:cNvPr>
          <p:cNvGrpSpPr/>
          <p:nvPr/>
        </p:nvGrpSpPr>
        <p:grpSpPr>
          <a:xfrm>
            <a:off x="272471" y="8083248"/>
            <a:ext cx="6218237" cy="461665"/>
            <a:chOff x="272471" y="3461333"/>
            <a:chExt cx="6218237" cy="461665"/>
          </a:xfrm>
        </p:grpSpPr>
        <p:pic>
          <p:nvPicPr>
            <p:cNvPr id="23" name="Graphic 22" descr="Open quotation mark with solid fill">
              <a:extLst>
                <a:ext uri="{FF2B5EF4-FFF2-40B4-BE49-F238E27FC236}">
                  <a16:creationId xmlns:a16="http://schemas.microsoft.com/office/drawing/2014/main" id="{48B7D3CF-FB0D-4FA8-B7AB-1200C4A3E3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4" name="TextBox 23">
              <a:extLst>
                <a:ext uri="{FF2B5EF4-FFF2-40B4-BE49-F238E27FC236}">
                  <a16:creationId xmlns:a16="http://schemas.microsoft.com/office/drawing/2014/main" id="{FD394CEB-1196-4583-90C5-D42052201792}"/>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5" name="TextBox 24">
            <a:extLst>
              <a:ext uri="{FF2B5EF4-FFF2-40B4-BE49-F238E27FC236}">
                <a16:creationId xmlns:a16="http://schemas.microsoft.com/office/drawing/2014/main" id="{F318F0A7-830A-4901-BC59-FFF5C07176B4}"/>
              </a:ext>
            </a:extLst>
          </p:cNvPr>
          <p:cNvSpPr txBox="1"/>
          <p:nvPr/>
        </p:nvSpPr>
        <p:spPr>
          <a:xfrm>
            <a:off x="272471" y="7498473"/>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sp>
        <p:nvSpPr>
          <p:cNvPr id="26" name="TextBox 25">
            <a:extLst>
              <a:ext uri="{FF2B5EF4-FFF2-40B4-BE49-F238E27FC236}">
                <a16:creationId xmlns:a16="http://schemas.microsoft.com/office/drawing/2014/main" id="{03610DF3-BD65-4FFB-B891-B2BC940E8907}"/>
              </a:ext>
            </a:extLst>
          </p:cNvPr>
          <p:cNvSpPr txBox="1"/>
          <p:nvPr/>
        </p:nvSpPr>
        <p:spPr>
          <a:xfrm>
            <a:off x="4410330" y="8677423"/>
            <a:ext cx="2080378" cy="307777"/>
          </a:xfrm>
          <a:prstGeom prst="rect">
            <a:avLst/>
          </a:prstGeom>
          <a:noFill/>
          <a:ln>
            <a:solidFill>
              <a:schemeClr val="tx1"/>
            </a:solidFill>
          </a:ln>
        </p:spPr>
        <p:txBody>
          <a:bodyPr wrap="none" rtlCol="0">
            <a:spAutoFit/>
          </a:bodyPr>
          <a:lstStyle/>
          <a:p>
            <a:r>
              <a:rPr lang="en-GB" sz="1400" dirty="0"/>
              <a:t>Previous | 1 | 2 | 3 | Next</a:t>
            </a:r>
          </a:p>
        </p:txBody>
      </p:sp>
      <p:sp>
        <p:nvSpPr>
          <p:cNvPr id="27" name="TextBox 26">
            <a:extLst>
              <a:ext uri="{FF2B5EF4-FFF2-40B4-BE49-F238E27FC236}">
                <a16:creationId xmlns:a16="http://schemas.microsoft.com/office/drawing/2014/main" id="{6302B46C-4F0A-40B4-A67D-7CF61806924D}"/>
              </a:ext>
            </a:extLst>
          </p:cNvPr>
          <p:cNvSpPr txBox="1"/>
          <p:nvPr/>
        </p:nvSpPr>
        <p:spPr>
          <a:xfrm>
            <a:off x="4410330" y="2767455"/>
            <a:ext cx="2080378" cy="307777"/>
          </a:xfrm>
          <a:prstGeom prst="rect">
            <a:avLst/>
          </a:prstGeom>
          <a:noFill/>
          <a:ln>
            <a:solidFill>
              <a:schemeClr val="tx1"/>
            </a:solidFill>
          </a:ln>
        </p:spPr>
        <p:txBody>
          <a:bodyPr wrap="none" rtlCol="0">
            <a:spAutoFit/>
          </a:bodyPr>
          <a:lstStyle/>
          <a:p>
            <a:r>
              <a:rPr lang="en-GB" sz="1400" dirty="0"/>
              <a:t>Previous | 1 | 2 | 3 | Next</a:t>
            </a:r>
          </a:p>
        </p:txBody>
      </p:sp>
      <p:pic>
        <p:nvPicPr>
          <p:cNvPr id="28" name="Picture 27">
            <a:extLst>
              <a:ext uri="{FF2B5EF4-FFF2-40B4-BE49-F238E27FC236}">
                <a16:creationId xmlns:a16="http://schemas.microsoft.com/office/drawing/2014/main" id="{344B7B98-FAA8-4986-A881-73F219C01E5A}"/>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357258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711320" cy="338554"/>
          </a:xfrm>
          <a:prstGeom prst="rect">
            <a:avLst/>
          </a:prstGeom>
          <a:noFill/>
        </p:spPr>
        <p:txBody>
          <a:bodyPr wrap="none" rtlCol="0">
            <a:spAutoFit/>
          </a:bodyPr>
          <a:lstStyle/>
          <a:p>
            <a:r>
              <a:rPr lang="en-GB" sz="1600" dirty="0"/>
              <a:t>Laparoscopic Duodenal Switch</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5201424"/>
          </a:xfrm>
          <a:prstGeom prst="rect">
            <a:avLst/>
          </a:prstGeom>
          <a:noFill/>
        </p:spPr>
        <p:txBody>
          <a:bodyPr wrap="square" rtlCol="0">
            <a:spAutoFit/>
          </a:bodyPr>
          <a:lstStyle/>
          <a:p>
            <a:pPr algn="l"/>
            <a:r>
              <a:rPr lang="en-GB" sz="1200" b="0" i="0" dirty="0">
                <a:solidFill>
                  <a:srgbClr val="000000"/>
                </a:solidFill>
                <a:effectLst/>
              </a:rPr>
              <a:t>The Laparoscopic Sleeve Gastrectomy with Duodenal Switch procedure, sometimes known as the Biliopancreatic Diversion with Duodenal Switch, combines restriction (eating less because you feel full more quickly) with malabsorption of fat to give you a very powerful bariatric surgery procedure. You may have heard of the Duodenal Switch procedure referred to as the BPD/DS, the "Duodenal Switch", the "DS", or simply the "Switch".</a:t>
            </a:r>
          </a:p>
          <a:p>
            <a:pPr algn="l"/>
            <a:endParaRPr lang="en-GB" sz="1200" b="0" i="0" dirty="0">
              <a:solidFill>
                <a:srgbClr val="000000"/>
              </a:solidFill>
              <a:effectLst/>
            </a:endParaRPr>
          </a:p>
          <a:p>
            <a:pPr algn="l"/>
            <a:r>
              <a:rPr lang="en-GB" sz="1200" b="0" i="0" dirty="0">
                <a:solidFill>
                  <a:srgbClr val="000000"/>
                </a:solidFill>
                <a:effectLst/>
              </a:rPr>
              <a:t>Dr. Dennis Smith performs the Totally Laparoscopic Sleeve Gastrectomy with Duodenal Switch, with a Hand-Sewn Duodenal-Ileal Anastomosis. Dr. Smith was one of the first bariatric surgeons in the world to perform this Duodenal Switch surgery completely laparoscopically, and the first bariatric surgeon in the world to present the Hand-Sewn Duodenal-Ileal Anastomosis Technique of the Laparoscopic Duodenal Switch. There are very few bariatric surgeons in the world who regularly perform the Totally Laparoscopic Sleeve Gastrectomy with Duodenal Switch procedure.</a:t>
            </a:r>
          </a:p>
          <a:p>
            <a:pPr algn="l"/>
            <a:br>
              <a:rPr lang="en-GB" sz="1600" dirty="0"/>
            </a:br>
            <a:r>
              <a:rPr lang="en-GB" sz="1600" b="1" i="0" dirty="0">
                <a:solidFill>
                  <a:srgbClr val="000000"/>
                </a:solidFill>
                <a:effectLst/>
              </a:rPr>
              <a:t>What is the Laparoscopic Duodenal Switch?</a:t>
            </a:r>
          </a:p>
          <a:p>
            <a:pPr algn="l"/>
            <a:endParaRPr lang="en-GB" sz="1200" b="0" i="0" dirty="0">
              <a:solidFill>
                <a:srgbClr val="000000"/>
              </a:solidFill>
              <a:effectLst/>
            </a:endParaRPr>
          </a:p>
          <a:p>
            <a:pPr algn="l"/>
            <a:r>
              <a:rPr lang="en-GB" sz="1200" b="0" i="0" dirty="0">
                <a:solidFill>
                  <a:srgbClr val="000000"/>
                </a:solidFill>
                <a:effectLst/>
              </a:rPr>
              <a:t>Lorem ipsum </a:t>
            </a:r>
            <a:r>
              <a:rPr lang="en-GB" sz="1200" b="0" i="0" dirty="0" err="1">
                <a:solidFill>
                  <a:srgbClr val="000000"/>
                </a:solidFill>
                <a:effectLst/>
              </a:rPr>
              <a:t>dolor</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a:t>
            </a:r>
            <a:r>
              <a:rPr lang="en-GB" sz="1200" b="0" i="0" dirty="0" err="1">
                <a:solidFill>
                  <a:srgbClr val="000000"/>
                </a:solidFill>
                <a:effectLst/>
              </a:rPr>
              <a:t>consectetur</a:t>
            </a:r>
            <a:r>
              <a:rPr lang="en-GB" sz="1200" b="0" i="0" dirty="0">
                <a:solidFill>
                  <a:srgbClr val="000000"/>
                </a:solidFill>
                <a:effectLst/>
              </a:rPr>
              <a:t> </a:t>
            </a:r>
            <a:r>
              <a:rPr lang="en-GB" sz="1200" b="0" i="0" dirty="0" err="1">
                <a:solidFill>
                  <a:srgbClr val="000000"/>
                </a:solidFill>
                <a:effectLst/>
              </a:rPr>
              <a:t>adipiscing</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p>
          <a:p>
            <a:pPr algn="l"/>
            <a:r>
              <a:rPr lang="en-GB" sz="1200" b="0" i="0" dirty="0">
                <a:solidFill>
                  <a:srgbClr val="000000"/>
                </a:solidFill>
                <a:effectLst/>
              </a:rPr>
              <a:t>Maecenas </a:t>
            </a:r>
            <a:r>
              <a:rPr lang="en-GB" sz="1200" b="0" i="0" dirty="0" err="1">
                <a:solidFill>
                  <a:srgbClr val="000000"/>
                </a:solidFill>
                <a:effectLst/>
              </a:rPr>
              <a:t>pretium</a:t>
            </a:r>
            <a:r>
              <a:rPr lang="en-GB" sz="1200" b="0" i="0" dirty="0">
                <a:solidFill>
                  <a:srgbClr val="000000"/>
                </a:solidFill>
                <a:effectLst/>
              </a:rPr>
              <a:t> auctor </a:t>
            </a:r>
            <a:r>
              <a:rPr lang="en-GB" sz="1200" b="0" i="0" dirty="0" err="1">
                <a:solidFill>
                  <a:srgbClr val="000000"/>
                </a:solidFill>
                <a:effectLst/>
              </a:rPr>
              <a:t>auctor</a:t>
            </a:r>
            <a:r>
              <a:rPr lang="en-GB" sz="1200" b="0" i="0" dirty="0">
                <a:solidFill>
                  <a:srgbClr val="000000"/>
                </a:solidFill>
                <a:effectLst/>
              </a:rPr>
              <a:t>. Ut </a:t>
            </a:r>
            <a:r>
              <a:rPr lang="en-GB" sz="1200" b="0" i="0" dirty="0" err="1">
                <a:solidFill>
                  <a:srgbClr val="000000"/>
                </a:solidFill>
                <a:effectLst/>
              </a:rPr>
              <a:t>dapibus</a:t>
            </a:r>
            <a:r>
              <a:rPr lang="en-GB" sz="1200" b="0" i="0" dirty="0">
                <a:solidFill>
                  <a:srgbClr val="000000"/>
                </a:solidFill>
                <a:effectLst/>
              </a:rPr>
              <a:t>, dui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tristique</a:t>
            </a:r>
            <a:endParaRPr lang="en-GB" sz="1200" b="0" i="0" dirty="0">
              <a:solidFill>
                <a:srgbClr val="000000"/>
              </a:solidFill>
              <a:effectLst/>
            </a:endParaRPr>
          </a:p>
          <a:p>
            <a:pPr algn="l"/>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orci</a:t>
            </a:r>
            <a:r>
              <a:rPr lang="en-GB" sz="1200" b="0" i="0" dirty="0">
                <a:solidFill>
                  <a:srgbClr val="000000"/>
                </a:solidFill>
                <a:effectLst/>
              </a:rPr>
              <a:t> </a:t>
            </a:r>
            <a:r>
              <a:rPr lang="en-GB" sz="1200" b="0" i="0" dirty="0" err="1">
                <a:solidFill>
                  <a:srgbClr val="000000"/>
                </a:solidFill>
                <a:effectLst/>
              </a:rPr>
              <a:t>quam</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lectus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leo</a:t>
            </a:r>
            <a:r>
              <a:rPr lang="en-GB" sz="1200" b="0" i="0" dirty="0">
                <a:solidFill>
                  <a:srgbClr val="000000"/>
                </a:solidFill>
                <a:effectLst/>
              </a:rPr>
              <a:t> </a:t>
            </a:r>
          </a:p>
          <a:p>
            <a:pPr algn="l"/>
            <a:r>
              <a:rPr lang="en-GB" sz="1200" b="0" i="0" dirty="0">
                <a:solidFill>
                  <a:srgbClr val="000000"/>
                </a:solidFill>
                <a:effectLst/>
              </a:rPr>
              <a:t>ante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lacus</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nibh</a:t>
            </a:r>
            <a:r>
              <a:rPr lang="en-GB" sz="1200" b="0" i="0" dirty="0">
                <a:solidFill>
                  <a:srgbClr val="000000"/>
                </a:solidFill>
                <a:effectLst/>
              </a:rPr>
              <a:t> </a:t>
            </a:r>
            <a:r>
              <a:rPr lang="en-GB" sz="1200" b="0" i="0" dirty="0" err="1">
                <a:solidFill>
                  <a:srgbClr val="000000"/>
                </a:solidFill>
                <a:effectLst/>
              </a:rPr>
              <a:t>facilisis</a:t>
            </a:r>
            <a:r>
              <a:rPr lang="en-GB" sz="1200" b="0" i="0" dirty="0">
                <a:solidFill>
                  <a:srgbClr val="000000"/>
                </a:solidFill>
                <a:effectLst/>
              </a:rPr>
              <a:t>, </a:t>
            </a:r>
          </a:p>
          <a:p>
            <a:pPr algn="l"/>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aliquet</a:t>
            </a:r>
            <a:r>
              <a:rPr lang="en-GB" sz="1200" b="0" i="0" dirty="0">
                <a:solidFill>
                  <a:srgbClr val="000000"/>
                </a:solidFill>
                <a:effectLst/>
              </a:rPr>
              <a:t> </a:t>
            </a:r>
            <a:r>
              <a:rPr lang="en-GB" sz="1200" b="0" i="0" dirty="0" err="1">
                <a:solidFill>
                  <a:srgbClr val="000000"/>
                </a:solidFill>
                <a:effectLst/>
              </a:rPr>
              <a:t>sem</a:t>
            </a:r>
            <a:r>
              <a:rPr lang="en-GB" sz="1200" b="0" i="0" dirty="0">
                <a:solidFill>
                  <a:srgbClr val="000000"/>
                </a:solidFill>
                <a:effectLst/>
              </a:rPr>
              <a:t> </a:t>
            </a:r>
            <a:r>
              <a:rPr lang="en-GB" sz="1200" b="0" i="0" dirty="0" err="1">
                <a:solidFill>
                  <a:srgbClr val="000000"/>
                </a:solidFill>
                <a:effectLst/>
              </a:rPr>
              <a:t>varius</a:t>
            </a:r>
            <a:r>
              <a:rPr lang="en-GB" sz="1200" b="0" i="0" dirty="0">
                <a:solidFill>
                  <a:srgbClr val="000000"/>
                </a:solidFill>
                <a:effectLst/>
              </a:rPr>
              <a:t>. Vestibulum </a:t>
            </a:r>
            <a:r>
              <a:rPr lang="en-GB" sz="1200" b="0" i="0" dirty="0" err="1">
                <a:solidFill>
                  <a:srgbClr val="000000"/>
                </a:solidFill>
                <a:effectLst/>
              </a:rPr>
              <a:t>sollicitudin</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ipsum</a:t>
            </a:r>
          </a:p>
          <a:p>
            <a:pPr algn="l"/>
            <a:r>
              <a:rPr lang="en-GB" sz="1200" b="0" i="0" dirty="0">
                <a:solidFill>
                  <a:srgbClr val="000000"/>
                </a:solidFill>
                <a:effectLst/>
              </a:rPr>
              <a:t> ac </a:t>
            </a:r>
            <a:r>
              <a:rPr lang="en-GB" sz="1200" b="0" i="0" dirty="0" err="1">
                <a:solidFill>
                  <a:srgbClr val="000000"/>
                </a:solidFill>
                <a:effectLst/>
              </a:rPr>
              <a:t>rutrum</a:t>
            </a:r>
            <a:r>
              <a:rPr lang="en-GB" sz="1200" b="0" i="0" dirty="0">
                <a:solidFill>
                  <a:srgbClr val="000000"/>
                </a:solidFill>
                <a:effectLst/>
              </a:rPr>
              <a:t>. </a:t>
            </a:r>
          </a:p>
          <a:p>
            <a:pPr algn="l"/>
            <a:endParaRPr lang="en-GB" sz="1200" dirty="0">
              <a:solidFill>
                <a:srgbClr val="000000"/>
              </a:solidFill>
            </a:endParaRPr>
          </a:p>
          <a:p>
            <a:pPr algn="l"/>
            <a:r>
              <a:rPr lang="en-GB" sz="1200" b="0" i="0" dirty="0">
                <a:solidFill>
                  <a:srgbClr val="000000"/>
                </a:solidFill>
                <a:effectLst/>
              </a:rPr>
              <a:t>Nunc </a:t>
            </a:r>
            <a:r>
              <a:rPr lang="en-GB" sz="1200" b="0" i="0" dirty="0" err="1">
                <a:solidFill>
                  <a:srgbClr val="000000"/>
                </a:solidFill>
                <a:effectLst/>
              </a:rPr>
              <a:t>imperdiet</a:t>
            </a:r>
            <a:r>
              <a:rPr lang="en-GB" sz="1200" b="0" i="0" dirty="0">
                <a:solidFill>
                  <a:srgbClr val="000000"/>
                </a:solidFill>
                <a:effectLst/>
              </a:rPr>
              <a:t> </a:t>
            </a:r>
            <a:r>
              <a:rPr lang="en-GB" sz="1200" b="0" i="0" dirty="0" err="1">
                <a:solidFill>
                  <a:srgbClr val="000000"/>
                </a:solidFill>
                <a:effectLst/>
              </a:rPr>
              <a:t>massa</a:t>
            </a:r>
            <a:r>
              <a:rPr lang="en-GB" sz="1200" b="0" i="0" dirty="0">
                <a:solidFill>
                  <a:srgbClr val="000000"/>
                </a:solidFill>
                <a:effectLst/>
              </a:rPr>
              <a:t> </a:t>
            </a:r>
            <a:r>
              <a:rPr lang="en-GB" sz="1200" b="0" i="0" dirty="0" err="1">
                <a:solidFill>
                  <a:srgbClr val="000000"/>
                </a:solidFill>
                <a:effectLst/>
              </a:rPr>
              <a:t>nec</a:t>
            </a:r>
            <a:r>
              <a:rPr lang="en-GB" sz="1200" b="0" i="0" dirty="0">
                <a:solidFill>
                  <a:srgbClr val="000000"/>
                </a:solidFill>
                <a:effectLst/>
              </a:rPr>
              <a:t> </a:t>
            </a:r>
            <a:r>
              <a:rPr lang="en-GB" sz="1200" b="0" i="0" dirty="0" err="1">
                <a:solidFill>
                  <a:srgbClr val="000000"/>
                </a:solidFill>
                <a:effectLst/>
              </a:rPr>
              <a:t>purus</a:t>
            </a:r>
            <a:r>
              <a:rPr lang="en-GB" sz="1200" b="0" i="0" dirty="0">
                <a:solidFill>
                  <a:srgbClr val="000000"/>
                </a:solidFill>
                <a:effectLst/>
              </a:rPr>
              <a:t> fermentum </a:t>
            </a:r>
            <a:r>
              <a:rPr lang="en-GB" sz="1200" b="0" i="0" dirty="0" err="1">
                <a:solidFill>
                  <a:srgbClr val="000000"/>
                </a:solidFill>
                <a:effectLst/>
              </a:rPr>
              <a:t>pretium</a:t>
            </a:r>
            <a:r>
              <a:rPr lang="en-GB" sz="1200" b="0" i="0" dirty="0">
                <a:solidFill>
                  <a:srgbClr val="000000"/>
                </a:solidFill>
                <a:effectLst/>
              </a:rPr>
              <a:t>. Nunc </a:t>
            </a:r>
            <a:r>
              <a:rPr lang="en-GB" sz="1200" b="0" i="0" dirty="0" err="1">
                <a:solidFill>
                  <a:srgbClr val="000000"/>
                </a:solidFill>
                <a:effectLst/>
              </a:rPr>
              <a:t>elementum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in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rhoncus</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diam</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ante, in lacinia </a:t>
            </a:r>
            <a:r>
              <a:rPr lang="en-GB" sz="1200" b="0" i="0" dirty="0" err="1">
                <a:solidFill>
                  <a:srgbClr val="000000"/>
                </a:solidFill>
                <a:effectLst/>
              </a:rPr>
              <a:t>urna</a:t>
            </a:r>
            <a:r>
              <a:rPr lang="en-GB" sz="1200" b="0" i="0" dirty="0">
                <a:solidFill>
                  <a:srgbClr val="000000"/>
                </a:solidFill>
                <a:effectLst/>
              </a:rPr>
              <a:t> </a:t>
            </a:r>
            <a:r>
              <a:rPr lang="en-GB" sz="1200" b="0" i="0" dirty="0" err="1">
                <a:solidFill>
                  <a:srgbClr val="000000"/>
                </a:solidFill>
                <a:effectLst/>
              </a:rPr>
              <a:t>nulla</a:t>
            </a:r>
            <a:r>
              <a:rPr lang="en-GB" sz="1200" b="0" i="0" dirty="0">
                <a:solidFill>
                  <a:srgbClr val="000000"/>
                </a:solidFill>
                <a:effectLst/>
              </a:rPr>
              <a:t> </a:t>
            </a:r>
            <a:r>
              <a:rPr lang="en-GB" sz="1200" b="0" i="0" dirty="0" err="1">
                <a:solidFill>
                  <a:srgbClr val="000000"/>
                </a:solidFill>
                <a:effectLst/>
              </a:rPr>
              <a:t>vel</a:t>
            </a:r>
            <a:r>
              <a:rPr lang="en-GB" sz="1200" b="0" i="0" dirty="0">
                <a:solidFill>
                  <a:srgbClr val="000000"/>
                </a:solidFill>
                <a:effectLst/>
              </a:rPr>
              <a:t> ex. </a:t>
            </a:r>
            <a:r>
              <a:rPr lang="en-GB" sz="1200" b="0" i="0" dirty="0" err="1">
                <a:solidFill>
                  <a:srgbClr val="000000"/>
                </a:solidFill>
                <a:effectLst/>
              </a:rPr>
              <a:t>Fusce</a:t>
            </a:r>
            <a:r>
              <a:rPr lang="en-GB" sz="1200" b="0" i="0" dirty="0">
                <a:solidFill>
                  <a:srgbClr val="000000"/>
                </a:solidFill>
                <a:effectLst/>
              </a:rPr>
              <a:t> magna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viverra</a:t>
            </a:r>
            <a:r>
              <a:rPr lang="en-GB" sz="1200" b="0" i="0" dirty="0">
                <a:solidFill>
                  <a:srgbClr val="000000"/>
                </a:solidFill>
                <a:effectLst/>
              </a:rPr>
              <a:t>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r>
              <a:rPr lang="en-GB" sz="1200" b="0" i="0" dirty="0" err="1">
                <a:solidFill>
                  <a:srgbClr val="000000"/>
                </a:solidFill>
                <a:effectLst/>
              </a:rPr>
              <a:t>quis</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t>
            </a:r>
            <a:r>
              <a:rPr lang="en-GB" sz="1200" b="0" i="0" dirty="0" err="1">
                <a:solidFill>
                  <a:srgbClr val="000000"/>
                </a:solidFill>
                <a:effectLst/>
              </a:rPr>
              <a:t>mattis</a:t>
            </a:r>
            <a:r>
              <a:rPr lang="en-GB" sz="1200" b="0" i="0" dirty="0">
                <a:solidFill>
                  <a:srgbClr val="000000"/>
                </a:solidFill>
                <a:effectLst/>
              </a:rPr>
              <a:t> </a:t>
            </a:r>
            <a:r>
              <a:rPr lang="en-GB" sz="1200" b="0" i="0" dirty="0" err="1">
                <a:solidFill>
                  <a:srgbClr val="000000"/>
                </a:solidFill>
                <a:effectLst/>
              </a:rPr>
              <a:t>augue</a:t>
            </a:r>
            <a:r>
              <a:rPr lang="en-GB" sz="1200" b="0" i="0" dirty="0">
                <a:solidFill>
                  <a:srgbClr val="000000"/>
                </a:solidFill>
                <a:effectLst/>
              </a:rPr>
              <a:t>. </a:t>
            </a:r>
            <a:r>
              <a:rPr lang="en-GB" sz="1200" b="0" i="0" dirty="0" err="1">
                <a:solidFill>
                  <a:srgbClr val="000000"/>
                </a:solidFill>
                <a:effectLst/>
              </a:rPr>
              <a:t>Fusce</a:t>
            </a:r>
            <a:r>
              <a:rPr lang="en-GB" sz="1200" b="0" i="0" dirty="0">
                <a:solidFill>
                  <a:srgbClr val="000000"/>
                </a:solidFill>
                <a:effectLst/>
              </a:rPr>
              <a:t> </a:t>
            </a:r>
            <a:r>
              <a:rPr lang="en-GB" sz="1200" b="0" i="0" dirty="0" err="1">
                <a:solidFill>
                  <a:srgbClr val="000000"/>
                </a:solidFill>
                <a:effectLst/>
              </a:rPr>
              <a:t>vulputate</a:t>
            </a:r>
            <a:r>
              <a:rPr lang="en-GB" sz="1200" b="0" i="0" dirty="0">
                <a:solidFill>
                  <a:srgbClr val="000000"/>
                </a:solidFill>
                <a:effectLst/>
              </a:rPr>
              <a:t> </a:t>
            </a:r>
            <a:r>
              <a:rPr lang="en-GB" sz="1200" b="0" i="0" dirty="0" err="1">
                <a:solidFill>
                  <a:srgbClr val="000000"/>
                </a:solidFill>
                <a:effectLst/>
              </a:rPr>
              <a:t>enim</a:t>
            </a:r>
            <a:r>
              <a:rPr lang="en-GB" sz="1200" b="0" i="0" dirty="0">
                <a:solidFill>
                  <a:srgbClr val="000000"/>
                </a:solidFill>
                <a:effectLst/>
              </a:rPr>
              <a:t> ac </a:t>
            </a:r>
            <a:r>
              <a:rPr lang="en-GB" sz="1200" b="0" i="0" dirty="0" err="1">
                <a:solidFill>
                  <a:srgbClr val="000000"/>
                </a:solidFill>
                <a:effectLst/>
              </a:rPr>
              <a:t>tincidunt</a:t>
            </a:r>
            <a:r>
              <a:rPr lang="en-GB" sz="1200" b="0" i="0" dirty="0">
                <a:solidFill>
                  <a:srgbClr val="000000"/>
                </a:solidFill>
                <a:effectLst/>
              </a:rPr>
              <a:t> cursus. </a:t>
            </a:r>
            <a:r>
              <a:rPr lang="en-GB" sz="1200" b="0" i="0" dirty="0" err="1">
                <a:solidFill>
                  <a:srgbClr val="000000"/>
                </a:solidFill>
                <a:effectLst/>
              </a:rPr>
              <a:t>Aliquam</a:t>
            </a:r>
            <a:r>
              <a:rPr lang="en-GB" sz="1200" b="0" i="0" dirty="0">
                <a:solidFill>
                  <a:srgbClr val="000000"/>
                </a:solidFill>
                <a:effectLst/>
              </a:rPr>
              <a:t> convallis </a:t>
            </a:r>
            <a:r>
              <a:rPr lang="en-GB" sz="1200" b="0" i="0" dirty="0" err="1">
                <a:solidFill>
                  <a:srgbClr val="000000"/>
                </a:solidFill>
                <a:effectLst/>
              </a:rPr>
              <a:t>nisl</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malesuada</a:t>
            </a:r>
            <a:r>
              <a:rPr lang="en-GB" sz="1200" b="0" i="0" dirty="0">
                <a:solidFill>
                  <a:srgbClr val="000000"/>
                </a:solidFill>
                <a:effectLst/>
              </a:rPr>
              <a:t>. Nunc </a:t>
            </a:r>
            <a:r>
              <a:rPr lang="en-GB" sz="1200" b="0" i="0" dirty="0" err="1">
                <a:solidFill>
                  <a:srgbClr val="000000"/>
                </a:solidFill>
                <a:effectLst/>
              </a:rPr>
              <a:t>eget</a:t>
            </a:r>
            <a:r>
              <a:rPr lang="en-GB" sz="1200" b="0" i="0" dirty="0">
                <a:solidFill>
                  <a:srgbClr val="000000"/>
                </a:solidFill>
                <a:effectLst/>
              </a:rPr>
              <a:t> fermentum </a:t>
            </a:r>
            <a:r>
              <a:rPr lang="en-GB" sz="1200" b="0" i="0" dirty="0" err="1">
                <a:solidFill>
                  <a:srgbClr val="000000"/>
                </a:solidFill>
                <a:effectLst/>
              </a:rPr>
              <a:t>lacus</a:t>
            </a:r>
            <a:r>
              <a:rPr lang="en-GB" sz="1200" b="0" i="0" dirty="0">
                <a:solidFill>
                  <a:srgbClr val="000000"/>
                </a:solidFill>
                <a:effectLst/>
              </a:rPr>
              <a:t>.</a:t>
            </a:r>
            <a:endParaRPr lang="en-GB" sz="1600" i="0" dirty="0">
              <a:solidFill>
                <a:srgbClr val="000000"/>
              </a:solidFill>
              <a:effectLst/>
            </a:endParaRPr>
          </a:p>
        </p:txBody>
      </p:sp>
      <p:sp>
        <p:nvSpPr>
          <p:cNvPr id="13" name="Rectangle 12">
            <a:extLst>
              <a:ext uri="{FF2B5EF4-FFF2-40B4-BE49-F238E27FC236}">
                <a16:creationId xmlns:a16="http://schemas.microsoft.com/office/drawing/2014/main" id="{87165E33-E3B8-4E33-8BF2-7813F307F1D0}"/>
              </a:ext>
            </a:extLst>
          </p:cNvPr>
          <p:cNvSpPr/>
          <p:nvPr/>
        </p:nvSpPr>
        <p:spPr>
          <a:xfrm>
            <a:off x="4558352" y="5186149"/>
            <a:ext cx="1797984" cy="14929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4" name="Rectangle 13">
            <a:extLst>
              <a:ext uri="{FF2B5EF4-FFF2-40B4-BE49-F238E27FC236}">
                <a16:creationId xmlns:a16="http://schemas.microsoft.com/office/drawing/2014/main" id="{201C19B6-B3B2-4531-A11F-621D995F8C0C}"/>
              </a:ext>
            </a:extLst>
          </p:cNvPr>
          <p:cNvSpPr/>
          <p:nvPr/>
        </p:nvSpPr>
        <p:spPr>
          <a:xfrm>
            <a:off x="367292" y="7865975"/>
            <a:ext cx="1836295" cy="15062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5" name="TextBox 14">
            <a:extLst>
              <a:ext uri="{FF2B5EF4-FFF2-40B4-BE49-F238E27FC236}">
                <a16:creationId xmlns:a16="http://schemas.microsoft.com/office/drawing/2014/main" id="{CF536DC8-3108-49F7-A283-161525E2FB57}"/>
              </a:ext>
            </a:extLst>
          </p:cNvPr>
          <p:cNvSpPr txBox="1"/>
          <p:nvPr/>
        </p:nvSpPr>
        <p:spPr>
          <a:xfrm>
            <a:off x="2428055" y="7769601"/>
            <a:ext cx="3928281" cy="1908215"/>
          </a:xfrm>
          <a:prstGeom prst="rect">
            <a:avLst/>
          </a:prstGeom>
          <a:noFill/>
        </p:spPr>
        <p:txBody>
          <a:bodyPr wrap="square" rtlCol="0">
            <a:spAutoFit/>
          </a:bodyPr>
          <a:lstStyle/>
          <a:p>
            <a:pPr algn="l"/>
            <a:r>
              <a:rPr lang="en-GB" sz="1400" i="0" dirty="0">
                <a:solidFill>
                  <a:srgbClr val="000000"/>
                </a:solidFill>
                <a:effectLst/>
              </a:rPr>
              <a:t>Sub Heading</a:t>
            </a:r>
          </a:p>
          <a:p>
            <a:endParaRPr lang="en-GB" sz="14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magna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viverra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sed</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elit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quis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mattis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augue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vulputate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enim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tincidunt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cursus.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Aliquam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convallis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nisl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malesuada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lacus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a:t>
            </a:r>
            <a:endParaRPr kumimoji="0" lang="en-GB" sz="1600" b="0" i="0" u="none" strike="noStrike" kern="1200" cap="none" spc="0" normalizeH="0" baseline="0" noProof="0" dirty="0">
              <a:ln>
                <a:noFill/>
              </a:ln>
              <a:solidFill>
                <a:srgbClr val="000000"/>
              </a:solidFill>
              <a:effectLst/>
              <a:uLnTx/>
              <a:uFillTx/>
              <a:latin typeface="Calibri" panose="020F0502020204030204"/>
              <a:ea typeface="+mn-ea"/>
              <a:cs typeface="+mn-cs"/>
            </a:endParaRPr>
          </a:p>
          <a:p>
            <a:endParaRPr lang="en-GB" sz="1600" dirty="0"/>
          </a:p>
        </p:txBody>
      </p:sp>
    </p:spTree>
    <p:extLst>
      <p:ext uri="{BB962C8B-B14F-4D97-AF65-F5344CB8AC3E}">
        <p14:creationId xmlns:p14="http://schemas.microsoft.com/office/powerpoint/2010/main" val="29608233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8635</TotalTime>
  <Words>2676</Words>
  <Application>Microsoft Office PowerPoint</Application>
  <PresentationFormat>Custom</PresentationFormat>
  <Paragraphs>266</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25</cp:revision>
  <dcterms:created xsi:type="dcterms:W3CDTF">2022-01-10T16:59:36Z</dcterms:created>
  <dcterms:modified xsi:type="dcterms:W3CDTF">2022-03-21T13:41:46Z</dcterms:modified>
</cp:coreProperties>
</file>