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61" r:id="rId3"/>
    <p:sldId id="264" r:id="rId4"/>
    <p:sldId id="258" r:id="rId5"/>
    <p:sldId id="259" r:id="rId6"/>
    <p:sldId id="260" r:id="rId7"/>
    <p:sldId id="262" r:id="rId8"/>
    <p:sldId id="263" r:id="rId9"/>
    <p:sldId id="265" r:id="rId10"/>
    <p:sldId id="266" r:id="rId11"/>
    <p:sldId id="267" r:id="rId12"/>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 id="264"/>
          </p14:sldIdLst>
        </p14:section>
        <p14:section name="Page Designs" id="{1543D77E-2646-47C1-932D-F940423AE1B4}">
          <p14:sldIdLst>
            <p14:sldId id="258"/>
            <p14:sldId id="259"/>
            <p14:sldId id="260"/>
            <p14:sldId id="262"/>
            <p14:sldId id="263"/>
            <p14:sldId id="265"/>
            <p14:sldId id="266"/>
            <p14:sldId id="267"/>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83" autoAdjust="0"/>
  </p:normalViewPr>
  <p:slideViewPr>
    <p:cSldViewPr snapToGrid="0" showGuides="1">
      <p:cViewPr varScale="1">
        <p:scale>
          <a:sx n="48" d="100"/>
          <a:sy n="48" d="100"/>
        </p:scale>
        <p:origin x="2164" y="64"/>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11/03/2022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4</a:t>
            </a:fld>
            <a:endParaRPr lang="en-GB"/>
          </a:p>
        </p:txBody>
      </p:sp>
    </p:spTree>
    <p:extLst>
      <p:ext uri="{BB962C8B-B14F-4D97-AF65-F5344CB8AC3E}">
        <p14:creationId xmlns:p14="http://schemas.microsoft.com/office/powerpoint/2010/main" val="94100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9</a:t>
            </a:fld>
            <a:endParaRPr lang="en-GB"/>
          </a:p>
        </p:txBody>
      </p:sp>
    </p:spTree>
    <p:extLst>
      <p:ext uri="{BB962C8B-B14F-4D97-AF65-F5344CB8AC3E}">
        <p14:creationId xmlns:p14="http://schemas.microsoft.com/office/powerpoint/2010/main" val="157145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10</a:t>
            </a:fld>
            <a:endParaRPr lang="en-GB"/>
          </a:p>
        </p:txBody>
      </p:sp>
    </p:spTree>
    <p:extLst>
      <p:ext uri="{BB962C8B-B14F-4D97-AF65-F5344CB8AC3E}">
        <p14:creationId xmlns:p14="http://schemas.microsoft.com/office/powerpoint/2010/main" val="156523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page will continue as long as necessary to include all of the information the client would like to provide. This is just the first few sections to give an example.</a:t>
            </a:r>
          </a:p>
        </p:txBody>
      </p:sp>
      <p:sp>
        <p:nvSpPr>
          <p:cNvPr id="4" name="Slide Number Placeholder 3"/>
          <p:cNvSpPr>
            <a:spLocks noGrp="1"/>
          </p:cNvSpPr>
          <p:nvPr>
            <p:ph type="sldNum" sz="quarter" idx="5"/>
          </p:nvPr>
        </p:nvSpPr>
        <p:spPr/>
        <p:txBody>
          <a:bodyPr/>
          <a:lstStyle/>
          <a:p>
            <a:fld id="{63B92925-6786-4756-8985-7A915050A8F8}" type="slidenum">
              <a:rPr lang="en-GB" smtClean="0"/>
              <a:t>11</a:t>
            </a:fld>
            <a:endParaRPr lang="en-GB"/>
          </a:p>
        </p:txBody>
      </p:sp>
    </p:spTree>
    <p:extLst>
      <p:ext uri="{BB962C8B-B14F-4D97-AF65-F5344CB8AC3E}">
        <p14:creationId xmlns:p14="http://schemas.microsoft.com/office/powerpoint/2010/main" val="168174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11/03/2022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11/03/2022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11/03/2022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11/03/2022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11/03/2022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11/03/2022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11/03/2022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11/03/2022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eg"/><Relationship Id="rId4" Type="http://schemas.openxmlformats.org/officeDocument/2006/relationships/diagramLayout" Target="../diagrams/layout1.xml"/><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83BB035-343B-4BF6-9BB7-0DDB3A78A95E}"/>
              </a:ext>
            </a:extLst>
          </p:cNvPr>
          <p:cNvSpPr/>
          <p:nvPr/>
        </p:nvSpPr>
        <p:spPr>
          <a:xfrm>
            <a:off x="4143877" y="6446188"/>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4177062" y="7720366"/>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898807" cy="338554"/>
          </a:xfrm>
          <a:prstGeom prst="rect">
            <a:avLst/>
          </a:prstGeom>
          <a:noFill/>
        </p:spPr>
        <p:txBody>
          <a:bodyPr wrap="none" rtlCol="0">
            <a:spAutoFit/>
          </a:bodyPr>
          <a:lstStyle/>
          <a:p>
            <a:r>
              <a:rPr lang="en-GB" sz="1600" dirty="0"/>
              <a:t>Laparoscopic RNY Gastric Bypass</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3724096"/>
          </a:xfrm>
          <a:prstGeom prst="rect">
            <a:avLst/>
          </a:prstGeom>
          <a:noFill/>
        </p:spPr>
        <p:txBody>
          <a:bodyPr wrap="square" rtlCol="0">
            <a:spAutoFit/>
          </a:bodyPr>
          <a:lstStyle/>
          <a:p>
            <a:pPr algn="l"/>
            <a:r>
              <a:rPr lang="en-GB" sz="1200" b="0" i="0" dirty="0">
                <a:solidFill>
                  <a:srgbClr val="000000"/>
                </a:solidFill>
                <a:effectLst/>
              </a:rPr>
              <a:t>The Laparoscopic Roux-en-Y (RNY) Gastric Bypass, sometimes referred to as the "Gastric Bypass" or the "RNY" has been the most commonly performed bariatric operation over the past 20 years. The RNY Gastric Bypass achieves weight loss well in all weight ranges, and does so reliably with a strong long-term safety record. It has therefore remained a very popular choice among bariatric surgeons and weight loss surgery patients alike. The Laparoscopic RNY Gastric Bypass has a weight loss potential in the range of 70-75% of the excess body weight, on average, and the weight loss is fairly well sustained.</a:t>
            </a:r>
          </a:p>
          <a:p>
            <a:pPr algn="l"/>
            <a:br>
              <a:rPr lang="en-GB" sz="1600" dirty="0"/>
            </a:br>
            <a:r>
              <a:rPr lang="en-GB" sz="1600" b="1" i="0" dirty="0">
                <a:solidFill>
                  <a:srgbClr val="000000"/>
                </a:solidFill>
                <a:effectLst/>
              </a:rPr>
              <a:t>The Gastric Bypass Operation</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4" name="Rectangle 13">
            <a:extLst>
              <a:ext uri="{FF2B5EF4-FFF2-40B4-BE49-F238E27FC236}">
                <a16:creationId xmlns:a16="http://schemas.microsoft.com/office/drawing/2014/main" id="{201C19B6-B3B2-4531-A11F-621D995F8C0C}"/>
              </a:ext>
            </a:extLst>
          </p:cNvPr>
          <p:cNvSpPr/>
          <p:nvPr/>
        </p:nvSpPr>
        <p:spPr>
          <a:xfrm>
            <a:off x="399982" y="6645688"/>
            <a:ext cx="1836295" cy="24916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6533212"/>
            <a:ext cx="3928281" cy="2831544"/>
          </a:xfrm>
          <a:prstGeom prst="rect">
            <a:avLst/>
          </a:prstGeom>
          <a:noFill/>
        </p:spPr>
        <p:txBody>
          <a:bodyPr wrap="square" rtlCol="0">
            <a:spAutoFit/>
          </a:bodyPr>
          <a:lstStyle/>
          <a:p>
            <a:pPr algn="l"/>
            <a:r>
              <a:rPr lang="en-GB" sz="1400" i="0" dirty="0">
                <a:solidFill>
                  <a:srgbClr val="000000"/>
                </a:solidFill>
                <a:effectLst/>
              </a:rPr>
              <a:t>Sub Heading</a:t>
            </a:r>
          </a:p>
          <a:p>
            <a:endParaRPr lang="en-GB" sz="11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Calibri" panose="020F0502020204030204"/>
                <a:ea typeface="+mn-ea"/>
                <a:cs typeface="+mn-cs"/>
              </a:rPr>
              <a:t>Sub Heading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endParaRPr lang="en-GB" sz="1600" dirty="0"/>
          </a:p>
        </p:txBody>
      </p:sp>
    </p:spTree>
    <p:extLst>
      <p:ext uri="{BB962C8B-B14F-4D97-AF65-F5344CB8AC3E}">
        <p14:creationId xmlns:p14="http://schemas.microsoft.com/office/powerpoint/2010/main" val="413837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959849" cy="338554"/>
          </a:xfrm>
          <a:prstGeom prst="rect">
            <a:avLst/>
          </a:prstGeom>
          <a:noFill/>
        </p:spPr>
        <p:txBody>
          <a:bodyPr wrap="none" rtlCol="0">
            <a:spAutoFit/>
          </a:bodyPr>
          <a:lstStyle/>
          <a:p>
            <a:r>
              <a:rPr lang="en-GB" sz="1600" dirty="0"/>
              <a:t>Laparoscopic Sleeve Gastrectomy</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6309420"/>
          </a:xfrm>
          <a:prstGeom prst="rect">
            <a:avLst/>
          </a:prstGeom>
          <a:noFill/>
        </p:spPr>
        <p:txBody>
          <a:bodyPr wrap="square" rtlCol="0">
            <a:spAutoFit/>
          </a:bodyPr>
          <a:lstStyle/>
          <a:p>
            <a:pPr algn="l"/>
            <a:r>
              <a:rPr lang="en-GB" sz="1200" b="0" i="0" dirty="0">
                <a:solidFill>
                  <a:srgbClr val="000000"/>
                </a:solidFill>
                <a:effectLst/>
              </a:rPr>
              <a:t>The Laparoscopic Sleeve Gastrectomy is a relatively new operation that can be done either as a standalone procedure for those who don't have much weight to lose, for those who are older or higher risk, or as part of a staged operation.</a:t>
            </a:r>
          </a:p>
          <a:p>
            <a:pPr algn="l"/>
            <a:endParaRPr lang="en-GB" sz="1200" dirty="0">
              <a:solidFill>
                <a:srgbClr val="000000"/>
              </a:solidFill>
            </a:endParaRPr>
          </a:p>
          <a:p>
            <a:pPr algn="l"/>
            <a:r>
              <a:rPr lang="en-GB" sz="1200" b="0" i="0" dirty="0">
                <a:solidFill>
                  <a:srgbClr val="000000"/>
                </a:solidFill>
                <a:effectLst/>
              </a:rPr>
              <a:t>The weight loss with the Sleeve Gastrectomy has been running in the range of 55% to 75% of the excess body weight, depending on your circumstances. It has been shown to have better weight loss than the Lap Banding procedures. If you are relatively young and otherwise healthy, able to exercise and are very good about following the program, you can many times exceed these averages, getting almost up to the kind of weight loss we would see with the RNY or the Duodenal Switch.</a:t>
            </a:r>
          </a:p>
          <a:p>
            <a:pPr algn="l"/>
            <a:endParaRPr lang="en-GB" sz="1200" dirty="0">
              <a:solidFill>
                <a:srgbClr val="000000"/>
              </a:solidFill>
            </a:endParaRPr>
          </a:p>
          <a:p>
            <a:pPr algn="l"/>
            <a:r>
              <a:rPr lang="en-GB" sz="1200" b="0" i="0" dirty="0">
                <a:solidFill>
                  <a:srgbClr val="000000"/>
                </a:solidFill>
                <a:effectLst/>
              </a:rPr>
              <a:t>Dr. Smith has been one of the leaders in laparoscopic techniques of performing the Sleeve Gastrectomy, having done them laparoscopically as part of the Duodenal Switch operation since 1999, and continues to be involved with teaching the technique to other bariatric surgeons.</a:t>
            </a:r>
          </a:p>
          <a:p>
            <a:pPr algn="l"/>
            <a:endParaRPr lang="en-GB" sz="1200" b="0" i="0" dirty="0">
              <a:solidFill>
                <a:srgbClr val="000000"/>
              </a:solidFill>
              <a:effectLst/>
            </a:endParaRPr>
          </a:p>
          <a:p>
            <a:pPr algn="l"/>
            <a:r>
              <a:rPr lang="en-GB" sz="1200" b="0" i="0" dirty="0">
                <a:solidFill>
                  <a:srgbClr val="000000"/>
                </a:solidFill>
                <a:effectLst/>
              </a:rPr>
              <a:t>This operation is the only bariatric procedure that has no malabsorption (as the RNY and DS do) and no foreign body issues (as the Lap-Band® does). There is a very low risk at the time of surgery, relative to the RNY and the DS, and an extremely low risk of needing another operation in the future, especially compared to Laparoscopic Gastric Banding procedures.</a:t>
            </a:r>
          </a:p>
          <a:p>
            <a:pPr algn="l"/>
            <a:br>
              <a:rPr lang="en-GB" sz="1600" dirty="0"/>
            </a:br>
            <a:r>
              <a:rPr lang="en-GB" sz="1600" b="1" i="0" dirty="0">
                <a:solidFill>
                  <a:srgbClr val="000000"/>
                </a:solidFill>
                <a:effectLst/>
              </a:rPr>
              <a:t>The Sleeve Gastrectomy Operation</a:t>
            </a:r>
          </a:p>
          <a:p>
            <a:pPr algn="l"/>
            <a:endParaRPr lang="en-GB" sz="1200" b="0" i="0" dirty="0">
              <a:solidFill>
                <a:srgbClr val="000000"/>
              </a:solidFill>
              <a:effectLst/>
            </a:endParaRPr>
          </a:p>
          <a:p>
            <a:pPr algn="l"/>
            <a:r>
              <a:rPr lang="en-GB" sz="1200" b="0" i="0" dirty="0">
                <a:solidFill>
                  <a:srgbClr val="000000"/>
                </a:solidFill>
                <a:effectLst/>
              </a:rPr>
              <a:t>The Sleeve Gastrectomy operation is done with 5 small incisions, </a:t>
            </a:r>
          </a:p>
          <a:p>
            <a:pPr algn="l"/>
            <a:r>
              <a:rPr lang="en-GB" sz="1200" b="0" i="0" dirty="0">
                <a:solidFill>
                  <a:srgbClr val="000000"/>
                </a:solidFill>
                <a:effectLst/>
              </a:rPr>
              <a:t>and takes 45 minutes to an hour to do. Dr. Smith uses a small </a:t>
            </a:r>
          </a:p>
          <a:p>
            <a:pPr algn="l"/>
            <a:r>
              <a:rPr lang="en-GB" sz="1200" b="0" i="0" dirty="0">
                <a:solidFill>
                  <a:srgbClr val="000000"/>
                </a:solidFill>
                <a:effectLst/>
              </a:rPr>
              <a:t>tube to size the Sleeve so that the diameter of the resulting </a:t>
            </a:r>
          </a:p>
          <a:p>
            <a:pPr algn="l"/>
            <a:r>
              <a:rPr lang="en-GB" sz="1200" b="0" i="0" dirty="0">
                <a:solidFill>
                  <a:srgbClr val="000000"/>
                </a:solidFill>
                <a:effectLst/>
              </a:rPr>
              <a:t>stomach pouch is not too small or too large. He does a "leak test" </a:t>
            </a:r>
          </a:p>
          <a:p>
            <a:pPr algn="l"/>
            <a:r>
              <a:rPr lang="en-GB" sz="1200" b="0" i="0" dirty="0">
                <a:solidFill>
                  <a:srgbClr val="000000"/>
                </a:solidFill>
                <a:effectLst/>
              </a:rPr>
              <a:t>in the operating room before he completes the operation. Having </a:t>
            </a:r>
          </a:p>
          <a:p>
            <a:pPr algn="l"/>
            <a:r>
              <a:rPr lang="en-GB" sz="1200" b="0" i="0" dirty="0">
                <a:solidFill>
                  <a:srgbClr val="000000"/>
                </a:solidFill>
                <a:effectLst/>
              </a:rPr>
              <a:t>the Laparoscopic Sleeve Gastrectomy usually involves just an </a:t>
            </a:r>
          </a:p>
          <a:p>
            <a:pPr algn="l"/>
            <a:r>
              <a:rPr lang="en-GB" sz="1200" b="0" i="0" dirty="0">
                <a:solidFill>
                  <a:srgbClr val="000000"/>
                </a:solidFill>
                <a:effectLst/>
              </a:rPr>
              <a:t>overnight stay in the hospital. There is no drain or nasogastric </a:t>
            </a:r>
          </a:p>
          <a:p>
            <a:pPr algn="l"/>
            <a:r>
              <a:rPr lang="en-GB" sz="1200" b="0" i="0" dirty="0">
                <a:solidFill>
                  <a:srgbClr val="000000"/>
                </a:solidFill>
                <a:effectLst/>
              </a:rPr>
              <a:t>tube. You are able to return to work, resume heavy lifting and </a:t>
            </a:r>
          </a:p>
          <a:p>
            <a:pPr algn="l"/>
            <a:r>
              <a:rPr lang="en-GB" sz="1200" b="0" i="0" dirty="0">
                <a:solidFill>
                  <a:srgbClr val="000000"/>
                </a:solidFill>
                <a:effectLst/>
              </a:rPr>
              <a:t>strenuous activity, in most cases, in about two weeks from the </a:t>
            </a:r>
          </a:p>
          <a:p>
            <a:pPr algn="l"/>
            <a:r>
              <a:rPr lang="en-GB" sz="1200" b="0" i="0" dirty="0">
                <a:solidFill>
                  <a:srgbClr val="000000"/>
                </a:solidFill>
                <a:effectLst/>
              </a:rPr>
              <a:t>time of surgery. If you are able to do light duty at work, there is </a:t>
            </a:r>
          </a:p>
          <a:p>
            <a:pPr algn="l"/>
            <a:r>
              <a:rPr lang="en-GB" sz="1200" b="0" i="0" dirty="0">
                <a:solidFill>
                  <a:srgbClr val="000000"/>
                </a:solidFill>
                <a:effectLst/>
              </a:rPr>
              <a:t>the possibility of going back to work sooner than two weeks.</a:t>
            </a:r>
          </a:p>
        </p:txBody>
      </p:sp>
      <p:sp>
        <p:nvSpPr>
          <p:cNvPr id="14" name="Rectangle 13">
            <a:extLst>
              <a:ext uri="{FF2B5EF4-FFF2-40B4-BE49-F238E27FC236}">
                <a16:creationId xmlns:a16="http://schemas.microsoft.com/office/drawing/2014/main" id="{201C19B6-B3B2-4531-A11F-621D995F8C0C}"/>
              </a:ext>
            </a:extLst>
          </p:cNvPr>
          <p:cNvSpPr/>
          <p:nvPr/>
        </p:nvSpPr>
        <p:spPr>
          <a:xfrm>
            <a:off x="4745329" y="6481690"/>
            <a:ext cx="1836295" cy="24922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Tree>
    <p:extLst>
      <p:ext uri="{BB962C8B-B14F-4D97-AF65-F5344CB8AC3E}">
        <p14:creationId xmlns:p14="http://schemas.microsoft.com/office/powerpoint/2010/main" val="32803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8956298"/>
          </a:xfrm>
          <a:prstGeom prst="rect">
            <a:avLst/>
          </a:prstGeom>
          <a:noFill/>
        </p:spPr>
        <p:txBody>
          <a:bodyPr wrap="none" rtlCol="0">
            <a:spAutoFit/>
          </a:bodyPr>
          <a:lstStyle/>
          <a:p>
            <a:r>
              <a:rPr lang="en-GB" sz="3600" dirty="0"/>
              <a:t>HTML pages</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8956298"/>
          </a:xfrm>
          <a:prstGeom prst="rect">
            <a:avLst/>
          </a:prstGeom>
          <a:noFill/>
        </p:spPr>
        <p:txBody>
          <a:bodyPr wrap="none" rtlCol="0">
            <a:spAutoFit/>
          </a:bodyPr>
          <a:lstStyle/>
          <a:p>
            <a:r>
              <a:rPr lang="en-GB" sz="3600" dirty="0"/>
              <a:t>PHP pages</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highlight>
                  <a:srgbClr val="FFFF00"/>
                </a:highlight>
              </a:rPr>
              <a:t>About the hospital</a:t>
            </a:r>
          </a:p>
          <a:p>
            <a:r>
              <a:rPr lang="en-GB" sz="3600" dirty="0">
                <a:highlight>
                  <a:srgbClr val="FFFF00"/>
                </a:highlight>
              </a:rPr>
              <a:t>About procedures</a:t>
            </a:r>
          </a:p>
          <a:p>
            <a:r>
              <a:rPr lang="en-GB" sz="3600" dirty="0"/>
              <a:t>	</a:t>
            </a:r>
            <a:r>
              <a:rPr lang="en-GB" sz="3600" dirty="0">
                <a:highlight>
                  <a:srgbClr val="FFFF00"/>
                </a:highlight>
              </a:rPr>
              <a:t>DS</a:t>
            </a:r>
          </a:p>
          <a:p>
            <a:r>
              <a:rPr lang="en-GB" sz="3600" dirty="0"/>
              <a:t>	</a:t>
            </a:r>
            <a:r>
              <a:rPr lang="en-GB" sz="3600" dirty="0">
                <a:highlight>
                  <a:srgbClr val="FFFF00"/>
                </a:highlight>
              </a:rPr>
              <a:t>GB</a:t>
            </a:r>
          </a:p>
          <a:p>
            <a:r>
              <a:rPr lang="en-GB" sz="3600" dirty="0"/>
              <a:t>	</a:t>
            </a:r>
            <a:r>
              <a:rPr lang="en-GB" sz="3600" dirty="0">
                <a:highlight>
                  <a:srgbClr val="FFFF00"/>
                </a:highlight>
              </a:rPr>
              <a:t>SG</a:t>
            </a:r>
          </a:p>
          <a:p>
            <a:r>
              <a:rPr lang="en-GB" sz="3600" dirty="0">
                <a:highlight>
                  <a:srgbClr val="FFFF00"/>
                </a:highlight>
              </a:rPr>
              <a:t>Patient stories</a:t>
            </a:r>
          </a:p>
          <a:p>
            <a:r>
              <a:rPr lang="en-GB" sz="3600" dirty="0"/>
              <a:t>Pre- and post-op resources</a:t>
            </a:r>
          </a:p>
          <a:p>
            <a:r>
              <a:rPr lang="en-GB" sz="3600" dirty="0"/>
              <a:t>Video gallery</a:t>
            </a:r>
          </a:p>
          <a:p>
            <a:r>
              <a:rPr lang="en-GB" sz="3600" dirty="0"/>
              <a:t>Blog</a:t>
            </a:r>
          </a:p>
          <a:p>
            <a:r>
              <a:rPr lang="en-GB" sz="3600" dirty="0"/>
              <a:t>Start here questionnaire</a:t>
            </a:r>
          </a:p>
          <a:p>
            <a:r>
              <a:rPr lang="en-GB" sz="3600" dirty="0">
                <a:highlight>
                  <a:srgbClr val="FFFF00"/>
                </a:highlight>
              </a:rPr>
              <a:t>Header</a:t>
            </a:r>
          </a:p>
          <a:p>
            <a:r>
              <a:rPr lang="en-GB" sz="3600" dirty="0">
                <a:highlight>
                  <a:srgbClr val="FFFF00"/>
                </a:highlight>
              </a:rPr>
              <a:t>Footer</a:t>
            </a:r>
          </a:p>
        </p:txBody>
      </p:sp>
    </p:spTree>
    <p:extLst>
      <p:ext uri="{BB962C8B-B14F-4D97-AF65-F5344CB8AC3E}">
        <p14:creationId xmlns:p14="http://schemas.microsoft.com/office/powerpoint/2010/main" val="2020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5" name="Picture 4">
            <a:extLst>
              <a:ext uri="{FF2B5EF4-FFF2-40B4-BE49-F238E27FC236}">
                <a16:creationId xmlns:a16="http://schemas.microsoft.com/office/drawing/2014/main" id="{98C6047B-6167-490D-856A-1220D7A047A2}"/>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7971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pic>
        <p:nvPicPr>
          <p:cNvPr id="21" name="Picture 20">
            <a:extLst>
              <a:ext uri="{FF2B5EF4-FFF2-40B4-BE49-F238E27FC236}">
                <a16:creationId xmlns:a16="http://schemas.microsoft.com/office/drawing/2014/main" id="{CFC94F45-C148-4E11-B39E-0A13DFB6BB46}"/>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6575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pic>
        <p:nvPicPr>
          <p:cNvPr id="11" name="Picture 10">
            <a:extLst>
              <a:ext uri="{FF2B5EF4-FFF2-40B4-BE49-F238E27FC236}">
                <a16:creationId xmlns:a16="http://schemas.microsoft.com/office/drawing/2014/main" id="{C8B680C4-7355-4269-84FD-3379EB74369F}"/>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30558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17E804-3DF0-4466-B2D6-AA33509EE98A}"/>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CD37396-DE6A-4F0F-9B28-9A352FB0DA2B}"/>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403D35F-0EE2-49B2-9942-3EB228DD3935}"/>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sp>
        <p:nvSpPr>
          <p:cNvPr id="5" name="Rectangle 4">
            <a:extLst>
              <a:ext uri="{FF2B5EF4-FFF2-40B4-BE49-F238E27FC236}">
                <a16:creationId xmlns:a16="http://schemas.microsoft.com/office/drawing/2014/main" id="{8A2BF8C9-38AF-455E-B567-1B2EF3BC2E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9801E43-CAD5-4242-9AC4-1E0DFFD6A287}"/>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BB63523D-5788-4D23-9347-AB9870E7FA31}"/>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F7A6B6B8-0A58-4A82-B29B-32BA1AFE534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76612B-D9F9-4B13-8A61-8AFEAE6A461F}"/>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0" name="TextBox 9">
            <a:extLst>
              <a:ext uri="{FF2B5EF4-FFF2-40B4-BE49-F238E27FC236}">
                <a16:creationId xmlns:a16="http://schemas.microsoft.com/office/drawing/2014/main" id="{6056098E-290E-497A-A1C4-F9553BA9B7E2}"/>
              </a:ext>
            </a:extLst>
          </p:cNvPr>
          <p:cNvSpPr txBox="1"/>
          <p:nvPr/>
        </p:nvSpPr>
        <p:spPr>
          <a:xfrm>
            <a:off x="276376" y="2664551"/>
            <a:ext cx="6305250" cy="461665"/>
          </a:xfrm>
          <a:prstGeom prst="rect">
            <a:avLst/>
          </a:prstGeom>
          <a:noFill/>
        </p:spPr>
        <p:txBody>
          <a:bodyPr wrap="square" rtlCol="0">
            <a:spAutoFit/>
          </a:bodyPr>
          <a:lstStyle/>
          <a:p>
            <a:pPr algn="l"/>
            <a:r>
              <a:rPr lang="en-GB" sz="1200" dirty="0">
                <a:solidFill>
                  <a:srgbClr val="000000"/>
                </a:solidFill>
              </a:rPr>
              <a:t>Introductory information about the procedures available, e.g. how many and which is most common. “Click below to read more about each procedure.”</a:t>
            </a:r>
          </a:p>
        </p:txBody>
      </p:sp>
      <p:sp>
        <p:nvSpPr>
          <p:cNvPr id="16" name="TextBox 15">
            <a:extLst>
              <a:ext uri="{FF2B5EF4-FFF2-40B4-BE49-F238E27FC236}">
                <a16:creationId xmlns:a16="http://schemas.microsoft.com/office/drawing/2014/main" id="{2CD190DD-E027-4429-AB58-2864F5797D7A}"/>
              </a:ext>
            </a:extLst>
          </p:cNvPr>
          <p:cNvSpPr txBox="1"/>
          <p:nvPr/>
        </p:nvSpPr>
        <p:spPr>
          <a:xfrm>
            <a:off x="276376" y="3421304"/>
            <a:ext cx="6305250" cy="1754326"/>
          </a:xfrm>
          <a:prstGeom prst="rect">
            <a:avLst/>
          </a:prstGeom>
          <a:noFill/>
        </p:spPr>
        <p:txBody>
          <a:bodyPr wrap="square" numCol="3" spcCol="18000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000000"/>
                </a:solidFill>
                <a:effectLst/>
                <a:uLnTx/>
                <a:uFillTx/>
                <a:latin typeface="Calibri" panose="020F0502020204030204"/>
                <a:ea typeface="+mn-ea"/>
                <a:cs typeface="+mn-cs"/>
              </a:rPr>
              <a:t>Laparoscopic Duodenal Switch</a:t>
            </a:r>
            <a:endParaRPr kumimoji="0" lang="en-GB"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RNY Gastric Bypass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b="1" noProof="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GB" sz="1600" b="1" dirty="0">
                <a:solidFill>
                  <a:srgbClr val="000000"/>
                </a:solidFill>
                <a:latin typeface="Calibri" panose="020F0502020204030204"/>
              </a:rPr>
              <a:t>Laparoscopic Sleeve Gastrectomy</a:t>
            </a:r>
            <a:endParaRPr lang="en-GB" sz="1200" b="1" dirty="0">
              <a:solidFill>
                <a:srgbClr val="000000"/>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Short starting sentence </a:t>
            </a:r>
          </a:p>
        </p:txBody>
      </p:sp>
      <p:sp>
        <p:nvSpPr>
          <p:cNvPr id="13" name="Rectangle: Diagonal Corners Rounded 12">
            <a:extLst>
              <a:ext uri="{FF2B5EF4-FFF2-40B4-BE49-F238E27FC236}">
                <a16:creationId xmlns:a16="http://schemas.microsoft.com/office/drawing/2014/main" id="{D9889027-8320-4893-A5A9-6A9FAFA20941}"/>
              </a:ext>
            </a:extLst>
          </p:cNvPr>
          <p:cNvSpPr/>
          <p:nvPr/>
        </p:nvSpPr>
        <p:spPr>
          <a:xfrm flipH="1">
            <a:off x="4909025" y="4727753"/>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4" name="Rectangle: Diagonal Corners Rounded 13">
            <a:extLst>
              <a:ext uri="{FF2B5EF4-FFF2-40B4-BE49-F238E27FC236}">
                <a16:creationId xmlns:a16="http://schemas.microsoft.com/office/drawing/2014/main" id="{0219653C-43BC-4618-960D-856A50569D69}"/>
              </a:ext>
            </a:extLst>
          </p:cNvPr>
          <p:cNvSpPr/>
          <p:nvPr/>
        </p:nvSpPr>
        <p:spPr>
          <a:xfrm flipH="1">
            <a:off x="2798154" y="4727754"/>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5" name="Rectangle: Diagonal Corners Rounded 14">
            <a:extLst>
              <a:ext uri="{FF2B5EF4-FFF2-40B4-BE49-F238E27FC236}">
                <a16:creationId xmlns:a16="http://schemas.microsoft.com/office/drawing/2014/main" id="{6B83900B-7C40-4818-B452-373B4A20F6A7}"/>
              </a:ext>
            </a:extLst>
          </p:cNvPr>
          <p:cNvSpPr/>
          <p:nvPr/>
        </p:nvSpPr>
        <p:spPr>
          <a:xfrm flipH="1">
            <a:off x="687284" y="4727755"/>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17" name="TextBox 16">
            <a:extLst>
              <a:ext uri="{FF2B5EF4-FFF2-40B4-BE49-F238E27FC236}">
                <a16:creationId xmlns:a16="http://schemas.microsoft.com/office/drawing/2014/main" id="{F4B4AAD7-91F3-48A7-A3AE-911D446BE170}"/>
              </a:ext>
            </a:extLst>
          </p:cNvPr>
          <p:cNvSpPr txBox="1"/>
          <p:nvPr/>
        </p:nvSpPr>
        <p:spPr>
          <a:xfrm>
            <a:off x="276374" y="5507188"/>
            <a:ext cx="6305250" cy="338554"/>
          </a:xfrm>
          <a:prstGeom prst="rect">
            <a:avLst/>
          </a:prstGeom>
          <a:noFill/>
        </p:spPr>
        <p:txBody>
          <a:bodyPr wrap="square" rtlCol="0">
            <a:spAutoFit/>
          </a:bodyPr>
          <a:lstStyle/>
          <a:p>
            <a:pPr algn="l"/>
            <a:r>
              <a:rPr lang="en-GB" sz="1600" b="1" dirty="0">
                <a:solidFill>
                  <a:srgbClr val="000000"/>
                </a:solidFill>
              </a:rPr>
              <a:t>Revisions of Bariatric Operations</a:t>
            </a:r>
          </a:p>
        </p:txBody>
      </p:sp>
      <p:sp>
        <p:nvSpPr>
          <p:cNvPr id="18" name="TextBox 17">
            <a:extLst>
              <a:ext uri="{FF2B5EF4-FFF2-40B4-BE49-F238E27FC236}">
                <a16:creationId xmlns:a16="http://schemas.microsoft.com/office/drawing/2014/main" id="{7D47B27F-42D1-4002-9976-403B0CD9AB18}"/>
              </a:ext>
            </a:extLst>
          </p:cNvPr>
          <p:cNvSpPr txBox="1"/>
          <p:nvPr/>
        </p:nvSpPr>
        <p:spPr>
          <a:xfrm>
            <a:off x="276374" y="5845742"/>
            <a:ext cx="6305250" cy="1384995"/>
          </a:xfrm>
          <a:prstGeom prst="rect">
            <a:avLst/>
          </a:prstGeom>
          <a:noFill/>
        </p:spPr>
        <p:txBody>
          <a:bodyPr wrap="square" rtlCol="0">
            <a:spAutoFit/>
          </a:bodyPr>
          <a:lstStyle/>
          <a:p>
            <a:r>
              <a:rPr lang="en-GB" sz="1200" dirty="0">
                <a:solidFill>
                  <a:srgbClr val="000000"/>
                </a:solidFill>
              </a:rPr>
              <a:t>Paragraph about revisions.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a:p>
            <a:pPr algn="l"/>
            <a:endParaRPr lang="en-GB" sz="1200" dirty="0">
              <a:solidFill>
                <a:srgbClr val="000000"/>
              </a:solidFill>
            </a:endParaRPr>
          </a:p>
          <a:p>
            <a:r>
              <a:rPr lang="en-GB" sz="1200" dirty="0">
                <a:solidFill>
                  <a:srgbClr val="000000"/>
                </a:solidFill>
              </a:rPr>
              <a:t>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 </a:t>
            </a:r>
          </a:p>
        </p:txBody>
      </p:sp>
      <p:pic>
        <p:nvPicPr>
          <p:cNvPr id="19" name="Picture 18">
            <a:extLst>
              <a:ext uri="{FF2B5EF4-FFF2-40B4-BE49-F238E27FC236}">
                <a16:creationId xmlns:a16="http://schemas.microsoft.com/office/drawing/2014/main" id="{F970E7C8-EF8F-4864-990F-61B086AD9A1A}"/>
              </a:ext>
            </a:extLst>
          </p:cNvPr>
          <p:cNvPicPr>
            <a:picLocks noChangeAspect="1"/>
          </p:cNvPicPr>
          <p:nvPr/>
        </p:nvPicPr>
        <p:blipFill>
          <a:blip r:embed="rId5"/>
          <a:stretch>
            <a:fillRect/>
          </a:stretch>
        </p:blipFill>
        <p:spPr>
          <a:xfrm>
            <a:off x="0" y="14"/>
            <a:ext cx="6858000" cy="797912"/>
          </a:xfrm>
          <a:prstGeom prst="rect">
            <a:avLst/>
          </a:prstGeom>
        </p:spPr>
      </p:pic>
    </p:spTree>
    <p:extLst>
      <p:ext uri="{BB962C8B-B14F-4D97-AF65-F5344CB8AC3E}">
        <p14:creationId xmlns:p14="http://schemas.microsoft.com/office/powerpoint/2010/main" val="202766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763B69-8364-486C-B0DE-58B1175F9FF4}"/>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A9A7E3B9-70C6-4A16-B6D8-EA3AFD3505F8}"/>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A2D3681-C2D0-4BF3-AB9D-9E626DD934BD}"/>
              </a:ext>
            </a:extLst>
          </p:cNvPr>
          <p:cNvSpPr txBox="1"/>
          <p:nvPr/>
        </p:nvSpPr>
        <p:spPr>
          <a:xfrm>
            <a:off x="3785673" y="1087875"/>
            <a:ext cx="2705035" cy="830997"/>
          </a:xfrm>
          <a:prstGeom prst="rect">
            <a:avLst/>
          </a:prstGeom>
          <a:noFill/>
        </p:spPr>
        <p:txBody>
          <a:bodyPr wrap="none" rtlCol="0">
            <a:spAutoFit/>
          </a:bodyPr>
          <a:lstStyle/>
          <a:p>
            <a:pPr algn="r"/>
            <a:r>
              <a:rPr lang="en-GB" sz="2400" dirty="0"/>
              <a:t>Patient Experiences </a:t>
            </a:r>
          </a:p>
          <a:p>
            <a:pPr algn="r"/>
            <a:r>
              <a:rPr lang="en-GB" sz="2400" dirty="0"/>
              <a:t>and Success Stories</a:t>
            </a:r>
          </a:p>
        </p:txBody>
      </p:sp>
      <p:sp>
        <p:nvSpPr>
          <p:cNvPr id="5" name="Rectangle 4">
            <a:extLst>
              <a:ext uri="{FF2B5EF4-FFF2-40B4-BE49-F238E27FC236}">
                <a16:creationId xmlns:a16="http://schemas.microsoft.com/office/drawing/2014/main" id="{6438A6E4-9B04-4DE6-B95B-6CE2BD1C58F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DE356D9-9E56-4723-A0BF-0E7DF325E53C}"/>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7" name="TextBox 6">
            <a:extLst>
              <a:ext uri="{FF2B5EF4-FFF2-40B4-BE49-F238E27FC236}">
                <a16:creationId xmlns:a16="http://schemas.microsoft.com/office/drawing/2014/main" id="{02E92B9E-10CC-4B7E-B10C-143690395DE5}"/>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8" name="Picture 2" descr="Center for Metabolic and Obesity Surgery">
            <a:extLst>
              <a:ext uri="{FF2B5EF4-FFF2-40B4-BE49-F238E27FC236}">
                <a16:creationId xmlns:a16="http://schemas.microsoft.com/office/drawing/2014/main" id="{51FC48F6-7BE2-48D2-A637-7F9307D9946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794B87-1F4F-44BE-9347-FF79EEFCCC81}"/>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grpSp>
        <p:nvGrpSpPr>
          <p:cNvPr id="13" name="Group 12">
            <a:extLst>
              <a:ext uri="{FF2B5EF4-FFF2-40B4-BE49-F238E27FC236}">
                <a16:creationId xmlns:a16="http://schemas.microsoft.com/office/drawing/2014/main" id="{07CCD1DB-E09A-4E6A-86EB-E384B888BC7F}"/>
              </a:ext>
            </a:extLst>
          </p:cNvPr>
          <p:cNvGrpSpPr/>
          <p:nvPr/>
        </p:nvGrpSpPr>
        <p:grpSpPr>
          <a:xfrm>
            <a:off x="272471" y="3660007"/>
            <a:ext cx="6218237" cy="461665"/>
            <a:chOff x="272471" y="3461333"/>
            <a:chExt cx="6218237" cy="461665"/>
          </a:xfrm>
        </p:grpSpPr>
        <p:pic>
          <p:nvPicPr>
            <p:cNvPr id="10" name="Graphic 9" descr="Open quotation mark with solid fill">
              <a:extLst>
                <a:ext uri="{FF2B5EF4-FFF2-40B4-BE49-F238E27FC236}">
                  <a16:creationId xmlns:a16="http://schemas.microsoft.com/office/drawing/2014/main" id="{2E5C3EF1-B60D-4936-B2C4-5D9A73673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1" name="TextBox 10">
              <a:extLst>
                <a:ext uri="{FF2B5EF4-FFF2-40B4-BE49-F238E27FC236}">
                  <a16:creationId xmlns:a16="http://schemas.microsoft.com/office/drawing/2014/main" id="{0B51A0A9-DA7E-4602-B8A4-7C8A4D4C26E4}"/>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2" name="TextBox 11">
            <a:extLst>
              <a:ext uri="{FF2B5EF4-FFF2-40B4-BE49-F238E27FC236}">
                <a16:creationId xmlns:a16="http://schemas.microsoft.com/office/drawing/2014/main" id="{85F98AC0-756D-4573-83B1-C637DAD20CF5}"/>
              </a:ext>
            </a:extLst>
          </p:cNvPr>
          <p:cNvSpPr txBox="1"/>
          <p:nvPr/>
        </p:nvSpPr>
        <p:spPr>
          <a:xfrm>
            <a:off x="272471" y="3075232"/>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4" name="Group 13">
            <a:extLst>
              <a:ext uri="{FF2B5EF4-FFF2-40B4-BE49-F238E27FC236}">
                <a16:creationId xmlns:a16="http://schemas.microsoft.com/office/drawing/2014/main" id="{1F65920B-0D84-4886-AF59-644AD0AC4635}"/>
              </a:ext>
            </a:extLst>
          </p:cNvPr>
          <p:cNvGrpSpPr/>
          <p:nvPr/>
        </p:nvGrpSpPr>
        <p:grpSpPr>
          <a:xfrm>
            <a:off x="272471" y="5137776"/>
            <a:ext cx="6218237" cy="461665"/>
            <a:chOff x="272471" y="3461333"/>
            <a:chExt cx="6218237" cy="461665"/>
          </a:xfrm>
        </p:grpSpPr>
        <p:pic>
          <p:nvPicPr>
            <p:cNvPr id="15" name="Graphic 14" descr="Open quotation mark with solid fill">
              <a:extLst>
                <a:ext uri="{FF2B5EF4-FFF2-40B4-BE49-F238E27FC236}">
                  <a16:creationId xmlns:a16="http://schemas.microsoft.com/office/drawing/2014/main" id="{13DDF66C-2032-46B6-B88B-BDACD773C7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16" name="TextBox 15">
              <a:extLst>
                <a:ext uri="{FF2B5EF4-FFF2-40B4-BE49-F238E27FC236}">
                  <a16:creationId xmlns:a16="http://schemas.microsoft.com/office/drawing/2014/main" id="{D2A4166E-5DDE-4E95-89A6-FE35ACCDDDE3}"/>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17" name="TextBox 16">
            <a:extLst>
              <a:ext uri="{FF2B5EF4-FFF2-40B4-BE49-F238E27FC236}">
                <a16:creationId xmlns:a16="http://schemas.microsoft.com/office/drawing/2014/main" id="{3C313BF8-675F-4A9F-A293-78D8086539C2}"/>
              </a:ext>
            </a:extLst>
          </p:cNvPr>
          <p:cNvSpPr txBox="1"/>
          <p:nvPr/>
        </p:nvSpPr>
        <p:spPr>
          <a:xfrm>
            <a:off x="272471" y="4553001"/>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18" name="Group 17">
            <a:extLst>
              <a:ext uri="{FF2B5EF4-FFF2-40B4-BE49-F238E27FC236}">
                <a16:creationId xmlns:a16="http://schemas.microsoft.com/office/drawing/2014/main" id="{21F03000-14CB-4719-B1C0-152BE2DEAA23}"/>
              </a:ext>
            </a:extLst>
          </p:cNvPr>
          <p:cNvGrpSpPr/>
          <p:nvPr/>
        </p:nvGrpSpPr>
        <p:grpSpPr>
          <a:xfrm>
            <a:off x="272471" y="6605479"/>
            <a:ext cx="6218237" cy="461665"/>
            <a:chOff x="272471" y="3461333"/>
            <a:chExt cx="6218237" cy="461665"/>
          </a:xfrm>
        </p:grpSpPr>
        <p:pic>
          <p:nvPicPr>
            <p:cNvPr id="19" name="Graphic 18" descr="Open quotation mark with solid fill">
              <a:extLst>
                <a:ext uri="{FF2B5EF4-FFF2-40B4-BE49-F238E27FC236}">
                  <a16:creationId xmlns:a16="http://schemas.microsoft.com/office/drawing/2014/main" id="{019509AA-2501-4FA8-886D-0478927B83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0" name="TextBox 19">
              <a:extLst>
                <a:ext uri="{FF2B5EF4-FFF2-40B4-BE49-F238E27FC236}">
                  <a16:creationId xmlns:a16="http://schemas.microsoft.com/office/drawing/2014/main" id="{4DA7C6D5-243B-4646-BAA8-77F5D3D52D96}"/>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1" name="TextBox 20">
            <a:extLst>
              <a:ext uri="{FF2B5EF4-FFF2-40B4-BE49-F238E27FC236}">
                <a16:creationId xmlns:a16="http://schemas.microsoft.com/office/drawing/2014/main" id="{06239B53-3CBD-4290-97D8-C4591EC03C15}"/>
              </a:ext>
            </a:extLst>
          </p:cNvPr>
          <p:cNvSpPr txBox="1"/>
          <p:nvPr/>
        </p:nvSpPr>
        <p:spPr>
          <a:xfrm>
            <a:off x="272471" y="6020704"/>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grpSp>
        <p:nvGrpSpPr>
          <p:cNvPr id="22" name="Group 21">
            <a:extLst>
              <a:ext uri="{FF2B5EF4-FFF2-40B4-BE49-F238E27FC236}">
                <a16:creationId xmlns:a16="http://schemas.microsoft.com/office/drawing/2014/main" id="{4B2E6EEF-1BE8-4298-901A-BE486E6A506C}"/>
              </a:ext>
            </a:extLst>
          </p:cNvPr>
          <p:cNvGrpSpPr/>
          <p:nvPr/>
        </p:nvGrpSpPr>
        <p:grpSpPr>
          <a:xfrm>
            <a:off x="272471" y="8083248"/>
            <a:ext cx="6218237" cy="461665"/>
            <a:chOff x="272471" y="3461333"/>
            <a:chExt cx="6218237" cy="461665"/>
          </a:xfrm>
        </p:grpSpPr>
        <p:pic>
          <p:nvPicPr>
            <p:cNvPr id="23" name="Graphic 22" descr="Open quotation mark with solid fill">
              <a:extLst>
                <a:ext uri="{FF2B5EF4-FFF2-40B4-BE49-F238E27FC236}">
                  <a16:creationId xmlns:a16="http://schemas.microsoft.com/office/drawing/2014/main" id="{48B7D3CF-FB0D-4FA8-B7AB-1200C4A3E3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2471" y="3480788"/>
              <a:ext cx="232826" cy="232826"/>
            </a:xfrm>
            <a:prstGeom prst="rect">
              <a:avLst/>
            </a:prstGeom>
          </p:spPr>
        </p:pic>
        <p:sp>
          <p:nvSpPr>
            <p:cNvPr id="24" name="TextBox 23">
              <a:extLst>
                <a:ext uri="{FF2B5EF4-FFF2-40B4-BE49-F238E27FC236}">
                  <a16:creationId xmlns:a16="http://schemas.microsoft.com/office/drawing/2014/main" id="{FD394CEB-1196-4583-90C5-D42052201792}"/>
                </a:ext>
              </a:extLst>
            </p:cNvPr>
            <p:cNvSpPr txBox="1"/>
            <p:nvPr/>
          </p:nvSpPr>
          <p:spPr>
            <a:xfrm>
              <a:off x="434058" y="3461333"/>
              <a:ext cx="6056650" cy="461665"/>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grpSp>
      <p:sp>
        <p:nvSpPr>
          <p:cNvPr id="25" name="TextBox 24">
            <a:extLst>
              <a:ext uri="{FF2B5EF4-FFF2-40B4-BE49-F238E27FC236}">
                <a16:creationId xmlns:a16="http://schemas.microsoft.com/office/drawing/2014/main" id="{F318F0A7-830A-4901-BC59-FFF5C07176B4}"/>
              </a:ext>
            </a:extLst>
          </p:cNvPr>
          <p:cNvSpPr txBox="1"/>
          <p:nvPr/>
        </p:nvSpPr>
        <p:spPr>
          <a:xfrm>
            <a:off x="272471" y="7498473"/>
            <a:ext cx="2278894" cy="523220"/>
          </a:xfrm>
          <a:prstGeom prst="rect">
            <a:avLst/>
          </a:prstGeom>
          <a:noFill/>
        </p:spPr>
        <p:txBody>
          <a:bodyPr wrap="none" rtlCol="0">
            <a:spAutoFit/>
          </a:bodyPr>
          <a:lstStyle/>
          <a:p>
            <a:r>
              <a:rPr lang="en-GB" sz="1400" b="1" dirty="0"/>
              <a:t>Name/Anon from City, State</a:t>
            </a:r>
          </a:p>
          <a:p>
            <a:r>
              <a:rPr lang="en-GB" sz="1400" b="1" dirty="0"/>
              <a:t>Received x procedure</a:t>
            </a:r>
          </a:p>
        </p:txBody>
      </p:sp>
      <p:sp>
        <p:nvSpPr>
          <p:cNvPr id="26" name="TextBox 25">
            <a:extLst>
              <a:ext uri="{FF2B5EF4-FFF2-40B4-BE49-F238E27FC236}">
                <a16:creationId xmlns:a16="http://schemas.microsoft.com/office/drawing/2014/main" id="{03610DF3-BD65-4FFB-B891-B2BC940E8907}"/>
              </a:ext>
            </a:extLst>
          </p:cNvPr>
          <p:cNvSpPr txBox="1"/>
          <p:nvPr/>
        </p:nvSpPr>
        <p:spPr>
          <a:xfrm>
            <a:off x="4410330" y="8677423"/>
            <a:ext cx="2080378" cy="307777"/>
          </a:xfrm>
          <a:prstGeom prst="rect">
            <a:avLst/>
          </a:prstGeom>
          <a:noFill/>
          <a:ln>
            <a:solidFill>
              <a:schemeClr val="tx1"/>
            </a:solidFill>
          </a:ln>
        </p:spPr>
        <p:txBody>
          <a:bodyPr wrap="none" rtlCol="0">
            <a:spAutoFit/>
          </a:bodyPr>
          <a:lstStyle/>
          <a:p>
            <a:r>
              <a:rPr lang="en-GB" sz="1400" dirty="0"/>
              <a:t>Previous | 1 | 2 | 3 | Next</a:t>
            </a:r>
          </a:p>
        </p:txBody>
      </p:sp>
      <p:sp>
        <p:nvSpPr>
          <p:cNvPr id="27" name="TextBox 26">
            <a:extLst>
              <a:ext uri="{FF2B5EF4-FFF2-40B4-BE49-F238E27FC236}">
                <a16:creationId xmlns:a16="http://schemas.microsoft.com/office/drawing/2014/main" id="{6302B46C-4F0A-40B4-A67D-7CF61806924D}"/>
              </a:ext>
            </a:extLst>
          </p:cNvPr>
          <p:cNvSpPr txBox="1"/>
          <p:nvPr/>
        </p:nvSpPr>
        <p:spPr>
          <a:xfrm>
            <a:off x="4410330" y="2767455"/>
            <a:ext cx="2080378" cy="307777"/>
          </a:xfrm>
          <a:prstGeom prst="rect">
            <a:avLst/>
          </a:prstGeom>
          <a:noFill/>
          <a:ln>
            <a:solidFill>
              <a:schemeClr val="tx1"/>
            </a:solidFill>
          </a:ln>
        </p:spPr>
        <p:txBody>
          <a:bodyPr wrap="none" rtlCol="0">
            <a:spAutoFit/>
          </a:bodyPr>
          <a:lstStyle/>
          <a:p>
            <a:r>
              <a:rPr lang="en-GB" sz="1400" dirty="0"/>
              <a:t>Previous | 1 | 2 | 3 | Next</a:t>
            </a:r>
          </a:p>
        </p:txBody>
      </p:sp>
      <p:pic>
        <p:nvPicPr>
          <p:cNvPr id="28" name="Picture 27">
            <a:extLst>
              <a:ext uri="{FF2B5EF4-FFF2-40B4-BE49-F238E27FC236}">
                <a16:creationId xmlns:a16="http://schemas.microsoft.com/office/drawing/2014/main" id="{344B7B98-FAA8-4986-A881-73F219C01E5A}"/>
              </a:ext>
            </a:extLst>
          </p:cNvPr>
          <p:cNvPicPr>
            <a:picLocks noChangeAspect="1"/>
          </p:cNvPicPr>
          <p:nvPr/>
        </p:nvPicPr>
        <p:blipFill>
          <a:blip r:embed="rId7"/>
          <a:stretch>
            <a:fillRect/>
          </a:stretch>
        </p:blipFill>
        <p:spPr>
          <a:xfrm>
            <a:off x="0" y="14"/>
            <a:ext cx="6858000" cy="797912"/>
          </a:xfrm>
          <a:prstGeom prst="rect">
            <a:avLst/>
          </a:prstGeom>
        </p:spPr>
      </p:pic>
    </p:spTree>
    <p:extLst>
      <p:ext uri="{BB962C8B-B14F-4D97-AF65-F5344CB8AC3E}">
        <p14:creationId xmlns:p14="http://schemas.microsoft.com/office/powerpoint/2010/main" val="357258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B033D3-F573-480F-84C0-2C922C3BE6B6}"/>
              </a:ext>
            </a:extLst>
          </p:cNvPr>
          <p:cNvPicPr>
            <a:picLocks noChangeAspect="1"/>
          </p:cNvPicPr>
          <p:nvPr/>
        </p:nvPicPr>
        <p:blipFill>
          <a:blip r:embed="rId3"/>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627F5E1C-8808-4C2E-ACFE-ACF3BD279054}"/>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C261DCE2-2A81-45AB-AC0A-4F75D72FF91B}"/>
              </a:ext>
            </a:extLst>
          </p:cNvPr>
          <p:cNvSpPr txBox="1"/>
          <p:nvPr/>
        </p:nvSpPr>
        <p:spPr>
          <a:xfrm>
            <a:off x="4897964" y="1087875"/>
            <a:ext cx="1592744" cy="461665"/>
          </a:xfrm>
          <a:prstGeom prst="rect">
            <a:avLst/>
          </a:prstGeom>
          <a:noFill/>
        </p:spPr>
        <p:txBody>
          <a:bodyPr wrap="none" rtlCol="0">
            <a:spAutoFit/>
          </a:bodyPr>
          <a:lstStyle/>
          <a:p>
            <a:pPr algn="r"/>
            <a:r>
              <a:rPr lang="en-GB" sz="2400" dirty="0"/>
              <a:t>Procedures</a:t>
            </a:r>
          </a:p>
        </p:txBody>
      </p:sp>
      <p:pic>
        <p:nvPicPr>
          <p:cNvPr id="5" name="Picture 4">
            <a:extLst>
              <a:ext uri="{FF2B5EF4-FFF2-40B4-BE49-F238E27FC236}">
                <a16:creationId xmlns:a16="http://schemas.microsoft.com/office/drawing/2014/main" id="{B61E0B24-199C-4931-AD59-248B03AC72CC}"/>
              </a:ext>
            </a:extLst>
          </p:cNvPr>
          <p:cNvPicPr>
            <a:picLocks noChangeAspect="1"/>
          </p:cNvPicPr>
          <p:nvPr/>
        </p:nvPicPr>
        <p:blipFill>
          <a:blip r:embed="rId4"/>
          <a:stretch>
            <a:fillRect/>
          </a:stretch>
        </p:blipFill>
        <p:spPr>
          <a:xfrm>
            <a:off x="0" y="14"/>
            <a:ext cx="6858000" cy="797912"/>
          </a:xfrm>
          <a:prstGeom prst="rect">
            <a:avLst/>
          </a:prstGeom>
        </p:spPr>
      </p:pic>
      <p:sp>
        <p:nvSpPr>
          <p:cNvPr id="6" name="Rectangle 5">
            <a:extLst>
              <a:ext uri="{FF2B5EF4-FFF2-40B4-BE49-F238E27FC236}">
                <a16:creationId xmlns:a16="http://schemas.microsoft.com/office/drawing/2014/main" id="{62D96A78-E5FA-4B82-876A-6524FD4E2C14}"/>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A8CD9D4-B524-4D9E-807B-F68F5BD25EC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8" name="TextBox 7">
            <a:extLst>
              <a:ext uri="{FF2B5EF4-FFF2-40B4-BE49-F238E27FC236}">
                <a16:creationId xmlns:a16="http://schemas.microsoft.com/office/drawing/2014/main" id="{132F44DD-E738-4AF8-ABBE-DC768549F433}"/>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9" name="Picture 2" descr="Center for Metabolic and Obesity Surgery">
            <a:extLst>
              <a:ext uri="{FF2B5EF4-FFF2-40B4-BE49-F238E27FC236}">
                <a16:creationId xmlns:a16="http://schemas.microsoft.com/office/drawing/2014/main" id="{C22CD793-86AA-40FE-8AD0-9057045DEDF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99710B-EBFF-4A4E-A790-0C4CC68D0CE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11" name="TextBox 10">
            <a:extLst>
              <a:ext uri="{FF2B5EF4-FFF2-40B4-BE49-F238E27FC236}">
                <a16:creationId xmlns:a16="http://schemas.microsoft.com/office/drawing/2014/main" id="{E86755DC-C17F-4201-A775-48858966BEAD}"/>
              </a:ext>
            </a:extLst>
          </p:cNvPr>
          <p:cNvSpPr txBox="1"/>
          <p:nvPr/>
        </p:nvSpPr>
        <p:spPr>
          <a:xfrm>
            <a:off x="276376" y="1549540"/>
            <a:ext cx="2711320" cy="338554"/>
          </a:xfrm>
          <a:prstGeom prst="rect">
            <a:avLst/>
          </a:prstGeom>
          <a:noFill/>
        </p:spPr>
        <p:txBody>
          <a:bodyPr wrap="none" rtlCol="0">
            <a:spAutoFit/>
          </a:bodyPr>
          <a:lstStyle/>
          <a:p>
            <a:r>
              <a:rPr lang="en-GB" sz="1600" dirty="0"/>
              <a:t>Laparoscopic Duodenal Switch</a:t>
            </a:r>
          </a:p>
        </p:txBody>
      </p:sp>
      <p:sp>
        <p:nvSpPr>
          <p:cNvPr id="12" name="TextBox 11">
            <a:extLst>
              <a:ext uri="{FF2B5EF4-FFF2-40B4-BE49-F238E27FC236}">
                <a16:creationId xmlns:a16="http://schemas.microsoft.com/office/drawing/2014/main" id="{659DC6A5-90D5-4ECC-8091-FEC96943A349}"/>
              </a:ext>
            </a:extLst>
          </p:cNvPr>
          <p:cNvSpPr txBox="1"/>
          <p:nvPr/>
        </p:nvSpPr>
        <p:spPr>
          <a:xfrm>
            <a:off x="276376" y="2664551"/>
            <a:ext cx="6214332" cy="5201424"/>
          </a:xfrm>
          <a:prstGeom prst="rect">
            <a:avLst/>
          </a:prstGeom>
          <a:noFill/>
        </p:spPr>
        <p:txBody>
          <a:bodyPr wrap="square" rtlCol="0">
            <a:spAutoFit/>
          </a:bodyPr>
          <a:lstStyle/>
          <a:p>
            <a:pPr algn="l"/>
            <a:r>
              <a:rPr lang="en-GB" sz="1200" b="0" i="0" dirty="0">
                <a:solidFill>
                  <a:srgbClr val="000000"/>
                </a:solidFill>
                <a:effectLst/>
              </a:rPr>
              <a:t>The Laparoscopic Sleeve Gastrectomy with Duodenal Switch procedure, sometimes known as the Biliopancreatic Diversion with Duodenal Switch, combines restriction (eating less because you feel full more quickly) with malabsorption of fat to give you a very powerful bariatric surgery procedure. You may have heard of the Duodenal Switch procedure referred to as the BPD/DS, the "Duodenal Switch", the "DS", or simply the "Switch".</a:t>
            </a:r>
          </a:p>
          <a:p>
            <a:pPr algn="l"/>
            <a:endParaRPr lang="en-GB" sz="1200" b="0" i="0" dirty="0">
              <a:solidFill>
                <a:srgbClr val="000000"/>
              </a:solidFill>
              <a:effectLst/>
            </a:endParaRPr>
          </a:p>
          <a:p>
            <a:pPr algn="l"/>
            <a:r>
              <a:rPr lang="en-GB" sz="1200" b="0" i="0" dirty="0">
                <a:solidFill>
                  <a:srgbClr val="000000"/>
                </a:solidFill>
                <a:effectLst/>
              </a:rPr>
              <a:t>Dr. Dennis Smith performs the Totally Laparoscopic Sleeve Gastrectomy with Duodenal Switch, with a Hand-Sewn Duodenal-Ileal Anastomosis. Dr. Smith was one of the first bariatric surgeons in the world to perform this Duodenal Switch surgery completely laparoscopically, and the first bariatric surgeon in the world to present the Hand-Sewn Duodenal-Ileal Anastomosis Technique of the Laparoscopic Duodenal Switch. There are very few bariatric surgeons in the world who regularly perform the Totally Laparoscopic Sleeve Gastrectomy with Duodenal Switch procedure.</a:t>
            </a:r>
          </a:p>
          <a:p>
            <a:pPr algn="l"/>
            <a:br>
              <a:rPr lang="en-GB" sz="1600" dirty="0"/>
            </a:br>
            <a:r>
              <a:rPr lang="en-GB" sz="1600" b="1" i="0" dirty="0">
                <a:solidFill>
                  <a:srgbClr val="000000"/>
                </a:solidFill>
                <a:effectLst/>
              </a:rPr>
              <a:t>What is the Laparoscopic Duodenal Switch?</a:t>
            </a:r>
          </a:p>
          <a:p>
            <a:pPr algn="l"/>
            <a:endParaRPr lang="en-GB" sz="1200" b="0" i="0" dirty="0">
              <a:solidFill>
                <a:srgbClr val="000000"/>
              </a:solidFill>
              <a:effectLst/>
            </a:endParaRPr>
          </a:p>
          <a:p>
            <a:pPr algn="l"/>
            <a:r>
              <a:rPr lang="en-GB" sz="1200" b="0" i="0" dirty="0">
                <a:solidFill>
                  <a:srgbClr val="000000"/>
                </a:solidFill>
                <a:effectLst/>
              </a:rPr>
              <a:t>Lorem ipsum </a:t>
            </a:r>
            <a:r>
              <a:rPr lang="en-GB" sz="1200" b="0" i="0" dirty="0" err="1">
                <a:solidFill>
                  <a:srgbClr val="000000"/>
                </a:solidFill>
                <a:effectLst/>
              </a:rPr>
              <a:t>dolor</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a:t>
            </a:r>
            <a:r>
              <a:rPr lang="en-GB" sz="1200" b="0" i="0" dirty="0" err="1">
                <a:solidFill>
                  <a:srgbClr val="000000"/>
                </a:solidFill>
                <a:effectLst/>
              </a:rPr>
              <a:t>consectetur</a:t>
            </a:r>
            <a:r>
              <a:rPr lang="en-GB" sz="1200" b="0" i="0" dirty="0">
                <a:solidFill>
                  <a:srgbClr val="000000"/>
                </a:solidFill>
                <a:effectLst/>
              </a:rPr>
              <a:t> </a:t>
            </a:r>
            <a:r>
              <a:rPr lang="en-GB" sz="1200" b="0" i="0" dirty="0" err="1">
                <a:solidFill>
                  <a:srgbClr val="000000"/>
                </a:solidFill>
                <a:effectLst/>
              </a:rPr>
              <a:t>adipiscing</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p>
          <a:p>
            <a:pPr algn="l"/>
            <a:r>
              <a:rPr lang="en-GB" sz="1200" b="0" i="0" dirty="0">
                <a:solidFill>
                  <a:srgbClr val="000000"/>
                </a:solidFill>
                <a:effectLst/>
              </a:rPr>
              <a:t>Maecenas </a:t>
            </a:r>
            <a:r>
              <a:rPr lang="en-GB" sz="1200" b="0" i="0" dirty="0" err="1">
                <a:solidFill>
                  <a:srgbClr val="000000"/>
                </a:solidFill>
                <a:effectLst/>
              </a:rPr>
              <a:t>pretium</a:t>
            </a:r>
            <a:r>
              <a:rPr lang="en-GB" sz="1200" b="0" i="0" dirty="0">
                <a:solidFill>
                  <a:srgbClr val="000000"/>
                </a:solidFill>
                <a:effectLst/>
              </a:rPr>
              <a:t> auctor </a:t>
            </a:r>
            <a:r>
              <a:rPr lang="en-GB" sz="1200" b="0" i="0" dirty="0" err="1">
                <a:solidFill>
                  <a:srgbClr val="000000"/>
                </a:solidFill>
                <a:effectLst/>
              </a:rPr>
              <a:t>auctor</a:t>
            </a:r>
            <a:r>
              <a:rPr lang="en-GB" sz="1200" b="0" i="0" dirty="0">
                <a:solidFill>
                  <a:srgbClr val="000000"/>
                </a:solidFill>
                <a:effectLst/>
              </a:rPr>
              <a:t>. Ut </a:t>
            </a:r>
            <a:r>
              <a:rPr lang="en-GB" sz="1200" b="0" i="0" dirty="0" err="1">
                <a:solidFill>
                  <a:srgbClr val="000000"/>
                </a:solidFill>
                <a:effectLst/>
              </a:rPr>
              <a:t>dapibus</a:t>
            </a:r>
            <a:r>
              <a:rPr lang="en-GB" sz="1200" b="0" i="0" dirty="0">
                <a:solidFill>
                  <a:srgbClr val="000000"/>
                </a:solidFill>
                <a:effectLst/>
              </a:rPr>
              <a:t>, dui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tristique</a:t>
            </a:r>
            <a:endParaRPr lang="en-GB" sz="1200" b="0" i="0" dirty="0">
              <a:solidFill>
                <a:srgbClr val="000000"/>
              </a:solidFill>
              <a:effectLst/>
            </a:endParaRPr>
          </a:p>
          <a:p>
            <a:pPr algn="l"/>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orci</a:t>
            </a:r>
            <a:r>
              <a:rPr lang="en-GB" sz="1200" b="0" i="0" dirty="0">
                <a:solidFill>
                  <a:srgbClr val="000000"/>
                </a:solidFill>
                <a:effectLst/>
              </a:rPr>
              <a:t> </a:t>
            </a:r>
            <a:r>
              <a:rPr lang="en-GB" sz="1200" b="0" i="0" dirty="0" err="1">
                <a:solidFill>
                  <a:srgbClr val="000000"/>
                </a:solidFill>
                <a:effectLst/>
              </a:rPr>
              <a:t>quam</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lectus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leo</a:t>
            </a:r>
            <a:r>
              <a:rPr lang="en-GB" sz="1200" b="0" i="0" dirty="0">
                <a:solidFill>
                  <a:srgbClr val="000000"/>
                </a:solidFill>
                <a:effectLst/>
              </a:rPr>
              <a:t> </a:t>
            </a:r>
          </a:p>
          <a:p>
            <a:pPr algn="l"/>
            <a:r>
              <a:rPr lang="en-GB" sz="1200" b="0" i="0" dirty="0">
                <a:solidFill>
                  <a:srgbClr val="000000"/>
                </a:solidFill>
                <a:effectLst/>
              </a:rPr>
              <a:t>ante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lacus</a:t>
            </a:r>
            <a:r>
              <a:rPr lang="en-GB" sz="1200" b="0" i="0" dirty="0">
                <a:solidFill>
                  <a:srgbClr val="000000"/>
                </a:solidFill>
                <a:effectLst/>
              </a:rPr>
              <a:t>. </a:t>
            </a:r>
            <a:r>
              <a:rPr lang="en-GB" sz="1200" b="0" i="0" dirty="0" err="1">
                <a:solidFill>
                  <a:srgbClr val="000000"/>
                </a:solidFill>
                <a:effectLst/>
              </a:rPr>
              <a:t>Pellentesque</a:t>
            </a:r>
            <a:r>
              <a:rPr lang="en-GB" sz="1200" b="0" i="0" dirty="0">
                <a:solidFill>
                  <a:srgbClr val="000000"/>
                </a:solidFill>
                <a:effectLst/>
              </a:rPr>
              <a:t> </a:t>
            </a:r>
            <a:r>
              <a:rPr lang="en-GB" sz="1200" b="0" i="0" dirty="0" err="1">
                <a:solidFill>
                  <a:srgbClr val="000000"/>
                </a:solidFill>
                <a:effectLst/>
              </a:rPr>
              <a:t>interdum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ut</a:t>
            </a:r>
            <a:r>
              <a:rPr lang="en-GB" sz="1200" b="0" i="0" dirty="0">
                <a:solidFill>
                  <a:srgbClr val="000000"/>
                </a:solidFill>
                <a:effectLst/>
              </a:rPr>
              <a:t> </a:t>
            </a:r>
            <a:r>
              <a:rPr lang="en-GB" sz="1200" b="0" i="0" dirty="0" err="1">
                <a:solidFill>
                  <a:srgbClr val="000000"/>
                </a:solidFill>
                <a:effectLst/>
              </a:rPr>
              <a:t>nibh</a:t>
            </a:r>
            <a:r>
              <a:rPr lang="en-GB" sz="1200" b="0" i="0" dirty="0">
                <a:solidFill>
                  <a:srgbClr val="000000"/>
                </a:solidFill>
                <a:effectLst/>
              </a:rPr>
              <a:t> </a:t>
            </a:r>
            <a:r>
              <a:rPr lang="en-GB" sz="1200" b="0" i="0" dirty="0" err="1">
                <a:solidFill>
                  <a:srgbClr val="000000"/>
                </a:solidFill>
                <a:effectLst/>
              </a:rPr>
              <a:t>facilisis</a:t>
            </a:r>
            <a:r>
              <a:rPr lang="en-GB" sz="1200" b="0" i="0" dirty="0">
                <a:solidFill>
                  <a:srgbClr val="000000"/>
                </a:solidFill>
                <a:effectLst/>
              </a:rPr>
              <a:t>, </a:t>
            </a:r>
          </a:p>
          <a:p>
            <a:pPr algn="l"/>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aliquet</a:t>
            </a:r>
            <a:r>
              <a:rPr lang="en-GB" sz="1200" b="0" i="0" dirty="0">
                <a:solidFill>
                  <a:srgbClr val="000000"/>
                </a:solidFill>
                <a:effectLst/>
              </a:rPr>
              <a:t> </a:t>
            </a:r>
            <a:r>
              <a:rPr lang="en-GB" sz="1200" b="0" i="0" dirty="0" err="1">
                <a:solidFill>
                  <a:srgbClr val="000000"/>
                </a:solidFill>
                <a:effectLst/>
              </a:rPr>
              <a:t>sem</a:t>
            </a:r>
            <a:r>
              <a:rPr lang="en-GB" sz="1200" b="0" i="0" dirty="0">
                <a:solidFill>
                  <a:srgbClr val="000000"/>
                </a:solidFill>
                <a:effectLst/>
              </a:rPr>
              <a:t> </a:t>
            </a:r>
            <a:r>
              <a:rPr lang="en-GB" sz="1200" b="0" i="0" dirty="0" err="1">
                <a:solidFill>
                  <a:srgbClr val="000000"/>
                </a:solidFill>
                <a:effectLst/>
              </a:rPr>
              <a:t>varius</a:t>
            </a:r>
            <a:r>
              <a:rPr lang="en-GB" sz="1200" b="0" i="0" dirty="0">
                <a:solidFill>
                  <a:srgbClr val="000000"/>
                </a:solidFill>
                <a:effectLst/>
              </a:rPr>
              <a:t>. Vestibulum </a:t>
            </a:r>
            <a:r>
              <a:rPr lang="en-GB" sz="1200" b="0" i="0" dirty="0" err="1">
                <a:solidFill>
                  <a:srgbClr val="000000"/>
                </a:solidFill>
                <a:effectLst/>
              </a:rPr>
              <a:t>sollicitudin</a:t>
            </a:r>
            <a:r>
              <a:rPr lang="en-GB" sz="1200" b="0" i="0" dirty="0">
                <a:solidFill>
                  <a:srgbClr val="000000"/>
                </a:solidFill>
                <a:effectLst/>
              </a:rPr>
              <a:t> sit </a:t>
            </a:r>
            <a:r>
              <a:rPr lang="en-GB" sz="1200" b="0" i="0" dirty="0" err="1">
                <a:solidFill>
                  <a:srgbClr val="000000"/>
                </a:solidFill>
                <a:effectLst/>
              </a:rPr>
              <a:t>amet</a:t>
            </a:r>
            <a:r>
              <a:rPr lang="en-GB" sz="1200" b="0" i="0" dirty="0">
                <a:solidFill>
                  <a:srgbClr val="000000"/>
                </a:solidFill>
                <a:effectLst/>
              </a:rPr>
              <a:t> ipsum</a:t>
            </a:r>
          </a:p>
          <a:p>
            <a:pPr algn="l"/>
            <a:r>
              <a:rPr lang="en-GB" sz="1200" b="0" i="0" dirty="0">
                <a:solidFill>
                  <a:srgbClr val="000000"/>
                </a:solidFill>
                <a:effectLst/>
              </a:rPr>
              <a:t> ac </a:t>
            </a:r>
            <a:r>
              <a:rPr lang="en-GB" sz="1200" b="0" i="0" dirty="0" err="1">
                <a:solidFill>
                  <a:srgbClr val="000000"/>
                </a:solidFill>
                <a:effectLst/>
              </a:rPr>
              <a:t>rutrum</a:t>
            </a:r>
            <a:r>
              <a:rPr lang="en-GB" sz="1200" b="0" i="0" dirty="0">
                <a:solidFill>
                  <a:srgbClr val="000000"/>
                </a:solidFill>
                <a:effectLst/>
              </a:rPr>
              <a:t>. </a:t>
            </a:r>
          </a:p>
          <a:p>
            <a:pPr algn="l"/>
            <a:endParaRPr lang="en-GB" sz="1200" dirty="0">
              <a:solidFill>
                <a:srgbClr val="000000"/>
              </a:solidFill>
            </a:endParaRPr>
          </a:p>
          <a:p>
            <a:pPr algn="l"/>
            <a:r>
              <a:rPr lang="en-GB" sz="1200" b="0" i="0" dirty="0">
                <a:solidFill>
                  <a:srgbClr val="000000"/>
                </a:solidFill>
                <a:effectLst/>
              </a:rPr>
              <a:t>Nunc </a:t>
            </a:r>
            <a:r>
              <a:rPr lang="en-GB" sz="1200" b="0" i="0" dirty="0" err="1">
                <a:solidFill>
                  <a:srgbClr val="000000"/>
                </a:solidFill>
                <a:effectLst/>
              </a:rPr>
              <a:t>imperdiet</a:t>
            </a:r>
            <a:r>
              <a:rPr lang="en-GB" sz="1200" b="0" i="0" dirty="0">
                <a:solidFill>
                  <a:srgbClr val="000000"/>
                </a:solidFill>
                <a:effectLst/>
              </a:rPr>
              <a:t> </a:t>
            </a:r>
            <a:r>
              <a:rPr lang="en-GB" sz="1200" b="0" i="0" dirty="0" err="1">
                <a:solidFill>
                  <a:srgbClr val="000000"/>
                </a:solidFill>
                <a:effectLst/>
              </a:rPr>
              <a:t>massa</a:t>
            </a:r>
            <a:r>
              <a:rPr lang="en-GB" sz="1200" b="0" i="0" dirty="0">
                <a:solidFill>
                  <a:srgbClr val="000000"/>
                </a:solidFill>
                <a:effectLst/>
              </a:rPr>
              <a:t> </a:t>
            </a:r>
            <a:r>
              <a:rPr lang="en-GB" sz="1200" b="0" i="0" dirty="0" err="1">
                <a:solidFill>
                  <a:srgbClr val="000000"/>
                </a:solidFill>
                <a:effectLst/>
              </a:rPr>
              <a:t>nec</a:t>
            </a:r>
            <a:r>
              <a:rPr lang="en-GB" sz="1200" b="0" i="0" dirty="0">
                <a:solidFill>
                  <a:srgbClr val="000000"/>
                </a:solidFill>
                <a:effectLst/>
              </a:rPr>
              <a:t> </a:t>
            </a:r>
            <a:r>
              <a:rPr lang="en-GB" sz="1200" b="0" i="0" dirty="0" err="1">
                <a:solidFill>
                  <a:srgbClr val="000000"/>
                </a:solidFill>
                <a:effectLst/>
              </a:rPr>
              <a:t>purus</a:t>
            </a:r>
            <a:r>
              <a:rPr lang="en-GB" sz="1200" b="0" i="0" dirty="0">
                <a:solidFill>
                  <a:srgbClr val="000000"/>
                </a:solidFill>
                <a:effectLst/>
              </a:rPr>
              <a:t> fermentum </a:t>
            </a:r>
            <a:r>
              <a:rPr lang="en-GB" sz="1200" b="0" i="0" dirty="0" err="1">
                <a:solidFill>
                  <a:srgbClr val="000000"/>
                </a:solidFill>
                <a:effectLst/>
              </a:rPr>
              <a:t>pretium</a:t>
            </a:r>
            <a:r>
              <a:rPr lang="en-GB" sz="1200" b="0" i="0" dirty="0">
                <a:solidFill>
                  <a:srgbClr val="000000"/>
                </a:solidFill>
                <a:effectLst/>
              </a:rPr>
              <a:t>. Nunc </a:t>
            </a:r>
            <a:r>
              <a:rPr lang="en-GB" sz="1200" b="0" i="0" dirty="0" err="1">
                <a:solidFill>
                  <a:srgbClr val="000000"/>
                </a:solidFill>
                <a:effectLst/>
              </a:rPr>
              <a:t>elementum</a:t>
            </a:r>
            <a:r>
              <a:rPr lang="en-GB" sz="1200" b="0" i="0" dirty="0">
                <a:solidFill>
                  <a:srgbClr val="000000"/>
                </a:solidFill>
                <a:effectLst/>
              </a:rPr>
              <a:t>, </a:t>
            </a:r>
            <a:r>
              <a:rPr lang="en-GB" sz="1200" b="0" i="0" dirty="0" err="1">
                <a:solidFill>
                  <a:srgbClr val="000000"/>
                </a:solidFill>
                <a:effectLst/>
              </a:rPr>
              <a:t>tellus</a:t>
            </a:r>
            <a:r>
              <a:rPr lang="en-GB" sz="1200" b="0" i="0" dirty="0">
                <a:solidFill>
                  <a:srgbClr val="000000"/>
                </a:solidFill>
                <a:effectLst/>
              </a:rPr>
              <a:t> in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rhoncus</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diam</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ante, in lacinia </a:t>
            </a:r>
            <a:r>
              <a:rPr lang="en-GB" sz="1200" b="0" i="0" dirty="0" err="1">
                <a:solidFill>
                  <a:srgbClr val="000000"/>
                </a:solidFill>
                <a:effectLst/>
              </a:rPr>
              <a:t>urna</a:t>
            </a:r>
            <a:r>
              <a:rPr lang="en-GB" sz="1200" b="0" i="0" dirty="0">
                <a:solidFill>
                  <a:srgbClr val="000000"/>
                </a:solidFill>
                <a:effectLst/>
              </a:rPr>
              <a:t> </a:t>
            </a:r>
            <a:r>
              <a:rPr lang="en-GB" sz="1200" b="0" i="0" dirty="0" err="1">
                <a:solidFill>
                  <a:srgbClr val="000000"/>
                </a:solidFill>
                <a:effectLst/>
              </a:rPr>
              <a:t>nulla</a:t>
            </a:r>
            <a:r>
              <a:rPr lang="en-GB" sz="1200" b="0" i="0" dirty="0">
                <a:solidFill>
                  <a:srgbClr val="000000"/>
                </a:solidFill>
                <a:effectLst/>
              </a:rPr>
              <a:t> </a:t>
            </a:r>
            <a:r>
              <a:rPr lang="en-GB" sz="1200" b="0" i="0" dirty="0" err="1">
                <a:solidFill>
                  <a:srgbClr val="000000"/>
                </a:solidFill>
                <a:effectLst/>
              </a:rPr>
              <a:t>vel</a:t>
            </a:r>
            <a:r>
              <a:rPr lang="en-GB" sz="1200" b="0" i="0" dirty="0">
                <a:solidFill>
                  <a:srgbClr val="000000"/>
                </a:solidFill>
                <a:effectLst/>
              </a:rPr>
              <a:t> ex. </a:t>
            </a:r>
            <a:r>
              <a:rPr lang="en-GB" sz="1200" b="0" i="0" dirty="0" err="1">
                <a:solidFill>
                  <a:srgbClr val="000000"/>
                </a:solidFill>
                <a:effectLst/>
              </a:rPr>
              <a:t>Fusce</a:t>
            </a:r>
            <a:r>
              <a:rPr lang="en-GB" sz="1200" b="0" i="0" dirty="0">
                <a:solidFill>
                  <a:srgbClr val="000000"/>
                </a:solidFill>
                <a:effectLst/>
              </a:rPr>
              <a:t> magna </a:t>
            </a:r>
            <a:r>
              <a:rPr lang="en-GB" sz="1200" b="0" i="0" dirty="0" err="1">
                <a:solidFill>
                  <a:srgbClr val="000000"/>
                </a:solidFill>
                <a:effectLst/>
              </a:rPr>
              <a:t>tellus</a:t>
            </a:r>
            <a:r>
              <a:rPr lang="en-GB" sz="1200" b="0" i="0" dirty="0">
                <a:solidFill>
                  <a:srgbClr val="000000"/>
                </a:solidFill>
                <a:effectLst/>
              </a:rPr>
              <a:t>, </a:t>
            </a:r>
            <a:r>
              <a:rPr lang="en-GB" sz="1200" b="0" i="0" dirty="0" err="1">
                <a:solidFill>
                  <a:srgbClr val="000000"/>
                </a:solidFill>
                <a:effectLst/>
              </a:rPr>
              <a:t>viverra</a:t>
            </a:r>
            <a:r>
              <a:rPr lang="en-GB" sz="1200" b="0" i="0" dirty="0">
                <a:solidFill>
                  <a:srgbClr val="000000"/>
                </a:solidFill>
                <a:effectLst/>
              </a:rPr>
              <a:t> </a:t>
            </a:r>
            <a:r>
              <a:rPr lang="en-GB" sz="1200" b="0" i="0" dirty="0" err="1">
                <a:solidFill>
                  <a:srgbClr val="000000"/>
                </a:solidFill>
                <a:effectLst/>
              </a:rPr>
              <a:t>sed</a:t>
            </a:r>
            <a:r>
              <a:rPr lang="en-GB" sz="1200" b="0" i="0" dirty="0">
                <a:solidFill>
                  <a:srgbClr val="000000"/>
                </a:solidFill>
                <a:effectLst/>
              </a:rPr>
              <a:t> </a:t>
            </a:r>
            <a:r>
              <a:rPr lang="en-GB" sz="1200" b="0" i="0" dirty="0" err="1">
                <a:solidFill>
                  <a:srgbClr val="000000"/>
                </a:solidFill>
                <a:effectLst/>
              </a:rPr>
              <a:t>elit</a:t>
            </a:r>
            <a:r>
              <a:rPr lang="en-GB" sz="1200" b="0" i="0" dirty="0">
                <a:solidFill>
                  <a:srgbClr val="000000"/>
                </a:solidFill>
                <a:effectLst/>
              </a:rPr>
              <a:t> </a:t>
            </a:r>
            <a:r>
              <a:rPr lang="en-GB" sz="1200" b="0" i="0" dirty="0" err="1">
                <a:solidFill>
                  <a:srgbClr val="000000"/>
                </a:solidFill>
                <a:effectLst/>
              </a:rPr>
              <a:t>quis</a:t>
            </a:r>
            <a:r>
              <a:rPr lang="en-GB" sz="1200" b="0" i="0" dirty="0">
                <a:solidFill>
                  <a:srgbClr val="000000"/>
                </a:solidFill>
                <a:effectLst/>
              </a:rPr>
              <a:t>, </a:t>
            </a:r>
            <a:r>
              <a:rPr lang="en-GB" sz="1200" b="0" i="0" dirty="0" err="1">
                <a:solidFill>
                  <a:srgbClr val="000000"/>
                </a:solidFill>
                <a:effectLst/>
              </a:rPr>
              <a:t>volutpat</a:t>
            </a:r>
            <a:r>
              <a:rPr lang="en-GB" sz="1200" b="0" i="0" dirty="0">
                <a:solidFill>
                  <a:srgbClr val="000000"/>
                </a:solidFill>
                <a:effectLst/>
              </a:rPr>
              <a:t> </a:t>
            </a:r>
            <a:r>
              <a:rPr lang="en-GB" sz="1200" b="0" i="0" dirty="0" err="1">
                <a:solidFill>
                  <a:srgbClr val="000000"/>
                </a:solidFill>
                <a:effectLst/>
              </a:rPr>
              <a:t>mattis</a:t>
            </a:r>
            <a:r>
              <a:rPr lang="en-GB" sz="1200" b="0" i="0" dirty="0">
                <a:solidFill>
                  <a:srgbClr val="000000"/>
                </a:solidFill>
                <a:effectLst/>
              </a:rPr>
              <a:t> </a:t>
            </a:r>
            <a:r>
              <a:rPr lang="en-GB" sz="1200" b="0" i="0" dirty="0" err="1">
                <a:solidFill>
                  <a:srgbClr val="000000"/>
                </a:solidFill>
                <a:effectLst/>
              </a:rPr>
              <a:t>augue</a:t>
            </a:r>
            <a:r>
              <a:rPr lang="en-GB" sz="1200" b="0" i="0" dirty="0">
                <a:solidFill>
                  <a:srgbClr val="000000"/>
                </a:solidFill>
                <a:effectLst/>
              </a:rPr>
              <a:t>. </a:t>
            </a:r>
            <a:r>
              <a:rPr lang="en-GB" sz="1200" b="0" i="0" dirty="0" err="1">
                <a:solidFill>
                  <a:srgbClr val="000000"/>
                </a:solidFill>
                <a:effectLst/>
              </a:rPr>
              <a:t>Fusce</a:t>
            </a:r>
            <a:r>
              <a:rPr lang="en-GB" sz="1200" b="0" i="0" dirty="0">
                <a:solidFill>
                  <a:srgbClr val="000000"/>
                </a:solidFill>
                <a:effectLst/>
              </a:rPr>
              <a:t> </a:t>
            </a:r>
            <a:r>
              <a:rPr lang="en-GB" sz="1200" b="0" i="0" dirty="0" err="1">
                <a:solidFill>
                  <a:srgbClr val="000000"/>
                </a:solidFill>
                <a:effectLst/>
              </a:rPr>
              <a:t>vulputate</a:t>
            </a:r>
            <a:r>
              <a:rPr lang="en-GB" sz="1200" b="0" i="0" dirty="0">
                <a:solidFill>
                  <a:srgbClr val="000000"/>
                </a:solidFill>
                <a:effectLst/>
              </a:rPr>
              <a:t> </a:t>
            </a:r>
            <a:r>
              <a:rPr lang="en-GB" sz="1200" b="0" i="0" dirty="0" err="1">
                <a:solidFill>
                  <a:srgbClr val="000000"/>
                </a:solidFill>
                <a:effectLst/>
              </a:rPr>
              <a:t>enim</a:t>
            </a:r>
            <a:r>
              <a:rPr lang="en-GB" sz="1200" b="0" i="0" dirty="0">
                <a:solidFill>
                  <a:srgbClr val="000000"/>
                </a:solidFill>
                <a:effectLst/>
              </a:rPr>
              <a:t> ac </a:t>
            </a:r>
            <a:r>
              <a:rPr lang="en-GB" sz="1200" b="0" i="0" dirty="0" err="1">
                <a:solidFill>
                  <a:srgbClr val="000000"/>
                </a:solidFill>
                <a:effectLst/>
              </a:rPr>
              <a:t>tincidunt</a:t>
            </a:r>
            <a:r>
              <a:rPr lang="en-GB" sz="1200" b="0" i="0" dirty="0">
                <a:solidFill>
                  <a:srgbClr val="000000"/>
                </a:solidFill>
                <a:effectLst/>
              </a:rPr>
              <a:t> cursus. </a:t>
            </a:r>
            <a:r>
              <a:rPr lang="en-GB" sz="1200" b="0" i="0" dirty="0" err="1">
                <a:solidFill>
                  <a:srgbClr val="000000"/>
                </a:solidFill>
                <a:effectLst/>
              </a:rPr>
              <a:t>Aliquam</a:t>
            </a:r>
            <a:r>
              <a:rPr lang="en-GB" sz="1200" b="0" i="0" dirty="0">
                <a:solidFill>
                  <a:srgbClr val="000000"/>
                </a:solidFill>
                <a:effectLst/>
              </a:rPr>
              <a:t> convallis </a:t>
            </a:r>
            <a:r>
              <a:rPr lang="en-GB" sz="1200" b="0" i="0" dirty="0" err="1">
                <a:solidFill>
                  <a:srgbClr val="000000"/>
                </a:solidFill>
                <a:effectLst/>
              </a:rPr>
              <a:t>nisl</a:t>
            </a:r>
            <a:r>
              <a:rPr lang="en-GB" sz="1200" b="0" i="0" dirty="0">
                <a:solidFill>
                  <a:srgbClr val="000000"/>
                </a:solidFill>
                <a:effectLst/>
              </a:rPr>
              <a:t> </a:t>
            </a:r>
            <a:r>
              <a:rPr lang="en-GB" sz="1200" b="0" i="0" dirty="0" err="1">
                <a:solidFill>
                  <a:srgbClr val="000000"/>
                </a:solidFill>
                <a:effectLst/>
              </a:rPr>
              <a:t>eget</a:t>
            </a:r>
            <a:r>
              <a:rPr lang="en-GB" sz="1200" b="0" i="0" dirty="0">
                <a:solidFill>
                  <a:srgbClr val="000000"/>
                </a:solidFill>
                <a:effectLst/>
              </a:rPr>
              <a:t> </a:t>
            </a:r>
            <a:r>
              <a:rPr lang="en-GB" sz="1200" b="0" i="0" dirty="0" err="1">
                <a:solidFill>
                  <a:srgbClr val="000000"/>
                </a:solidFill>
                <a:effectLst/>
              </a:rPr>
              <a:t>mauris</a:t>
            </a:r>
            <a:r>
              <a:rPr lang="en-GB" sz="1200" b="0" i="0" dirty="0">
                <a:solidFill>
                  <a:srgbClr val="000000"/>
                </a:solidFill>
                <a:effectLst/>
              </a:rPr>
              <a:t> </a:t>
            </a:r>
            <a:r>
              <a:rPr lang="en-GB" sz="1200" b="0" i="0" dirty="0" err="1">
                <a:solidFill>
                  <a:srgbClr val="000000"/>
                </a:solidFill>
                <a:effectLst/>
              </a:rPr>
              <a:t>placerat</a:t>
            </a:r>
            <a:r>
              <a:rPr lang="en-GB" sz="1200" b="0" i="0" dirty="0">
                <a:solidFill>
                  <a:srgbClr val="000000"/>
                </a:solidFill>
                <a:effectLst/>
              </a:rPr>
              <a:t> </a:t>
            </a:r>
            <a:r>
              <a:rPr lang="en-GB" sz="1200" b="0" i="0" dirty="0" err="1">
                <a:solidFill>
                  <a:srgbClr val="000000"/>
                </a:solidFill>
                <a:effectLst/>
              </a:rPr>
              <a:t>malesuada</a:t>
            </a:r>
            <a:r>
              <a:rPr lang="en-GB" sz="1200" b="0" i="0" dirty="0">
                <a:solidFill>
                  <a:srgbClr val="000000"/>
                </a:solidFill>
                <a:effectLst/>
              </a:rPr>
              <a:t>. Nunc </a:t>
            </a:r>
            <a:r>
              <a:rPr lang="en-GB" sz="1200" b="0" i="0" dirty="0" err="1">
                <a:solidFill>
                  <a:srgbClr val="000000"/>
                </a:solidFill>
                <a:effectLst/>
              </a:rPr>
              <a:t>eget</a:t>
            </a:r>
            <a:r>
              <a:rPr lang="en-GB" sz="1200" b="0" i="0" dirty="0">
                <a:solidFill>
                  <a:srgbClr val="000000"/>
                </a:solidFill>
                <a:effectLst/>
              </a:rPr>
              <a:t> fermentum </a:t>
            </a:r>
            <a:r>
              <a:rPr lang="en-GB" sz="1200" b="0" i="0" dirty="0" err="1">
                <a:solidFill>
                  <a:srgbClr val="000000"/>
                </a:solidFill>
                <a:effectLst/>
              </a:rPr>
              <a:t>lacus</a:t>
            </a:r>
            <a:r>
              <a:rPr lang="en-GB" sz="1200" b="0" i="0" dirty="0">
                <a:solidFill>
                  <a:srgbClr val="000000"/>
                </a:solidFill>
                <a:effectLst/>
              </a:rPr>
              <a:t>.</a:t>
            </a:r>
            <a:endParaRPr lang="en-GB" sz="1600" i="0" dirty="0">
              <a:solidFill>
                <a:srgbClr val="000000"/>
              </a:solidFill>
              <a:effectLst/>
            </a:endParaRPr>
          </a:p>
        </p:txBody>
      </p:sp>
      <p:sp>
        <p:nvSpPr>
          <p:cNvPr id="13" name="Rectangle 12">
            <a:extLst>
              <a:ext uri="{FF2B5EF4-FFF2-40B4-BE49-F238E27FC236}">
                <a16:creationId xmlns:a16="http://schemas.microsoft.com/office/drawing/2014/main" id="{87165E33-E3B8-4E33-8BF2-7813F307F1D0}"/>
              </a:ext>
            </a:extLst>
          </p:cNvPr>
          <p:cNvSpPr/>
          <p:nvPr/>
        </p:nvSpPr>
        <p:spPr>
          <a:xfrm>
            <a:off x="4558352" y="5186149"/>
            <a:ext cx="1797984" cy="14929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4" name="Rectangle 13">
            <a:extLst>
              <a:ext uri="{FF2B5EF4-FFF2-40B4-BE49-F238E27FC236}">
                <a16:creationId xmlns:a16="http://schemas.microsoft.com/office/drawing/2014/main" id="{201C19B6-B3B2-4531-A11F-621D995F8C0C}"/>
              </a:ext>
            </a:extLst>
          </p:cNvPr>
          <p:cNvSpPr/>
          <p:nvPr/>
        </p:nvSpPr>
        <p:spPr>
          <a:xfrm>
            <a:off x="367292" y="7865975"/>
            <a:ext cx="1836295" cy="15062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5" name="TextBox 14">
            <a:extLst>
              <a:ext uri="{FF2B5EF4-FFF2-40B4-BE49-F238E27FC236}">
                <a16:creationId xmlns:a16="http://schemas.microsoft.com/office/drawing/2014/main" id="{CF536DC8-3108-49F7-A283-161525E2FB57}"/>
              </a:ext>
            </a:extLst>
          </p:cNvPr>
          <p:cNvSpPr txBox="1"/>
          <p:nvPr/>
        </p:nvSpPr>
        <p:spPr>
          <a:xfrm>
            <a:off x="2428055" y="7769601"/>
            <a:ext cx="3928281" cy="1908215"/>
          </a:xfrm>
          <a:prstGeom prst="rect">
            <a:avLst/>
          </a:prstGeom>
          <a:noFill/>
        </p:spPr>
        <p:txBody>
          <a:bodyPr wrap="square" rtlCol="0">
            <a:spAutoFit/>
          </a:bodyPr>
          <a:lstStyle/>
          <a:p>
            <a:pPr algn="l"/>
            <a:r>
              <a:rPr lang="en-GB" sz="1400" i="0" dirty="0">
                <a:solidFill>
                  <a:srgbClr val="000000"/>
                </a:solidFill>
                <a:effectLst/>
              </a:rPr>
              <a:t>Sub Heading</a:t>
            </a:r>
          </a:p>
          <a:p>
            <a:endParaRPr lang="en-GB" sz="14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imperdiet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massa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nec</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purus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pretium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elementum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in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rhoncus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diam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ante, in lacinia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urna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nulla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vel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ex.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magna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tellus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viverra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sed</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elit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quis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volutpat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mattis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augue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Fusce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vulputate</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enim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tincidunt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cursus.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Aliquam</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convallis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nisl</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mauris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placerat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malesuada</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Nunc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eget</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 fermentum </a:t>
            </a:r>
            <a:r>
              <a:rPr kumimoji="0" lang="en-GB" sz="1200" b="0" i="0" u="none" strike="noStrike" kern="1200" cap="none" spc="0" normalizeH="0" baseline="0" noProof="0" dirty="0" err="1">
                <a:ln>
                  <a:noFill/>
                </a:ln>
                <a:solidFill>
                  <a:srgbClr val="000000"/>
                </a:solidFill>
                <a:effectLst/>
                <a:uLnTx/>
                <a:uFillTx/>
                <a:latin typeface="Calibri" panose="020F0502020204030204"/>
                <a:ea typeface="+mn-ea"/>
                <a:cs typeface="+mn-cs"/>
              </a:rPr>
              <a:t>lacus</a:t>
            </a:r>
            <a:r>
              <a:rPr kumimoji="0" lang="en-GB" sz="1200"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GB" sz="16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GB" sz="1600" dirty="0"/>
          </a:p>
        </p:txBody>
      </p:sp>
    </p:spTree>
    <p:extLst>
      <p:ext uri="{BB962C8B-B14F-4D97-AF65-F5344CB8AC3E}">
        <p14:creationId xmlns:p14="http://schemas.microsoft.com/office/powerpoint/2010/main" val="2960823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8436</TotalTime>
  <Words>2668</Words>
  <Application>Microsoft Office PowerPoint</Application>
  <PresentationFormat>Custom</PresentationFormat>
  <Paragraphs>265</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23</cp:revision>
  <dcterms:created xsi:type="dcterms:W3CDTF">2022-01-10T16:59:36Z</dcterms:created>
  <dcterms:modified xsi:type="dcterms:W3CDTF">2022-03-11T15:24:03Z</dcterms:modified>
</cp:coreProperties>
</file>