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7" r:id="rId2"/>
    <p:sldId id="258" r:id="rId3"/>
    <p:sldId id="259" r:id="rId4"/>
    <p:sldId id="260" r:id="rId5"/>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Lst>
        </p14:section>
        <p14:section name="Page Designs" id="{1543D77E-2646-47C1-932D-F940423AE1B4}">
          <p14:sldIdLst>
            <p14:sldId id="258"/>
            <p14:sldId id="259"/>
            <p14:sldId id="260"/>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5" d="100"/>
          <a:sy n="85" d="100"/>
        </p:scale>
        <p:origin x="1348" y="-2456"/>
      </p:cViewPr>
      <p:guideLst>
        <p:guide orient="horz" pos="3402"/>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Our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Our Staff</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Our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Our Staff</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2</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103716615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3265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7" name="Rectangle 36">
            <a:extLst>
              <a:ext uri="{FF2B5EF4-FFF2-40B4-BE49-F238E27FC236}">
                <a16:creationId xmlns:a16="http://schemas.microsoft.com/office/drawing/2014/main" id="{75058A5E-EA42-4611-B2FE-15834733E505}"/>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45" name="TextBox 44">
            <a:extLst>
              <a:ext uri="{FF2B5EF4-FFF2-40B4-BE49-F238E27FC236}">
                <a16:creationId xmlns:a16="http://schemas.microsoft.com/office/drawing/2014/main" id="{55934532-5AF5-497A-845F-97179322D489}"/>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46" name="TextBox 45">
            <a:extLst>
              <a:ext uri="{FF2B5EF4-FFF2-40B4-BE49-F238E27FC236}">
                <a16:creationId xmlns:a16="http://schemas.microsoft.com/office/drawing/2014/main" id="{FB279216-47C7-4223-90D5-34866323339A}"/>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47" name="Picture 2" descr="Center for Metabolic and Obesity Surgery">
            <a:extLst>
              <a:ext uri="{FF2B5EF4-FFF2-40B4-BE49-F238E27FC236}">
                <a16:creationId xmlns:a16="http://schemas.microsoft.com/office/drawing/2014/main" id="{8B0FE0B5-1240-444C-BDB1-32C7D6264DE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0F4C1FDF-DE28-4AC0-8FC3-CAF327665F1A}"/>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8A3FB12-27FD-4813-AA7C-EF40B3782734}"/>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A103B-9055-4BEF-BF31-B905AD28490A}"/>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D1104D6F-5C43-4A97-9D07-AA45C9EB5809}"/>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BC9DC308-DFF9-43F3-98CC-B5D83700AA3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01EA2A-7BEA-4632-8ED7-BDA10E28D245}"/>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6124754"/>
          </a:xfrm>
          <a:prstGeom prst="rect">
            <a:avLst/>
          </a:prstGeom>
          <a:noFill/>
        </p:spPr>
        <p:txBody>
          <a:bodyPr wrap="square" rtlCol="0">
            <a:spAutoFit/>
          </a:bodyPr>
          <a:lstStyle/>
          <a:p>
            <a:pPr algn="l"/>
            <a:r>
              <a:rPr lang="en-GB" sz="1600" b="1" dirty="0">
                <a:solidFill>
                  <a:srgbClr val="000000"/>
                </a:solidFill>
                <a:latin typeface="Georgia" panose="02040502050405020303" pitchFamily="18" charset="0"/>
              </a:rPr>
              <a:t>Background</a:t>
            </a:r>
            <a:endParaRPr lang="en-GB" sz="1200" b="1" dirty="0">
              <a:solidFill>
                <a:srgbClr val="000000"/>
              </a:solidFill>
              <a:latin typeface="Georgia" panose="02040502050405020303" pitchFamily="18" charset="0"/>
            </a:endParaRPr>
          </a:p>
          <a:p>
            <a:pPr algn="l"/>
            <a:endParaRPr lang="en-GB" sz="1200" dirty="0">
              <a:solidFill>
                <a:srgbClr val="000000"/>
              </a:solidFill>
              <a:latin typeface="Georgia" panose="02040502050405020303" pitchFamily="18" charset="0"/>
            </a:endParaRPr>
          </a:p>
          <a:p>
            <a:pPr algn="l"/>
            <a:r>
              <a:rPr lang="en-GB" sz="1200" b="0" i="0" dirty="0">
                <a:solidFill>
                  <a:srgbClr val="000000"/>
                </a:solidFill>
                <a:effectLst/>
                <a:latin typeface="Georgia" panose="02040502050405020303" pitchFamily="18" charset="0"/>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latin typeface="Georgia" panose="02040502050405020303" pitchFamily="18" charset="0"/>
            </a:endParaRPr>
          </a:p>
          <a:p>
            <a:pPr algn="l"/>
            <a:r>
              <a:rPr lang="en-GB" sz="1200" b="0" i="0" dirty="0">
                <a:solidFill>
                  <a:srgbClr val="000000"/>
                </a:solidFill>
                <a:effectLst/>
                <a:latin typeface="Georgia" panose="02040502050405020303" pitchFamily="18" charset="0"/>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latin typeface="Georgia" panose="02040502050405020303" pitchFamily="18" charset="0"/>
            </a:endParaRPr>
          </a:p>
          <a:p>
            <a:pPr algn="l"/>
            <a:endParaRPr lang="en-GB" sz="1200" dirty="0">
              <a:solidFill>
                <a:srgbClr val="000000"/>
              </a:solidFill>
              <a:latin typeface="Georgia" panose="02040502050405020303" pitchFamily="18" charset="0"/>
            </a:endParaRPr>
          </a:p>
          <a:p>
            <a:pPr algn="l"/>
            <a:r>
              <a:rPr lang="en-GB" sz="1600" b="1" i="0" dirty="0">
                <a:solidFill>
                  <a:srgbClr val="000000"/>
                </a:solidFill>
                <a:effectLst/>
                <a:latin typeface="Georgia" panose="02040502050405020303" pitchFamily="18" charset="0"/>
              </a:rPr>
              <a:t>Current Work</a:t>
            </a:r>
          </a:p>
          <a:p>
            <a:pPr algn="l"/>
            <a:endParaRPr lang="en-GB" sz="1200" dirty="0">
              <a:solidFill>
                <a:srgbClr val="000000"/>
              </a:solidFill>
              <a:latin typeface="Georgia" panose="02040502050405020303" pitchFamily="18" charset="0"/>
            </a:endParaRPr>
          </a:p>
          <a:p>
            <a:pPr algn="l"/>
            <a:r>
              <a:rPr lang="en-GB" sz="1200" i="0" dirty="0">
                <a:solidFill>
                  <a:srgbClr val="000000"/>
                </a:solidFill>
                <a:effectLst/>
                <a:latin typeface="Georgia" panose="02040502050405020303" pitchFamily="18" charset="0"/>
              </a:rPr>
              <a:t>In early 2015 Dr. Smith moved to the Celebration Bariatric Surgery Program in Celebration, FL and he is now the Medical Director of the Program.</a:t>
            </a:r>
          </a:p>
          <a:p>
            <a:pPr algn="l"/>
            <a:endParaRPr lang="en-GB" sz="1200" i="0" dirty="0">
              <a:solidFill>
                <a:srgbClr val="000000"/>
              </a:solidFill>
              <a:effectLst/>
              <a:latin typeface="Georgia" panose="02040502050405020303" pitchFamily="18" charset="0"/>
            </a:endParaRPr>
          </a:p>
          <a:p>
            <a:pPr algn="l"/>
            <a:r>
              <a:rPr lang="en-GB" sz="1200" i="0" dirty="0">
                <a:solidFill>
                  <a:srgbClr val="000000"/>
                </a:solidFill>
                <a:effectLst/>
                <a:latin typeface="Georgia" panose="02040502050405020303" pitchFamily="18" charset="0"/>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latin typeface="Georgia" panose="02040502050405020303" pitchFamily="18" charset="0"/>
            </a:endParaRPr>
          </a:p>
          <a:p>
            <a:pPr algn="l"/>
            <a:r>
              <a:rPr lang="en-GB" sz="1200" i="0" dirty="0">
                <a:solidFill>
                  <a:srgbClr val="000000"/>
                </a:solidFill>
                <a:effectLst/>
                <a:latin typeface="Georgia" panose="02040502050405020303" pitchFamily="18" charset="0"/>
              </a:rPr>
              <a:t>Continue about the development into using the robot, any extra studies or projects being worked on that are related, etc.</a:t>
            </a:r>
            <a:endParaRPr lang="en-GB" sz="1100" i="0" dirty="0">
              <a:solidFill>
                <a:srgbClr val="000000"/>
              </a:solidFill>
              <a:effectLst/>
              <a:latin typeface="Georgia" panose="02040502050405020303" pitchFamily="18" charset="0"/>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206575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30558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7467</TotalTime>
  <Words>628</Words>
  <Application>Microsoft Office PowerPoint</Application>
  <PresentationFormat>Custom</PresentationFormat>
  <Paragraphs>82</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6</cp:revision>
  <dcterms:created xsi:type="dcterms:W3CDTF">2022-01-10T16:59:36Z</dcterms:created>
  <dcterms:modified xsi:type="dcterms:W3CDTF">2022-02-24T09:34:51Z</dcterms:modified>
</cp:coreProperties>
</file>