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7" r:id="rId2"/>
    <p:sldId id="261" r:id="rId3"/>
    <p:sldId id="258" r:id="rId4"/>
    <p:sldId id="259" r:id="rId5"/>
    <p:sldId id="260" r:id="rId6"/>
    <p:sldId id="262" r:id="rId7"/>
    <p:sldId id="263" r:id="rId8"/>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 id="261"/>
          </p14:sldIdLst>
        </p14:section>
        <p14:section name="Page Designs" id="{1543D77E-2646-47C1-932D-F940423AE1B4}">
          <p14:sldIdLst>
            <p14:sldId id="258"/>
            <p14:sldId id="259"/>
            <p14:sldId id="260"/>
            <p14:sldId id="262"/>
            <p14:sldId id="263"/>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3" autoAdjust="0"/>
  </p:normalViewPr>
  <p:slideViewPr>
    <p:cSldViewPr snapToGrid="0" showGuides="1">
      <p:cViewPr>
        <p:scale>
          <a:sx n="48" d="100"/>
          <a:sy n="48" d="100"/>
        </p:scale>
        <p:origin x="2144" y="64"/>
      </p:cViewPr>
      <p:guideLst>
        <p:guide orient="horz" pos="3402"/>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The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Meet Dr. Smith</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The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Meet Dr. Smith</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24/02/2022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3</a:t>
            </a:fld>
            <a:endParaRPr lang="en-GB"/>
          </a:p>
        </p:txBody>
      </p:sp>
    </p:spTree>
    <p:extLst>
      <p:ext uri="{BB962C8B-B14F-4D97-AF65-F5344CB8AC3E}">
        <p14:creationId xmlns:p14="http://schemas.microsoft.com/office/powerpoint/2010/main" val="94100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24/02/2022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24/02/2022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24/02/2022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24/02/2022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4.sv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368661062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A9B4925-9099-4696-B348-236913E4F7E3}"/>
              </a:ext>
            </a:extLst>
          </p:cNvPr>
          <p:cNvSpPr/>
          <p:nvPr/>
        </p:nvSpPr>
        <p:spPr>
          <a:xfrm>
            <a:off x="4414437" y="6451269"/>
            <a:ext cx="213977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GB" sz="1100" dirty="0"/>
              <a:t>Search bar</a:t>
            </a:r>
          </a:p>
        </p:txBody>
      </p:sp>
      <p:sp>
        <p:nvSpPr>
          <p:cNvPr id="10" name="Rectangle 9">
            <a:extLst>
              <a:ext uri="{FF2B5EF4-FFF2-40B4-BE49-F238E27FC236}">
                <a16:creationId xmlns:a16="http://schemas.microsoft.com/office/drawing/2014/main" id="{083BB035-343B-4BF6-9BB7-0DDB3A78A95E}"/>
              </a:ext>
            </a:extLst>
          </p:cNvPr>
          <p:cNvSpPr/>
          <p:nvPr/>
        </p:nvSpPr>
        <p:spPr>
          <a:xfrm>
            <a:off x="1934394" y="6451269"/>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pic>
        <p:nvPicPr>
          <p:cNvPr id="11" name="Graphic 10" descr="Magnifying glass with solid fill">
            <a:extLst>
              <a:ext uri="{FF2B5EF4-FFF2-40B4-BE49-F238E27FC236}">
                <a16:creationId xmlns:a16="http://schemas.microsoft.com/office/drawing/2014/main" id="{43A29C4D-645A-4723-9646-C9C63BB26AE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342012" y="6473847"/>
            <a:ext cx="183447" cy="183447"/>
          </a:xfrm>
          <a:prstGeom prst="rect">
            <a:avLst/>
          </a:prstGeom>
        </p:spPr>
      </p:pic>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0217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530574" y="7721632"/>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pic>
        <p:nvPicPr>
          <p:cNvPr id="23" name="Graphic 22" descr="Magnifying glass with solid fill">
            <a:extLst>
              <a:ext uri="{FF2B5EF4-FFF2-40B4-BE49-F238E27FC236}">
                <a16:creationId xmlns:a16="http://schemas.microsoft.com/office/drawing/2014/main" id="{B1AA8943-AD2B-49D2-B913-19B7C642ED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350001" y="7708528"/>
            <a:ext cx="246668" cy="246668"/>
          </a:xfrm>
          <a:prstGeom prst="rect">
            <a:avLst/>
          </a:prstGeom>
        </p:spPr>
      </p:pic>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6186309"/>
          </a:xfrm>
          <a:prstGeom prst="rect">
            <a:avLst/>
          </a:prstGeom>
          <a:noFill/>
        </p:spPr>
        <p:txBody>
          <a:bodyPr wrap="none" rtlCol="0">
            <a:spAutoFit/>
          </a:bodyPr>
          <a:lstStyle/>
          <a:p>
            <a:r>
              <a:rPr lang="en-GB" sz="3600" dirty="0"/>
              <a:t>HTML pages needed</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highlight>
                  <a:srgbClr val="FFFF00"/>
                </a:highlight>
              </a:rPr>
              <a:t>Patient stories</a:t>
            </a:r>
          </a:p>
          <a:p>
            <a:r>
              <a:rPr lang="en-GB" sz="3600" dirty="0"/>
              <a:t>Pre- and post-op resources</a:t>
            </a:r>
          </a:p>
          <a:p>
            <a:r>
              <a:rPr lang="en-GB" sz="3600" dirty="0"/>
              <a:t>Video gallery</a:t>
            </a:r>
          </a:p>
          <a:p>
            <a:r>
              <a:rPr lang="en-GB" sz="3600" dirty="0"/>
              <a:t>Blog</a:t>
            </a:r>
          </a:p>
          <a:p>
            <a:r>
              <a:rPr lang="en-GB" sz="3600" dirty="0"/>
              <a:t>Start here questionnaire</a:t>
            </a:r>
          </a:p>
        </p:txBody>
      </p:sp>
    </p:spTree>
    <p:extLst>
      <p:ext uri="{BB962C8B-B14F-4D97-AF65-F5344CB8AC3E}">
        <p14:creationId xmlns:p14="http://schemas.microsoft.com/office/powerpoint/2010/main" val="6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C43C45-75F5-41F8-89A2-C2FFB4739C97}"/>
              </a:ext>
            </a:extLst>
          </p:cNvPr>
          <p:cNvPicPr>
            <a:picLocks noChangeAspect="1"/>
          </p:cNvPicPr>
          <p:nvPr/>
        </p:nvPicPr>
        <p:blipFill>
          <a:blip r:embed="rId3"/>
          <a:stretch>
            <a:fillRect/>
          </a:stretch>
        </p:blipFill>
        <p:spPr>
          <a:xfrm>
            <a:off x="0" y="-2063"/>
            <a:ext cx="6858000" cy="799794"/>
          </a:xfrm>
          <a:prstGeom prst="rect">
            <a:avLst/>
          </a:prstGeom>
        </p:spPr>
      </p:pic>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32" name="Rectangle 31">
            <a:extLst>
              <a:ext uri="{FF2B5EF4-FFF2-40B4-BE49-F238E27FC236}">
                <a16:creationId xmlns:a16="http://schemas.microsoft.com/office/drawing/2014/main" id="{255FC5DF-9A98-4860-9B44-027095BB23E0}"/>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846D6EC3-A2D9-40CE-BFE0-5AF59683312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35" name="TextBox 34">
            <a:extLst>
              <a:ext uri="{FF2B5EF4-FFF2-40B4-BE49-F238E27FC236}">
                <a16:creationId xmlns:a16="http://schemas.microsoft.com/office/drawing/2014/main" id="{A7F20842-3377-4AEA-8096-29048D8B5AC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36" name="Picture 2" descr="Center for Metabolic and Obesity Surgery">
            <a:extLst>
              <a:ext uri="{FF2B5EF4-FFF2-40B4-BE49-F238E27FC236}">
                <a16:creationId xmlns:a16="http://schemas.microsoft.com/office/drawing/2014/main" id="{48CF8262-D334-43E3-A20D-0C9A09D6D5A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B45E960-D627-4D73-97B5-72ADFD6FBBD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Tree>
    <p:extLst>
      <p:ext uri="{BB962C8B-B14F-4D97-AF65-F5344CB8AC3E}">
        <p14:creationId xmlns:p14="http://schemas.microsoft.com/office/powerpoint/2010/main" val="79716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5386090"/>
          </a:xfrm>
          <a:prstGeom prst="rect">
            <a:avLst/>
          </a:prstGeom>
          <a:noFill/>
        </p:spPr>
        <p:txBody>
          <a:bodyPr wrap="square" rtlCol="0">
            <a:spAutoFit/>
          </a:bodyPr>
          <a:lstStyle/>
          <a:p>
            <a:pPr algn="l"/>
            <a:r>
              <a:rPr lang="en-GB" sz="1600" b="1" dirty="0">
                <a:solidFill>
                  <a:srgbClr val="000000"/>
                </a:solidFill>
              </a:rPr>
              <a:t>Background</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endParaRPr>
          </a:p>
          <a:p>
            <a:pPr algn="l"/>
            <a:endParaRPr lang="en-GB" sz="1200" dirty="0">
              <a:solidFill>
                <a:srgbClr val="000000"/>
              </a:solidFill>
            </a:endParaRPr>
          </a:p>
          <a:p>
            <a:pPr algn="l"/>
            <a:r>
              <a:rPr lang="en-GB" sz="1600" b="1" i="0" dirty="0">
                <a:solidFill>
                  <a:srgbClr val="000000"/>
                </a:solidFill>
                <a:effectLst/>
              </a:rPr>
              <a:t>Current Work</a:t>
            </a:r>
          </a:p>
          <a:p>
            <a:pPr algn="l"/>
            <a:endParaRPr lang="en-GB" sz="1200" dirty="0">
              <a:solidFill>
                <a:srgbClr val="000000"/>
              </a:solidFill>
            </a:endParaRPr>
          </a:p>
          <a:p>
            <a:pPr algn="l"/>
            <a:r>
              <a:rPr lang="en-GB" sz="1200" i="0" dirty="0">
                <a:solidFill>
                  <a:srgbClr val="000000"/>
                </a:solidFill>
                <a:effectLst/>
              </a:rPr>
              <a:t>In early 2015 Dr. Smith moved to the Celebration Bariatric Surgery Program in Celebration, FL and he is now the Medical Director of the Program.</a:t>
            </a:r>
          </a:p>
          <a:p>
            <a:pPr algn="l"/>
            <a:endParaRPr lang="en-GB" sz="1200" i="0" dirty="0">
              <a:solidFill>
                <a:srgbClr val="000000"/>
              </a:solidFill>
              <a:effectLst/>
            </a:endParaRPr>
          </a:p>
          <a:p>
            <a:pPr algn="l"/>
            <a:r>
              <a:rPr lang="en-GB" sz="1200" i="0" dirty="0">
                <a:solidFill>
                  <a:srgbClr val="000000"/>
                </a:solidFill>
                <a:effectLst/>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endParaRPr>
          </a:p>
          <a:p>
            <a:pPr algn="l"/>
            <a:r>
              <a:rPr lang="en-GB" sz="1200" i="0" dirty="0">
                <a:solidFill>
                  <a:srgbClr val="000000"/>
                </a:solidFill>
                <a:effectLst/>
              </a:rPr>
              <a:t>Continue about the development into using the robot, any extra studies or projects being worked on that are related, etc.</a:t>
            </a:r>
            <a:endParaRPr lang="en-GB" sz="1100" i="0" dirty="0">
              <a:solidFill>
                <a:srgbClr val="000000"/>
              </a:solidFill>
              <a:effectLst/>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3" name="Rectangle 12">
            <a:extLst>
              <a:ext uri="{FF2B5EF4-FFF2-40B4-BE49-F238E27FC236}">
                <a16:creationId xmlns:a16="http://schemas.microsoft.com/office/drawing/2014/main" id="{358025D3-BDA8-4233-883C-5958C9756C3F}"/>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F2FF2B5-4A53-47E2-B50E-B9AA9FC40E39}"/>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15" name="TextBox 14">
            <a:extLst>
              <a:ext uri="{FF2B5EF4-FFF2-40B4-BE49-F238E27FC236}">
                <a16:creationId xmlns:a16="http://schemas.microsoft.com/office/drawing/2014/main" id="{A76A86AF-49B6-4705-9FF2-BE90B1B2C5B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6" name="Picture 2" descr="Center for Metabolic and Obesity Surgery">
            <a:extLst>
              <a:ext uri="{FF2B5EF4-FFF2-40B4-BE49-F238E27FC236}">
                <a16:creationId xmlns:a16="http://schemas.microsoft.com/office/drawing/2014/main" id="{C3E6599B-83B1-45DD-8C11-BD911F5818C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C35CCBA-0573-4647-8009-32C853094C23}"/>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Tree>
    <p:extLst>
      <p:ext uri="{BB962C8B-B14F-4D97-AF65-F5344CB8AC3E}">
        <p14:creationId xmlns:p14="http://schemas.microsoft.com/office/powerpoint/2010/main" val="206575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5C1D8DD-03AB-4B04-BFCA-9EC7CB2C4E27}"/>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6E158618-8AA7-4AC7-9191-CE80BC949280}"/>
              </a:ext>
            </a:extLst>
          </p:cNvPr>
          <p:cNvSpPr txBox="1"/>
          <p:nvPr/>
        </p:nvSpPr>
        <p:spPr>
          <a:xfrm>
            <a:off x="1977548" y="1087875"/>
            <a:ext cx="4513160" cy="830997"/>
          </a:xfrm>
          <a:prstGeom prst="rect">
            <a:avLst/>
          </a:prstGeom>
          <a:noFill/>
        </p:spPr>
        <p:txBody>
          <a:bodyPr wrap="none" rtlCol="0">
            <a:spAutoFit/>
          </a:bodyPr>
          <a:lstStyle/>
          <a:p>
            <a:pPr algn="r"/>
            <a:r>
              <a:rPr lang="en-GB" sz="2400" dirty="0" err="1"/>
              <a:t>AdventHealth</a:t>
            </a:r>
            <a:r>
              <a:rPr lang="en-GB" sz="2400" dirty="0"/>
              <a:t> Celebration Hospital</a:t>
            </a:r>
          </a:p>
          <a:p>
            <a:pPr algn="r"/>
            <a:r>
              <a:rPr lang="en-GB" sz="2400" dirty="0"/>
              <a:t>410 Celebration Place, 34747</a:t>
            </a:r>
          </a:p>
        </p:txBody>
      </p:sp>
      <p:sp>
        <p:nvSpPr>
          <p:cNvPr id="10" name="TextBox 9">
            <a:extLst>
              <a:ext uri="{FF2B5EF4-FFF2-40B4-BE49-F238E27FC236}">
                <a16:creationId xmlns:a16="http://schemas.microsoft.com/office/drawing/2014/main" id="{211EEC47-4E84-45F9-AA6A-A1A235645818}"/>
              </a:ext>
            </a:extLst>
          </p:cNvPr>
          <p:cNvSpPr txBox="1"/>
          <p:nvPr/>
        </p:nvSpPr>
        <p:spPr>
          <a:xfrm>
            <a:off x="276376" y="2664551"/>
            <a:ext cx="6214332" cy="6063198"/>
          </a:xfrm>
          <a:prstGeom prst="rect">
            <a:avLst/>
          </a:prstGeom>
          <a:noFill/>
        </p:spPr>
        <p:txBody>
          <a:bodyPr wrap="square" rtlCol="0">
            <a:spAutoFit/>
          </a:bodyPr>
          <a:lstStyle/>
          <a:p>
            <a:pPr algn="l"/>
            <a:r>
              <a:rPr lang="en-GB" sz="1600" b="1" i="0" dirty="0">
                <a:solidFill>
                  <a:srgbClr val="000000"/>
                </a:solidFill>
                <a:effectLst/>
              </a:rPr>
              <a:t>About </a:t>
            </a:r>
            <a:r>
              <a:rPr lang="en-GB" sz="1600" b="1" i="0" dirty="0" err="1">
                <a:solidFill>
                  <a:srgbClr val="000000"/>
                </a:solidFill>
                <a:effectLst/>
              </a:rPr>
              <a:t>AdventHealth</a:t>
            </a:r>
            <a:endParaRPr lang="en-GB" sz="1600" b="1" i="0" dirty="0">
              <a:solidFill>
                <a:srgbClr val="000000"/>
              </a:solidFill>
              <a:effectLst/>
            </a:endParaRP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a 172-bed, state-of-the-art hospital that serves as a showcase of innovation and excellence in healthcare. Our reputation for delivering highly efficient, patient-focused and cost effective care allows us to achieve optimum health and wellness for patients with an emphasis on healing the whole person - mind, body and spirit.</a:t>
            </a: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part of the </a:t>
            </a:r>
            <a:r>
              <a:rPr lang="en-GB" sz="1200" b="0" i="0" dirty="0" err="1">
                <a:solidFill>
                  <a:srgbClr val="000000"/>
                </a:solidFill>
                <a:effectLst/>
              </a:rPr>
              <a:t>AdventHealth</a:t>
            </a:r>
            <a:r>
              <a:rPr lang="en-GB" sz="1200" b="0" i="0" dirty="0">
                <a:solidFill>
                  <a:srgbClr val="000000"/>
                </a:solidFill>
                <a:effectLst/>
              </a:rPr>
              <a:t> network, which is operated by the Seventh-day Adventist Church. Serving much of the </a:t>
            </a:r>
            <a:r>
              <a:rPr lang="en-GB" sz="1200" b="0" i="0" dirty="0" err="1">
                <a:solidFill>
                  <a:srgbClr val="000000"/>
                </a:solidFill>
                <a:effectLst/>
              </a:rPr>
              <a:t>Southeastern</a:t>
            </a:r>
            <a:r>
              <a:rPr lang="en-GB" sz="1200" b="0" i="0" dirty="0">
                <a:solidFill>
                  <a:srgbClr val="000000"/>
                </a:solidFill>
                <a:effectLst/>
              </a:rPr>
              <a:t> United States, the Caribbean and South America, the Adventist Health System operates 44 hospitals in 10 states, making it the largest protestant, not-for-profit healthcare systems in the country.</a:t>
            </a:r>
          </a:p>
          <a:p>
            <a:pPr algn="l"/>
            <a:br>
              <a:rPr lang="en-GB" sz="1600" dirty="0"/>
            </a:br>
            <a:r>
              <a:rPr lang="en-GB" sz="1600" b="1" i="0" dirty="0">
                <a:solidFill>
                  <a:srgbClr val="000000"/>
                </a:solidFill>
                <a:effectLst/>
              </a:rPr>
              <a:t>The Hospital</a:t>
            </a:r>
          </a:p>
          <a:p>
            <a:pPr algn="l"/>
            <a:endParaRPr lang="en-GB" sz="1200" b="0" i="0" dirty="0">
              <a:solidFill>
                <a:srgbClr val="000000"/>
              </a:solidFill>
              <a:effectLst/>
            </a:endParaRPr>
          </a:p>
          <a:p>
            <a:pPr algn="l"/>
            <a:r>
              <a:rPr lang="en-GB" sz="1200" b="0" i="0" dirty="0">
                <a:solidFill>
                  <a:srgbClr val="000000"/>
                </a:solidFill>
                <a:effectLst/>
              </a:rPr>
              <a:t>Established in 1997, Celebration Hospital was designed as a resort-style facility to serve as a cornerstone of health in the Disney-planned community of Celebration, Florida. Our Mediterranean inspired facility that features leading edge technologies and superior patient care that has earned it an international reputation for excellence.</a:t>
            </a:r>
          </a:p>
          <a:p>
            <a:pPr algn="l"/>
            <a:endParaRPr lang="en-GB" sz="1200" b="0" i="0" dirty="0">
              <a:solidFill>
                <a:srgbClr val="000000"/>
              </a:solidFill>
              <a:effectLst/>
            </a:endParaRPr>
          </a:p>
          <a:p>
            <a:pPr algn="l"/>
            <a:r>
              <a:rPr lang="en-GB" sz="1200" b="0" i="0" dirty="0">
                <a:solidFill>
                  <a:srgbClr val="000000"/>
                </a:solidFill>
                <a:effectLst/>
              </a:rPr>
              <a:t>With its expansive open spaces, natural lighting and stunning architecture, </a:t>
            </a:r>
            <a:r>
              <a:rPr lang="en-GB" sz="1200" b="0" i="0" dirty="0" err="1">
                <a:solidFill>
                  <a:srgbClr val="000000"/>
                </a:solidFill>
                <a:effectLst/>
              </a:rPr>
              <a:t>AdventHealth</a:t>
            </a:r>
            <a:r>
              <a:rPr lang="en-GB" sz="1200" b="0" i="0" dirty="0">
                <a:solidFill>
                  <a:srgbClr val="000000"/>
                </a:solidFill>
                <a:effectLst/>
              </a:rPr>
              <a:t> Celebration Hospital looks like a sophisticated resort. But look deeper and you will find a state-of-the-art facility that is dedicated entirely to health and wellness.</a:t>
            </a:r>
          </a:p>
          <a:p>
            <a:pPr algn="l"/>
            <a:br>
              <a:rPr lang="en-GB" sz="1200" dirty="0"/>
            </a:br>
            <a:r>
              <a:rPr lang="en-GB" sz="1600" b="1" i="0" dirty="0">
                <a:solidFill>
                  <a:srgbClr val="000000"/>
                </a:solidFill>
                <a:effectLst/>
              </a:rPr>
              <a:t>The Bariatric Ward</a:t>
            </a:r>
          </a:p>
          <a:p>
            <a:pPr algn="l"/>
            <a:endParaRPr lang="en-GB" sz="1200" b="0" i="0" dirty="0">
              <a:solidFill>
                <a:srgbClr val="000000"/>
              </a:solidFill>
              <a:effectLst/>
            </a:endParaRPr>
          </a:p>
          <a:p>
            <a:pPr algn="l"/>
            <a:r>
              <a:rPr lang="en-GB" sz="1200" b="0" i="0" dirty="0">
                <a:solidFill>
                  <a:srgbClr val="000000"/>
                </a:solidFill>
                <a:effectLst/>
              </a:rPr>
              <a:t>We have a hospital ward that is designated for our bariatric patients. Our nurses have training in the care of bariatric patients. We are proud to have achieved and maintained accreditation from the Metabolic and Bariatric Surgery Accreditation and Quality Improvement Program. We make every effort to maintain the highest standards possible in the care of our bariatric surgery patients. We also try to make the experience of having surgery here as smooth and comfortable as possible for you and for your loved ones.</a:t>
            </a:r>
          </a:p>
        </p:txBody>
      </p:sp>
    </p:spTree>
    <p:extLst>
      <p:ext uri="{BB962C8B-B14F-4D97-AF65-F5344CB8AC3E}">
        <p14:creationId xmlns:p14="http://schemas.microsoft.com/office/powerpoint/2010/main" val="30558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17E804-3DF0-4466-B2D6-AA33509EE98A}"/>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4CD37396-DE6A-4F0F-9B28-9A352FB0DA2B}"/>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403D35F-0EE2-49B2-9942-3EB228DD3935}"/>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sp>
        <p:nvSpPr>
          <p:cNvPr id="5" name="Rectangle 4">
            <a:extLst>
              <a:ext uri="{FF2B5EF4-FFF2-40B4-BE49-F238E27FC236}">
                <a16:creationId xmlns:a16="http://schemas.microsoft.com/office/drawing/2014/main" id="{8A2BF8C9-38AF-455E-B567-1B2EF3BC2E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9801E43-CAD5-4242-9AC4-1E0DFFD6A287}"/>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BB63523D-5788-4D23-9347-AB9870E7FA3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F7A6B6B8-0A58-4A82-B29B-32BA1AFE53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76612B-D9F9-4B13-8A61-8AFEAE6A461F}"/>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0" name="TextBox 9">
            <a:extLst>
              <a:ext uri="{FF2B5EF4-FFF2-40B4-BE49-F238E27FC236}">
                <a16:creationId xmlns:a16="http://schemas.microsoft.com/office/drawing/2014/main" id="{6056098E-290E-497A-A1C4-F9553BA9B7E2}"/>
              </a:ext>
            </a:extLst>
          </p:cNvPr>
          <p:cNvSpPr txBox="1"/>
          <p:nvPr/>
        </p:nvSpPr>
        <p:spPr>
          <a:xfrm>
            <a:off x="276376" y="2664551"/>
            <a:ext cx="6305250" cy="461665"/>
          </a:xfrm>
          <a:prstGeom prst="rect">
            <a:avLst/>
          </a:prstGeom>
          <a:noFill/>
        </p:spPr>
        <p:txBody>
          <a:bodyPr wrap="square" rtlCol="0">
            <a:spAutoFit/>
          </a:bodyPr>
          <a:lstStyle/>
          <a:p>
            <a:pPr algn="l"/>
            <a:r>
              <a:rPr lang="en-GB" sz="1200" dirty="0">
                <a:solidFill>
                  <a:srgbClr val="000000"/>
                </a:solidFill>
              </a:rPr>
              <a:t>Introductory information about the procedures available, e.g. how many and which is most common. “Click below to read more about each procedure.”</a:t>
            </a:r>
          </a:p>
        </p:txBody>
      </p:sp>
      <p:sp>
        <p:nvSpPr>
          <p:cNvPr id="16" name="TextBox 15">
            <a:extLst>
              <a:ext uri="{FF2B5EF4-FFF2-40B4-BE49-F238E27FC236}">
                <a16:creationId xmlns:a16="http://schemas.microsoft.com/office/drawing/2014/main" id="{2CD190DD-E027-4429-AB58-2864F5797D7A}"/>
              </a:ext>
            </a:extLst>
          </p:cNvPr>
          <p:cNvSpPr txBox="1"/>
          <p:nvPr/>
        </p:nvSpPr>
        <p:spPr>
          <a:xfrm>
            <a:off x="276376" y="3421304"/>
            <a:ext cx="6305250" cy="1754326"/>
          </a:xfrm>
          <a:prstGeom prst="rect">
            <a:avLst/>
          </a:prstGeom>
          <a:noFill/>
        </p:spPr>
        <p:txBody>
          <a:bodyPr wrap="square" numCol="3" spcCol="18000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0000"/>
                </a:solidFill>
                <a:effectLst/>
                <a:uLnTx/>
                <a:uFillTx/>
                <a:latin typeface="Calibri" panose="020F0502020204030204"/>
                <a:ea typeface="+mn-ea"/>
                <a:cs typeface="+mn-cs"/>
              </a:rPr>
              <a:t>Laparoscopic Duodenal Switch</a:t>
            </a:r>
            <a:endParaRPr kumimoji="0" lang="en-GB"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RNY Gastric Bypass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b="1" noProof="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Sleeve Gastrectomy</a:t>
            </a:r>
            <a:endParaRPr lang="en-GB" sz="1200" b="1"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 </a:t>
            </a:r>
          </a:p>
        </p:txBody>
      </p:sp>
      <p:sp>
        <p:nvSpPr>
          <p:cNvPr id="13" name="Rectangle: Diagonal Corners Rounded 12">
            <a:extLst>
              <a:ext uri="{FF2B5EF4-FFF2-40B4-BE49-F238E27FC236}">
                <a16:creationId xmlns:a16="http://schemas.microsoft.com/office/drawing/2014/main" id="{D9889027-8320-4893-A5A9-6A9FAFA20941}"/>
              </a:ext>
            </a:extLst>
          </p:cNvPr>
          <p:cNvSpPr/>
          <p:nvPr/>
        </p:nvSpPr>
        <p:spPr>
          <a:xfrm flipH="1">
            <a:off x="4909025" y="4727753"/>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4" name="Rectangle: Diagonal Corners Rounded 13">
            <a:extLst>
              <a:ext uri="{FF2B5EF4-FFF2-40B4-BE49-F238E27FC236}">
                <a16:creationId xmlns:a16="http://schemas.microsoft.com/office/drawing/2014/main" id="{0219653C-43BC-4618-960D-856A50569D69}"/>
              </a:ext>
            </a:extLst>
          </p:cNvPr>
          <p:cNvSpPr/>
          <p:nvPr/>
        </p:nvSpPr>
        <p:spPr>
          <a:xfrm flipH="1">
            <a:off x="2798154" y="4727754"/>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5" name="Rectangle: Diagonal Corners Rounded 14">
            <a:extLst>
              <a:ext uri="{FF2B5EF4-FFF2-40B4-BE49-F238E27FC236}">
                <a16:creationId xmlns:a16="http://schemas.microsoft.com/office/drawing/2014/main" id="{6B83900B-7C40-4818-B452-373B4A20F6A7}"/>
              </a:ext>
            </a:extLst>
          </p:cNvPr>
          <p:cNvSpPr/>
          <p:nvPr/>
        </p:nvSpPr>
        <p:spPr>
          <a:xfrm flipH="1">
            <a:off x="687284" y="4727755"/>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7" name="TextBox 16">
            <a:extLst>
              <a:ext uri="{FF2B5EF4-FFF2-40B4-BE49-F238E27FC236}">
                <a16:creationId xmlns:a16="http://schemas.microsoft.com/office/drawing/2014/main" id="{F4B4AAD7-91F3-48A7-A3AE-911D446BE170}"/>
              </a:ext>
            </a:extLst>
          </p:cNvPr>
          <p:cNvSpPr txBox="1"/>
          <p:nvPr/>
        </p:nvSpPr>
        <p:spPr>
          <a:xfrm>
            <a:off x="276374" y="5507188"/>
            <a:ext cx="6305250" cy="338554"/>
          </a:xfrm>
          <a:prstGeom prst="rect">
            <a:avLst/>
          </a:prstGeom>
          <a:noFill/>
        </p:spPr>
        <p:txBody>
          <a:bodyPr wrap="square" rtlCol="0">
            <a:spAutoFit/>
          </a:bodyPr>
          <a:lstStyle/>
          <a:p>
            <a:pPr algn="l"/>
            <a:r>
              <a:rPr lang="en-GB" sz="1600" b="1" dirty="0">
                <a:solidFill>
                  <a:srgbClr val="000000"/>
                </a:solidFill>
              </a:rPr>
              <a:t>Revisions of Bariatric Operations</a:t>
            </a:r>
          </a:p>
        </p:txBody>
      </p:sp>
      <p:sp>
        <p:nvSpPr>
          <p:cNvPr id="18" name="TextBox 17">
            <a:extLst>
              <a:ext uri="{FF2B5EF4-FFF2-40B4-BE49-F238E27FC236}">
                <a16:creationId xmlns:a16="http://schemas.microsoft.com/office/drawing/2014/main" id="{7D47B27F-42D1-4002-9976-403B0CD9AB18}"/>
              </a:ext>
            </a:extLst>
          </p:cNvPr>
          <p:cNvSpPr txBox="1"/>
          <p:nvPr/>
        </p:nvSpPr>
        <p:spPr>
          <a:xfrm>
            <a:off x="276374" y="5845742"/>
            <a:ext cx="6305250" cy="1384995"/>
          </a:xfrm>
          <a:prstGeom prst="rect">
            <a:avLst/>
          </a:prstGeom>
          <a:noFill/>
        </p:spPr>
        <p:txBody>
          <a:bodyPr wrap="square" rtlCol="0">
            <a:spAutoFit/>
          </a:bodyPr>
          <a:lstStyle/>
          <a:p>
            <a:r>
              <a:rPr lang="en-GB" sz="1200" dirty="0">
                <a:solidFill>
                  <a:srgbClr val="000000"/>
                </a:solidFill>
              </a:rPr>
              <a:t>Paragraph about revisions.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a:p>
            <a:pPr algn="l"/>
            <a:endParaRPr lang="en-GB" sz="1200" dirty="0">
              <a:solidFill>
                <a:srgbClr val="000000"/>
              </a:solidFill>
            </a:endParaRPr>
          </a:p>
          <a:p>
            <a:r>
              <a:rPr lang="en-GB" sz="1200" dirty="0">
                <a:solidFill>
                  <a:srgbClr val="000000"/>
                </a:solidFill>
              </a:rPr>
              <a:t>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p:txBody>
      </p:sp>
    </p:spTree>
    <p:extLst>
      <p:ext uri="{BB962C8B-B14F-4D97-AF65-F5344CB8AC3E}">
        <p14:creationId xmlns:p14="http://schemas.microsoft.com/office/powerpoint/2010/main" val="202766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763B69-8364-486C-B0DE-58B1175F9FF4}"/>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A9A7E3B9-70C6-4A16-B6D8-EA3AFD3505F8}"/>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A2D3681-C2D0-4BF3-AB9D-9E626DD934BD}"/>
              </a:ext>
            </a:extLst>
          </p:cNvPr>
          <p:cNvSpPr txBox="1"/>
          <p:nvPr/>
        </p:nvSpPr>
        <p:spPr>
          <a:xfrm>
            <a:off x="3785673" y="1087875"/>
            <a:ext cx="2705035" cy="830997"/>
          </a:xfrm>
          <a:prstGeom prst="rect">
            <a:avLst/>
          </a:prstGeom>
          <a:noFill/>
        </p:spPr>
        <p:txBody>
          <a:bodyPr wrap="none" rtlCol="0">
            <a:spAutoFit/>
          </a:bodyPr>
          <a:lstStyle/>
          <a:p>
            <a:pPr algn="r"/>
            <a:r>
              <a:rPr lang="en-GB" sz="2400" dirty="0"/>
              <a:t>Patient Experiences </a:t>
            </a:r>
          </a:p>
          <a:p>
            <a:pPr algn="r"/>
            <a:r>
              <a:rPr lang="en-GB" sz="2400" dirty="0"/>
              <a:t>and Success Stories</a:t>
            </a:r>
          </a:p>
        </p:txBody>
      </p:sp>
      <p:sp>
        <p:nvSpPr>
          <p:cNvPr id="5" name="Rectangle 4">
            <a:extLst>
              <a:ext uri="{FF2B5EF4-FFF2-40B4-BE49-F238E27FC236}">
                <a16:creationId xmlns:a16="http://schemas.microsoft.com/office/drawing/2014/main" id="{6438A6E4-9B04-4DE6-B95B-6CE2BD1C58F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DE356D9-9E56-4723-A0BF-0E7DF325E53C}"/>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02E92B9E-10CC-4B7E-B10C-143690395DE5}"/>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51FC48F6-7BE2-48D2-A637-7F9307D994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9794B87-1F4F-44BE-9347-FF79EEFCCC81}"/>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grpSp>
        <p:nvGrpSpPr>
          <p:cNvPr id="13" name="Group 12">
            <a:extLst>
              <a:ext uri="{FF2B5EF4-FFF2-40B4-BE49-F238E27FC236}">
                <a16:creationId xmlns:a16="http://schemas.microsoft.com/office/drawing/2014/main" id="{07CCD1DB-E09A-4E6A-86EB-E384B888BC7F}"/>
              </a:ext>
            </a:extLst>
          </p:cNvPr>
          <p:cNvGrpSpPr/>
          <p:nvPr/>
        </p:nvGrpSpPr>
        <p:grpSpPr>
          <a:xfrm>
            <a:off x="272471" y="3660007"/>
            <a:ext cx="6218237" cy="461665"/>
            <a:chOff x="272471" y="3461333"/>
            <a:chExt cx="6218237" cy="461665"/>
          </a:xfrm>
        </p:grpSpPr>
        <p:pic>
          <p:nvPicPr>
            <p:cNvPr id="10" name="Graphic 9" descr="Open quotation mark with solid fill">
              <a:extLst>
                <a:ext uri="{FF2B5EF4-FFF2-40B4-BE49-F238E27FC236}">
                  <a16:creationId xmlns:a16="http://schemas.microsoft.com/office/drawing/2014/main" id="{2E5C3EF1-B60D-4936-B2C4-5D9A736736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1" name="TextBox 10">
              <a:extLst>
                <a:ext uri="{FF2B5EF4-FFF2-40B4-BE49-F238E27FC236}">
                  <a16:creationId xmlns:a16="http://schemas.microsoft.com/office/drawing/2014/main" id="{0B51A0A9-DA7E-4602-B8A4-7C8A4D4C26E4}"/>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2" name="TextBox 11">
            <a:extLst>
              <a:ext uri="{FF2B5EF4-FFF2-40B4-BE49-F238E27FC236}">
                <a16:creationId xmlns:a16="http://schemas.microsoft.com/office/drawing/2014/main" id="{85F98AC0-756D-4573-83B1-C637DAD20CF5}"/>
              </a:ext>
            </a:extLst>
          </p:cNvPr>
          <p:cNvSpPr txBox="1"/>
          <p:nvPr/>
        </p:nvSpPr>
        <p:spPr>
          <a:xfrm>
            <a:off x="272471" y="3075232"/>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4" name="Group 13">
            <a:extLst>
              <a:ext uri="{FF2B5EF4-FFF2-40B4-BE49-F238E27FC236}">
                <a16:creationId xmlns:a16="http://schemas.microsoft.com/office/drawing/2014/main" id="{1F65920B-0D84-4886-AF59-644AD0AC4635}"/>
              </a:ext>
            </a:extLst>
          </p:cNvPr>
          <p:cNvGrpSpPr/>
          <p:nvPr/>
        </p:nvGrpSpPr>
        <p:grpSpPr>
          <a:xfrm>
            <a:off x="272471" y="5137776"/>
            <a:ext cx="6218237" cy="461665"/>
            <a:chOff x="272471" y="3461333"/>
            <a:chExt cx="6218237" cy="461665"/>
          </a:xfrm>
        </p:grpSpPr>
        <p:pic>
          <p:nvPicPr>
            <p:cNvPr id="15" name="Graphic 14" descr="Open quotation mark with solid fill">
              <a:extLst>
                <a:ext uri="{FF2B5EF4-FFF2-40B4-BE49-F238E27FC236}">
                  <a16:creationId xmlns:a16="http://schemas.microsoft.com/office/drawing/2014/main" id="{13DDF66C-2032-46B6-B88B-BDACD773C7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6" name="TextBox 15">
              <a:extLst>
                <a:ext uri="{FF2B5EF4-FFF2-40B4-BE49-F238E27FC236}">
                  <a16:creationId xmlns:a16="http://schemas.microsoft.com/office/drawing/2014/main" id="{D2A4166E-5DDE-4E95-89A6-FE35ACCDDDE3}"/>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7" name="TextBox 16">
            <a:extLst>
              <a:ext uri="{FF2B5EF4-FFF2-40B4-BE49-F238E27FC236}">
                <a16:creationId xmlns:a16="http://schemas.microsoft.com/office/drawing/2014/main" id="{3C313BF8-675F-4A9F-A293-78D8086539C2}"/>
              </a:ext>
            </a:extLst>
          </p:cNvPr>
          <p:cNvSpPr txBox="1"/>
          <p:nvPr/>
        </p:nvSpPr>
        <p:spPr>
          <a:xfrm>
            <a:off x="272471" y="4553001"/>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8" name="Group 17">
            <a:extLst>
              <a:ext uri="{FF2B5EF4-FFF2-40B4-BE49-F238E27FC236}">
                <a16:creationId xmlns:a16="http://schemas.microsoft.com/office/drawing/2014/main" id="{21F03000-14CB-4719-B1C0-152BE2DEAA23}"/>
              </a:ext>
            </a:extLst>
          </p:cNvPr>
          <p:cNvGrpSpPr/>
          <p:nvPr/>
        </p:nvGrpSpPr>
        <p:grpSpPr>
          <a:xfrm>
            <a:off x="272471" y="6605479"/>
            <a:ext cx="6218237" cy="461665"/>
            <a:chOff x="272471" y="3461333"/>
            <a:chExt cx="6218237" cy="461665"/>
          </a:xfrm>
        </p:grpSpPr>
        <p:pic>
          <p:nvPicPr>
            <p:cNvPr id="19" name="Graphic 18" descr="Open quotation mark with solid fill">
              <a:extLst>
                <a:ext uri="{FF2B5EF4-FFF2-40B4-BE49-F238E27FC236}">
                  <a16:creationId xmlns:a16="http://schemas.microsoft.com/office/drawing/2014/main" id="{019509AA-2501-4FA8-886D-0478927B83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0" name="TextBox 19">
              <a:extLst>
                <a:ext uri="{FF2B5EF4-FFF2-40B4-BE49-F238E27FC236}">
                  <a16:creationId xmlns:a16="http://schemas.microsoft.com/office/drawing/2014/main" id="{4DA7C6D5-243B-4646-BAA8-77F5D3D52D96}"/>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1" name="TextBox 20">
            <a:extLst>
              <a:ext uri="{FF2B5EF4-FFF2-40B4-BE49-F238E27FC236}">
                <a16:creationId xmlns:a16="http://schemas.microsoft.com/office/drawing/2014/main" id="{06239B53-3CBD-4290-97D8-C4591EC03C15}"/>
              </a:ext>
            </a:extLst>
          </p:cNvPr>
          <p:cNvSpPr txBox="1"/>
          <p:nvPr/>
        </p:nvSpPr>
        <p:spPr>
          <a:xfrm>
            <a:off x="272471" y="6020704"/>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22" name="Group 21">
            <a:extLst>
              <a:ext uri="{FF2B5EF4-FFF2-40B4-BE49-F238E27FC236}">
                <a16:creationId xmlns:a16="http://schemas.microsoft.com/office/drawing/2014/main" id="{4B2E6EEF-1BE8-4298-901A-BE486E6A506C}"/>
              </a:ext>
            </a:extLst>
          </p:cNvPr>
          <p:cNvGrpSpPr/>
          <p:nvPr/>
        </p:nvGrpSpPr>
        <p:grpSpPr>
          <a:xfrm>
            <a:off x="272471" y="8083248"/>
            <a:ext cx="6218237" cy="461665"/>
            <a:chOff x="272471" y="3461333"/>
            <a:chExt cx="6218237" cy="461665"/>
          </a:xfrm>
        </p:grpSpPr>
        <p:pic>
          <p:nvPicPr>
            <p:cNvPr id="23" name="Graphic 22" descr="Open quotation mark with solid fill">
              <a:extLst>
                <a:ext uri="{FF2B5EF4-FFF2-40B4-BE49-F238E27FC236}">
                  <a16:creationId xmlns:a16="http://schemas.microsoft.com/office/drawing/2014/main" id="{48B7D3CF-FB0D-4FA8-B7AB-1200C4A3E3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4" name="TextBox 23">
              <a:extLst>
                <a:ext uri="{FF2B5EF4-FFF2-40B4-BE49-F238E27FC236}">
                  <a16:creationId xmlns:a16="http://schemas.microsoft.com/office/drawing/2014/main" id="{FD394CEB-1196-4583-90C5-D42052201792}"/>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5" name="TextBox 24">
            <a:extLst>
              <a:ext uri="{FF2B5EF4-FFF2-40B4-BE49-F238E27FC236}">
                <a16:creationId xmlns:a16="http://schemas.microsoft.com/office/drawing/2014/main" id="{F318F0A7-830A-4901-BC59-FFF5C07176B4}"/>
              </a:ext>
            </a:extLst>
          </p:cNvPr>
          <p:cNvSpPr txBox="1"/>
          <p:nvPr/>
        </p:nvSpPr>
        <p:spPr>
          <a:xfrm>
            <a:off x="272471" y="7498473"/>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sp>
        <p:nvSpPr>
          <p:cNvPr id="26" name="TextBox 25">
            <a:extLst>
              <a:ext uri="{FF2B5EF4-FFF2-40B4-BE49-F238E27FC236}">
                <a16:creationId xmlns:a16="http://schemas.microsoft.com/office/drawing/2014/main" id="{03610DF3-BD65-4FFB-B891-B2BC940E8907}"/>
              </a:ext>
            </a:extLst>
          </p:cNvPr>
          <p:cNvSpPr txBox="1"/>
          <p:nvPr/>
        </p:nvSpPr>
        <p:spPr>
          <a:xfrm>
            <a:off x="4410330" y="8677423"/>
            <a:ext cx="2080378" cy="307777"/>
          </a:xfrm>
          <a:prstGeom prst="rect">
            <a:avLst/>
          </a:prstGeom>
          <a:noFill/>
          <a:ln>
            <a:solidFill>
              <a:schemeClr val="tx1"/>
            </a:solidFill>
          </a:ln>
        </p:spPr>
        <p:txBody>
          <a:bodyPr wrap="none" rtlCol="0">
            <a:spAutoFit/>
          </a:bodyPr>
          <a:lstStyle/>
          <a:p>
            <a:r>
              <a:rPr lang="en-GB" sz="1400" dirty="0"/>
              <a:t>Previous | 1 | 2 | 3 | Next</a:t>
            </a:r>
          </a:p>
        </p:txBody>
      </p:sp>
      <p:sp>
        <p:nvSpPr>
          <p:cNvPr id="27" name="TextBox 26">
            <a:extLst>
              <a:ext uri="{FF2B5EF4-FFF2-40B4-BE49-F238E27FC236}">
                <a16:creationId xmlns:a16="http://schemas.microsoft.com/office/drawing/2014/main" id="{6302B46C-4F0A-40B4-A67D-7CF61806924D}"/>
              </a:ext>
            </a:extLst>
          </p:cNvPr>
          <p:cNvSpPr txBox="1"/>
          <p:nvPr/>
        </p:nvSpPr>
        <p:spPr>
          <a:xfrm>
            <a:off x="4410330" y="2767455"/>
            <a:ext cx="2080378" cy="307777"/>
          </a:xfrm>
          <a:prstGeom prst="rect">
            <a:avLst/>
          </a:prstGeom>
          <a:noFill/>
          <a:ln>
            <a:solidFill>
              <a:schemeClr val="tx1"/>
            </a:solidFill>
          </a:ln>
        </p:spPr>
        <p:txBody>
          <a:bodyPr wrap="none" rtlCol="0">
            <a:spAutoFit/>
          </a:bodyPr>
          <a:lstStyle/>
          <a:p>
            <a:r>
              <a:rPr lang="en-GB" sz="1400" dirty="0"/>
              <a:t>Previous | 1 | 2 | 3 | Next</a:t>
            </a:r>
          </a:p>
        </p:txBody>
      </p:sp>
    </p:spTree>
    <p:extLst>
      <p:ext uri="{BB962C8B-B14F-4D97-AF65-F5344CB8AC3E}">
        <p14:creationId xmlns:p14="http://schemas.microsoft.com/office/powerpoint/2010/main" val="3572581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7970</TotalTime>
  <Words>1345</Words>
  <Application>Microsoft Office PowerPoint</Application>
  <PresentationFormat>Custom</PresentationFormat>
  <Paragraphs>162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17</cp:revision>
  <dcterms:created xsi:type="dcterms:W3CDTF">2022-01-10T16:59:36Z</dcterms:created>
  <dcterms:modified xsi:type="dcterms:W3CDTF">2022-02-24T21:17:50Z</dcterms:modified>
</cp:coreProperties>
</file>