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Proxima Nova Semibold"/>
      <p:regular r:id="rId19"/>
      <p:bold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Semibold-bold.fntdata"/><Relationship Id="rId21" Type="http://schemas.openxmlformats.org/officeDocument/2006/relationships/font" Target="fonts/ProximaNovaSemibold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10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19" Type="http://schemas.openxmlformats.org/officeDocument/2006/relationships/font" Target="fonts/ProximaNovaSemibold-regular.fntdata"/><Relationship Id="rId18" Type="http://schemas.openxmlformats.org/officeDocument/2006/relationships/font" Target="fonts/ProximaNova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2f9e2719f1_0_1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2f9e2719f1_0_1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g12f9e2719f1_0_1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71303cea83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g71303cea83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71303cea83_1_25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g71303cea83_1_25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2f9e2719f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g12f9e2719f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71303cea83_1_21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g71303cea83_1_21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2f9e2719f1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g12f9e2719f1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71303cea83_1_12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g71303cea83_1_12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2f9e2719f1_0_1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g12f9e2719f1_0_1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2f9e2719f1_0_1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g12f9e2719f1_0_1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9.png"/><Relationship Id="rId4" Type="http://schemas.openxmlformats.org/officeDocument/2006/relationships/image" Target="../media/image17.png"/><Relationship Id="rId5" Type="http://schemas.openxmlformats.org/officeDocument/2006/relationships/image" Target="../media/image2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gnition - Titre">
  <p:cSld name="CUSTOM_23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3760650" y="3918625"/>
            <a:ext cx="4670700" cy="11481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bl" dir="8280000" dist="190500">
              <a:srgbClr val="81D0EA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Titre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67188" y="1314649"/>
            <a:ext cx="5599050" cy="216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gnition - Causalité 2">
  <p:cSld name="CUSTOM_6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/>
          <p:nvPr/>
        </p:nvSpPr>
        <p:spPr>
          <a:xfrm>
            <a:off x="1524000" y="494875"/>
            <a:ext cx="8559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45" name="Google Shape;145;p11"/>
          <p:cNvSpPr/>
          <p:nvPr/>
        </p:nvSpPr>
        <p:spPr>
          <a:xfrm>
            <a:off x="1677300" y="1697800"/>
            <a:ext cx="3708300" cy="1582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80C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900">
                <a:latin typeface="Proxima Nova"/>
                <a:ea typeface="Proxima Nova"/>
                <a:cs typeface="Proxima Nova"/>
                <a:sym typeface="Proxima Nova"/>
              </a:rPr>
              <a:t>Pôle 1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6" name="Google Shape;146;p11"/>
          <p:cNvSpPr/>
          <p:nvPr/>
        </p:nvSpPr>
        <p:spPr>
          <a:xfrm>
            <a:off x="5933267" y="1697800"/>
            <a:ext cx="2515200" cy="15828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19050">
            <a:solidFill>
              <a:srgbClr val="80CEE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240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Pôle 2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7" name="Google Shape;147;p11"/>
          <p:cNvSpPr/>
          <p:nvPr/>
        </p:nvSpPr>
        <p:spPr>
          <a:xfrm>
            <a:off x="8996033" y="1697800"/>
            <a:ext cx="1920000" cy="1582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80CEE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Pôle 3</a:t>
            </a:r>
            <a:endParaRPr sz="1900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8" name="Google Shape;148;p11"/>
          <p:cNvSpPr/>
          <p:nvPr/>
        </p:nvSpPr>
        <p:spPr>
          <a:xfrm>
            <a:off x="1677300" y="5159067"/>
            <a:ext cx="9238800" cy="784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80C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u="sng">
                <a:latin typeface="Proxima Nova"/>
                <a:ea typeface="Proxima Nova"/>
                <a:cs typeface="Proxima Nova"/>
                <a:sym typeface="Proxima Nova"/>
              </a:rPr>
              <a:t>Pôle mineur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49" name="Google Shape;149;p11"/>
          <p:cNvGrpSpPr/>
          <p:nvPr/>
        </p:nvGrpSpPr>
        <p:grpSpPr>
          <a:xfrm>
            <a:off x="1677258" y="3564001"/>
            <a:ext cx="9238569" cy="1296918"/>
            <a:chOff x="1257975" y="3225500"/>
            <a:chExt cx="6929100" cy="731400"/>
          </a:xfrm>
        </p:grpSpPr>
        <p:sp>
          <p:nvSpPr>
            <p:cNvPr id="150" name="Google Shape;150;p11"/>
            <p:cNvSpPr/>
            <p:nvPr/>
          </p:nvSpPr>
          <p:spPr>
            <a:xfrm>
              <a:off x="1257975" y="3225500"/>
              <a:ext cx="6929100" cy="731400"/>
            </a:xfrm>
            <a:prstGeom prst="roundRect">
              <a:avLst>
                <a:gd fmla="val 16667" name="adj"/>
              </a:avLst>
            </a:prstGeom>
            <a:solidFill>
              <a:srgbClr val="80CEE8"/>
            </a:solidFill>
            <a:ln cap="flat" cmpd="sng" w="19050">
              <a:solidFill>
                <a:srgbClr val="80CE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24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Pôle transverse</a:t>
              </a:r>
              <a:endParaRPr b="1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51" name="Google Shape;151;p11"/>
            <p:cNvSpPr/>
            <p:nvPr/>
          </p:nvSpPr>
          <p:spPr>
            <a:xfrm>
              <a:off x="6781800" y="3263775"/>
              <a:ext cx="1353000" cy="233100"/>
            </a:xfrm>
            <a:prstGeom prst="rect">
              <a:avLst/>
            </a:prstGeom>
            <a:noFill/>
            <a:ln cap="flat" cmpd="sng" w="19050">
              <a:solidFill>
                <a:srgbClr val="80CE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-FR" sz="1900">
                  <a:solidFill>
                    <a:srgbClr val="FFFFFF"/>
                  </a:solidFill>
                </a:rPr>
                <a:t>Core Business</a:t>
              </a:r>
              <a:endParaRPr i="1" sz="1900">
                <a:solidFill>
                  <a:srgbClr val="FFFFFF"/>
                </a:solidFill>
              </a:endParaRPr>
            </a:p>
          </p:txBody>
        </p:sp>
      </p:grpSp>
      <p:sp>
        <p:nvSpPr>
          <p:cNvPr id="152" name="Google Shape;152;p11"/>
          <p:cNvSpPr txBox="1"/>
          <p:nvPr/>
        </p:nvSpPr>
        <p:spPr>
          <a:xfrm>
            <a:off x="1524000" y="494875"/>
            <a:ext cx="7401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Slide d’orga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53" name="Google Shape;153;p11"/>
          <p:cNvSpPr/>
          <p:nvPr/>
        </p:nvSpPr>
        <p:spPr>
          <a:xfrm>
            <a:off x="678782" y="434138"/>
            <a:ext cx="622800" cy="622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bl" dir="7980000" dist="95250">
              <a:srgbClr val="80CEE8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gnition - Causalité 3">
  <p:cSld name="CUSTOM_7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"/>
          <p:cNvSpPr/>
          <p:nvPr/>
        </p:nvSpPr>
        <p:spPr>
          <a:xfrm>
            <a:off x="8198350" y="1714425"/>
            <a:ext cx="3072000" cy="4567500"/>
          </a:xfrm>
          <a:prstGeom prst="roundRect">
            <a:avLst>
              <a:gd fmla="val 16667" name="adj"/>
            </a:avLst>
          </a:prstGeom>
          <a:solidFill>
            <a:srgbClr val="80CEE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latin typeface="Proxima Nova Semibold"/>
                <a:ea typeface="Proxima Nova Semibold"/>
                <a:cs typeface="Proxima Nova Semibold"/>
                <a:sym typeface="Proxima Nova Semibold"/>
              </a:rPr>
              <a:t>Effet qui en ressort</a:t>
            </a:r>
            <a:endParaRPr sz="1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56" name="Google Shape;156;p12"/>
          <p:cNvSpPr txBox="1"/>
          <p:nvPr/>
        </p:nvSpPr>
        <p:spPr>
          <a:xfrm>
            <a:off x="1524000" y="494875"/>
            <a:ext cx="6178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57" name="Google Shape;157;p12"/>
          <p:cNvSpPr txBox="1"/>
          <p:nvPr/>
        </p:nvSpPr>
        <p:spPr>
          <a:xfrm>
            <a:off x="1524000" y="494875"/>
            <a:ext cx="7401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Titre slide : lien de cause à effet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58" name="Google Shape;158;p12"/>
          <p:cNvSpPr/>
          <p:nvPr/>
        </p:nvSpPr>
        <p:spPr>
          <a:xfrm>
            <a:off x="678782" y="434138"/>
            <a:ext cx="622800" cy="622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bl" dir="7980000" dist="95250">
              <a:srgbClr val="80CEE8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grpSp>
        <p:nvGrpSpPr>
          <p:cNvPr id="159" name="Google Shape;159;p12"/>
          <p:cNvGrpSpPr/>
          <p:nvPr/>
        </p:nvGrpSpPr>
        <p:grpSpPr>
          <a:xfrm>
            <a:off x="7844763" y="1598626"/>
            <a:ext cx="1131573" cy="1131573"/>
            <a:chOff x="9846188" y="5307900"/>
            <a:chExt cx="1550100" cy="1550100"/>
          </a:xfrm>
        </p:grpSpPr>
        <p:sp>
          <p:nvSpPr>
            <p:cNvPr id="160" name="Google Shape;160;p12"/>
            <p:cNvSpPr/>
            <p:nvPr/>
          </p:nvSpPr>
          <p:spPr>
            <a:xfrm>
              <a:off x="9846188" y="5307900"/>
              <a:ext cx="1550100" cy="1550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61" name="Google Shape;161;p1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9846188" y="5307900"/>
              <a:ext cx="1550100" cy="1550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2" name="Google Shape;162;p12"/>
          <p:cNvSpPr/>
          <p:nvPr/>
        </p:nvSpPr>
        <p:spPr>
          <a:xfrm>
            <a:off x="6932200" y="2958950"/>
            <a:ext cx="770100" cy="1871100"/>
          </a:xfrm>
          <a:prstGeom prst="chevron">
            <a:avLst>
              <a:gd fmla="val 50000" name="adj"/>
            </a:avLst>
          </a:prstGeom>
          <a:solidFill>
            <a:srgbClr val="80CEE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63" name="Google Shape;163;p12"/>
          <p:cNvSpPr/>
          <p:nvPr/>
        </p:nvSpPr>
        <p:spPr>
          <a:xfrm>
            <a:off x="1301575" y="1714425"/>
            <a:ext cx="5164200" cy="4567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Cause 1</a:t>
            </a:r>
            <a:endParaRPr sz="16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Cause 2</a:t>
            </a:r>
            <a:endParaRPr sz="16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Cause 3</a:t>
            </a:r>
            <a:endParaRPr sz="16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-FR" sz="16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Cause 4</a:t>
            </a:r>
            <a:endParaRPr sz="16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grpSp>
        <p:nvGrpSpPr>
          <p:cNvPr id="164" name="Google Shape;164;p12"/>
          <p:cNvGrpSpPr/>
          <p:nvPr/>
        </p:nvGrpSpPr>
        <p:grpSpPr>
          <a:xfrm>
            <a:off x="678775" y="2316150"/>
            <a:ext cx="419400" cy="419400"/>
            <a:chOff x="678775" y="3312400"/>
            <a:chExt cx="419400" cy="419400"/>
          </a:xfrm>
        </p:grpSpPr>
        <p:sp>
          <p:nvSpPr>
            <p:cNvPr id="165" name="Google Shape;165;p12"/>
            <p:cNvSpPr/>
            <p:nvPr/>
          </p:nvSpPr>
          <p:spPr>
            <a:xfrm>
              <a:off x="678775" y="3312400"/>
              <a:ext cx="419400" cy="419400"/>
            </a:xfrm>
            <a:prstGeom prst="ellipse">
              <a:avLst/>
            </a:prstGeom>
            <a:solidFill>
              <a:srgbClr val="80CEE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2"/>
            <p:cNvSpPr txBox="1"/>
            <p:nvPr/>
          </p:nvSpPr>
          <p:spPr>
            <a:xfrm>
              <a:off x="738625" y="3402100"/>
              <a:ext cx="299700" cy="24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600"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1</a:t>
              </a:r>
              <a:endParaRPr sz="1600"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</p:grpSp>
      <p:grpSp>
        <p:nvGrpSpPr>
          <p:cNvPr id="167" name="Google Shape;167;p12"/>
          <p:cNvGrpSpPr/>
          <p:nvPr/>
        </p:nvGrpSpPr>
        <p:grpSpPr>
          <a:xfrm>
            <a:off x="678775" y="3300225"/>
            <a:ext cx="419400" cy="419400"/>
            <a:chOff x="678775" y="3312400"/>
            <a:chExt cx="419400" cy="419400"/>
          </a:xfrm>
        </p:grpSpPr>
        <p:sp>
          <p:nvSpPr>
            <p:cNvPr id="168" name="Google Shape;168;p12"/>
            <p:cNvSpPr/>
            <p:nvPr/>
          </p:nvSpPr>
          <p:spPr>
            <a:xfrm>
              <a:off x="678775" y="3312400"/>
              <a:ext cx="419400" cy="419400"/>
            </a:xfrm>
            <a:prstGeom prst="ellipse">
              <a:avLst/>
            </a:prstGeom>
            <a:solidFill>
              <a:srgbClr val="80CEE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2"/>
            <p:cNvSpPr txBox="1"/>
            <p:nvPr/>
          </p:nvSpPr>
          <p:spPr>
            <a:xfrm>
              <a:off x="738625" y="3402100"/>
              <a:ext cx="299700" cy="24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600"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2</a:t>
              </a:r>
              <a:endParaRPr sz="1600"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</p:grpSp>
      <p:grpSp>
        <p:nvGrpSpPr>
          <p:cNvPr id="170" name="Google Shape;170;p12"/>
          <p:cNvGrpSpPr/>
          <p:nvPr/>
        </p:nvGrpSpPr>
        <p:grpSpPr>
          <a:xfrm>
            <a:off x="678775" y="4284300"/>
            <a:ext cx="419400" cy="419400"/>
            <a:chOff x="678775" y="3312400"/>
            <a:chExt cx="419400" cy="419400"/>
          </a:xfrm>
        </p:grpSpPr>
        <p:sp>
          <p:nvSpPr>
            <p:cNvPr id="171" name="Google Shape;171;p12"/>
            <p:cNvSpPr/>
            <p:nvPr/>
          </p:nvSpPr>
          <p:spPr>
            <a:xfrm>
              <a:off x="678775" y="3312400"/>
              <a:ext cx="419400" cy="419400"/>
            </a:xfrm>
            <a:prstGeom prst="ellipse">
              <a:avLst/>
            </a:prstGeom>
            <a:solidFill>
              <a:srgbClr val="80CEE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2"/>
            <p:cNvSpPr txBox="1"/>
            <p:nvPr/>
          </p:nvSpPr>
          <p:spPr>
            <a:xfrm>
              <a:off x="738625" y="3402100"/>
              <a:ext cx="299700" cy="24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600"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3</a:t>
              </a:r>
              <a:endParaRPr sz="1600"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</p:grpSp>
      <p:grpSp>
        <p:nvGrpSpPr>
          <p:cNvPr id="173" name="Google Shape;173;p12"/>
          <p:cNvGrpSpPr/>
          <p:nvPr/>
        </p:nvGrpSpPr>
        <p:grpSpPr>
          <a:xfrm>
            <a:off x="678775" y="5268375"/>
            <a:ext cx="419400" cy="419400"/>
            <a:chOff x="678775" y="3312400"/>
            <a:chExt cx="419400" cy="419400"/>
          </a:xfrm>
        </p:grpSpPr>
        <p:sp>
          <p:nvSpPr>
            <p:cNvPr id="174" name="Google Shape;174;p12"/>
            <p:cNvSpPr/>
            <p:nvPr/>
          </p:nvSpPr>
          <p:spPr>
            <a:xfrm>
              <a:off x="678775" y="3312400"/>
              <a:ext cx="419400" cy="419400"/>
            </a:xfrm>
            <a:prstGeom prst="ellipse">
              <a:avLst/>
            </a:prstGeom>
            <a:solidFill>
              <a:srgbClr val="80CEE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2"/>
            <p:cNvSpPr txBox="1"/>
            <p:nvPr/>
          </p:nvSpPr>
          <p:spPr>
            <a:xfrm>
              <a:off x="738625" y="3402100"/>
              <a:ext cx="299700" cy="24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600"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4</a:t>
              </a:r>
              <a:endParaRPr sz="1600"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gnition - Causalité 4">
  <p:cSld name="CUSTOM_8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"/>
          <p:cNvSpPr/>
          <p:nvPr/>
        </p:nvSpPr>
        <p:spPr>
          <a:xfrm>
            <a:off x="1704900" y="5341050"/>
            <a:ext cx="8782200" cy="1244700"/>
          </a:xfrm>
          <a:prstGeom prst="rect">
            <a:avLst/>
          </a:prstGeom>
          <a:solidFill>
            <a:srgbClr val="B45F0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u="sng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Remarque essentielle / précisions :</a:t>
            </a:r>
            <a:endParaRPr u="sng"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 Semibold"/>
              <a:buChar char="-"/>
            </a:pPr>
            <a:r>
              <a:rPr lang="fr-FR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Remarque 1</a:t>
            </a:r>
            <a:endParaRPr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 Semibold"/>
              <a:buChar char="-"/>
            </a:pPr>
            <a:r>
              <a:rPr lang="fr-FR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Remarque 2</a:t>
            </a:r>
            <a:endParaRPr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 Semibold"/>
              <a:buChar char="-"/>
            </a:pPr>
            <a:r>
              <a:rPr lang="fr-FR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Remarque 3</a:t>
            </a:r>
            <a:endParaRPr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78" name="Google Shape;178;p13"/>
          <p:cNvSpPr/>
          <p:nvPr/>
        </p:nvSpPr>
        <p:spPr>
          <a:xfrm>
            <a:off x="3301800" y="1325875"/>
            <a:ext cx="5588400" cy="523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rotWithShape="0" algn="bl" dir="7980000" dist="95250">
              <a:srgbClr val="80CEE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fr-FR">
                <a:latin typeface="Proxima Nova"/>
                <a:ea typeface="Proxima Nova"/>
                <a:cs typeface="Proxima Nova"/>
                <a:sym typeface="Proxima Nova"/>
              </a:rPr>
              <a:t>Titre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79" name="Google Shape;179;p13"/>
          <p:cNvSpPr/>
          <p:nvPr/>
        </p:nvSpPr>
        <p:spPr>
          <a:xfrm>
            <a:off x="1704900" y="2399500"/>
            <a:ext cx="8782200" cy="622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rotWithShape="0" algn="bl" dir="7980000" dist="95250">
              <a:srgbClr val="80CEE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>
                <a:latin typeface="Proxima Nova"/>
                <a:ea typeface="Proxima Nova"/>
                <a:cs typeface="Proxima Nova"/>
                <a:sym typeface="Proxima Nova"/>
              </a:rPr>
              <a:t>Cause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0" name="Google Shape;180;p13"/>
          <p:cNvSpPr/>
          <p:nvPr/>
        </p:nvSpPr>
        <p:spPr>
          <a:xfrm rot="5400000">
            <a:off x="5901000" y="2651650"/>
            <a:ext cx="390000" cy="16056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rotWithShape="0" algn="bl" dir="7980000" dist="95250">
              <a:srgbClr val="80CEE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3"/>
          <p:cNvSpPr/>
          <p:nvPr/>
        </p:nvSpPr>
        <p:spPr>
          <a:xfrm>
            <a:off x="7965010" y="3960275"/>
            <a:ext cx="2522100" cy="970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rotWithShape="0" algn="bl" dir="7980000" dist="95250">
              <a:srgbClr val="80CEE8"/>
            </a:outerShdw>
          </a:effectLst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Conséquence 3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2" name="Google Shape;182;p13"/>
          <p:cNvSpPr/>
          <p:nvPr/>
        </p:nvSpPr>
        <p:spPr>
          <a:xfrm>
            <a:off x="1704900" y="3960275"/>
            <a:ext cx="2522100" cy="970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rotWithShape="0" algn="bl" dir="7980000" dist="95250">
              <a:srgbClr val="80CEE8"/>
            </a:outerShdw>
          </a:effectLst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>
                <a:latin typeface="Proxima Nova"/>
                <a:ea typeface="Proxima Nova"/>
                <a:cs typeface="Proxima Nova"/>
                <a:sym typeface="Proxima Nova"/>
              </a:rPr>
              <a:t>Conséquence 1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4834955" y="3960275"/>
            <a:ext cx="2522100" cy="970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rotWithShape="0" algn="bl" dir="7980000" dist="95250">
              <a:srgbClr val="80CEE8"/>
            </a:outerShdw>
          </a:effectLst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Conséquence 2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4" name="Google Shape;184;p13"/>
          <p:cNvSpPr/>
          <p:nvPr/>
        </p:nvSpPr>
        <p:spPr>
          <a:xfrm>
            <a:off x="1541850" y="3846875"/>
            <a:ext cx="336000" cy="336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rotWithShape="0" algn="bl" dir="7980000" dist="95250">
              <a:srgbClr val="F9D9D3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5" name="Google Shape;185;p13"/>
          <p:cNvSpPr/>
          <p:nvPr/>
        </p:nvSpPr>
        <p:spPr>
          <a:xfrm>
            <a:off x="4677225" y="3846875"/>
            <a:ext cx="336000" cy="336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rotWithShape="0" algn="bl" dir="7980000" dist="95250">
              <a:srgbClr val="80CEE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6" name="Google Shape;186;p13"/>
          <p:cNvSpPr/>
          <p:nvPr/>
        </p:nvSpPr>
        <p:spPr>
          <a:xfrm>
            <a:off x="7777925" y="3846875"/>
            <a:ext cx="336000" cy="336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rotWithShape="0" algn="bl" dir="7980000" dist="95250">
              <a:srgbClr val="80CEE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87" name="Google Shape;187;p13"/>
          <p:cNvGrpSpPr/>
          <p:nvPr/>
        </p:nvGrpSpPr>
        <p:grpSpPr>
          <a:xfrm>
            <a:off x="1649237" y="5138716"/>
            <a:ext cx="396129" cy="396129"/>
            <a:chOff x="914347" y="3783828"/>
            <a:chExt cx="391200" cy="391200"/>
          </a:xfrm>
        </p:grpSpPr>
        <p:sp>
          <p:nvSpPr>
            <p:cNvPr id="188" name="Google Shape;188;p13"/>
            <p:cNvSpPr/>
            <p:nvPr/>
          </p:nvSpPr>
          <p:spPr>
            <a:xfrm>
              <a:off x="914347" y="3783828"/>
              <a:ext cx="391200" cy="3912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89" name="Google Shape;189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919134" y="3788616"/>
              <a:ext cx="381626" cy="3816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0" name="Google Shape;190;p13"/>
          <p:cNvSpPr txBox="1"/>
          <p:nvPr/>
        </p:nvSpPr>
        <p:spPr>
          <a:xfrm>
            <a:off x="1524000" y="494875"/>
            <a:ext cx="7401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Titre slide : lien de cause à effet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91" name="Google Shape;191;p13"/>
          <p:cNvSpPr/>
          <p:nvPr/>
        </p:nvSpPr>
        <p:spPr>
          <a:xfrm>
            <a:off x="678782" y="434138"/>
            <a:ext cx="622800" cy="622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bl" dir="7980000" dist="95250">
              <a:srgbClr val="80CEE8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gnition - Causalité 5">
  <p:cSld name="CUSTOM_9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"/>
          <p:cNvSpPr/>
          <p:nvPr/>
        </p:nvSpPr>
        <p:spPr>
          <a:xfrm>
            <a:off x="2990121" y="2624825"/>
            <a:ext cx="622800" cy="622800"/>
          </a:xfrm>
          <a:prstGeom prst="mathPlus">
            <a:avLst>
              <a:gd fmla="val 23520" name="adj1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460000" dist="123825">
              <a:srgbClr val="80CEE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4"/>
          <p:cNvSpPr/>
          <p:nvPr/>
        </p:nvSpPr>
        <p:spPr>
          <a:xfrm>
            <a:off x="5872863" y="2624825"/>
            <a:ext cx="622800" cy="622800"/>
          </a:xfrm>
          <a:prstGeom prst="mathPlus">
            <a:avLst>
              <a:gd fmla="val 23520" name="adj1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460000" dist="123825">
              <a:srgbClr val="80CEE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4"/>
          <p:cNvSpPr/>
          <p:nvPr/>
        </p:nvSpPr>
        <p:spPr>
          <a:xfrm>
            <a:off x="1001262" y="2338775"/>
            <a:ext cx="1890600" cy="1194900"/>
          </a:xfrm>
          <a:prstGeom prst="roundRect">
            <a:avLst>
              <a:gd fmla="val 12368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bl" dir="8280000" dist="190500">
              <a:srgbClr val="80CEE8"/>
            </a:outerShdw>
          </a:effectLst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fr-FR">
                <a:latin typeface="Proxima Nova"/>
                <a:ea typeface="Proxima Nova"/>
                <a:cs typeface="Proxima Nova"/>
                <a:sym typeface="Proxima Nova"/>
              </a:rPr>
              <a:t>Cause 1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6" name="Google Shape;196;p14"/>
          <p:cNvSpPr/>
          <p:nvPr/>
        </p:nvSpPr>
        <p:spPr>
          <a:xfrm>
            <a:off x="802588" y="2262580"/>
            <a:ext cx="418200" cy="417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520000" dist="57150">
              <a:srgbClr val="80CEE8"/>
            </a:outerShdw>
          </a:effectLst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1</a:t>
            </a:r>
            <a:endParaRPr sz="2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grpSp>
        <p:nvGrpSpPr>
          <p:cNvPr id="197" name="Google Shape;197;p14"/>
          <p:cNvGrpSpPr/>
          <p:nvPr/>
        </p:nvGrpSpPr>
        <p:grpSpPr>
          <a:xfrm>
            <a:off x="3631479" y="2186380"/>
            <a:ext cx="2091200" cy="1347295"/>
            <a:chOff x="4250450" y="2033980"/>
            <a:chExt cx="2091200" cy="1347295"/>
          </a:xfrm>
        </p:grpSpPr>
        <p:sp>
          <p:nvSpPr>
            <p:cNvPr id="198" name="Google Shape;198;p14"/>
            <p:cNvSpPr/>
            <p:nvPr/>
          </p:nvSpPr>
          <p:spPr>
            <a:xfrm>
              <a:off x="4451050" y="2186375"/>
              <a:ext cx="1890600" cy="1194900"/>
            </a:xfrm>
            <a:prstGeom prst="roundRect">
              <a:avLst>
                <a:gd fmla="val 12368" name="adj"/>
              </a:avLst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bl" dir="8460000" dist="190500">
                <a:srgbClr val="80CEE8"/>
              </a:outerShdw>
            </a:effectLst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b="1" lang="fr-FR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Cause 2</a:t>
              </a:r>
              <a:endParaRPr b="1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99" name="Google Shape;199;p14"/>
            <p:cNvSpPr/>
            <p:nvPr/>
          </p:nvSpPr>
          <p:spPr>
            <a:xfrm>
              <a:off x="4250450" y="2033980"/>
              <a:ext cx="418200" cy="4179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8520000" dist="57150">
                <a:srgbClr val="80CEE8"/>
              </a:outerShdw>
            </a:effectLst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200"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2</a:t>
              </a:r>
              <a:endParaRPr sz="2200"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</p:grpSp>
      <p:grpSp>
        <p:nvGrpSpPr>
          <p:cNvPr id="200" name="Google Shape;200;p14"/>
          <p:cNvGrpSpPr/>
          <p:nvPr/>
        </p:nvGrpSpPr>
        <p:grpSpPr>
          <a:xfrm>
            <a:off x="6386096" y="2186380"/>
            <a:ext cx="2169950" cy="1347295"/>
            <a:chOff x="7020200" y="2033980"/>
            <a:chExt cx="2169950" cy="1347295"/>
          </a:xfrm>
        </p:grpSpPr>
        <p:sp>
          <p:nvSpPr>
            <p:cNvPr id="201" name="Google Shape;201;p14"/>
            <p:cNvSpPr/>
            <p:nvPr/>
          </p:nvSpPr>
          <p:spPr>
            <a:xfrm>
              <a:off x="7299550" y="2186375"/>
              <a:ext cx="1890600" cy="1194900"/>
            </a:xfrm>
            <a:prstGeom prst="roundRect">
              <a:avLst>
                <a:gd fmla="val 12368" name="adj"/>
              </a:avLst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bl" dir="8280000" dist="190500">
                <a:srgbClr val="80CEE8"/>
              </a:outerShdw>
            </a:effectLst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b="1" lang="fr-FR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Cause 3</a:t>
              </a:r>
              <a:endParaRPr b="1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7020200" y="2033980"/>
              <a:ext cx="418200" cy="4179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8520000" dist="57150">
                <a:srgbClr val="80CEE8"/>
              </a:outerShdw>
            </a:effectLst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200"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3</a:t>
              </a:r>
              <a:endParaRPr sz="2200"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</p:grpSp>
      <p:grpSp>
        <p:nvGrpSpPr>
          <p:cNvPr id="203" name="Google Shape;203;p14"/>
          <p:cNvGrpSpPr/>
          <p:nvPr/>
        </p:nvGrpSpPr>
        <p:grpSpPr>
          <a:xfrm>
            <a:off x="9219463" y="2262580"/>
            <a:ext cx="2169950" cy="1271095"/>
            <a:chOff x="7782200" y="2110180"/>
            <a:chExt cx="2169950" cy="1271095"/>
          </a:xfrm>
        </p:grpSpPr>
        <p:sp>
          <p:nvSpPr>
            <p:cNvPr id="204" name="Google Shape;204;p14"/>
            <p:cNvSpPr/>
            <p:nvPr/>
          </p:nvSpPr>
          <p:spPr>
            <a:xfrm>
              <a:off x="8061550" y="2186375"/>
              <a:ext cx="1890600" cy="1194900"/>
            </a:xfrm>
            <a:prstGeom prst="roundRect">
              <a:avLst>
                <a:gd fmla="val 12368" name="adj"/>
              </a:avLst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bl" dir="8280000" dist="190500">
                <a:srgbClr val="80CEE8"/>
              </a:outerShdw>
            </a:effectLst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b="1" lang="fr-FR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Cause 4</a:t>
              </a:r>
              <a:endParaRPr b="1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7782200" y="2110180"/>
              <a:ext cx="418200" cy="4179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8520000" dist="57150">
                <a:srgbClr val="80CEE8"/>
              </a:outerShdw>
            </a:effectLst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200"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4</a:t>
              </a:r>
              <a:endParaRPr sz="2200"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</p:grpSp>
      <p:sp>
        <p:nvSpPr>
          <p:cNvPr id="206" name="Google Shape;206;p14"/>
          <p:cNvSpPr/>
          <p:nvPr/>
        </p:nvSpPr>
        <p:spPr>
          <a:xfrm>
            <a:off x="8651679" y="2624825"/>
            <a:ext cx="622800" cy="622800"/>
          </a:xfrm>
          <a:prstGeom prst="mathPlus">
            <a:avLst>
              <a:gd fmla="val 23520" name="adj1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460000" dist="123825">
              <a:srgbClr val="80CEE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4"/>
          <p:cNvSpPr/>
          <p:nvPr/>
        </p:nvSpPr>
        <p:spPr>
          <a:xfrm rot="5401446">
            <a:off x="5739451" y="3022178"/>
            <a:ext cx="713100" cy="21975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rotWithShape="0" algn="bl" dir="8280000" dist="190500">
              <a:srgbClr val="80CEE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4"/>
          <p:cNvSpPr/>
          <p:nvPr/>
        </p:nvSpPr>
        <p:spPr>
          <a:xfrm>
            <a:off x="1668000" y="4727847"/>
            <a:ext cx="8856000" cy="1615200"/>
          </a:xfrm>
          <a:prstGeom prst="roundRect">
            <a:avLst>
              <a:gd fmla="val 12368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bl" dir="8280000" dist="190500">
              <a:srgbClr val="80CEE8"/>
            </a:outerShdw>
          </a:effectLst>
        </p:spPr>
        <p:txBody>
          <a:bodyPr anchorCtr="0" anchor="ctr" bIns="45700" lIns="54000" spcFirstLastPara="1" rIns="0" wrap="square" tIns="45700">
            <a:noAutofit/>
          </a:bodyPr>
          <a:lstStyle/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SzPts val="1600"/>
              <a:buFont typeface="Proxima Nova Semibold"/>
              <a:buChar char="-"/>
            </a:pPr>
            <a:r>
              <a:rPr b="1" lang="fr-FR" sz="1600" u="sng">
                <a:latin typeface="Proxima Nova"/>
                <a:ea typeface="Proxima Nova"/>
                <a:cs typeface="Proxima Nova"/>
                <a:sym typeface="Proxima Nova"/>
              </a:rPr>
              <a:t>Conséquence</a:t>
            </a:r>
            <a:endParaRPr sz="1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09" name="Google Shape;209;p14"/>
          <p:cNvSpPr txBox="1"/>
          <p:nvPr/>
        </p:nvSpPr>
        <p:spPr>
          <a:xfrm>
            <a:off x="1524000" y="494875"/>
            <a:ext cx="7401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Titre slide : lien de cause à effet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10" name="Google Shape;210;p14"/>
          <p:cNvSpPr/>
          <p:nvPr/>
        </p:nvSpPr>
        <p:spPr>
          <a:xfrm>
            <a:off x="678782" y="434138"/>
            <a:ext cx="622800" cy="622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bl" dir="7980000" dist="95250">
              <a:srgbClr val="80CEE8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se en page personnalisée 11">
  <p:cSld name="CUSTOM_10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/>
          <p:nvPr/>
        </p:nvSpPr>
        <p:spPr>
          <a:xfrm>
            <a:off x="3217275" y="1771600"/>
            <a:ext cx="7587600" cy="797700"/>
          </a:xfrm>
          <a:prstGeom prst="roundRect">
            <a:avLst>
              <a:gd fmla="val 12368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bl" dir="8280000" dist="190500">
              <a:srgbClr val="80CEE8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600">
                <a:latin typeface="Proxima Nova Semibold"/>
                <a:ea typeface="Proxima Nova Semibold"/>
                <a:cs typeface="Proxima Nova Semibold"/>
                <a:sym typeface="Proxima Nova Semibold"/>
              </a:rPr>
              <a:t>Titre 1</a:t>
            </a:r>
            <a:endParaRPr sz="2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13" name="Google Shape;213;p15"/>
          <p:cNvSpPr/>
          <p:nvPr/>
        </p:nvSpPr>
        <p:spPr>
          <a:xfrm>
            <a:off x="1387125" y="1771600"/>
            <a:ext cx="1262100" cy="797700"/>
          </a:xfrm>
          <a:prstGeom prst="roundRect">
            <a:avLst>
              <a:gd fmla="val 12368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bl" dir="8280000" dist="190500">
              <a:srgbClr val="80CEE8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>
                <a:latin typeface="Proxima Nova"/>
                <a:ea typeface="Proxima Nova"/>
                <a:cs typeface="Proxima Nova"/>
                <a:sym typeface="Proxima Nova"/>
              </a:rPr>
              <a:t>Partie 1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4" name="Google Shape;214;p15"/>
          <p:cNvSpPr/>
          <p:nvPr/>
        </p:nvSpPr>
        <p:spPr>
          <a:xfrm>
            <a:off x="3217275" y="3181303"/>
            <a:ext cx="7587600" cy="797700"/>
          </a:xfrm>
          <a:prstGeom prst="roundRect">
            <a:avLst>
              <a:gd fmla="val 12368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bl" dir="8280000" dist="190500">
              <a:srgbClr val="80CEE8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sz="2000">
                <a:latin typeface="Proxima Nova Semibold"/>
                <a:ea typeface="Proxima Nova Semibold"/>
                <a:cs typeface="Proxima Nova Semibold"/>
                <a:sym typeface="Proxima Nova Semibold"/>
              </a:rPr>
              <a:t>Titre 2</a:t>
            </a:r>
            <a:endParaRPr sz="20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15" name="Google Shape;215;p15"/>
          <p:cNvSpPr/>
          <p:nvPr/>
        </p:nvSpPr>
        <p:spPr>
          <a:xfrm>
            <a:off x="1387125" y="3181303"/>
            <a:ext cx="1262100" cy="797700"/>
          </a:xfrm>
          <a:prstGeom prst="roundRect">
            <a:avLst>
              <a:gd fmla="val 12368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bl" dir="8280000" dist="190500">
              <a:srgbClr val="80CEE8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Partie 2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6" name="Google Shape;216;p15"/>
          <p:cNvSpPr/>
          <p:nvPr/>
        </p:nvSpPr>
        <p:spPr>
          <a:xfrm>
            <a:off x="3217275" y="4667200"/>
            <a:ext cx="1890600" cy="1194900"/>
          </a:xfrm>
          <a:prstGeom prst="roundRect">
            <a:avLst>
              <a:gd fmla="val 12368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bl" dir="8280000" dist="190500">
              <a:srgbClr val="80CEE8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>
                <a:latin typeface="Proxima Nova"/>
                <a:ea typeface="Proxima Nova"/>
                <a:cs typeface="Proxima Nova"/>
                <a:sym typeface="Proxima Nova"/>
              </a:rPr>
              <a:t>Point 1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7" name="Google Shape;217;p15"/>
          <p:cNvSpPr/>
          <p:nvPr/>
        </p:nvSpPr>
        <p:spPr>
          <a:xfrm>
            <a:off x="6065775" y="4667200"/>
            <a:ext cx="1890600" cy="1194900"/>
          </a:xfrm>
          <a:prstGeom prst="roundRect">
            <a:avLst>
              <a:gd fmla="val 12368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bl" dir="8460000" dist="190500">
              <a:srgbClr val="80CEE8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Point 2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8" name="Google Shape;218;p15"/>
          <p:cNvSpPr/>
          <p:nvPr/>
        </p:nvSpPr>
        <p:spPr>
          <a:xfrm>
            <a:off x="8914275" y="4667200"/>
            <a:ext cx="1890600" cy="1194900"/>
          </a:xfrm>
          <a:prstGeom prst="roundRect">
            <a:avLst>
              <a:gd fmla="val 12368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bl" dir="8280000" dist="190500">
              <a:srgbClr val="80CEE8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Point 3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9" name="Google Shape;219;p15"/>
          <p:cNvSpPr/>
          <p:nvPr/>
        </p:nvSpPr>
        <p:spPr>
          <a:xfrm>
            <a:off x="5275425" y="4953250"/>
            <a:ext cx="622800" cy="622800"/>
          </a:xfrm>
          <a:prstGeom prst="mathPlus">
            <a:avLst>
              <a:gd fmla="val 23520" name="adj1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460000" dist="123825">
              <a:srgbClr val="80CEE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5"/>
          <p:cNvSpPr/>
          <p:nvPr/>
        </p:nvSpPr>
        <p:spPr>
          <a:xfrm>
            <a:off x="8123925" y="4953250"/>
            <a:ext cx="622800" cy="622800"/>
          </a:xfrm>
          <a:prstGeom prst="mathPlus">
            <a:avLst>
              <a:gd fmla="val 23520" name="adj1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460000" dist="123825">
              <a:srgbClr val="80CEE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5"/>
          <p:cNvSpPr/>
          <p:nvPr/>
        </p:nvSpPr>
        <p:spPr>
          <a:xfrm>
            <a:off x="1387125" y="4865800"/>
            <a:ext cx="1262100" cy="797700"/>
          </a:xfrm>
          <a:prstGeom prst="roundRect">
            <a:avLst>
              <a:gd fmla="val 12368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bl" dir="8280000" dist="190500">
              <a:srgbClr val="80CEE8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Partie 3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2" name="Google Shape;222;p15"/>
          <p:cNvSpPr/>
          <p:nvPr/>
        </p:nvSpPr>
        <p:spPr>
          <a:xfrm>
            <a:off x="2916300" y="4591005"/>
            <a:ext cx="418200" cy="417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520000" dist="57150">
              <a:srgbClr val="80CEE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1</a:t>
            </a:r>
            <a:endParaRPr sz="2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23" name="Google Shape;223;p15"/>
          <p:cNvSpPr/>
          <p:nvPr/>
        </p:nvSpPr>
        <p:spPr>
          <a:xfrm>
            <a:off x="5788975" y="4591005"/>
            <a:ext cx="418200" cy="417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520000" dist="57150">
              <a:srgbClr val="80CEE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2</a:t>
            </a:r>
            <a:endParaRPr sz="2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24" name="Google Shape;224;p15"/>
          <p:cNvSpPr/>
          <p:nvPr/>
        </p:nvSpPr>
        <p:spPr>
          <a:xfrm>
            <a:off x="8634925" y="4591005"/>
            <a:ext cx="418200" cy="417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520000" dist="57150">
              <a:srgbClr val="80CEE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3</a:t>
            </a:r>
            <a:endParaRPr sz="2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25" name="Google Shape;225;p15"/>
          <p:cNvSpPr txBox="1"/>
          <p:nvPr/>
        </p:nvSpPr>
        <p:spPr>
          <a:xfrm>
            <a:off x="1524000" y="494875"/>
            <a:ext cx="7401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Titre slide : lien de cause à effet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26" name="Google Shape;226;p15"/>
          <p:cNvSpPr/>
          <p:nvPr/>
        </p:nvSpPr>
        <p:spPr>
          <a:xfrm>
            <a:off x="678782" y="434138"/>
            <a:ext cx="622800" cy="622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bl" dir="7980000" dist="95250">
              <a:srgbClr val="80CEE8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gnition - Citation 1">
  <p:cSld name="CUSTOM_11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"/>
          <p:cNvSpPr txBox="1"/>
          <p:nvPr/>
        </p:nvSpPr>
        <p:spPr>
          <a:xfrm>
            <a:off x="4593425" y="2347131"/>
            <a:ext cx="6422100" cy="12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fr-FR" sz="3200">
                <a:latin typeface="Proxima Nova"/>
                <a:ea typeface="Proxima Nova"/>
                <a:cs typeface="Proxima Nova"/>
                <a:sym typeface="Proxima Nova"/>
              </a:rPr>
              <a:t>Citation 1</a:t>
            </a:r>
            <a:endParaRPr b="1" sz="3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9" name="Google Shape;229;p16"/>
          <p:cNvSpPr txBox="1"/>
          <p:nvPr/>
        </p:nvSpPr>
        <p:spPr>
          <a:xfrm>
            <a:off x="4650267" y="2032800"/>
            <a:ext cx="10731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600">
                <a:latin typeface="Proxima Nova"/>
                <a:ea typeface="Proxima Nova"/>
                <a:cs typeface="Proxima Nova"/>
                <a:sym typeface="Proxima Nova"/>
              </a:rPr>
              <a:t>“</a:t>
            </a:r>
            <a:endParaRPr sz="9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0" name="Google Shape;230;p16"/>
          <p:cNvSpPr txBox="1"/>
          <p:nvPr/>
        </p:nvSpPr>
        <p:spPr>
          <a:xfrm>
            <a:off x="10182767" y="2932525"/>
            <a:ext cx="10731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600">
                <a:latin typeface="Proxima Nova"/>
                <a:ea typeface="Proxima Nova"/>
                <a:cs typeface="Proxima Nova"/>
                <a:sym typeface="Proxima Nova"/>
              </a:rPr>
              <a:t>”</a:t>
            </a:r>
            <a:endParaRPr sz="9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1" name="Google Shape;231;p16"/>
          <p:cNvSpPr/>
          <p:nvPr/>
        </p:nvSpPr>
        <p:spPr>
          <a:xfrm>
            <a:off x="580233" y="2134833"/>
            <a:ext cx="3708300" cy="1582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80C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900">
                <a:latin typeface="Proxima Nova"/>
                <a:ea typeface="Proxima Nova"/>
                <a:cs typeface="Proxima Nova"/>
                <a:sym typeface="Proxima Nova"/>
              </a:rPr>
              <a:t>Titre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2" name="Google Shape;232;p16"/>
          <p:cNvSpPr/>
          <p:nvPr/>
        </p:nvSpPr>
        <p:spPr>
          <a:xfrm>
            <a:off x="580233" y="4141213"/>
            <a:ext cx="3708300" cy="1582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80C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Titre</a:t>
            </a:r>
            <a:endParaRPr b="1"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3" name="Google Shape;233;p16"/>
          <p:cNvSpPr txBox="1"/>
          <p:nvPr/>
        </p:nvSpPr>
        <p:spPr>
          <a:xfrm>
            <a:off x="1524000" y="494875"/>
            <a:ext cx="7401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Slide de citations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34" name="Google Shape;234;p16"/>
          <p:cNvSpPr/>
          <p:nvPr/>
        </p:nvSpPr>
        <p:spPr>
          <a:xfrm>
            <a:off x="678782" y="434138"/>
            <a:ext cx="622800" cy="622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bl" dir="7980000" dist="95250">
              <a:srgbClr val="80CEE8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35" name="Google Shape;235;p16"/>
          <p:cNvSpPr txBox="1"/>
          <p:nvPr/>
        </p:nvSpPr>
        <p:spPr>
          <a:xfrm>
            <a:off x="4593425" y="4404531"/>
            <a:ext cx="6422100" cy="12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fr-FR" sz="3200">
                <a:latin typeface="Proxima Nova"/>
                <a:ea typeface="Proxima Nova"/>
                <a:cs typeface="Proxima Nova"/>
                <a:sym typeface="Proxima Nova"/>
              </a:rPr>
              <a:t>Citation 2</a:t>
            </a:r>
            <a:endParaRPr b="1" sz="3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16"/>
          <p:cNvSpPr txBox="1"/>
          <p:nvPr/>
        </p:nvSpPr>
        <p:spPr>
          <a:xfrm>
            <a:off x="4650267" y="4090200"/>
            <a:ext cx="10731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600">
                <a:latin typeface="Proxima Nova"/>
                <a:ea typeface="Proxima Nova"/>
                <a:cs typeface="Proxima Nova"/>
                <a:sym typeface="Proxima Nova"/>
              </a:rPr>
              <a:t>“</a:t>
            </a:r>
            <a:endParaRPr sz="9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7" name="Google Shape;237;p16"/>
          <p:cNvSpPr txBox="1"/>
          <p:nvPr/>
        </p:nvSpPr>
        <p:spPr>
          <a:xfrm>
            <a:off x="10182767" y="4989925"/>
            <a:ext cx="10731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600">
                <a:latin typeface="Proxima Nova"/>
                <a:ea typeface="Proxima Nova"/>
                <a:cs typeface="Proxima Nova"/>
                <a:sym typeface="Proxima Nova"/>
              </a:rPr>
              <a:t>”</a:t>
            </a:r>
            <a:endParaRPr sz="9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gnition - Citation 2">
  <p:cSld name="CUSTOM_12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17"/>
          <p:cNvGrpSpPr/>
          <p:nvPr/>
        </p:nvGrpSpPr>
        <p:grpSpPr>
          <a:xfrm>
            <a:off x="1258838" y="1677700"/>
            <a:ext cx="9674325" cy="3371100"/>
            <a:chOff x="1889992" y="1677700"/>
            <a:chExt cx="9674325" cy="3371100"/>
          </a:xfrm>
        </p:grpSpPr>
        <p:sp>
          <p:nvSpPr>
            <p:cNvPr id="240" name="Google Shape;240;p17"/>
            <p:cNvSpPr txBox="1"/>
            <p:nvPr/>
          </p:nvSpPr>
          <p:spPr>
            <a:xfrm>
              <a:off x="2049200" y="1677700"/>
              <a:ext cx="8966400" cy="337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lang="fr-FR" sz="3200">
                  <a:solidFill>
                    <a:srgbClr val="43434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CITATION </a:t>
              </a:r>
              <a:endParaRPr b="1" sz="32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41" name="Google Shape;241;p17"/>
            <p:cNvSpPr txBox="1"/>
            <p:nvPr/>
          </p:nvSpPr>
          <p:spPr>
            <a:xfrm>
              <a:off x="1889992" y="2339125"/>
              <a:ext cx="1073100" cy="93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9600">
                  <a:solidFill>
                    <a:srgbClr val="43434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“</a:t>
              </a:r>
              <a:endParaRPr sz="9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42" name="Google Shape;242;p17"/>
            <p:cNvSpPr txBox="1"/>
            <p:nvPr/>
          </p:nvSpPr>
          <p:spPr>
            <a:xfrm>
              <a:off x="10491217" y="3310350"/>
              <a:ext cx="1073100" cy="93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9600">
                  <a:solidFill>
                    <a:srgbClr val="43434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”</a:t>
              </a:r>
              <a:endParaRPr sz="9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243" name="Google Shape;243;p17"/>
          <p:cNvSpPr txBox="1"/>
          <p:nvPr/>
        </p:nvSpPr>
        <p:spPr>
          <a:xfrm>
            <a:off x="1524000" y="494875"/>
            <a:ext cx="7401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Slide de citations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44" name="Google Shape;244;p17"/>
          <p:cNvSpPr/>
          <p:nvPr/>
        </p:nvSpPr>
        <p:spPr>
          <a:xfrm>
            <a:off x="678782" y="434138"/>
            <a:ext cx="622800" cy="622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bl" dir="7980000" dist="95250">
              <a:srgbClr val="80CEE8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gnition - 2 éléments">
  <p:cSld name="CUSTOM_13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8"/>
          <p:cNvSpPr txBox="1"/>
          <p:nvPr/>
        </p:nvSpPr>
        <p:spPr>
          <a:xfrm>
            <a:off x="1524000" y="494875"/>
            <a:ext cx="6178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47" name="Google Shape;247;p18"/>
          <p:cNvSpPr txBox="1"/>
          <p:nvPr/>
        </p:nvSpPr>
        <p:spPr>
          <a:xfrm>
            <a:off x="1524000" y="494875"/>
            <a:ext cx="7401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Slide : 2 éléments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48" name="Google Shape;248;p18"/>
          <p:cNvSpPr/>
          <p:nvPr/>
        </p:nvSpPr>
        <p:spPr>
          <a:xfrm>
            <a:off x="678782" y="434138"/>
            <a:ext cx="622800" cy="622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bl" dir="7980000" dist="95250">
              <a:srgbClr val="80CEE8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grpSp>
        <p:nvGrpSpPr>
          <p:cNvPr id="249" name="Google Shape;249;p18"/>
          <p:cNvGrpSpPr/>
          <p:nvPr/>
        </p:nvGrpSpPr>
        <p:grpSpPr>
          <a:xfrm>
            <a:off x="1301574" y="1393904"/>
            <a:ext cx="4649394" cy="4899188"/>
            <a:chOff x="678600" y="1393888"/>
            <a:chExt cx="3383100" cy="4899188"/>
          </a:xfrm>
        </p:grpSpPr>
        <p:sp>
          <p:nvSpPr>
            <p:cNvPr id="250" name="Google Shape;250;p18"/>
            <p:cNvSpPr/>
            <p:nvPr/>
          </p:nvSpPr>
          <p:spPr>
            <a:xfrm>
              <a:off x="678600" y="3514175"/>
              <a:ext cx="3383100" cy="27789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36000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>
                  <a:solidFill>
                    <a:srgbClr val="000000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Texte</a:t>
              </a:r>
              <a:endParaRPr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  <p:sp>
          <p:nvSpPr>
            <p:cNvPr id="251" name="Google Shape;251;p18"/>
            <p:cNvSpPr/>
            <p:nvPr/>
          </p:nvSpPr>
          <p:spPr>
            <a:xfrm>
              <a:off x="1080898" y="2756700"/>
              <a:ext cx="2578500" cy="500100"/>
            </a:xfrm>
            <a:prstGeom prst="roundRect">
              <a:avLst>
                <a:gd fmla="val 16667" name="adj"/>
              </a:avLst>
            </a:prstGeom>
            <a:solidFill>
              <a:srgbClr val="80CEE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600">
                  <a:solidFill>
                    <a:srgbClr val="FFFFFF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Titre</a:t>
              </a:r>
              <a:endPara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1541550" y="1393888"/>
              <a:ext cx="1657200" cy="9870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/>
                <a:t>Petit illustration</a:t>
              </a:r>
              <a:endParaRPr/>
            </a:p>
          </p:txBody>
        </p:sp>
      </p:grpSp>
      <p:grpSp>
        <p:nvGrpSpPr>
          <p:cNvPr id="253" name="Google Shape;253;p18"/>
          <p:cNvGrpSpPr/>
          <p:nvPr/>
        </p:nvGrpSpPr>
        <p:grpSpPr>
          <a:xfrm>
            <a:off x="6753722" y="1393900"/>
            <a:ext cx="4649394" cy="4899175"/>
            <a:chOff x="8423000" y="1393900"/>
            <a:chExt cx="3383100" cy="4899175"/>
          </a:xfrm>
        </p:grpSpPr>
        <p:sp>
          <p:nvSpPr>
            <p:cNvPr id="254" name="Google Shape;254;p18"/>
            <p:cNvSpPr/>
            <p:nvPr/>
          </p:nvSpPr>
          <p:spPr>
            <a:xfrm>
              <a:off x="8825301" y="2756700"/>
              <a:ext cx="2578500" cy="500100"/>
            </a:xfrm>
            <a:prstGeom prst="roundRect">
              <a:avLst>
                <a:gd fmla="val 16667" name="adj"/>
              </a:avLst>
            </a:prstGeom>
            <a:solidFill>
              <a:srgbClr val="80CEE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600">
                  <a:solidFill>
                    <a:srgbClr val="FFFFFF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Titre</a:t>
              </a:r>
              <a:endPara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8423000" y="3514175"/>
              <a:ext cx="3383100" cy="27789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>
                  <a:solidFill>
                    <a:srgbClr val="000000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Texte</a:t>
              </a:r>
              <a:endParaRPr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  <p:sp>
          <p:nvSpPr>
            <p:cNvPr id="256" name="Google Shape;256;p18"/>
            <p:cNvSpPr/>
            <p:nvPr/>
          </p:nvSpPr>
          <p:spPr>
            <a:xfrm>
              <a:off x="9285600" y="1393900"/>
              <a:ext cx="1657200" cy="9870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/>
                <a:t>Petit illustration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gnition - 3 éléments">
  <p:cSld name="CUSTOM_14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9"/>
          <p:cNvSpPr txBox="1"/>
          <p:nvPr/>
        </p:nvSpPr>
        <p:spPr>
          <a:xfrm>
            <a:off x="1524000" y="494875"/>
            <a:ext cx="6178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59" name="Google Shape;259;p19"/>
          <p:cNvSpPr/>
          <p:nvPr/>
        </p:nvSpPr>
        <p:spPr>
          <a:xfrm>
            <a:off x="678600" y="3514175"/>
            <a:ext cx="3383100" cy="2778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36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Texte</a:t>
            </a:r>
            <a:endParaRPr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60" name="Google Shape;260;p19"/>
          <p:cNvSpPr/>
          <p:nvPr/>
        </p:nvSpPr>
        <p:spPr>
          <a:xfrm>
            <a:off x="1080898" y="2756700"/>
            <a:ext cx="2578500" cy="500100"/>
          </a:xfrm>
          <a:prstGeom prst="roundRect">
            <a:avLst>
              <a:gd fmla="val 16667" name="adj"/>
            </a:avLst>
          </a:prstGeom>
          <a:solidFill>
            <a:srgbClr val="80CEE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Titre</a:t>
            </a:r>
            <a:endParaRPr sz="1600"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61" name="Google Shape;261;p19"/>
          <p:cNvSpPr/>
          <p:nvPr/>
        </p:nvSpPr>
        <p:spPr>
          <a:xfrm>
            <a:off x="4550635" y="3514175"/>
            <a:ext cx="3383100" cy="2778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Texte</a:t>
            </a:r>
            <a:endParaRPr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62" name="Google Shape;262;p19"/>
          <p:cNvSpPr/>
          <p:nvPr/>
        </p:nvSpPr>
        <p:spPr>
          <a:xfrm>
            <a:off x="4952924" y="2756700"/>
            <a:ext cx="2578500" cy="500100"/>
          </a:xfrm>
          <a:prstGeom prst="roundRect">
            <a:avLst>
              <a:gd fmla="val 16667" name="adj"/>
            </a:avLst>
          </a:prstGeom>
          <a:solidFill>
            <a:srgbClr val="80CEE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Titre</a:t>
            </a:r>
            <a:endParaRPr sz="1600"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63" name="Google Shape;263;p19"/>
          <p:cNvSpPr txBox="1"/>
          <p:nvPr/>
        </p:nvSpPr>
        <p:spPr>
          <a:xfrm>
            <a:off x="1524000" y="494875"/>
            <a:ext cx="7401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Slide : 3 éléments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64" name="Google Shape;264;p19"/>
          <p:cNvSpPr/>
          <p:nvPr/>
        </p:nvSpPr>
        <p:spPr>
          <a:xfrm>
            <a:off x="678782" y="434138"/>
            <a:ext cx="622800" cy="622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bl" dir="7980000" dist="95250">
              <a:srgbClr val="80CEE8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65" name="Google Shape;265;p19"/>
          <p:cNvSpPr/>
          <p:nvPr/>
        </p:nvSpPr>
        <p:spPr>
          <a:xfrm>
            <a:off x="8825301" y="2756700"/>
            <a:ext cx="2578500" cy="500100"/>
          </a:xfrm>
          <a:prstGeom prst="roundRect">
            <a:avLst>
              <a:gd fmla="val 16667" name="adj"/>
            </a:avLst>
          </a:prstGeom>
          <a:solidFill>
            <a:srgbClr val="80CEE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Titre</a:t>
            </a:r>
            <a:endParaRPr sz="1600"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66" name="Google Shape;266;p19"/>
          <p:cNvSpPr/>
          <p:nvPr/>
        </p:nvSpPr>
        <p:spPr>
          <a:xfrm>
            <a:off x="8423000" y="3514175"/>
            <a:ext cx="3383100" cy="2778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Texte</a:t>
            </a:r>
            <a:endParaRPr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67" name="Google Shape;267;p19"/>
          <p:cNvSpPr/>
          <p:nvPr/>
        </p:nvSpPr>
        <p:spPr>
          <a:xfrm>
            <a:off x="1541550" y="1393888"/>
            <a:ext cx="1657200" cy="987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Petit illustration</a:t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5413575" y="1393875"/>
            <a:ext cx="1657200" cy="987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Petit illustration</a:t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9285600" y="1393900"/>
            <a:ext cx="1657200" cy="987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Petit illustration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gnition - 4 éléments">
  <p:cSld name="CUSTOM_15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0"/>
          <p:cNvSpPr/>
          <p:nvPr/>
        </p:nvSpPr>
        <p:spPr>
          <a:xfrm>
            <a:off x="723975" y="3218199"/>
            <a:ext cx="2238900" cy="28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rotWithShape="0" algn="bl" dir="7980000" dist="200025">
              <a:srgbClr val="80CEE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Texte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72" name="Google Shape;272;p20"/>
          <p:cNvSpPr/>
          <p:nvPr/>
        </p:nvSpPr>
        <p:spPr>
          <a:xfrm>
            <a:off x="723975" y="2233018"/>
            <a:ext cx="2238900" cy="714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rotWithShape="0" algn="bl" dir="7980000" dist="200025">
              <a:srgbClr val="80CEE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Proxima Nova Semibold"/>
                <a:ea typeface="Proxima Nova Semibold"/>
                <a:cs typeface="Proxima Nova Semibold"/>
                <a:sym typeface="Proxima Nova Semibold"/>
              </a:rPr>
              <a:t>Titre 1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73" name="Google Shape;273;p20"/>
          <p:cNvSpPr/>
          <p:nvPr/>
        </p:nvSpPr>
        <p:spPr>
          <a:xfrm>
            <a:off x="6637708" y="3218199"/>
            <a:ext cx="2238900" cy="28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rotWithShape="0" algn="bl" dir="7980000" dist="200025">
              <a:srgbClr val="80CEE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Texte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74" name="Google Shape;274;p20"/>
          <p:cNvSpPr/>
          <p:nvPr/>
        </p:nvSpPr>
        <p:spPr>
          <a:xfrm>
            <a:off x="9594574" y="3218199"/>
            <a:ext cx="2238900" cy="28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rotWithShape="0" algn="bl" dir="7980000" dist="200025">
              <a:srgbClr val="80CEE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Texte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75" name="Google Shape;275;p20"/>
          <p:cNvSpPr/>
          <p:nvPr/>
        </p:nvSpPr>
        <p:spPr>
          <a:xfrm>
            <a:off x="6637705" y="2233018"/>
            <a:ext cx="2238900" cy="714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rotWithShape="0" algn="bl" dir="7980000" dist="200025">
              <a:srgbClr val="80CEE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Titre 3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76" name="Google Shape;276;p20"/>
          <p:cNvSpPr/>
          <p:nvPr/>
        </p:nvSpPr>
        <p:spPr>
          <a:xfrm>
            <a:off x="9594571" y="2233018"/>
            <a:ext cx="2238900" cy="714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rotWithShape="0" algn="bl" dir="7980000" dist="200025">
              <a:srgbClr val="80CEE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Titre 4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77" name="Google Shape;277;p20"/>
          <p:cNvSpPr/>
          <p:nvPr/>
        </p:nvSpPr>
        <p:spPr>
          <a:xfrm>
            <a:off x="3680840" y="2233018"/>
            <a:ext cx="2238900" cy="714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rotWithShape="0" algn="bl" dir="7980000" dist="200025">
              <a:srgbClr val="80CEE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Titre 2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78" name="Google Shape;278;p20"/>
          <p:cNvSpPr/>
          <p:nvPr/>
        </p:nvSpPr>
        <p:spPr>
          <a:xfrm>
            <a:off x="3680841" y="3218199"/>
            <a:ext cx="2238900" cy="28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rotWithShape="0" algn="bl" dir="7980000" dist="200025">
              <a:srgbClr val="80CEE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Texte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79" name="Google Shape;279;p20"/>
          <p:cNvSpPr/>
          <p:nvPr/>
        </p:nvSpPr>
        <p:spPr>
          <a:xfrm>
            <a:off x="3085350" y="1210675"/>
            <a:ext cx="6021300" cy="714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rotWithShape="0" algn="bl" dir="7980000" dist="95250">
              <a:srgbClr val="80CEE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660000"/>
                </a:solidFill>
                <a:latin typeface="Proxima Nova"/>
                <a:ea typeface="Proxima Nova"/>
                <a:cs typeface="Proxima Nova"/>
                <a:sym typeface="Proxima Nova"/>
              </a:rPr>
              <a:t>Mise en contexte</a:t>
            </a:r>
            <a:endParaRPr b="1" sz="1800">
              <a:solidFill>
                <a:srgbClr val="66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0" name="Google Shape;280;p20"/>
          <p:cNvSpPr txBox="1"/>
          <p:nvPr/>
        </p:nvSpPr>
        <p:spPr>
          <a:xfrm>
            <a:off x="1524000" y="494875"/>
            <a:ext cx="6178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81" name="Google Shape;281;p20"/>
          <p:cNvSpPr txBox="1"/>
          <p:nvPr/>
        </p:nvSpPr>
        <p:spPr>
          <a:xfrm>
            <a:off x="1524000" y="494875"/>
            <a:ext cx="7401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Slide : 4 éléments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82" name="Google Shape;282;p20"/>
          <p:cNvSpPr/>
          <p:nvPr/>
        </p:nvSpPr>
        <p:spPr>
          <a:xfrm>
            <a:off x="678782" y="434138"/>
            <a:ext cx="622800" cy="622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bl" dir="7980000" dist="95250">
              <a:srgbClr val="80CEE8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gnition - Basic">
  <p:cSld name="Diapositive de titr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gnition - Graphs">
  <p:cSld name="CUSTOM_16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"/>
          <p:cNvSpPr txBox="1"/>
          <p:nvPr/>
        </p:nvSpPr>
        <p:spPr>
          <a:xfrm>
            <a:off x="1524000" y="494875"/>
            <a:ext cx="8559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sz="20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Titres graph</a:t>
            </a:r>
            <a:endParaRPr sz="28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85" name="Google Shape;285;p21"/>
          <p:cNvSpPr/>
          <p:nvPr/>
        </p:nvSpPr>
        <p:spPr>
          <a:xfrm>
            <a:off x="678782" y="434138"/>
            <a:ext cx="622800" cy="622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bl" dir="7980000" dist="95250">
              <a:srgbClr val="80CEE8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86" name="Google Shape;286;p21"/>
          <p:cNvSpPr/>
          <p:nvPr/>
        </p:nvSpPr>
        <p:spPr>
          <a:xfrm>
            <a:off x="6654700" y="1588725"/>
            <a:ext cx="4277100" cy="622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rotWithShape="0" algn="bl" dir="7980000" dist="95250">
              <a:srgbClr val="80CEE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fr-FR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Titre 2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287" name="Google Shape;287;p21" title="Graphiqu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30988" y="2535225"/>
            <a:ext cx="5829336" cy="3350625"/>
          </a:xfrm>
          <a:prstGeom prst="rect">
            <a:avLst/>
          </a:prstGeom>
          <a:noFill/>
          <a:ln cap="flat" cmpd="sng" w="28575">
            <a:solidFill>
              <a:srgbClr val="80CEE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8" name="Google Shape;288;p21"/>
          <p:cNvSpPr/>
          <p:nvPr/>
        </p:nvSpPr>
        <p:spPr>
          <a:xfrm>
            <a:off x="737200" y="1588725"/>
            <a:ext cx="4277100" cy="622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rotWithShape="0" algn="bl" dir="7980000" dist="95250">
              <a:srgbClr val="80CEE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fr-FR">
                <a:latin typeface="Proxima Nova Semibold"/>
                <a:ea typeface="Proxima Nova Semibold"/>
                <a:cs typeface="Proxima Nova Semibold"/>
                <a:sym typeface="Proxima Nova Semibold"/>
              </a:rPr>
              <a:t>Titre 1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289" name="Google Shape;289;p21" title="Graphiqu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63" y="2572773"/>
            <a:ext cx="5297376" cy="3275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1" title="Graphiqu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325" y="2535212"/>
            <a:ext cx="5668699" cy="3350650"/>
          </a:xfrm>
          <a:prstGeom prst="rect">
            <a:avLst/>
          </a:prstGeom>
          <a:noFill/>
          <a:ln cap="flat" cmpd="sng" w="28575">
            <a:solidFill>
              <a:srgbClr val="80CEE8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291" name="Google Shape;291;p21"/>
          <p:cNvGrpSpPr/>
          <p:nvPr/>
        </p:nvGrpSpPr>
        <p:grpSpPr>
          <a:xfrm>
            <a:off x="1387175" y="6067369"/>
            <a:ext cx="1971000" cy="159600"/>
            <a:chOff x="1387175" y="6067369"/>
            <a:chExt cx="1971000" cy="159600"/>
          </a:xfrm>
        </p:grpSpPr>
        <p:sp>
          <p:nvSpPr>
            <p:cNvPr id="292" name="Google Shape;292;p21"/>
            <p:cNvSpPr/>
            <p:nvPr/>
          </p:nvSpPr>
          <p:spPr>
            <a:xfrm>
              <a:off x="1844375" y="6067369"/>
              <a:ext cx="1513800" cy="15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-FR" sz="1000">
                  <a:solidFill>
                    <a:srgbClr val="000000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Légende </a:t>
              </a:r>
              <a:endParaRPr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  <p:sp>
          <p:nvSpPr>
            <p:cNvPr id="293" name="Google Shape;293;p21"/>
            <p:cNvSpPr/>
            <p:nvPr/>
          </p:nvSpPr>
          <p:spPr>
            <a:xfrm>
              <a:off x="1387175" y="6067369"/>
              <a:ext cx="349500" cy="159600"/>
            </a:xfrm>
            <a:prstGeom prst="rect">
              <a:avLst/>
            </a:prstGeom>
            <a:solidFill>
              <a:srgbClr val="38761D"/>
            </a:solidFill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000"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</p:grpSp>
      <p:grpSp>
        <p:nvGrpSpPr>
          <p:cNvPr id="294" name="Google Shape;294;p21"/>
          <p:cNvGrpSpPr/>
          <p:nvPr/>
        </p:nvGrpSpPr>
        <p:grpSpPr>
          <a:xfrm>
            <a:off x="1387175" y="6314722"/>
            <a:ext cx="1080000" cy="159600"/>
            <a:chOff x="1387175" y="6333475"/>
            <a:chExt cx="1080000" cy="159600"/>
          </a:xfrm>
        </p:grpSpPr>
        <p:sp>
          <p:nvSpPr>
            <p:cNvPr id="295" name="Google Shape;295;p21"/>
            <p:cNvSpPr/>
            <p:nvPr/>
          </p:nvSpPr>
          <p:spPr>
            <a:xfrm>
              <a:off x="1844375" y="6333475"/>
              <a:ext cx="622800" cy="15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-FR" sz="1000"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Légende </a:t>
              </a:r>
              <a:endParaRPr i="1" sz="1000"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  <p:sp>
          <p:nvSpPr>
            <p:cNvPr id="296" name="Google Shape;296;p21"/>
            <p:cNvSpPr/>
            <p:nvPr/>
          </p:nvSpPr>
          <p:spPr>
            <a:xfrm>
              <a:off x="1387175" y="6333475"/>
              <a:ext cx="349500" cy="159600"/>
            </a:xfrm>
            <a:prstGeom prst="rect">
              <a:avLst/>
            </a:prstGeom>
            <a:solidFill>
              <a:srgbClr val="85200C"/>
            </a:solidFill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000"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</p:grpSp>
      <p:grpSp>
        <p:nvGrpSpPr>
          <p:cNvPr id="297" name="Google Shape;297;p21"/>
          <p:cNvGrpSpPr/>
          <p:nvPr/>
        </p:nvGrpSpPr>
        <p:grpSpPr>
          <a:xfrm>
            <a:off x="1387175" y="6562075"/>
            <a:ext cx="1080000" cy="159600"/>
            <a:chOff x="1387175" y="6562075"/>
            <a:chExt cx="1080000" cy="159600"/>
          </a:xfrm>
        </p:grpSpPr>
        <p:sp>
          <p:nvSpPr>
            <p:cNvPr id="298" name="Google Shape;298;p21"/>
            <p:cNvSpPr/>
            <p:nvPr/>
          </p:nvSpPr>
          <p:spPr>
            <a:xfrm>
              <a:off x="1844375" y="6562075"/>
              <a:ext cx="622800" cy="15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-FR" sz="1000">
                  <a:solidFill>
                    <a:srgbClr val="000000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Légende </a:t>
              </a:r>
              <a:endParaRPr i="1" sz="1000"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  <p:sp>
          <p:nvSpPr>
            <p:cNvPr id="299" name="Google Shape;299;p21"/>
            <p:cNvSpPr/>
            <p:nvPr/>
          </p:nvSpPr>
          <p:spPr>
            <a:xfrm>
              <a:off x="1387175" y="6562075"/>
              <a:ext cx="349500" cy="1596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000"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gnition - Graphs1">
  <p:cSld name="CUSTOM_17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2"/>
          <p:cNvSpPr txBox="1"/>
          <p:nvPr/>
        </p:nvSpPr>
        <p:spPr>
          <a:xfrm>
            <a:off x="1524000" y="494875"/>
            <a:ext cx="8559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sz="20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Titres graph</a:t>
            </a:r>
            <a:endParaRPr sz="28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02" name="Google Shape;302;p22"/>
          <p:cNvSpPr/>
          <p:nvPr/>
        </p:nvSpPr>
        <p:spPr>
          <a:xfrm>
            <a:off x="678782" y="434138"/>
            <a:ext cx="622800" cy="622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bl" dir="7980000" dist="95250">
              <a:srgbClr val="80CEE8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03" name="Google Shape;303;p22"/>
          <p:cNvSpPr/>
          <p:nvPr/>
        </p:nvSpPr>
        <p:spPr>
          <a:xfrm>
            <a:off x="2621671" y="1588725"/>
            <a:ext cx="6753000" cy="622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rotWithShape="0" algn="bl" dir="7980000" dist="95250">
              <a:srgbClr val="80CEE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fr-FR">
                <a:latin typeface="Proxima Nova Semibold"/>
                <a:ea typeface="Proxima Nova Semibold"/>
                <a:cs typeface="Proxima Nova Semibold"/>
                <a:sym typeface="Proxima Nova Semibold"/>
              </a:rPr>
              <a:t>Titre 1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304" name="Google Shape;304;p22" title="Graphiqu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20845" y="2535212"/>
            <a:ext cx="8950309" cy="3350650"/>
          </a:xfrm>
          <a:prstGeom prst="rect">
            <a:avLst/>
          </a:prstGeom>
          <a:noFill/>
          <a:ln cap="flat" cmpd="sng" w="28575">
            <a:solidFill>
              <a:srgbClr val="80CEE8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305" name="Google Shape;305;p22"/>
          <p:cNvGrpSpPr/>
          <p:nvPr/>
        </p:nvGrpSpPr>
        <p:grpSpPr>
          <a:xfrm>
            <a:off x="5146668" y="6067497"/>
            <a:ext cx="1898664" cy="654306"/>
            <a:chOff x="1387175" y="6067369"/>
            <a:chExt cx="1971000" cy="654306"/>
          </a:xfrm>
        </p:grpSpPr>
        <p:grpSp>
          <p:nvGrpSpPr>
            <p:cNvPr id="306" name="Google Shape;306;p22"/>
            <p:cNvGrpSpPr/>
            <p:nvPr/>
          </p:nvGrpSpPr>
          <p:grpSpPr>
            <a:xfrm>
              <a:off x="1387175" y="6067369"/>
              <a:ext cx="1971000" cy="159600"/>
              <a:chOff x="1387175" y="6067369"/>
              <a:chExt cx="1971000" cy="159600"/>
            </a:xfrm>
          </p:grpSpPr>
          <p:sp>
            <p:nvSpPr>
              <p:cNvPr id="307" name="Google Shape;307;p22"/>
              <p:cNvSpPr/>
              <p:nvPr/>
            </p:nvSpPr>
            <p:spPr>
              <a:xfrm>
                <a:off x="1844375" y="6067369"/>
                <a:ext cx="1513800" cy="15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0" spcFirstLastPara="1" rIns="0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fr-FR" sz="1000">
                    <a:solidFill>
                      <a:srgbClr val="000000"/>
                    </a:solidFill>
                    <a:latin typeface="Proxima Nova Semibold"/>
                    <a:ea typeface="Proxima Nova Semibold"/>
                    <a:cs typeface="Proxima Nova Semibold"/>
                    <a:sym typeface="Proxima Nova Semibold"/>
                  </a:rPr>
                  <a:t>Légende </a:t>
                </a:r>
                <a:endParaRPr>
                  <a:solidFill>
                    <a:srgbClr val="000000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endParaRPr>
              </a:p>
            </p:txBody>
          </p:sp>
          <p:sp>
            <p:nvSpPr>
              <p:cNvPr id="308" name="Google Shape;308;p22"/>
              <p:cNvSpPr/>
              <p:nvPr/>
            </p:nvSpPr>
            <p:spPr>
              <a:xfrm>
                <a:off x="1387175" y="6067369"/>
                <a:ext cx="349500" cy="159600"/>
              </a:xfrm>
              <a:prstGeom prst="rect">
                <a:avLst/>
              </a:prstGeom>
              <a:solidFill>
                <a:srgbClr val="38761D"/>
              </a:solidFill>
              <a:ln cap="flat" cmpd="sng" w="9525">
                <a:solidFill>
                  <a:srgbClr val="44546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0" spcFirstLastPara="1" rIns="0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000">
                  <a:latin typeface="Proxima Nova Semibold"/>
                  <a:ea typeface="Proxima Nova Semibold"/>
                  <a:cs typeface="Proxima Nova Semibold"/>
                  <a:sym typeface="Proxima Nova Semibold"/>
                </a:endParaRPr>
              </a:p>
            </p:txBody>
          </p:sp>
        </p:grpSp>
        <p:grpSp>
          <p:nvGrpSpPr>
            <p:cNvPr id="309" name="Google Shape;309;p22"/>
            <p:cNvGrpSpPr/>
            <p:nvPr/>
          </p:nvGrpSpPr>
          <p:grpSpPr>
            <a:xfrm>
              <a:off x="1387175" y="6314722"/>
              <a:ext cx="1080000" cy="159600"/>
              <a:chOff x="1387175" y="6333475"/>
              <a:chExt cx="1080000" cy="159600"/>
            </a:xfrm>
          </p:grpSpPr>
          <p:sp>
            <p:nvSpPr>
              <p:cNvPr id="310" name="Google Shape;310;p22"/>
              <p:cNvSpPr/>
              <p:nvPr/>
            </p:nvSpPr>
            <p:spPr>
              <a:xfrm>
                <a:off x="1844375" y="6333475"/>
                <a:ext cx="622800" cy="15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0" spcFirstLastPara="1" rIns="0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fr-FR" sz="1000">
                    <a:latin typeface="Proxima Nova Semibold"/>
                    <a:ea typeface="Proxima Nova Semibold"/>
                    <a:cs typeface="Proxima Nova Semibold"/>
                    <a:sym typeface="Proxima Nova Semibold"/>
                  </a:rPr>
                  <a:t>Légende </a:t>
                </a:r>
                <a:endParaRPr i="1" sz="1000">
                  <a:latin typeface="Proxima Nova Semibold"/>
                  <a:ea typeface="Proxima Nova Semibold"/>
                  <a:cs typeface="Proxima Nova Semibold"/>
                  <a:sym typeface="Proxima Nova Semibold"/>
                </a:endParaRPr>
              </a:p>
            </p:txBody>
          </p:sp>
          <p:sp>
            <p:nvSpPr>
              <p:cNvPr id="311" name="Google Shape;311;p22"/>
              <p:cNvSpPr/>
              <p:nvPr/>
            </p:nvSpPr>
            <p:spPr>
              <a:xfrm>
                <a:off x="1387175" y="6333475"/>
                <a:ext cx="349500" cy="159600"/>
              </a:xfrm>
              <a:prstGeom prst="rect">
                <a:avLst/>
              </a:prstGeom>
              <a:solidFill>
                <a:srgbClr val="85200C"/>
              </a:solidFill>
              <a:ln cap="flat" cmpd="sng" w="9525">
                <a:solidFill>
                  <a:srgbClr val="44546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0" spcFirstLastPara="1" rIns="0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000">
                  <a:latin typeface="Proxima Nova Semibold"/>
                  <a:ea typeface="Proxima Nova Semibold"/>
                  <a:cs typeface="Proxima Nova Semibold"/>
                  <a:sym typeface="Proxima Nova Semibold"/>
                </a:endParaRPr>
              </a:p>
            </p:txBody>
          </p:sp>
        </p:grpSp>
        <p:grpSp>
          <p:nvGrpSpPr>
            <p:cNvPr id="312" name="Google Shape;312;p22"/>
            <p:cNvGrpSpPr/>
            <p:nvPr/>
          </p:nvGrpSpPr>
          <p:grpSpPr>
            <a:xfrm>
              <a:off x="1387175" y="6562075"/>
              <a:ext cx="1080000" cy="159600"/>
              <a:chOff x="1387175" y="6562075"/>
              <a:chExt cx="1080000" cy="159600"/>
            </a:xfrm>
          </p:grpSpPr>
          <p:sp>
            <p:nvSpPr>
              <p:cNvPr id="313" name="Google Shape;313;p22"/>
              <p:cNvSpPr/>
              <p:nvPr/>
            </p:nvSpPr>
            <p:spPr>
              <a:xfrm>
                <a:off x="1844375" y="6562075"/>
                <a:ext cx="622800" cy="15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0" spcFirstLastPara="1" rIns="0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fr-FR" sz="1000">
                    <a:solidFill>
                      <a:srgbClr val="000000"/>
                    </a:solidFill>
                    <a:latin typeface="Proxima Nova Semibold"/>
                    <a:ea typeface="Proxima Nova Semibold"/>
                    <a:cs typeface="Proxima Nova Semibold"/>
                    <a:sym typeface="Proxima Nova Semibold"/>
                  </a:rPr>
                  <a:t>Légende </a:t>
                </a:r>
                <a:endParaRPr i="1" sz="1000">
                  <a:latin typeface="Proxima Nova Semibold"/>
                  <a:ea typeface="Proxima Nova Semibold"/>
                  <a:cs typeface="Proxima Nova Semibold"/>
                  <a:sym typeface="Proxima Nova Semibold"/>
                </a:endParaRPr>
              </a:p>
            </p:txBody>
          </p:sp>
          <p:sp>
            <p:nvSpPr>
              <p:cNvPr id="314" name="Google Shape;314;p22"/>
              <p:cNvSpPr/>
              <p:nvPr/>
            </p:nvSpPr>
            <p:spPr>
              <a:xfrm>
                <a:off x="1387175" y="6562075"/>
                <a:ext cx="349500" cy="159600"/>
              </a:xfrm>
              <a:prstGeom prst="rect">
                <a:avLst/>
              </a:prstGeom>
              <a:solidFill>
                <a:srgbClr val="A4C2F4"/>
              </a:solidFill>
              <a:ln cap="flat" cmpd="sng" w="9525">
                <a:solidFill>
                  <a:srgbClr val="44546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0" spcFirstLastPara="1" rIns="0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000">
                  <a:latin typeface="Proxima Nova Semibold"/>
                  <a:ea typeface="Proxima Nova Semibold"/>
                  <a:cs typeface="Proxima Nova Semibold"/>
                  <a:sym typeface="Proxima Nova Semibold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gnition - Captures d'écran">
  <p:cSld name="CUSTOM_18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3"/>
          <p:cNvSpPr txBox="1"/>
          <p:nvPr/>
        </p:nvSpPr>
        <p:spPr>
          <a:xfrm>
            <a:off x="1524000" y="494875"/>
            <a:ext cx="6178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17" name="Google Shape;317;p23"/>
          <p:cNvSpPr txBox="1"/>
          <p:nvPr/>
        </p:nvSpPr>
        <p:spPr>
          <a:xfrm>
            <a:off x="1524000" y="494875"/>
            <a:ext cx="7688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Capture d’écran supperposées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18" name="Google Shape;318;p23"/>
          <p:cNvSpPr/>
          <p:nvPr/>
        </p:nvSpPr>
        <p:spPr>
          <a:xfrm>
            <a:off x="678782" y="434138"/>
            <a:ext cx="622800" cy="622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bl" dir="7980000" dist="95250">
              <a:srgbClr val="80CEE8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grpSp>
        <p:nvGrpSpPr>
          <p:cNvPr id="319" name="Google Shape;319;p23"/>
          <p:cNvGrpSpPr/>
          <p:nvPr/>
        </p:nvGrpSpPr>
        <p:grpSpPr>
          <a:xfrm>
            <a:off x="1503461" y="1393399"/>
            <a:ext cx="9185075" cy="4440712"/>
            <a:chOff x="731825" y="1812850"/>
            <a:chExt cx="7918851" cy="3840450"/>
          </a:xfrm>
        </p:grpSpPr>
        <p:pic>
          <p:nvPicPr>
            <p:cNvPr id="320" name="Google Shape;320;p2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31825" y="1812850"/>
              <a:ext cx="4376325" cy="2526375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321" name="Google Shape;321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89178" y="2400004"/>
              <a:ext cx="4202693" cy="261355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322" name="Google Shape;322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072899" y="3074332"/>
              <a:ext cx="4720324" cy="2280014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323" name="Google Shape;323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174250" y="3563125"/>
              <a:ext cx="5476426" cy="2090175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324" name="Google Shape;324;p23"/>
          <p:cNvSpPr/>
          <p:nvPr/>
        </p:nvSpPr>
        <p:spPr>
          <a:xfrm>
            <a:off x="3762025" y="6191925"/>
            <a:ext cx="6178200" cy="382500"/>
          </a:xfrm>
          <a:prstGeom prst="roundRect">
            <a:avLst>
              <a:gd fmla="val 16667" name="adj"/>
            </a:avLst>
          </a:prstGeom>
          <a:solidFill>
            <a:srgbClr val="80CEE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Proxima Nova Semibold"/>
                <a:ea typeface="Proxima Nova Semibold"/>
                <a:cs typeface="Proxima Nova Semibold"/>
                <a:sym typeface="Proxima Nova Semibold"/>
              </a:rPr>
              <a:t>Texte explicatif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gnition- Capture d'écran 2">
  <p:cSld name="CUSTOM_19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4"/>
          <p:cNvSpPr txBox="1"/>
          <p:nvPr/>
        </p:nvSpPr>
        <p:spPr>
          <a:xfrm>
            <a:off x="1524000" y="494875"/>
            <a:ext cx="6178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27" name="Google Shape;327;p24"/>
          <p:cNvSpPr txBox="1"/>
          <p:nvPr/>
        </p:nvSpPr>
        <p:spPr>
          <a:xfrm>
            <a:off x="1524000" y="494875"/>
            <a:ext cx="7800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Plusieurs type d’écran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28" name="Google Shape;328;p24"/>
          <p:cNvSpPr/>
          <p:nvPr/>
        </p:nvSpPr>
        <p:spPr>
          <a:xfrm>
            <a:off x="678782" y="434138"/>
            <a:ext cx="622800" cy="622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bl" dir="7980000" dist="95250">
              <a:srgbClr val="80CEE8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329" name="Google Shape;329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8775" y="1845896"/>
            <a:ext cx="4743024" cy="465000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30" name="Google Shape;3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7213" y="1845909"/>
            <a:ext cx="4743025" cy="2986566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31" name="Google Shape;331;p24"/>
          <p:cNvSpPr/>
          <p:nvPr/>
        </p:nvSpPr>
        <p:spPr>
          <a:xfrm>
            <a:off x="1800850" y="1225888"/>
            <a:ext cx="1899600" cy="456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Proxima Nova Semibold"/>
                <a:ea typeface="Proxima Nova Semibold"/>
                <a:cs typeface="Proxima Nova Semibold"/>
                <a:sym typeface="Proxima Nova Semibold"/>
              </a:rPr>
              <a:t>Ecran 1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32" name="Google Shape;332;p24"/>
          <p:cNvSpPr/>
          <p:nvPr/>
        </p:nvSpPr>
        <p:spPr>
          <a:xfrm>
            <a:off x="8055613" y="1225888"/>
            <a:ext cx="1899600" cy="456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Proxima Nova Semibold"/>
                <a:ea typeface="Proxima Nova Semibold"/>
                <a:cs typeface="Proxima Nova Semibold"/>
                <a:sym typeface="Proxima Nova Semibold"/>
              </a:rPr>
              <a:t>Ecran 2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333" name="Google Shape;33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4325" y="3655777"/>
            <a:ext cx="4743024" cy="2840124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gnition - Process1">
  <p:cSld name="CUSTOM_20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5"/>
          <p:cNvSpPr txBox="1"/>
          <p:nvPr/>
        </p:nvSpPr>
        <p:spPr>
          <a:xfrm>
            <a:off x="1524000" y="494875"/>
            <a:ext cx="6178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36" name="Google Shape;336;p25"/>
          <p:cNvSpPr txBox="1"/>
          <p:nvPr/>
        </p:nvSpPr>
        <p:spPr>
          <a:xfrm>
            <a:off x="1524000" y="494875"/>
            <a:ext cx="7401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Visualisation process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37" name="Google Shape;337;p25"/>
          <p:cNvSpPr/>
          <p:nvPr/>
        </p:nvSpPr>
        <p:spPr>
          <a:xfrm>
            <a:off x="678782" y="434138"/>
            <a:ext cx="622800" cy="622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bl" dir="7980000" dist="95250">
              <a:srgbClr val="80CEE8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cxnSp>
        <p:nvCxnSpPr>
          <p:cNvPr id="338" name="Google Shape;338;p25"/>
          <p:cNvCxnSpPr/>
          <p:nvPr/>
        </p:nvCxnSpPr>
        <p:spPr>
          <a:xfrm>
            <a:off x="296700" y="4459700"/>
            <a:ext cx="0" cy="505800"/>
          </a:xfrm>
          <a:prstGeom prst="straightConnector1">
            <a:avLst/>
          </a:prstGeom>
          <a:noFill/>
          <a:ln cap="flat" cmpd="sng" w="38100">
            <a:solidFill>
              <a:srgbClr val="80CEE8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39" name="Google Shape;339;p25"/>
          <p:cNvGrpSpPr/>
          <p:nvPr/>
        </p:nvGrpSpPr>
        <p:grpSpPr>
          <a:xfrm>
            <a:off x="278200" y="1832475"/>
            <a:ext cx="11658950" cy="3309575"/>
            <a:chOff x="278200" y="1832475"/>
            <a:chExt cx="11658950" cy="3309575"/>
          </a:xfrm>
        </p:grpSpPr>
        <p:sp>
          <p:nvSpPr>
            <p:cNvPr id="340" name="Google Shape;340;p25"/>
            <p:cNvSpPr/>
            <p:nvPr/>
          </p:nvSpPr>
          <p:spPr>
            <a:xfrm>
              <a:off x="421500" y="4303250"/>
              <a:ext cx="1369200" cy="83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xxxx</a:t>
              </a:r>
              <a:endParaRPr sz="1200"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  <p:sp>
          <p:nvSpPr>
            <p:cNvPr id="341" name="Google Shape;341;p25"/>
            <p:cNvSpPr/>
            <p:nvPr/>
          </p:nvSpPr>
          <p:spPr>
            <a:xfrm>
              <a:off x="2511775" y="1832475"/>
              <a:ext cx="2154000" cy="83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0" spcFirstLastPara="1" rIns="0" wrap="square" tIns="91425">
              <a:noAutofit/>
            </a:bodyPr>
            <a:lstStyle/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Proxima Nova Semibold"/>
                <a:buChar char="-"/>
              </a:pPr>
              <a:r>
                <a:rPr lang="fr-FR" sz="1200"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XXXX</a:t>
              </a:r>
              <a:endParaRPr sz="1200"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  <p:sp>
          <p:nvSpPr>
            <p:cNvPr id="342" name="Google Shape;342;p25"/>
            <p:cNvSpPr/>
            <p:nvPr/>
          </p:nvSpPr>
          <p:spPr>
            <a:xfrm>
              <a:off x="2843250" y="4225375"/>
              <a:ext cx="1887300" cy="83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xxxx</a:t>
              </a:r>
              <a:endParaRPr sz="1200"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  <p:sp>
          <p:nvSpPr>
            <p:cNvPr id="343" name="Google Shape;343;p25"/>
            <p:cNvSpPr/>
            <p:nvPr/>
          </p:nvSpPr>
          <p:spPr>
            <a:xfrm>
              <a:off x="5114563" y="1856175"/>
              <a:ext cx="1887300" cy="83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xxxxx</a:t>
              </a:r>
              <a:endParaRPr sz="1200"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  <p:sp>
          <p:nvSpPr>
            <p:cNvPr id="344" name="Google Shape;344;p25"/>
            <p:cNvSpPr/>
            <p:nvPr/>
          </p:nvSpPr>
          <p:spPr>
            <a:xfrm>
              <a:off x="7653750" y="4161775"/>
              <a:ext cx="1887300" cy="83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xxxx</a:t>
              </a:r>
              <a:endParaRPr sz="1200"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  <p:sp>
          <p:nvSpPr>
            <p:cNvPr id="345" name="Google Shape;345;p25"/>
            <p:cNvSpPr/>
            <p:nvPr/>
          </p:nvSpPr>
          <p:spPr>
            <a:xfrm>
              <a:off x="10489650" y="4322275"/>
              <a:ext cx="1447500" cy="76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xxxx</a:t>
              </a:r>
              <a:endParaRPr sz="1200"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  <p:grpSp>
          <p:nvGrpSpPr>
            <p:cNvPr id="346" name="Google Shape;346;p25"/>
            <p:cNvGrpSpPr/>
            <p:nvPr/>
          </p:nvGrpSpPr>
          <p:grpSpPr>
            <a:xfrm>
              <a:off x="540525" y="2787400"/>
              <a:ext cx="11115550" cy="1048500"/>
              <a:chOff x="540525" y="2177800"/>
              <a:chExt cx="11115550" cy="1048500"/>
            </a:xfrm>
          </p:grpSpPr>
          <p:sp>
            <p:nvSpPr>
              <p:cNvPr id="347" name="Google Shape;347;p25"/>
              <p:cNvSpPr/>
              <p:nvPr/>
            </p:nvSpPr>
            <p:spPr>
              <a:xfrm>
                <a:off x="678775" y="2177800"/>
                <a:ext cx="10977300" cy="104850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80CEE8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25"/>
              <p:cNvSpPr/>
              <p:nvPr/>
            </p:nvSpPr>
            <p:spPr>
              <a:xfrm>
                <a:off x="540525" y="3016575"/>
                <a:ext cx="1104000" cy="20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0" spcFirstLastPara="1" rIns="0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fr-FR">
                    <a:latin typeface="Proxima Nova Semibold"/>
                    <a:ea typeface="Proxima Nova Semibold"/>
                    <a:cs typeface="Proxima Nova Semibold"/>
                    <a:sym typeface="Proxima Nova Semibold"/>
                  </a:rPr>
                  <a:t>Sept 2019</a:t>
                </a:r>
                <a:endParaRPr i="1">
                  <a:latin typeface="Proxima Nova Semibold"/>
                  <a:ea typeface="Proxima Nova Semibold"/>
                  <a:cs typeface="Proxima Nova Semibold"/>
                  <a:sym typeface="Proxima Nova Semibold"/>
                </a:endParaRPr>
              </a:p>
            </p:txBody>
          </p:sp>
          <p:sp>
            <p:nvSpPr>
              <p:cNvPr id="349" name="Google Shape;349;p25"/>
              <p:cNvSpPr/>
              <p:nvPr/>
            </p:nvSpPr>
            <p:spPr>
              <a:xfrm>
                <a:off x="10424875" y="3016575"/>
                <a:ext cx="684900" cy="20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0" spcFirstLastPara="1" rIns="0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fr-FR">
                    <a:latin typeface="Proxima Nova Semibold"/>
                    <a:ea typeface="Proxima Nova Semibold"/>
                    <a:cs typeface="Proxima Nova Semibold"/>
                    <a:sym typeface="Proxima Nova Semibold"/>
                  </a:rPr>
                  <a:t>March</a:t>
                </a:r>
                <a:endParaRPr i="1">
                  <a:latin typeface="Proxima Nova Semibold"/>
                  <a:ea typeface="Proxima Nova Semibold"/>
                  <a:cs typeface="Proxima Nova Semibold"/>
                  <a:sym typeface="Proxima Nova Semibold"/>
                </a:endParaRPr>
              </a:p>
            </p:txBody>
          </p:sp>
          <p:sp>
            <p:nvSpPr>
              <p:cNvPr id="350" name="Google Shape;350;p25"/>
              <p:cNvSpPr/>
              <p:nvPr/>
            </p:nvSpPr>
            <p:spPr>
              <a:xfrm>
                <a:off x="7130103" y="3016575"/>
                <a:ext cx="882000" cy="20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0" spcFirstLastPara="1" rIns="0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fr-FR">
                    <a:latin typeface="Proxima Nova Semibold"/>
                    <a:ea typeface="Proxima Nova Semibold"/>
                    <a:cs typeface="Proxima Nova Semibold"/>
                    <a:sym typeface="Proxima Nova Semibold"/>
                  </a:rPr>
                  <a:t>Jan 2020</a:t>
                </a:r>
                <a:endParaRPr i="1">
                  <a:latin typeface="Proxima Nova Semibold"/>
                  <a:ea typeface="Proxima Nova Semibold"/>
                  <a:cs typeface="Proxima Nova Semibold"/>
                  <a:sym typeface="Proxima Nova Semibold"/>
                </a:endParaRPr>
              </a:p>
            </p:txBody>
          </p:sp>
          <p:sp>
            <p:nvSpPr>
              <p:cNvPr id="351" name="Google Shape;351;p25"/>
              <p:cNvSpPr/>
              <p:nvPr/>
            </p:nvSpPr>
            <p:spPr>
              <a:xfrm>
                <a:off x="8777483" y="3016575"/>
                <a:ext cx="684900" cy="20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0" spcFirstLastPara="1" rIns="0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fr-FR">
                    <a:latin typeface="Proxima Nova Semibold"/>
                    <a:ea typeface="Proxima Nova Semibold"/>
                    <a:cs typeface="Proxima Nova Semibold"/>
                    <a:sym typeface="Proxima Nova Semibold"/>
                  </a:rPr>
                  <a:t>Feb</a:t>
                </a:r>
                <a:endParaRPr i="1">
                  <a:latin typeface="Proxima Nova Semibold"/>
                  <a:ea typeface="Proxima Nova Semibold"/>
                  <a:cs typeface="Proxima Nova Semibold"/>
                  <a:sym typeface="Proxima Nova Semibold"/>
                </a:endParaRPr>
              </a:p>
            </p:txBody>
          </p:sp>
          <p:sp>
            <p:nvSpPr>
              <p:cNvPr id="352" name="Google Shape;352;p25"/>
              <p:cNvSpPr/>
              <p:nvPr/>
            </p:nvSpPr>
            <p:spPr>
              <a:xfrm>
                <a:off x="5482700" y="3016575"/>
                <a:ext cx="684900" cy="20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0" spcFirstLastPara="1" rIns="0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fr-FR">
                    <a:latin typeface="Proxima Nova Semibold"/>
                    <a:ea typeface="Proxima Nova Semibold"/>
                    <a:cs typeface="Proxima Nova Semibold"/>
                    <a:sym typeface="Proxima Nova Semibold"/>
                  </a:rPr>
                  <a:t>Dec</a:t>
                </a:r>
                <a:endParaRPr i="1">
                  <a:latin typeface="Proxima Nova Semibold"/>
                  <a:ea typeface="Proxima Nova Semibold"/>
                  <a:cs typeface="Proxima Nova Semibold"/>
                  <a:sym typeface="Proxima Nova Semibold"/>
                </a:endParaRPr>
              </a:p>
            </p:txBody>
          </p:sp>
          <p:sp>
            <p:nvSpPr>
              <p:cNvPr id="353" name="Google Shape;353;p25"/>
              <p:cNvSpPr/>
              <p:nvPr/>
            </p:nvSpPr>
            <p:spPr>
              <a:xfrm>
                <a:off x="3835308" y="3016575"/>
                <a:ext cx="684900" cy="20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0" spcFirstLastPara="1" rIns="0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fr-FR">
                    <a:latin typeface="Proxima Nova Semibold"/>
                    <a:ea typeface="Proxima Nova Semibold"/>
                    <a:cs typeface="Proxima Nova Semibold"/>
                    <a:sym typeface="Proxima Nova Semibold"/>
                  </a:rPr>
                  <a:t>Nov</a:t>
                </a:r>
                <a:endParaRPr i="1">
                  <a:latin typeface="Proxima Nova Semibold"/>
                  <a:ea typeface="Proxima Nova Semibold"/>
                  <a:cs typeface="Proxima Nova Semibold"/>
                  <a:sym typeface="Proxima Nova Semibold"/>
                </a:endParaRPr>
              </a:p>
            </p:txBody>
          </p:sp>
          <p:sp>
            <p:nvSpPr>
              <p:cNvPr id="354" name="Google Shape;354;p25"/>
              <p:cNvSpPr/>
              <p:nvPr/>
            </p:nvSpPr>
            <p:spPr>
              <a:xfrm>
                <a:off x="2187917" y="3016575"/>
                <a:ext cx="684900" cy="20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0" spcFirstLastPara="1" rIns="0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fr-FR">
                    <a:latin typeface="Proxima Nova Semibold"/>
                    <a:ea typeface="Proxima Nova Semibold"/>
                    <a:cs typeface="Proxima Nova Semibold"/>
                    <a:sym typeface="Proxima Nova Semibold"/>
                  </a:rPr>
                  <a:t>Oct</a:t>
                </a:r>
                <a:endParaRPr i="1">
                  <a:latin typeface="Proxima Nova Semibold"/>
                  <a:ea typeface="Proxima Nova Semibold"/>
                  <a:cs typeface="Proxima Nova Semibold"/>
                  <a:sym typeface="Proxima Nova Semibold"/>
                </a:endParaRPr>
              </a:p>
            </p:txBody>
          </p:sp>
        </p:grpSp>
        <p:cxnSp>
          <p:nvCxnSpPr>
            <p:cNvPr id="355" name="Google Shape;355;p25"/>
            <p:cNvCxnSpPr/>
            <p:nvPr/>
          </p:nvCxnSpPr>
          <p:spPr>
            <a:xfrm flipH="1" rot="10800000">
              <a:off x="1714500" y="2641250"/>
              <a:ext cx="771000" cy="69600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6" name="Google Shape;356;p25"/>
            <p:cNvCxnSpPr/>
            <p:nvPr/>
          </p:nvCxnSpPr>
          <p:spPr>
            <a:xfrm flipH="1">
              <a:off x="278200" y="3352250"/>
              <a:ext cx="666000" cy="115950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7" name="Google Shape;357;p25"/>
            <p:cNvCxnSpPr/>
            <p:nvPr/>
          </p:nvCxnSpPr>
          <p:spPr>
            <a:xfrm flipH="1">
              <a:off x="2732025" y="3337250"/>
              <a:ext cx="882000" cy="103080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8" name="Google Shape;358;p25"/>
            <p:cNvCxnSpPr/>
            <p:nvPr/>
          </p:nvCxnSpPr>
          <p:spPr>
            <a:xfrm>
              <a:off x="5029400" y="2648850"/>
              <a:ext cx="743100" cy="71310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9" name="Google Shape;359;p25"/>
            <p:cNvCxnSpPr/>
            <p:nvPr/>
          </p:nvCxnSpPr>
          <p:spPr>
            <a:xfrm flipH="1">
              <a:off x="7592000" y="3349600"/>
              <a:ext cx="622800" cy="93360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0" name="Google Shape;360;p25"/>
            <p:cNvCxnSpPr/>
            <p:nvPr/>
          </p:nvCxnSpPr>
          <p:spPr>
            <a:xfrm flipH="1">
              <a:off x="10416450" y="3404300"/>
              <a:ext cx="294300" cy="106710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1" name="Google Shape;361;p25"/>
            <p:cNvCxnSpPr/>
            <p:nvPr/>
          </p:nvCxnSpPr>
          <p:spPr>
            <a:xfrm>
              <a:off x="10422750" y="4413475"/>
              <a:ext cx="0" cy="678300"/>
            </a:xfrm>
            <a:prstGeom prst="straightConnector1">
              <a:avLst/>
            </a:prstGeom>
            <a:noFill/>
            <a:ln cap="flat" cmpd="sng" w="38100">
              <a:solidFill>
                <a:srgbClr val="80CEE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2" name="Google Shape;362;p25"/>
            <p:cNvCxnSpPr/>
            <p:nvPr/>
          </p:nvCxnSpPr>
          <p:spPr>
            <a:xfrm>
              <a:off x="2753875" y="4322275"/>
              <a:ext cx="0" cy="678300"/>
            </a:xfrm>
            <a:prstGeom prst="straightConnector1">
              <a:avLst/>
            </a:prstGeom>
            <a:noFill/>
            <a:ln cap="flat" cmpd="sng" w="38100">
              <a:solidFill>
                <a:srgbClr val="80CEE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3" name="Google Shape;363;p25"/>
            <p:cNvCxnSpPr/>
            <p:nvPr/>
          </p:nvCxnSpPr>
          <p:spPr>
            <a:xfrm>
              <a:off x="7610100" y="4225375"/>
              <a:ext cx="0" cy="678300"/>
            </a:xfrm>
            <a:prstGeom prst="straightConnector1">
              <a:avLst/>
            </a:prstGeom>
            <a:noFill/>
            <a:ln cap="flat" cmpd="sng" w="38100">
              <a:solidFill>
                <a:srgbClr val="80CEE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4" name="Google Shape;364;p25"/>
            <p:cNvCxnSpPr/>
            <p:nvPr/>
          </p:nvCxnSpPr>
          <p:spPr>
            <a:xfrm>
              <a:off x="5052475" y="1992975"/>
              <a:ext cx="0" cy="702000"/>
            </a:xfrm>
            <a:prstGeom prst="straightConnector1">
              <a:avLst/>
            </a:prstGeom>
            <a:noFill/>
            <a:ln cap="flat" cmpd="sng" w="38100">
              <a:solidFill>
                <a:srgbClr val="80CEE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5" name="Google Shape;365;p25"/>
            <p:cNvCxnSpPr/>
            <p:nvPr/>
          </p:nvCxnSpPr>
          <p:spPr>
            <a:xfrm>
              <a:off x="2465800" y="1992975"/>
              <a:ext cx="0" cy="678300"/>
            </a:xfrm>
            <a:prstGeom prst="straightConnector1">
              <a:avLst/>
            </a:prstGeom>
            <a:noFill/>
            <a:ln cap="flat" cmpd="sng" w="38100">
              <a:solidFill>
                <a:srgbClr val="80CEE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66" name="Google Shape;366;p25"/>
            <p:cNvSpPr/>
            <p:nvPr/>
          </p:nvSpPr>
          <p:spPr>
            <a:xfrm>
              <a:off x="937425" y="3323750"/>
              <a:ext cx="28500" cy="285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5"/>
            <p:cNvSpPr/>
            <p:nvPr/>
          </p:nvSpPr>
          <p:spPr>
            <a:xfrm>
              <a:off x="1698850" y="3323750"/>
              <a:ext cx="28500" cy="285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5"/>
            <p:cNvSpPr/>
            <p:nvPr/>
          </p:nvSpPr>
          <p:spPr>
            <a:xfrm>
              <a:off x="3598525" y="3323750"/>
              <a:ext cx="28500" cy="285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5"/>
            <p:cNvSpPr/>
            <p:nvPr/>
          </p:nvSpPr>
          <p:spPr>
            <a:xfrm>
              <a:off x="5756850" y="3349600"/>
              <a:ext cx="28500" cy="285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5"/>
            <p:cNvSpPr/>
            <p:nvPr/>
          </p:nvSpPr>
          <p:spPr>
            <a:xfrm>
              <a:off x="8197300" y="3337250"/>
              <a:ext cx="28500" cy="285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5"/>
            <p:cNvSpPr/>
            <p:nvPr/>
          </p:nvSpPr>
          <p:spPr>
            <a:xfrm>
              <a:off x="10697850" y="3378100"/>
              <a:ext cx="28500" cy="285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2" name="Google Shape;372;p25"/>
          <p:cNvSpPr/>
          <p:nvPr/>
        </p:nvSpPr>
        <p:spPr>
          <a:xfrm>
            <a:off x="3963300" y="6105950"/>
            <a:ext cx="4265400" cy="500100"/>
          </a:xfrm>
          <a:prstGeom prst="roundRect">
            <a:avLst>
              <a:gd fmla="val 16667" name="adj"/>
            </a:avLst>
          </a:prstGeom>
          <a:solidFill>
            <a:srgbClr val="80CEE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latin typeface="Proxima Nova Semibold"/>
                <a:ea typeface="Proxima Nova Semibold"/>
                <a:cs typeface="Proxima Nova Semibold"/>
                <a:sym typeface="Proxima Nova Semibold"/>
              </a:rPr>
              <a:t>xxxxx</a:t>
            </a:r>
            <a:endParaRPr sz="1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gnition - Process 2">
  <p:cSld name="CUSTOM_21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6"/>
          <p:cNvSpPr/>
          <p:nvPr/>
        </p:nvSpPr>
        <p:spPr>
          <a:xfrm>
            <a:off x="1671189" y="1633950"/>
            <a:ext cx="2312700" cy="1233900"/>
          </a:xfrm>
          <a:prstGeom prst="chevron">
            <a:avLst>
              <a:gd fmla="val 28049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460000" dist="133350">
              <a:srgbClr val="80CEE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Proxima Nova Semibold"/>
                <a:ea typeface="Proxima Nova Semibold"/>
                <a:cs typeface="Proxima Nova Semibold"/>
                <a:sym typeface="Proxima Nova Semibold"/>
              </a:rPr>
              <a:t>Étape 1</a:t>
            </a:r>
            <a:endParaRPr sz="18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75" name="Google Shape;375;p26"/>
          <p:cNvSpPr/>
          <p:nvPr/>
        </p:nvSpPr>
        <p:spPr>
          <a:xfrm>
            <a:off x="3875563" y="1633950"/>
            <a:ext cx="2312700" cy="1233900"/>
          </a:xfrm>
          <a:prstGeom prst="chevron">
            <a:avLst>
              <a:gd fmla="val 28049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460000" dist="133350">
              <a:srgbClr val="80CEE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Étape 2</a:t>
            </a:r>
            <a:endParaRPr sz="18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76" name="Google Shape;376;p26"/>
          <p:cNvSpPr/>
          <p:nvPr/>
        </p:nvSpPr>
        <p:spPr>
          <a:xfrm>
            <a:off x="6079937" y="1633950"/>
            <a:ext cx="2312700" cy="1233900"/>
          </a:xfrm>
          <a:prstGeom prst="chevron">
            <a:avLst>
              <a:gd fmla="val 28049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460000" dist="133350">
              <a:srgbClr val="80CEE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Étape 3</a:t>
            </a:r>
            <a:endParaRPr sz="18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77" name="Google Shape;377;p26"/>
          <p:cNvSpPr/>
          <p:nvPr/>
        </p:nvSpPr>
        <p:spPr>
          <a:xfrm>
            <a:off x="8284311" y="1633950"/>
            <a:ext cx="2312700" cy="1233900"/>
          </a:xfrm>
          <a:prstGeom prst="chevron">
            <a:avLst>
              <a:gd fmla="val 28049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460000" dist="133350">
              <a:srgbClr val="80CEE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Étape 4</a:t>
            </a:r>
            <a:endParaRPr sz="18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78" name="Google Shape;378;p26"/>
          <p:cNvSpPr/>
          <p:nvPr/>
        </p:nvSpPr>
        <p:spPr>
          <a:xfrm>
            <a:off x="1688975" y="3020250"/>
            <a:ext cx="1935300" cy="3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-FR" sz="12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a- XXX</a:t>
            </a:r>
            <a:endParaRPr sz="12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-FR" sz="12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b- XXX</a:t>
            </a:r>
            <a:endParaRPr sz="12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c- XXX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79" name="Google Shape;379;p26"/>
          <p:cNvSpPr/>
          <p:nvPr/>
        </p:nvSpPr>
        <p:spPr>
          <a:xfrm>
            <a:off x="3892400" y="3020250"/>
            <a:ext cx="1935300" cy="3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-FR" sz="12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a- XXX</a:t>
            </a:r>
            <a:endParaRPr sz="12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-FR" sz="12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b- XXX</a:t>
            </a:r>
            <a:endParaRPr sz="12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80" name="Google Shape;380;p26"/>
          <p:cNvSpPr/>
          <p:nvPr/>
        </p:nvSpPr>
        <p:spPr>
          <a:xfrm>
            <a:off x="6095825" y="3020250"/>
            <a:ext cx="1935300" cy="3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-FR" sz="12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a- XXX</a:t>
            </a:r>
            <a:endParaRPr sz="12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-FR" sz="12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b- XXX</a:t>
            </a:r>
            <a:endParaRPr sz="12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81" name="Google Shape;381;p26"/>
          <p:cNvSpPr/>
          <p:nvPr/>
        </p:nvSpPr>
        <p:spPr>
          <a:xfrm>
            <a:off x="8299250" y="3020250"/>
            <a:ext cx="1935300" cy="3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a- XXX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b-</a:t>
            </a:r>
            <a:r>
              <a:rPr lang="fr-FR" sz="12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XXX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cxnSp>
        <p:nvCxnSpPr>
          <p:cNvPr id="382" name="Google Shape;382;p26"/>
          <p:cNvCxnSpPr/>
          <p:nvPr/>
        </p:nvCxnSpPr>
        <p:spPr>
          <a:xfrm>
            <a:off x="3741175" y="3360150"/>
            <a:ext cx="0" cy="28185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Google Shape;383;p26"/>
          <p:cNvCxnSpPr/>
          <p:nvPr/>
        </p:nvCxnSpPr>
        <p:spPr>
          <a:xfrm>
            <a:off x="6003725" y="3360150"/>
            <a:ext cx="0" cy="28185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Google Shape;384;p26"/>
          <p:cNvCxnSpPr/>
          <p:nvPr/>
        </p:nvCxnSpPr>
        <p:spPr>
          <a:xfrm>
            <a:off x="8208100" y="3360150"/>
            <a:ext cx="0" cy="28185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5" name="Google Shape;385;p26"/>
          <p:cNvSpPr txBox="1"/>
          <p:nvPr/>
        </p:nvSpPr>
        <p:spPr>
          <a:xfrm>
            <a:off x="1524000" y="494875"/>
            <a:ext cx="6178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86" name="Google Shape;386;p26"/>
          <p:cNvSpPr txBox="1"/>
          <p:nvPr/>
        </p:nvSpPr>
        <p:spPr>
          <a:xfrm>
            <a:off x="1524000" y="494875"/>
            <a:ext cx="7401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Visualisation process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87" name="Google Shape;387;p26"/>
          <p:cNvSpPr/>
          <p:nvPr/>
        </p:nvSpPr>
        <p:spPr>
          <a:xfrm>
            <a:off x="678782" y="434138"/>
            <a:ext cx="622800" cy="622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bl" dir="7980000" dist="95250">
              <a:srgbClr val="80CEE8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gnition - Basique 1">
  <p:cSld name="CUSTOM_24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/>
        </p:nvSpPr>
        <p:spPr>
          <a:xfrm>
            <a:off x="1524000" y="494875"/>
            <a:ext cx="8559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latin typeface="Proxima Nova Semibold"/>
                <a:ea typeface="Proxima Nova Semibold"/>
                <a:cs typeface="Proxima Nova Semibold"/>
                <a:sym typeface="Proxima Nova Semibold"/>
              </a:rPr>
              <a:t>Titre</a:t>
            </a:r>
            <a:endParaRPr sz="15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9" name="Google Shape;19;p4"/>
          <p:cNvSpPr/>
          <p:nvPr/>
        </p:nvSpPr>
        <p:spPr>
          <a:xfrm>
            <a:off x="678782" y="434138"/>
            <a:ext cx="622800" cy="622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bl" dir="7980000" dist="95250">
              <a:srgbClr val="80CEE8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gnition - Agenda">
  <p:cSld name="CUSTOM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/>
        </p:nvSpPr>
        <p:spPr>
          <a:xfrm>
            <a:off x="1524000" y="494875"/>
            <a:ext cx="8559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latin typeface="Proxima Nova Semibold"/>
                <a:ea typeface="Proxima Nova Semibold"/>
                <a:cs typeface="Proxima Nova Semibold"/>
                <a:sym typeface="Proxima Nova Semibold"/>
              </a:rPr>
              <a:t>AGENDA</a:t>
            </a:r>
            <a:endParaRPr sz="15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2" name="Google Shape;22;p5"/>
          <p:cNvSpPr/>
          <p:nvPr/>
        </p:nvSpPr>
        <p:spPr>
          <a:xfrm>
            <a:off x="678782" y="434138"/>
            <a:ext cx="622800" cy="622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bl" dir="7980000" dist="95250">
              <a:srgbClr val="80CEE8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cxnSp>
        <p:nvCxnSpPr>
          <p:cNvPr id="23" name="Google Shape;23;p5"/>
          <p:cNvCxnSpPr>
            <a:endCxn id="24" idx="6"/>
          </p:cNvCxnSpPr>
          <p:nvPr/>
        </p:nvCxnSpPr>
        <p:spPr>
          <a:xfrm>
            <a:off x="3304883" y="1785566"/>
            <a:ext cx="0" cy="435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" name="Google Shape;25;p5"/>
          <p:cNvGrpSpPr/>
          <p:nvPr/>
        </p:nvGrpSpPr>
        <p:grpSpPr>
          <a:xfrm>
            <a:off x="3233633" y="2647039"/>
            <a:ext cx="5724734" cy="623100"/>
            <a:chOff x="1700638" y="3427831"/>
            <a:chExt cx="5724734" cy="623100"/>
          </a:xfrm>
        </p:grpSpPr>
        <p:sp>
          <p:nvSpPr>
            <p:cNvPr id="26" name="Google Shape;26;p5"/>
            <p:cNvSpPr txBox="1"/>
            <p:nvPr/>
          </p:nvSpPr>
          <p:spPr>
            <a:xfrm>
              <a:off x="1923071" y="3427831"/>
              <a:ext cx="5502300" cy="6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>
                  <a:solidFill>
                    <a:srgbClr val="999999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xxxx</a:t>
              </a:r>
              <a:endParaRPr sz="2000">
                <a:solidFill>
                  <a:srgbClr val="99999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  <p:sp>
          <p:nvSpPr>
            <p:cNvPr id="27" name="Google Shape;27;p5"/>
            <p:cNvSpPr/>
            <p:nvPr/>
          </p:nvSpPr>
          <p:spPr>
            <a:xfrm rot="5400000">
              <a:off x="1700638" y="3668060"/>
              <a:ext cx="142500" cy="142500"/>
            </a:xfrm>
            <a:prstGeom prst="ellipse">
              <a:avLst/>
            </a:prstGeom>
            <a:solidFill>
              <a:srgbClr val="80CEE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999999"/>
                </a:solidFill>
              </a:endParaRPr>
            </a:p>
          </p:txBody>
        </p:sp>
      </p:grpSp>
      <p:grpSp>
        <p:nvGrpSpPr>
          <p:cNvPr id="28" name="Google Shape;28;p5"/>
          <p:cNvGrpSpPr/>
          <p:nvPr/>
        </p:nvGrpSpPr>
        <p:grpSpPr>
          <a:xfrm>
            <a:off x="3233633" y="5757638"/>
            <a:ext cx="5724734" cy="623100"/>
            <a:chOff x="1700638" y="5374788"/>
            <a:chExt cx="5724734" cy="623100"/>
          </a:xfrm>
        </p:grpSpPr>
        <p:sp>
          <p:nvSpPr>
            <p:cNvPr id="29" name="Google Shape;29;p5"/>
            <p:cNvSpPr txBox="1"/>
            <p:nvPr/>
          </p:nvSpPr>
          <p:spPr>
            <a:xfrm>
              <a:off x="1923071" y="5374788"/>
              <a:ext cx="5502300" cy="6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>
                  <a:solidFill>
                    <a:srgbClr val="999999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xxxxx</a:t>
              </a:r>
              <a:endParaRPr sz="2000">
                <a:solidFill>
                  <a:srgbClr val="99999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  <p:sp>
          <p:nvSpPr>
            <p:cNvPr id="24" name="Google Shape;24;p5"/>
            <p:cNvSpPr/>
            <p:nvPr/>
          </p:nvSpPr>
          <p:spPr>
            <a:xfrm rot="5400000">
              <a:off x="1700638" y="5615016"/>
              <a:ext cx="142500" cy="142500"/>
            </a:xfrm>
            <a:prstGeom prst="ellipse">
              <a:avLst/>
            </a:prstGeom>
            <a:solidFill>
              <a:srgbClr val="80CEE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999999"/>
                </a:solidFill>
              </a:endParaRPr>
            </a:p>
          </p:txBody>
        </p:sp>
      </p:grpSp>
      <p:grpSp>
        <p:nvGrpSpPr>
          <p:cNvPr id="30" name="Google Shape;30;p5"/>
          <p:cNvGrpSpPr/>
          <p:nvPr/>
        </p:nvGrpSpPr>
        <p:grpSpPr>
          <a:xfrm>
            <a:off x="3233633" y="3269159"/>
            <a:ext cx="5724734" cy="623100"/>
            <a:chOff x="1700638" y="3199232"/>
            <a:chExt cx="5724734" cy="623100"/>
          </a:xfrm>
        </p:grpSpPr>
        <p:sp>
          <p:nvSpPr>
            <p:cNvPr id="31" name="Google Shape;31;p5"/>
            <p:cNvSpPr txBox="1"/>
            <p:nvPr/>
          </p:nvSpPr>
          <p:spPr>
            <a:xfrm>
              <a:off x="1923071" y="3199232"/>
              <a:ext cx="5502300" cy="6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>
                  <a:solidFill>
                    <a:srgbClr val="999999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xxxx</a:t>
              </a:r>
              <a:endParaRPr sz="2000">
                <a:solidFill>
                  <a:srgbClr val="99999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  <p:sp>
          <p:nvSpPr>
            <p:cNvPr id="32" name="Google Shape;32;p5"/>
            <p:cNvSpPr/>
            <p:nvPr/>
          </p:nvSpPr>
          <p:spPr>
            <a:xfrm rot="5400000">
              <a:off x="1700638" y="3439460"/>
              <a:ext cx="142500" cy="142500"/>
            </a:xfrm>
            <a:prstGeom prst="ellipse">
              <a:avLst/>
            </a:prstGeom>
            <a:solidFill>
              <a:srgbClr val="80CEE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999999"/>
                </a:solidFill>
              </a:endParaRPr>
            </a:p>
          </p:txBody>
        </p:sp>
      </p:grpSp>
      <p:grpSp>
        <p:nvGrpSpPr>
          <p:cNvPr id="33" name="Google Shape;33;p5"/>
          <p:cNvGrpSpPr/>
          <p:nvPr/>
        </p:nvGrpSpPr>
        <p:grpSpPr>
          <a:xfrm>
            <a:off x="3233633" y="2024920"/>
            <a:ext cx="5724734" cy="623100"/>
            <a:chOff x="1700638" y="1707600"/>
            <a:chExt cx="5724734" cy="623100"/>
          </a:xfrm>
        </p:grpSpPr>
        <p:sp>
          <p:nvSpPr>
            <p:cNvPr id="34" name="Google Shape;34;p5"/>
            <p:cNvSpPr/>
            <p:nvPr/>
          </p:nvSpPr>
          <p:spPr>
            <a:xfrm rot="5400000">
              <a:off x="1700638" y="1947829"/>
              <a:ext cx="142500" cy="142500"/>
            </a:xfrm>
            <a:prstGeom prst="ellipse">
              <a:avLst/>
            </a:prstGeom>
            <a:solidFill>
              <a:srgbClr val="80CEE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 txBox="1"/>
            <p:nvPr/>
          </p:nvSpPr>
          <p:spPr>
            <a:xfrm>
              <a:off x="1923071" y="1707600"/>
              <a:ext cx="5502300" cy="6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>
                  <a:solidFill>
                    <a:srgbClr val="B7B7B7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xxxx</a:t>
              </a:r>
              <a:endParaRPr sz="2000">
                <a:solidFill>
                  <a:srgbClr val="B7B7B7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</p:grpSp>
      <p:grpSp>
        <p:nvGrpSpPr>
          <p:cNvPr id="36" name="Google Shape;36;p5"/>
          <p:cNvGrpSpPr/>
          <p:nvPr/>
        </p:nvGrpSpPr>
        <p:grpSpPr>
          <a:xfrm>
            <a:off x="3233633" y="3891279"/>
            <a:ext cx="5724734" cy="623100"/>
            <a:chOff x="1700638" y="3199232"/>
            <a:chExt cx="5724734" cy="623100"/>
          </a:xfrm>
        </p:grpSpPr>
        <p:sp>
          <p:nvSpPr>
            <p:cNvPr id="37" name="Google Shape;37;p5"/>
            <p:cNvSpPr txBox="1"/>
            <p:nvPr/>
          </p:nvSpPr>
          <p:spPr>
            <a:xfrm>
              <a:off x="1923071" y="3199232"/>
              <a:ext cx="5502300" cy="6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>
                  <a:solidFill>
                    <a:srgbClr val="999999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xxxx</a:t>
              </a:r>
              <a:endParaRPr sz="2000">
                <a:solidFill>
                  <a:srgbClr val="99999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  <p:sp>
          <p:nvSpPr>
            <p:cNvPr id="38" name="Google Shape;38;p5"/>
            <p:cNvSpPr/>
            <p:nvPr/>
          </p:nvSpPr>
          <p:spPr>
            <a:xfrm rot="5400000">
              <a:off x="1700638" y="3439460"/>
              <a:ext cx="142500" cy="142500"/>
            </a:xfrm>
            <a:prstGeom prst="ellipse">
              <a:avLst/>
            </a:prstGeom>
            <a:solidFill>
              <a:srgbClr val="80CEE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999999"/>
                </a:solidFill>
              </a:endParaRPr>
            </a:p>
          </p:txBody>
        </p:sp>
      </p:grpSp>
      <p:grpSp>
        <p:nvGrpSpPr>
          <p:cNvPr id="39" name="Google Shape;39;p5"/>
          <p:cNvGrpSpPr/>
          <p:nvPr/>
        </p:nvGrpSpPr>
        <p:grpSpPr>
          <a:xfrm>
            <a:off x="3233633" y="4513398"/>
            <a:ext cx="5724734" cy="623100"/>
            <a:chOff x="1700638" y="3199232"/>
            <a:chExt cx="5724734" cy="623100"/>
          </a:xfrm>
        </p:grpSpPr>
        <p:sp>
          <p:nvSpPr>
            <p:cNvPr id="40" name="Google Shape;40;p5"/>
            <p:cNvSpPr txBox="1"/>
            <p:nvPr/>
          </p:nvSpPr>
          <p:spPr>
            <a:xfrm>
              <a:off x="1923071" y="3199232"/>
              <a:ext cx="5502300" cy="6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>
                  <a:solidFill>
                    <a:srgbClr val="999999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xxxx</a:t>
              </a:r>
              <a:endParaRPr sz="2000">
                <a:solidFill>
                  <a:srgbClr val="99999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  <p:sp>
          <p:nvSpPr>
            <p:cNvPr id="41" name="Google Shape;41;p5"/>
            <p:cNvSpPr/>
            <p:nvPr/>
          </p:nvSpPr>
          <p:spPr>
            <a:xfrm rot="5400000">
              <a:off x="1700638" y="3439460"/>
              <a:ext cx="142500" cy="142500"/>
            </a:xfrm>
            <a:prstGeom prst="ellipse">
              <a:avLst/>
            </a:prstGeom>
            <a:solidFill>
              <a:srgbClr val="80CEE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999999"/>
                </a:solidFill>
              </a:endParaRPr>
            </a:p>
          </p:txBody>
        </p:sp>
      </p:grpSp>
      <p:grpSp>
        <p:nvGrpSpPr>
          <p:cNvPr id="42" name="Google Shape;42;p5"/>
          <p:cNvGrpSpPr/>
          <p:nvPr/>
        </p:nvGrpSpPr>
        <p:grpSpPr>
          <a:xfrm>
            <a:off x="3233633" y="5135518"/>
            <a:ext cx="5724734" cy="623100"/>
            <a:chOff x="1700638" y="3199232"/>
            <a:chExt cx="5724734" cy="623100"/>
          </a:xfrm>
        </p:grpSpPr>
        <p:sp>
          <p:nvSpPr>
            <p:cNvPr id="43" name="Google Shape;43;p5"/>
            <p:cNvSpPr txBox="1"/>
            <p:nvPr/>
          </p:nvSpPr>
          <p:spPr>
            <a:xfrm>
              <a:off x="1923071" y="3199232"/>
              <a:ext cx="5502300" cy="6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>
                  <a:solidFill>
                    <a:srgbClr val="999999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xxxx</a:t>
              </a:r>
              <a:endParaRPr sz="2000">
                <a:solidFill>
                  <a:srgbClr val="99999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  <p:sp>
          <p:nvSpPr>
            <p:cNvPr id="44" name="Google Shape;44;p5"/>
            <p:cNvSpPr/>
            <p:nvPr/>
          </p:nvSpPr>
          <p:spPr>
            <a:xfrm rot="5400000">
              <a:off x="1700638" y="3439460"/>
              <a:ext cx="142500" cy="142500"/>
            </a:xfrm>
            <a:prstGeom prst="ellipse">
              <a:avLst/>
            </a:prstGeom>
            <a:solidFill>
              <a:srgbClr val="80CEE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999999"/>
                </a:solidFill>
              </a:endParaRPr>
            </a:p>
          </p:txBody>
        </p:sp>
      </p:grpSp>
      <p:grpSp>
        <p:nvGrpSpPr>
          <p:cNvPr id="45" name="Google Shape;45;p5"/>
          <p:cNvGrpSpPr/>
          <p:nvPr/>
        </p:nvGrpSpPr>
        <p:grpSpPr>
          <a:xfrm>
            <a:off x="3233633" y="1402800"/>
            <a:ext cx="5724734" cy="623100"/>
            <a:chOff x="1700638" y="1707600"/>
            <a:chExt cx="5724734" cy="623100"/>
          </a:xfrm>
        </p:grpSpPr>
        <p:sp>
          <p:nvSpPr>
            <p:cNvPr id="46" name="Google Shape;46;p5"/>
            <p:cNvSpPr/>
            <p:nvPr/>
          </p:nvSpPr>
          <p:spPr>
            <a:xfrm rot="5400000">
              <a:off x="1700638" y="1947829"/>
              <a:ext cx="142500" cy="142500"/>
            </a:xfrm>
            <a:prstGeom prst="ellipse">
              <a:avLst/>
            </a:prstGeom>
            <a:solidFill>
              <a:srgbClr val="80CEE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5"/>
            <p:cNvSpPr txBox="1"/>
            <p:nvPr/>
          </p:nvSpPr>
          <p:spPr>
            <a:xfrm>
              <a:off x="1923071" y="1707600"/>
              <a:ext cx="5502300" cy="6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xxxx</a:t>
              </a:r>
              <a:endParaRPr sz="2000"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gnition - Liste 1">
  <p:cSld name="CUSTOM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/>
        </p:nvSpPr>
        <p:spPr>
          <a:xfrm>
            <a:off x="1524000" y="494875"/>
            <a:ext cx="8485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sz="28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Titre de la slide</a:t>
            </a:r>
            <a:endParaRPr sz="28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50" name="Google Shape;50;p6"/>
          <p:cNvSpPr/>
          <p:nvPr/>
        </p:nvSpPr>
        <p:spPr>
          <a:xfrm>
            <a:off x="678782" y="434138"/>
            <a:ext cx="622800" cy="622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bl" dir="7980000" dist="95250">
              <a:srgbClr val="80CEE8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cxnSp>
        <p:nvCxnSpPr>
          <p:cNvPr id="51" name="Google Shape;51;p6"/>
          <p:cNvCxnSpPr>
            <a:stCxn id="52" idx="6"/>
            <a:endCxn id="53" idx="6"/>
          </p:cNvCxnSpPr>
          <p:nvPr/>
        </p:nvCxnSpPr>
        <p:spPr>
          <a:xfrm>
            <a:off x="763225" y="5742471"/>
            <a:ext cx="0" cy="652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4" name="Google Shape;54;p6"/>
          <p:cNvGrpSpPr/>
          <p:nvPr/>
        </p:nvGrpSpPr>
        <p:grpSpPr>
          <a:xfrm>
            <a:off x="691975" y="5487021"/>
            <a:ext cx="11371325" cy="368400"/>
            <a:chOff x="691975" y="5409375"/>
            <a:chExt cx="11371325" cy="368400"/>
          </a:xfrm>
        </p:grpSpPr>
        <p:sp>
          <p:nvSpPr>
            <p:cNvPr id="55" name="Google Shape;55;p6"/>
            <p:cNvSpPr txBox="1"/>
            <p:nvPr/>
          </p:nvSpPr>
          <p:spPr>
            <a:xfrm>
              <a:off x="914400" y="5409375"/>
              <a:ext cx="111489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600">
                  <a:solidFill>
                    <a:srgbClr val="000000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Texte</a:t>
              </a:r>
              <a:endParaRPr sz="1600"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  <p:sp>
          <p:nvSpPr>
            <p:cNvPr id="52" name="Google Shape;52;p6"/>
            <p:cNvSpPr/>
            <p:nvPr/>
          </p:nvSpPr>
          <p:spPr>
            <a:xfrm rot="5400000">
              <a:off x="691975" y="5522325"/>
              <a:ext cx="142500" cy="142500"/>
            </a:xfrm>
            <a:prstGeom prst="ellipse">
              <a:avLst/>
            </a:prstGeom>
            <a:solidFill>
              <a:srgbClr val="80CEE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" name="Google Shape;56;p6"/>
          <p:cNvGrpSpPr/>
          <p:nvPr/>
        </p:nvGrpSpPr>
        <p:grpSpPr>
          <a:xfrm>
            <a:off x="691975" y="6139750"/>
            <a:ext cx="10301525" cy="368400"/>
            <a:chOff x="691975" y="6139750"/>
            <a:chExt cx="10301525" cy="368400"/>
          </a:xfrm>
        </p:grpSpPr>
        <p:sp>
          <p:nvSpPr>
            <p:cNvPr id="57" name="Google Shape;57;p6"/>
            <p:cNvSpPr txBox="1"/>
            <p:nvPr/>
          </p:nvSpPr>
          <p:spPr>
            <a:xfrm>
              <a:off x="914400" y="6139750"/>
              <a:ext cx="100791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600">
                  <a:solidFill>
                    <a:srgbClr val="000000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Texte</a:t>
              </a:r>
              <a:endParaRPr sz="1600"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  <p:sp>
          <p:nvSpPr>
            <p:cNvPr id="53" name="Google Shape;53;p6"/>
            <p:cNvSpPr/>
            <p:nvPr/>
          </p:nvSpPr>
          <p:spPr>
            <a:xfrm rot="5400000">
              <a:off x="691975" y="6252700"/>
              <a:ext cx="142500" cy="142500"/>
            </a:xfrm>
            <a:prstGeom prst="ellipse">
              <a:avLst/>
            </a:prstGeom>
            <a:solidFill>
              <a:srgbClr val="80CEE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Google Shape;58;p6"/>
          <p:cNvSpPr/>
          <p:nvPr/>
        </p:nvSpPr>
        <p:spPr>
          <a:xfrm>
            <a:off x="678775" y="1468150"/>
            <a:ext cx="4265400" cy="500100"/>
          </a:xfrm>
          <a:prstGeom prst="roundRect">
            <a:avLst>
              <a:gd fmla="val 16667" name="adj"/>
            </a:avLst>
          </a:prstGeom>
          <a:solidFill>
            <a:srgbClr val="80CEE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latin typeface="Proxima Nova Semibold"/>
                <a:ea typeface="Proxima Nova Semibold"/>
                <a:cs typeface="Proxima Nova Semibold"/>
                <a:sym typeface="Proxima Nova Semibold"/>
              </a:rPr>
              <a:t>Paragraphe</a:t>
            </a:r>
            <a:endParaRPr sz="1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59" name="Google Shape;59;p6"/>
          <p:cNvSpPr/>
          <p:nvPr/>
        </p:nvSpPr>
        <p:spPr>
          <a:xfrm>
            <a:off x="678775" y="4928491"/>
            <a:ext cx="4265400" cy="500100"/>
          </a:xfrm>
          <a:prstGeom prst="roundRect">
            <a:avLst>
              <a:gd fmla="val 16667" name="adj"/>
            </a:avLst>
          </a:prstGeom>
          <a:solidFill>
            <a:srgbClr val="80CEE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latin typeface="Proxima Nova Semibold"/>
                <a:ea typeface="Proxima Nova Semibold"/>
                <a:cs typeface="Proxima Nova Semibold"/>
                <a:sym typeface="Proxima Nova Semibold"/>
              </a:rPr>
              <a:t>Paragraphe</a:t>
            </a:r>
            <a:endParaRPr sz="1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grpSp>
        <p:nvGrpSpPr>
          <p:cNvPr id="60" name="Google Shape;60;p6"/>
          <p:cNvGrpSpPr/>
          <p:nvPr/>
        </p:nvGrpSpPr>
        <p:grpSpPr>
          <a:xfrm>
            <a:off x="691975" y="2255111"/>
            <a:ext cx="11235425" cy="368400"/>
            <a:chOff x="691975" y="4069275"/>
            <a:chExt cx="11235425" cy="368400"/>
          </a:xfrm>
        </p:grpSpPr>
        <p:sp>
          <p:nvSpPr>
            <p:cNvPr id="61" name="Google Shape;61;p6"/>
            <p:cNvSpPr/>
            <p:nvPr/>
          </p:nvSpPr>
          <p:spPr>
            <a:xfrm rot="5400000">
              <a:off x="691975" y="4173650"/>
              <a:ext cx="142500" cy="142500"/>
            </a:xfrm>
            <a:prstGeom prst="ellipse">
              <a:avLst/>
            </a:prstGeom>
            <a:solidFill>
              <a:srgbClr val="80CEE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6"/>
            <p:cNvSpPr txBox="1"/>
            <p:nvPr/>
          </p:nvSpPr>
          <p:spPr>
            <a:xfrm>
              <a:off x="914400" y="4069275"/>
              <a:ext cx="110130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600">
                  <a:solidFill>
                    <a:srgbClr val="000000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Texte</a:t>
              </a:r>
              <a:endParaRPr sz="2400"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</p:grpSp>
      <p:cxnSp>
        <p:nvCxnSpPr>
          <p:cNvPr id="63" name="Google Shape;63;p6"/>
          <p:cNvCxnSpPr/>
          <p:nvPr/>
        </p:nvCxnSpPr>
        <p:spPr>
          <a:xfrm>
            <a:off x="763225" y="2485043"/>
            <a:ext cx="0" cy="200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4" name="Google Shape;64;p6"/>
          <p:cNvGrpSpPr/>
          <p:nvPr/>
        </p:nvGrpSpPr>
        <p:grpSpPr>
          <a:xfrm>
            <a:off x="691975" y="2762993"/>
            <a:ext cx="10695125" cy="368400"/>
            <a:chOff x="691975" y="2229975"/>
            <a:chExt cx="10695125" cy="368400"/>
          </a:xfrm>
        </p:grpSpPr>
        <p:sp>
          <p:nvSpPr>
            <p:cNvPr id="65" name="Google Shape;65;p6"/>
            <p:cNvSpPr/>
            <p:nvPr/>
          </p:nvSpPr>
          <p:spPr>
            <a:xfrm rot="5400000">
              <a:off x="691975" y="2342925"/>
              <a:ext cx="142500" cy="142500"/>
            </a:xfrm>
            <a:prstGeom prst="ellipse">
              <a:avLst/>
            </a:prstGeom>
            <a:solidFill>
              <a:srgbClr val="80CEE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6"/>
            <p:cNvSpPr txBox="1"/>
            <p:nvPr/>
          </p:nvSpPr>
          <p:spPr>
            <a:xfrm>
              <a:off x="914400" y="2229975"/>
              <a:ext cx="104727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600">
                  <a:solidFill>
                    <a:srgbClr val="000000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Texte</a:t>
              </a:r>
              <a:endParaRPr sz="1600"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</p:grpSp>
      <p:grpSp>
        <p:nvGrpSpPr>
          <p:cNvPr id="67" name="Google Shape;67;p6"/>
          <p:cNvGrpSpPr/>
          <p:nvPr/>
        </p:nvGrpSpPr>
        <p:grpSpPr>
          <a:xfrm>
            <a:off x="691975" y="3340873"/>
            <a:ext cx="10695125" cy="368400"/>
            <a:chOff x="691975" y="2786850"/>
            <a:chExt cx="10695125" cy="368400"/>
          </a:xfrm>
        </p:grpSpPr>
        <p:sp>
          <p:nvSpPr>
            <p:cNvPr id="68" name="Google Shape;68;p6"/>
            <p:cNvSpPr/>
            <p:nvPr/>
          </p:nvSpPr>
          <p:spPr>
            <a:xfrm rot="5400000">
              <a:off x="691975" y="2921025"/>
              <a:ext cx="142500" cy="142500"/>
            </a:xfrm>
            <a:prstGeom prst="ellipse">
              <a:avLst/>
            </a:prstGeom>
            <a:solidFill>
              <a:srgbClr val="80CEE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6"/>
            <p:cNvSpPr txBox="1"/>
            <p:nvPr/>
          </p:nvSpPr>
          <p:spPr>
            <a:xfrm>
              <a:off x="914400" y="2786850"/>
              <a:ext cx="104727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600">
                  <a:solidFill>
                    <a:srgbClr val="000000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Texte</a:t>
              </a:r>
              <a:endParaRPr sz="1600"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</p:grpSp>
      <p:grpSp>
        <p:nvGrpSpPr>
          <p:cNvPr id="70" name="Google Shape;70;p6"/>
          <p:cNvGrpSpPr/>
          <p:nvPr/>
        </p:nvGrpSpPr>
        <p:grpSpPr>
          <a:xfrm>
            <a:off x="687088" y="3861602"/>
            <a:ext cx="10817825" cy="368400"/>
            <a:chOff x="691975" y="3612075"/>
            <a:chExt cx="10817825" cy="368400"/>
          </a:xfrm>
        </p:grpSpPr>
        <p:sp>
          <p:nvSpPr>
            <p:cNvPr id="71" name="Google Shape;71;p6"/>
            <p:cNvSpPr/>
            <p:nvPr/>
          </p:nvSpPr>
          <p:spPr>
            <a:xfrm rot="5400000">
              <a:off x="691975" y="3725025"/>
              <a:ext cx="142500" cy="142500"/>
            </a:xfrm>
            <a:prstGeom prst="ellipse">
              <a:avLst/>
            </a:prstGeom>
            <a:solidFill>
              <a:srgbClr val="80CEE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6"/>
            <p:cNvSpPr txBox="1"/>
            <p:nvPr/>
          </p:nvSpPr>
          <p:spPr>
            <a:xfrm>
              <a:off x="914400" y="3612075"/>
              <a:ext cx="10595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600">
                  <a:solidFill>
                    <a:srgbClr val="000000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Texte</a:t>
              </a:r>
              <a:endParaRPr sz="16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</p:grpSp>
      <p:grpSp>
        <p:nvGrpSpPr>
          <p:cNvPr id="73" name="Google Shape;73;p6"/>
          <p:cNvGrpSpPr/>
          <p:nvPr/>
        </p:nvGrpSpPr>
        <p:grpSpPr>
          <a:xfrm>
            <a:off x="691975" y="4382332"/>
            <a:ext cx="11235425" cy="368400"/>
            <a:chOff x="691975" y="3993075"/>
            <a:chExt cx="11235425" cy="368400"/>
          </a:xfrm>
        </p:grpSpPr>
        <p:sp>
          <p:nvSpPr>
            <p:cNvPr id="74" name="Google Shape;74;p6"/>
            <p:cNvSpPr/>
            <p:nvPr/>
          </p:nvSpPr>
          <p:spPr>
            <a:xfrm rot="5400000">
              <a:off x="691975" y="4097450"/>
              <a:ext cx="142500" cy="142500"/>
            </a:xfrm>
            <a:prstGeom prst="ellipse">
              <a:avLst/>
            </a:prstGeom>
            <a:solidFill>
              <a:srgbClr val="80CEE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6"/>
            <p:cNvSpPr txBox="1"/>
            <p:nvPr/>
          </p:nvSpPr>
          <p:spPr>
            <a:xfrm>
              <a:off x="914400" y="3993075"/>
              <a:ext cx="110130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600">
                  <a:solidFill>
                    <a:srgbClr val="000000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Texte</a:t>
              </a:r>
              <a:endParaRPr sz="16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gnition - Liste 2">
  <p:cSld name="CUSTOM_2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"/>
          <p:cNvSpPr/>
          <p:nvPr/>
        </p:nvSpPr>
        <p:spPr>
          <a:xfrm rot="5400000">
            <a:off x="1301575" y="1580913"/>
            <a:ext cx="142500" cy="142500"/>
          </a:xfrm>
          <a:prstGeom prst="ellipse">
            <a:avLst/>
          </a:prstGeom>
          <a:solidFill>
            <a:srgbClr val="80CEE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7"/>
          <p:cNvSpPr txBox="1"/>
          <p:nvPr/>
        </p:nvSpPr>
        <p:spPr>
          <a:xfrm>
            <a:off x="1524000" y="1356075"/>
            <a:ext cx="96249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Titre 1</a:t>
            </a:r>
            <a:endParaRPr sz="2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cxnSp>
        <p:nvCxnSpPr>
          <p:cNvPr id="79" name="Google Shape;79;p7"/>
          <p:cNvCxnSpPr>
            <a:stCxn id="77" idx="6"/>
          </p:cNvCxnSpPr>
          <p:nvPr/>
        </p:nvCxnSpPr>
        <p:spPr>
          <a:xfrm>
            <a:off x="1372825" y="1723413"/>
            <a:ext cx="0" cy="4589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7"/>
          <p:cNvSpPr txBox="1"/>
          <p:nvPr/>
        </p:nvSpPr>
        <p:spPr>
          <a:xfrm>
            <a:off x="1524000" y="1826475"/>
            <a:ext cx="9624900" cy="9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latin typeface="Proxima Nova Semibold"/>
                <a:ea typeface="Proxima Nova Semibold"/>
                <a:cs typeface="Proxima Nova Semibold"/>
                <a:sym typeface="Proxima Nova Semibold"/>
              </a:rPr>
              <a:t>a - Point 1</a:t>
            </a:r>
            <a:endParaRPr sz="1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latin typeface="Proxima Nova Semibold"/>
                <a:ea typeface="Proxima Nova Semibold"/>
                <a:cs typeface="Proxima Nova Semibold"/>
                <a:sym typeface="Proxima Nova Semibold"/>
              </a:rPr>
              <a:t>b -</a:t>
            </a:r>
            <a:r>
              <a:rPr lang="fr-FR" sz="16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Point 2</a:t>
            </a:r>
            <a:endParaRPr sz="1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81" name="Google Shape;81;p7"/>
          <p:cNvSpPr/>
          <p:nvPr/>
        </p:nvSpPr>
        <p:spPr>
          <a:xfrm rot="5400000">
            <a:off x="1301575" y="3037025"/>
            <a:ext cx="142500" cy="142500"/>
          </a:xfrm>
          <a:prstGeom prst="ellipse">
            <a:avLst/>
          </a:prstGeom>
          <a:solidFill>
            <a:srgbClr val="80CEE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7"/>
          <p:cNvSpPr txBox="1"/>
          <p:nvPr/>
        </p:nvSpPr>
        <p:spPr>
          <a:xfrm>
            <a:off x="1524000" y="2808413"/>
            <a:ext cx="96249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Titre 2</a:t>
            </a:r>
            <a:endParaRPr sz="2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83" name="Google Shape;83;p7"/>
          <p:cNvSpPr txBox="1"/>
          <p:nvPr/>
        </p:nvSpPr>
        <p:spPr>
          <a:xfrm>
            <a:off x="1524000" y="3404133"/>
            <a:ext cx="9624900" cy="8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-FR" sz="1600">
                <a:latin typeface="Proxima Nova Semibold"/>
                <a:ea typeface="Proxima Nova Semibold"/>
                <a:cs typeface="Proxima Nova Semibold"/>
                <a:sym typeface="Proxima Nova Semibold"/>
              </a:rPr>
              <a:t>a - Point 1</a:t>
            </a:r>
            <a:endParaRPr sz="1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-FR" sz="1600">
                <a:latin typeface="Proxima Nova Semibold"/>
                <a:ea typeface="Proxima Nova Semibold"/>
                <a:cs typeface="Proxima Nova Semibold"/>
                <a:sym typeface="Proxima Nova Semibold"/>
              </a:rPr>
              <a:t>b -</a:t>
            </a:r>
            <a:r>
              <a:rPr lang="fr-FR" sz="16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Point 2</a:t>
            </a:r>
            <a:endParaRPr sz="1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-FR" sz="1600">
                <a:latin typeface="Proxima Nova Semibold"/>
                <a:ea typeface="Proxima Nova Semibold"/>
                <a:cs typeface="Proxima Nova Semibold"/>
                <a:sym typeface="Proxima Nova Semibold"/>
              </a:rPr>
              <a:t>c -</a:t>
            </a:r>
            <a:r>
              <a:rPr lang="fr-FR" sz="16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Point 3</a:t>
            </a:r>
            <a:endParaRPr sz="1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84" name="Google Shape;84;p7"/>
          <p:cNvSpPr txBox="1"/>
          <p:nvPr/>
        </p:nvSpPr>
        <p:spPr>
          <a:xfrm>
            <a:off x="1676400" y="3126413"/>
            <a:ext cx="9624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600">
                <a:solidFill>
                  <a:srgbClr val="99999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Sous titre</a:t>
            </a:r>
            <a:endParaRPr i="1" sz="1600">
              <a:solidFill>
                <a:srgbClr val="999999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85" name="Google Shape;85;p7"/>
          <p:cNvSpPr txBox="1"/>
          <p:nvPr/>
        </p:nvSpPr>
        <p:spPr>
          <a:xfrm>
            <a:off x="1524000" y="4556475"/>
            <a:ext cx="103035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Titre 3</a:t>
            </a:r>
            <a:endParaRPr sz="2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86" name="Google Shape;86;p7"/>
          <p:cNvSpPr/>
          <p:nvPr/>
        </p:nvSpPr>
        <p:spPr>
          <a:xfrm rot="5400000">
            <a:off x="1301575" y="4785063"/>
            <a:ext cx="142500" cy="142500"/>
          </a:xfrm>
          <a:prstGeom prst="ellipse">
            <a:avLst/>
          </a:prstGeom>
          <a:solidFill>
            <a:srgbClr val="80CEE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7"/>
          <p:cNvSpPr txBox="1"/>
          <p:nvPr/>
        </p:nvSpPr>
        <p:spPr>
          <a:xfrm>
            <a:off x="1524000" y="5179275"/>
            <a:ext cx="9624900" cy="10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-FR" sz="1600">
                <a:latin typeface="Proxima Nova Semibold"/>
                <a:ea typeface="Proxima Nova Semibold"/>
                <a:cs typeface="Proxima Nova Semibold"/>
                <a:sym typeface="Proxima Nova Semibold"/>
              </a:rPr>
              <a:t>a -</a:t>
            </a:r>
            <a:r>
              <a:rPr lang="fr-FR" sz="16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Point 1</a:t>
            </a:r>
            <a:endParaRPr sz="1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-FR" sz="1600">
                <a:latin typeface="Proxima Nova Semibold"/>
                <a:ea typeface="Proxima Nova Semibold"/>
                <a:cs typeface="Proxima Nova Semibold"/>
                <a:sym typeface="Proxima Nova Semibold"/>
              </a:rPr>
              <a:t>b -</a:t>
            </a:r>
            <a:r>
              <a:rPr lang="fr-FR" sz="16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Point 2</a:t>
            </a:r>
            <a:endParaRPr sz="1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-FR" sz="1600">
                <a:latin typeface="Proxima Nova Semibold"/>
                <a:ea typeface="Proxima Nova Semibold"/>
                <a:cs typeface="Proxima Nova Semibold"/>
                <a:sym typeface="Proxima Nova Semibold"/>
              </a:rPr>
              <a:t>c - </a:t>
            </a:r>
            <a:r>
              <a:rPr lang="fr-FR" sz="16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Point 3</a:t>
            </a:r>
            <a:endParaRPr sz="1600">
              <a:solidFill>
                <a:srgbClr val="FF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88" name="Google Shape;88;p7"/>
          <p:cNvSpPr txBox="1"/>
          <p:nvPr/>
        </p:nvSpPr>
        <p:spPr>
          <a:xfrm>
            <a:off x="1676400" y="4901550"/>
            <a:ext cx="9624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600">
                <a:solidFill>
                  <a:srgbClr val="99999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Sous titre</a:t>
            </a:r>
            <a:endParaRPr i="1" sz="1600">
              <a:solidFill>
                <a:srgbClr val="999999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89" name="Google Shape;89;p7"/>
          <p:cNvSpPr txBox="1"/>
          <p:nvPr/>
        </p:nvSpPr>
        <p:spPr>
          <a:xfrm>
            <a:off x="1524000" y="494875"/>
            <a:ext cx="8485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sz="28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Titre de la slide</a:t>
            </a:r>
            <a:endParaRPr sz="28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90" name="Google Shape;90;p7"/>
          <p:cNvSpPr/>
          <p:nvPr/>
        </p:nvSpPr>
        <p:spPr>
          <a:xfrm>
            <a:off x="678782" y="434138"/>
            <a:ext cx="622800" cy="622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bl" dir="7980000" dist="95250">
              <a:srgbClr val="80CEE8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gnition - Liste 3">
  <p:cSld name="CUSTOM_3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"/>
          <p:cNvSpPr txBox="1"/>
          <p:nvPr/>
        </p:nvSpPr>
        <p:spPr>
          <a:xfrm>
            <a:off x="1524000" y="494875"/>
            <a:ext cx="6178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93" name="Google Shape;93;p8"/>
          <p:cNvSpPr/>
          <p:nvPr/>
        </p:nvSpPr>
        <p:spPr>
          <a:xfrm>
            <a:off x="2807550" y="1388550"/>
            <a:ext cx="6576900" cy="500100"/>
          </a:xfrm>
          <a:prstGeom prst="roundRect">
            <a:avLst>
              <a:gd fmla="val 16667" name="adj"/>
            </a:avLst>
          </a:prstGeom>
          <a:solidFill>
            <a:srgbClr val="80CEE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latin typeface="Proxima Nova Semibold"/>
                <a:ea typeface="Proxima Nova Semibold"/>
                <a:cs typeface="Proxima Nova Semibold"/>
                <a:sym typeface="Proxima Nova Semibold"/>
              </a:rPr>
              <a:t>Précision 1</a:t>
            </a:r>
            <a:endParaRPr sz="1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94" name="Google Shape;94;p8"/>
          <p:cNvSpPr txBox="1"/>
          <p:nvPr/>
        </p:nvSpPr>
        <p:spPr>
          <a:xfrm>
            <a:off x="1524000" y="494875"/>
            <a:ext cx="7401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Titre de la liste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95" name="Google Shape;95;p8"/>
          <p:cNvSpPr/>
          <p:nvPr/>
        </p:nvSpPr>
        <p:spPr>
          <a:xfrm>
            <a:off x="678782" y="434138"/>
            <a:ext cx="622800" cy="622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bl" dir="7980000" dist="95250">
              <a:srgbClr val="80CEE8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cxnSp>
        <p:nvCxnSpPr>
          <p:cNvPr id="96" name="Google Shape;96;p8"/>
          <p:cNvCxnSpPr>
            <a:stCxn id="97" idx="6"/>
            <a:endCxn id="98" idx="6"/>
          </p:cNvCxnSpPr>
          <p:nvPr/>
        </p:nvCxnSpPr>
        <p:spPr>
          <a:xfrm>
            <a:off x="1081650" y="2332643"/>
            <a:ext cx="0" cy="367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8"/>
          <p:cNvSpPr/>
          <p:nvPr/>
        </p:nvSpPr>
        <p:spPr>
          <a:xfrm rot="5400000">
            <a:off x="1010400" y="2190143"/>
            <a:ext cx="142500" cy="142500"/>
          </a:xfrm>
          <a:prstGeom prst="ellipse">
            <a:avLst/>
          </a:prstGeom>
          <a:solidFill>
            <a:srgbClr val="80CEE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8"/>
          <p:cNvSpPr txBox="1"/>
          <p:nvPr/>
        </p:nvSpPr>
        <p:spPr>
          <a:xfrm>
            <a:off x="1232825" y="2077200"/>
            <a:ext cx="9455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-FR" sz="16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Texte</a:t>
            </a:r>
            <a:endParaRPr sz="2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00" name="Google Shape;100;p8"/>
          <p:cNvSpPr/>
          <p:nvPr/>
        </p:nvSpPr>
        <p:spPr>
          <a:xfrm rot="5400000">
            <a:off x="1010400" y="2650533"/>
            <a:ext cx="142500" cy="142500"/>
          </a:xfrm>
          <a:prstGeom prst="ellipse">
            <a:avLst/>
          </a:prstGeom>
          <a:solidFill>
            <a:srgbClr val="80CEE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8"/>
          <p:cNvSpPr txBox="1"/>
          <p:nvPr/>
        </p:nvSpPr>
        <p:spPr>
          <a:xfrm>
            <a:off x="1232825" y="2537600"/>
            <a:ext cx="100398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-FR" sz="16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Texte</a:t>
            </a:r>
            <a:endParaRPr sz="2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02" name="Google Shape;102;p8"/>
          <p:cNvSpPr/>
          <p:nvPr/>
        </p:nvSpPr>
        <p:spPr>
          <a:xfrm rot="5400000">
            <a:off x="1010400" y="3110923"/>
            <a:ext cx="142500" cy="142500"/>
          </a:xfrm>
          <a:prstGeom prst="ellipse">
            <a:avLst/>
          </a:prstGeom>
          <a:solidFill>
            <a:srgbClr val="80CEE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8"/>
          <p:cNvSpPr txBox="1"/>
          <p:nvPr/>
        </p:nvSpPr>
        <p:spPr>
          <a:xfrm>
            <a:off x="1232825" y="2997975"/>
            <a:ext cx="9566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-FR" sz="16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Texte</a:t>
            </a:r>
            <a:endParaRPr sz="2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04" name="Google Shape;104;p8"/>
          <p:cNvSpPr/>
          <p:nvPr/>
        </p:nvSpPr>
        <p:spPr>
          <a:xfrm rot="5400000">
            <a:off x="1010400" y="4943907"/>
            <a:ext cx="142500" cy="142500"/>
          </a:xfrm>
          <a:prstGeom prst="ellipse">
            <a:avLst/>
          </a:prstGeom>
          <a:solidFill>
            <a:srgbClr val="80CEE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"/>
          <p:cNvSpPr txBox="1"/>
          <p:nvPr/>
        </p:nvSpPr>
        <p:spPr>
          <a:xfrm>
            <a:off x="1238400" y="4839525"/>
            <a:ext cx="99432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-FR" sz="16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Texte</a:t>
            </a:r>
            <a:endParaRPr sz="2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06" name="Google Shape;106;p8"/>
          <p:cNvSpPr/>
          <p:nvPr/>
        </p:nvSpPr>
        <p:spPr>
          <a:xfrm rot="5400000">
            <a:off x="1010400" y="3562737"/>
            <a:ext cx="142500" cy="142500"/>
          </a:xfrm>
          <a:prstGeom prst="ellipse">
            <a:avLst/>
          </a:prstGeom>
          <a:solidFill>
            <a:srgbClr val="80CEE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8"/>
          <p:cNvSpPr txBox="1"/>
          <p:nvPr/>
        </p:nvSpPr>
        <p:spPr>
          <a:xfrm>
            <a:off x="1232825" y="3458363"/>
            <a:ext cx="99432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-FR" sz="16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Texte</a:t>
            </a:r>
            <a:endParaRPr sz="2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08" name="Google Shape;108;p8"/>
          <p:cNvSpPr/>
          <p:nvPr/>
        </p:nvSpPr>
        <p:spPr>
          <a:xfrm rot="5400000">
            <a:off x="1010400" y="4023127"/>
            <a:ext cx="142500" cy="142500"/>
          </a:xfrm>
          <a:prstGeom prst="ellipse">
            <a:avLst/>
          </a:prstGeom>
          <a:solidFill>
            <a:srgbClr val="80CEE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8"/>
          <p:cNvSpPr txBox="1"/>
          <p:nvPr/>
        </p:nvSpPr>
        <p:spPr>
          <a:xfrm>
            <a:off x="1232825" y="3918750"/>
            <a:ext cx="99432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-FR" sz="16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Texte</a:t>
            </a:r>
            <a:endParaRPr sz="2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10" name="Google Shape;110;p8"/>
          <p:cNvSpPr/>
          <p:nvPr/>
        </p:nvSpPr>
        <p:spPr>
          <a:xfrm rot="5400000">
            <a:off x="1010400" y="5404297"/>
            <a:ext cx="142500" cy="142500"/>
          </a:xfrm>
          <a:prstGeom prst="ellipse">
            <a:avLst/>
          </a:prstGeom>
          <a:solidFill>
            <a:srgbClr val="80CEE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8"/>
          <p:cNvSpPr txBox="1"/>
          <p:nvPr/>
        </p:nvSpPr>
        <p:spPr>
          <a:xfrm>
            <a:off x="1232825" y="5299913"/>
            <a:ext cx="99432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-FR" sz="16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Texte</a:t>
            </a:r>
            <a:endParaRPr sz="2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98" name="Google Shape;98;p8"/>
          <p:cNvSpPr/>
          <p:nvPr/>
        </p:nvSpPr>
        <p:spPr>
          <a:xfrm rot="5400000">
            <a:off x="1010400" y="5864686"/>
            <a:ext cx="142500" cy="142500"/>
          </a:xfrm>
          <a:prstGeom prst="ellipse">
            <a:avLst/>
          </a:prstGeom>
          <a:solidFill>
            <a:srgbClr val="80CEE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8"/>
          <p:cNvSpPr txBox="1"/>
          <p:nvPr/>
        </p:nvSpPr>
        <p:spPr>
          <a:xfrm>
            <a:off x="1232825" y="5760300"/>
            <a:ext cx="102786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-FR" sz="16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Texte</a:t>
            </a:r>
            <a:endParaRPr sz="2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13" name="Google Shape;113;p8"/>
          <p:cNvSpPr txBox="1"/>
          <p:nvPr/>
        </p:nvSpPr>
        <p:spPr>
          <a:xfrm>
            <a:off x="1439225" y="4379150"/>
            <a:ext cx="9566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Précision texte si nécessaire</a:t>
            </a:r>
            <a:endParaRPr sz="2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114" name="Google Shape;11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66250" y="4420992"/>
            <a:ext cx="284700" cy="2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gnition - Liste 4">
  <p:cSld name="CUSTOM_4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"/>
          <p:cNvSpPr txBox="1"/>
          <p:nvPr/>
        </p:nvSpPr>
        <p:spPr>
          <a:xfrm>
            <a:off x="1524000" y="4327875"/>
            <a:ext cx="98544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Titre 2</a:t>
            </a:r>
            <a:endParaRPr sz="2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17" name="Google Shape;117;p9"/>
          <p:cNvSpPr/>
          <p:nvPr/>
        </p:nvSpPr>
        <p:spPr>
          <a:xfrm rot="5400000">
            <a:off x="1524000" y="2190513"/>
            <a:ext cx="142500" cy="142500"/>
          </a:xfrm>
          <a:prstGeom prst="ellipse">
            <a:avLst/>
          </a:prstGeom>
          <a:solidFill>
            <a:srgbClr val="80CEE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 txBox="1"/>
          <p:nvPr/>
        </p:nvSpPr>
        <p:spPr>
          <a:xfrm>
            <a:off x="1524000" y="1584675"/>
            <a:ext cx="67155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Titre 1</a:t>
            </a:r>
            <a:endParaRPr sz="2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cxnSp>
        <p:nvCxnSpPr>
          <p:cNvPr id="119" name="Google Shape;119;p9"/>
          <p:cNvCxnSpPr>
            <a:stCxn id="117" idx="6"/>
          </p:cNvCxnSpPr>
          <p:nvPr/>
        </p:nvCxnSpPr>
        <p:spPr>
          <a:xfrm>
            <a:off x="1595250" y="2333013"/>
            <a:ext cx="0" cy="1386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9"/>
          <p:cNvSpPr txBox="1"/>
          <p:nvPr/>
        </p:nvSpPr>
        <p:spPr>
          <a:xfrm>
            <a:off x="1753475" y="2055075"/>
            <a:ext cx="9624900" cy="12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Texte </a:t>
            </a:r>
            <a:endParaRPr sz="11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21" name="Google Shape;121;p9"/>
          <p:cNvSpPr/>
          <p:nvPr/>
        </p:nvSpPr>
        <p:spPr>
          <a:xfrm rot="5400000">
            <a:off x="1524000" y="5086113"/>
            <a:ext cx="142500" cy="142500"/>
          </a:xfrm>
          <a:prstGeom prst="ellipse">
            <a:avLst/>
          </a:prstGeom>
          <a:solidFill>
            <a:srgbClr val="80CEE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2" name="Google Shape;122;p9"/>
          <p:cNvCxnSpPr>
            <a:stCxn id="121" idx="6"/>
          </p:cNvCxnSpPr>
          <p:nvPr/>
        </p:nvCxnSpPr>
        <p:spPr>
          <a:xfrm>
            <a:off x="1595250" y="5228613"/>
            <a:ext cx="0" cy="847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9"/>
          <p:cNvSpPr txBox="1"/>
          <p:nvPr/>
        </p:nvSpPr>
        <p:spPr>
          <a:xfrm>
            <a:off x="1753475" y="4950675"/>
            <a:ext cx="9624900" cy="12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Texte</a:t>
            </a:r>
            <a:endParaRPr sz="16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24" name="Google Shape;124;p9"/>
          <p:cNvSpPr/>
          <p:nvPr/>
        </p:nvSpPr>
        <p:spPr>
          <a:xfrm>
            <a:off x="1999288" y="3797625"/>
            <a:ext cx="3015600" cy="296100"/>
          </a:xfrm>
          <a:prstGeom prst="rect">
            <a:avLst/>
          </a:prstGeom>
          <a:solidFill>
            <a:srgbClr val="B45F0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Remarque</a:t>
            </a:r>
            <a:endParaRPr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grpSp>
        <p:nvGrpSpPr>
          <p:cNvPr id="125" name="Google Shape;125;p9"/>
          <p:cNvGrpSpPr/>
          <p:nvPr/>
        </p:nvGrpSpPr>
        <p:grpSpPr>
          <a:xfrm>
            <a:off x="1900057" y="3662502"/>
            <a:ext cx="296178" cy="296178"/>
            <a:chOff x="914347" y="3783828"/>
            <a:chExt cx="391200" cy="391200"/>
          </a:xfrm>
        </p:grpSpPr>
        <p:sp>
          <p:nvSpPr>
            <p:cNvPr id="126" name="Google Shape;126;p9"/>
            <p:cNvSpPr/>
            <p:nvPr/>
          </p:nvSpPr>
          <p:spPr>
            <a:xfrm>
              <a:off x="914347" y="3783828"/>
              <a:ext cx="391200" cy="3912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7" name="Google Shape;127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919134" y="3788616"/>
              <a:ext cx="381626" cy="3816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8" name="Google Shape;128;p9"/>
          <p:cNvSpPr/>
          <p:nvPr/>
        </p:nvSpPr>
        <p:spPr>
          <a:xfrm>
            <a:off x="678782" y="434138"/>
            <a:ext cx="622800" cy="622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bl" dir="7980000" dist="95250">
              <a:srgbClr val="80CEE8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29" name="Google Shape;129;p9"/>
          <p:cNvSpPr txBox="1"/>
          <p:nvPr/>
        </p:nvSpPr>
        <p:spPr>
          <a:xfrm>
            <a:off x="1524000" y="494875"/>
            <a:ext cx="8485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sz="28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Titre de la slide</a:t>
            </a:r>
            <a:endParaRPr sz="28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30" name="Google Shape;130;p9"/>
          <p:cNvSpPr/>
          <p:nvPr/>
        </p:nvSpPr>
        <p:spPr>
          <a:xfrm>
            <a:off x="678782" y="434138"/>
            <a:ext cx="622800" cy="622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bl" dir="7980000" dist="95250">
              <a:srgbClr val="80CEE8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gnition - Causalité 1">
  <p:cSld name="CUSTOM_5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/>
          <p:nvPr/>
        </p:nvSpPr>
        <p:spPr>
          <a:xfrm>
            <a:off x="3697863" y="2720275"/>
            <a:ext cx="4080000" cy="1110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 Semibold"/>
              <a:buChar char="-"/>
            </a:pPr>
            <a:r>
              <a:rPr lang="fr-FR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Texte</a:t>
            </a:r>
            <a:endParaRPr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33" name="Google Shape;133;p10"/>
          <p:cNvSpPr txBox="1"/>
          <p:nvPr/>
        </p:nvSpPr>
        <p:spPr>
          <a:xfrm>
            <a:off x="1524000" y="494875"/>
            <a:ext cx="6178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34" name="Google Shape;134;p10"/>
          <p:cNvSpPr txBox="1"/>
          <p:nvPr/>
        </p:nvSpPr>
        <p:spPr>
          <a:xfrm>
            <a:off x="1524000" y="494875"/>
            <a:ext cx="7401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Titre de la slide 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35" name="Google Shape;135;p10"/>
          <p:cNvSpPr/>
          <p:nvPr/>
        </p:nvSpPr>
        <p:spPr>
          <a:xfrm>
            <a:off x="678782" y="434138"/>
            <a:ext cx="622800" cy="622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bl" dir="7980000" dist="95250">
              <a:srgbClr val="80CEE8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36" name="Google Shape;136;p10"/>
          <p:cNvSpPr/>
          <p:nvPr/>
        </p:nvSpPr>
        <p:spPr>
          <a:xfrm>
            <a:off x="10262325" y="962100"/>
            <a:ext cx="1550100" cy="327900"/>
          </a:xfrm>
          <a:prstGeom prst="roundRect">
            <a:avLst>
              <a:gd fmla="val 16667" name="adj"/>
            </a:avLst>
          </a:prstGeom>
          <a:solidFill>
            <a:srgbClr val="80CEE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latin typeface="Proxima Nova Semibold"/>
                <a:ea typeface="Proxima Nova Semibold"/>
                <a:cs typeface="Proxima Nova Semibold"/>
                <a:sym typeface="Proxima Nova Semibold"/>
              </a:rPr>
              <a:t>Nom de la partie</a:t>
            </a:r>
            <a:endParaRPr sz="10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37" name="Google Shape;137;p10"/>
          <p:cNvSpPr/>
          <p:nvPr/>
        </p:nvSpPr>
        <p:spPr>
          <a:xfrm>
            <a:off x="4529675" y="1619125"/>
            <a:ext cx="4249500" cy="500100"/>
          </a:xfrm>
          <a:prstGeom prst="roundRect">
            <a:avLst>
              <a:gd fmla="val 16667" name="adj"/>
            </a:avLst>
          </a:prstGeom>
          <a:solidFill>
            <a:srgbClr val="80CEE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latin typeface="Proxima Nova Semibold"/>
                <a:ea typeface="Proxima Nova Semibold"/>
                <a:cs typeface="Proxima Nova Semibold"/>
                <a:sym typeface="Proxima Nova Semibold"/>
              </a:rPr>
              <a:t>Titre</a:t>
            </a:r>
            <a:endParaRPr sz="1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38" name="Google Shape;138;p10"/>
          <p:cNvSpPr/>
          <p:nvPr/>
        </p:nvSpPr>
        <p:spPr>
          <a:xfrm>
            <a:off x="1042738" y="2720275"/>
            <a:ext cx="2138400" cy="1110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Rubrique 1</a:t>
            </a:r>
            <a:endParaRPr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39" name="Google Shape;139;p10"/>
          <p:cNvSpPr/>
          <p:nvPr/>
        </p:nvSpPr>
        <p:spPr>
          <a:xfrm>
            <a:off x="8302863" y="2720275"/>
            <a:ext cx="2846400" cy="1110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17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Texte</a:t>
            </a:r>
            <a:endParaRPr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40" name="Google Shape;140;p10"/>
          <p:cNvSpPr/>
          <p:nvPr/>
        </p:nvSpPr>
        <p:spPr>
          <a:xfrm>
            <a:off x="1042738" y="4456725"/>
            <a:ext cx="2138400" cy="1110000"/>
          </a:xfrm>
          <a:prstGeom prst="roundRect">
            <a:avLst>
              <a:gd fmla="val 16667" name="adj"/>
            </a:avLst>
          </a:prstGeom>
          <a:solidFill>
            <a:srgbClr val="80CEE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179999" marR="148256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Rubrique 2</a:t>
            </a:r>
            <a:endParaRPr b="1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1" name="Google Shape;141;p10"/>
          <p:cNvSpPr/>
          <p:nvPr/>
        </p:nvSpPr>
        <p:spPr>
          <a:xfrm>
            <a:off x="3697863" y="4456725"/>
            <a:ext cx="7451400" cy="1110000"/>
          </a:xfrm>
          <a:prstGeom prst="roundRect">
            <a:avLst>
              <a:gd fmla="val 16667" name="adj"/>
            </a:avLst>
          </a:prstGeom>
          <a:solidFill>
            <a:srgbClr val="80CEE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Texte</a:t>
            </a:r>
            <a:endParaRPr b="1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2" name="Google Shape;142;p10"/>
          <p:cNvSpPr/>
          <p:nvPr/>
        </p:nvSpPr>
        <p:spPr>
          <a:xfrm>
            <a:off x="7917063" y="2962375"/>
            <a:ext cx="246600" cy="6228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 Semibold"/>
              <a:buChar char="•"/>
              <a:defRPr i="0" sz="28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 Semibold"/>
              <a:buChar char="•"/>
              <a:defRPr i="0" sz="24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 Semibold"/>
              <a:buChar char="•"/>
              <a:defRPr i="0" sz="20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 Semibold"/>
              <a:buChar char="•"/>
              <a:defRPr i="0" sz="18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 Semibold"/>
              <a:buChar char="•"/>
              <a:defRPr i="0" sz="18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 Semibold"/>
              <a:buChar char="•"/>
              <a:defRPr i="0" sz="18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 Semibold"/>
              <a:buChar char="•"/>
              <a:defRPr i="0" sz="18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 Semibold"/>
              <a:buChar char="•"/>
              <a:defRPr i="0" sz="18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 Semibold"/>
              <a:buChar char="•"/>
              <a:defRPr i="0" sz="18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2" name="Google Shape;12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10209870" y="299350"/>
            <a:ext cx="1609355" cy="6228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6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ublic.tableau.com/app/profile/aude.de.fornel/viz/sales_analysis_project_bootcamp/Histoire1?publish=yes" TargetMode="External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ublic.tableau.com/app/profile/aude.de.fornel/viz/sales_analysis_project_bootcamp/Histoire1?publish=yes" TargetMode="External"/><Relationship Id="rId4" Type="http://schemas.openxmlformats.org/officeDocument/2006/relationships/image" Target="../media/image2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7"/>
          <p:cNvSpPr/>
          <p:nvPr/>
        </p:nvSpPr>
        <p:spPr>
          <a:xfrm>
            <a:off x="2807550" y="3481325"/>
            <a:ext cx="6576900" cy="26040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bl" dir="8280000" dist="190500">
              <a:srgbClr val="81D0EA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4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The first data analysis based on cross-data sources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3" name="Google Shape;39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96463" y="837899"/>
            <a:ext cx="5599050" cy="216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" name="Google Shape;51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09775"/>
            <a:ext cx="4981575" cy="4848225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36"/>
          <p:cNvSpPr txBox="1"/>
          <p:nvPr/>
        </p:nvSpPr>
        <p:spPr>
          <a:xfrm>
            <a:off x="3088800" y="904625"/>
            <a:ext cx="6014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80CEE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THANKS FOR LISTENING TO ME 😊</a:t>
            </a:r>
            <a:endParaRPr sz="2900">
              <a:solidFill>
                <a:srgbClr val="80CEE8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8"/>
          <p:cNvSpPr txBox="1"/>
          <p:nvPr/>
        </p:nvSpPr>
        <p:spPr>
          <a:xfrm>
            <a:off x="1524000" y="494875"/>
            <a:ext cx="8559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What is Ignition Program ?</a:t>
            </a:r>
            <a:endParaRPr sz="28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99" name="Google Shape;399;p28"/>
          <p:cNvSpPr/>
          <p:nvPr/>
        </p:nvSpPr>
        <p:spPr>
          <a:xfrm>
            <a:off x="678782" y="434138"/>
            <a:ext cx="622800" cy="622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bl" dir="7980000" dist="95250">
              <a:srgbClr val="80CEE8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latin typeface="Proxima Nova Semibold"/>
                <a:ea typeface="Proxima Nova Semibold"/>
                <a:cs typeface="Proxima Nova Semibold"/>
                <a:sym typeface="Proxima Nova Semibold"/>
              </a:rPr>
              <a:t>1</a:t>
            </a:r>
            <a:endParaRPr sz="28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00" name="Google Shape;400;p28"/>
          <p:cNvSpPr txBox="1"/>
          <p:nvPr/>
        </p:nvSpPr>
        <p:spPr>
          <a:xfrm>
            <a:off x="1411650" y="2979913"/>
            <a:ext cx="19257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81D0EA"/>
                </a:solidFill>
                <a:latin typeface="Proxima Nova"/>
                <a:ea typeface="Proxima Nova"/>
                <a:cs typeface="Proxima Nova"/>
                <a:sym typeface="Proxima Nova"/>
              </a:rPr>
              <a:t>RECRUITMENT</a:t>
            </a:r>
            <a:endParaRPr sz="1800">
              <a:solidFill>
                <a:srgbClr val="81D0E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1" name="Google Shape;401;p28"/>
          <p:cNvSpPr txBox="1"/>
          <p:nvPr/>
        </p:nvSpPr>
        <p:spPr>
          <a:xfrm>
            <a:off x="2426575" y="1499319"/>
            <a:ext cx="4633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1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02" name="Google Shape;402;p28"/>
          <p:cNvSpPr txBox="1"/>
          <p:nvPr/>
        </p:nvSpPr>
        <p:spPr>
          <a:xfrm>
            <a:off x="2204850" y="1356963"/>
            <a:ext cx="74592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7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IGNITION PROGRAM</a:t>
            </a:r>
            <a:endParaRPr b="1" sz="17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7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Leading startups and scaleups companies towards a peaceful and sustainable growth, thanks to 3 services :</a:t>
            </a:r>
            <a:endParaRPr b="1" sz="17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3" name="Google Shape;403;p28"/>
          <p:cNvCxnSpPr/>
          <p:nvPr/>
        </p:nvCxnSpPr>
        <p:spPr>
          <a:xfrm flipH="1" rot="10800000">
            <a:off x="2496600" y="2284263"/>
            <a:ext cx="6595500" cy="7800"/>
          </a:xfrm>
          <a:prstGeom prst="straightConnector1">
            <a:avLst/>
          </a:prstGeom>
          <a:noFill/>
          <a:ln cap="flat" cmpd="sng" w="28575">
            <a:solidFill>
              <a:srgbClr val="81D0E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28"/>
          <p:cNvCxnSpPr/>
          <p:nvPr/>
        </p:nvCxnSpPr>
        <p:spPr>
          <a:xfrm flipH="1">
            <a:off x="2567325" y="2308063"/>
            <a:ext cx="678600" cy="475500"/>
          </a:xfrm>
          <a:prstGeom prst="straightConnector1">
            <a:avLst/>
          </a:prstGeom>
          <a:noFill/>
          <a:ln cap="flat" cmpd="sng" w="28575">
            <a:solidFill>
              <a:srgbClr val="81D0E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" name="Google Shape;405;p28"/>
          <p:cNvCxnSpPr/>
          <p:nvPr/>
        </p:nvCxnSpPr>
        <p:spPr>
          <a:xfrm flipH="1">
            <a:off x="6201450" y="2300063"/>
            <a:ext cx="2700" cy="528300"/>
          </a:xfrm>
          <a:prstGeom prst="straightConnector1">
            <a:avLst/>
          </a:prstGeom>
          <a:noFill/>
          <a:ln cap="flat" cmpd="sng" w="28575">
            <a:solidFill>
              <a:srgbClr val="81D0E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6" name="Google Shape;406;p28"/>
          <p:cNvCxnSpPr/>
          <p:nvPr/>
        </p:nvCxnSpPr>
        <p:spPr>
          <a:xfrm>
            <a:off x="8214750" y="2284138"/>
            <a:ext cx="834900" cy="473700"/>
          </a:xfrm>
          <a:prstGeom prst="straightConnector1">
            <a:avLst/>
          </a:prstGeom>
          <a:noFill/>
          <a:ln cap="flat" cmpd="sng" w="28575">
            <a:solidFill>
              <a:srgbClr val="81D0E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7" name="Google Shape;407;p28"/>
          <p:cNvSpPr/>
          <p:nvPr/>
        </p:nvSpPr>
        <p:spPr>
          <a:xfrm>
            <a:off x="676200" y="3378300"/>
            <a:ext cx="3396600" cy="26040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bl" dir="8280000" dist="190500">
              <a:srgbClr val="81D0EA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- 2000+ candidates/month</a:t>
            </a:r>
            <a:endParaRPr sz="12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- 1500+ startups as clients</a:t>
            </a:r>
            <a:endParaRPr sz="12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- 800+ love stories launched</a:t>
            </a:r>
            <a:endParaRPr sz="12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One coach team dedicated to candidates</a:t>
            </a:r>
            <a:endParaRPr sz="12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One </a:t>
            </a:r>
            <a:r>
              <a:rPr i="1" lang="fr-FR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matchmaker</a:t>
            </a:r>
            <a:r>
              <a:rPr lang="fr-FR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team dedicated to startups</a:t>
            </a:r>
            <a:endParaRPr sz="12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One team dedicated to Tech-profile recruitment</a:t>
            </a:r>
            <a:endParaRPr sz="12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One team dedicated to international development (mainly Portugal and Spain)</a:t>
            </a:r>
            <a:endParaRPr sz="12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08" name="Google Shape;408;p28"/>
          <p:cNvSpPr txBox="1"/>
          <p:nvPr/>
        </p:nvSpPr>
        <p:spPr>
          <a:xfrm>
            <a:off x="5231450" y="2979913"/>
            <a:ext cx="19257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81D0EA"/>
                </a:solidFill>
                <a:latin typeface="Proxima Nova"/>
                <a:ea typeface="Proxima Nova"/>
                <a:cs typeface="Proxima Nova"/>
                <a:sym typeface="Proxima Nova"/>
              </a:rPr>
              <a:t>TRAINING</a:t>
            </a:r>
            <a:endParaRPr sz="1800">
              <a:solidFill>
                <a:srgbClr val="81D0E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4496000" y="3378300"/>
            <a:ext cx="3396600" cy="26040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bl" dir="8280000" dist="190500">
              <a:srgbClr val="81D0EA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- 300+ managers trained</a:t>
            </a:r>
            <a:endParaRPr sz="12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- NPS : 9,5/10 !!!</a:t>
            </a:r>
            <a:endParaRPr sz="12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We teach management, non-violent communication, coaching, recruitment…</a:t>
            </a:r>
            <a:endParaRPr sz="12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10" name="Google Shape;410;p28"/>
          <p:cNvSpPr txBox="1"/>
          <p:nvPr/>
        </p:nvSpPr>
        <p:spPr>
          <a:xfrm>
            <a:off x="9051250" y="2979913"/>
            <a:ext cx="19257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81D0EA"/>
                </a:solidFill>
                <a:latin typeface="Proxima Nova"/>
                <a:ea typeface="Proxima Nova"/>
                <a:cs typeface="Proxima Nova"/>
                <a:sym typeface="Proxima Nova"/>
              </a:rPr>
              <a:t>CONSULTING</a:t>
            </a:r>
            <a:endParaRPr sz="1800">
              <a:solidFill>
                <a:srgbClr val="81D0E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1" name="Google Shape;411;p28"/>
          <p:cNvSpPr/>
          <p:nvPr/>
        </p:nvSpPr>
        <p:spPr>
          <a:xfrm>
            <a:off x="8315800" y="3378300"/>
            <a:ext cx="3396600" cy="26040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bl" dir="8280000" dist="190500">
              <a:srgbClr val="81D0EA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- Led and facilitated 20+ off-sites</a:t>
            </a:r>
            <a:endParaRPr sz="12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- Helped 10+ Boards towards better communication and collaboration</a:t>
            </a:r>
            <a:endParaRPr sz="12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…</a:t>
            </a:r>
            <a:endParaRPr sz="12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412" name="Google Shape;41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6425" y="1404850"/>
            <a:ext cx="2223150" cy="1586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075" y="3534175"/>
            <a:ext cx="475500" cy="47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9"/>
          <p:cNvSpPr txBox="1"/>
          <p:nvPr/>
        </p:nvSpPr>
        <p:spPr>
          <a:xfrm>
            <a:off x="1524000" y="494875"/>
            <a:ext cx="8559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Context of the project</a:t>
            </a:r>
            <a:endParaRPr sz="15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19" name="Google Shape;419;p29"/>
          <p:cNvSpPr/>
          <p:nvPr/>
        </p:nvSpPr>
        <p:spPr>
          <a:xfrm>
            <a:off x="678782" y="434138"/>
            <a:ext cx="622800" cy="622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bl" dir="7980000" dist="95250">
              <a:srgbClr val="80CEE8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-FR" sz="28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2</a:t>
            </a:r>
            <a:endParaRPr sz="15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20" name="Google Shape;420;p29"/>
          <p:cNvSpPr/>
          <p:nvPr/>
        </p:nvSpPr>
        <p:spPr>
          <a:xfrm>
            <a:off x="678777" y="2110377"/>
            <a:ext cx="3038400" cy="1141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80C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900">
                <a:latin typeface="Proxima Nova"/>
                <a:ea typeface="Proxima Nova"/>
                <a:cs typeface="Proxima Nova"/>
                <a:sym typeface="Proxima Nova"/>
              </a:rPr>
              <a:t>PROBLEM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1" name="Google Shape;421;p29"/>
          <p:cNvSpPr/>
          <p:nvPr/>
        </p:nvSpPr>
        <p:spPr>
          <a:xfrm>
            <a:off x="678777" y="4438752"/>
            <a:ext cx="3038400" cy="1141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80C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900">
                <a:latin typeface="Proxima Nova"/>
                <a:ea typeface="Proxima Nova"/>
                <a:cs typeface="Proxima Nova"/>
                <a:sym typeface="Proxima Nova"/>
              </a:rPr>
              <a:t>OBJECTIVES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2" name="Google Shape;422;p29"/>
          <p:cNvSpPr txBox="1"/>
          <p:nvPr/>
        </p:nvSpPr>
        <p:spPr>
          <a:xfrm>
            <a:off x="4278625" y="2020075"/>
            <a:ext cx="69069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 Semibold"/>
              <a:buChar char="●"/>
            </a:pPr>
            <a:r>
              <a:rPr lang="fr-FR" sz="1600">
                <a:latin typeface="Proxima Nova Semibold"/>
                <a:ea typeface="Proxima Nova Semibold"/>
                <a:cs typeface="Proxima Nova Semibold"/>
                <a:sym typeface="Proxima Nova Semibold"/>
              </a:rPr>
              <a:t>multi-tool : Hubspot CRM, internal Back Office (matching tool), finance and accounting tool…</a:t>
            </a:r>
            <a:endParaRPr sz="1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 Semibold"/>
              <a:buChar char="●"/>
            </a:pPr>
            <a:r>
              <a:rPr lang="fr-FR" sz="1600">
                <a:latin typeface="Proxima Nova Semibold"/>
                <a:ea typeface="Proxima Nova Semibold"/>
                <a:cs typeface="Proxima Nova Semibold"/>
                <a:sym typeface="Proxima Nova Semibold"/>
              </a:rPr>
              <a:t>dirty data</a:t>
            </a:r>
            <a:endParaRPr sz="1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 Semibold"/>
              <a:buChar char="●"/>
            </a:pPr>
            <a:r>
              <a:rPr lang="fr-FR" sz="1600">
                <a:latin typeface="Proxima Nova Semibold"/>
                <a:ea typeface="Proxima Nova Semibold"/>
                <a:cs typeface="Proxima Nova Semibold"/>
                <a:sym typeface="Proxima Nova Semibold"/>
              </a:rPr>
              <a:t>never managed to connect our tools and lead cross-data analysis</a:t>
            </a:r>
            <a:endParaRPr sz="1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423" name="Google Shape;42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6914" y="3364300"/>
            <a:ext cx="1762125" cy="9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29"/>
          <p:cNvSpPr txBox="1"/>
          <p:nvPr/>
        </p:nvSpPr>
        <p:spPr>
          <a:xfrm>
            <a:off x="4278625" y="4272250"/>
            <a:ext cx="6906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 Semibold"/>
              <a:buAutoNum type="arabicPeriod"/>
            </a:pPr>
            <a:r>
              <a:rPr lang="fr-FR" sz="1600">
                <a:latin typeface="Proxima Nova Semibold"/>
                <a:ea typeface="Proxima Nova Semibold"/>
                <a:cs typeface="Proxima Nova Semibold"/>
                <a:sym typeface="Proxima Nova Semibold"/>
              </a:rPr>
              <a:t>Collect data from multiple sources</a:t>
            </a:r>
            <a:endParaRPr sz="1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 Semibold"/>
              <a:buAutoNum type="arabicPeriod"/>
            </a:pPr>
            <a:r>
              <a:rPr lang="fr-FR" sz="1600">
                <a:latin typeface="Proxima Nova Semibold"/>
                <a:ea typeface="Proxima Nova Semibold"/>
                <a:cs typeface="Proxima Nova Semibold"/>
                <a:sym typeface="Proxima Nova Semibold"/>
              </a:rPr>
              <a:t>Cleaning data about deals in our CRM</a:t>
            </a:r>
            <a:endParaRPr sz="1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 Semibold"/>
              <a:buAutoNum type="arabicPeriod"/>
            </a:pPr>
            <a:r>
              <a:rPr lang="fr-FR" sz="1600">
                <a:latin typeface="Proxima Nova Semibold"/>
                <a:ea typeface="Proxima Nova Semibold"/>
                <a:cs typeface="Proxima Nova Semibold"/>
                <a:sym typeface="Proxima Nova Semibold"/>
              </a:rPr>
              <a:t>Cleaning data in our internal back office</a:t>
            </a:r>
            <a:endParaRPr sz="1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 Semibold"/>
              <a:buAutoNum type="arabicPeriod"/>
            </a:pPr>
            <a:r>
              <a:rPr lang="fr-FR" sz="1600">
                <a:latin typeface="Proxima Nova Semibold"/>
                <a:ea typeface="Proxima Nova Semibold"/>
                <a:cs typeface="Proxima Nova Semibold"/>
                <a:sym typeface="Proxima Nova Semibold"/>
              </a:rPr>
              <a:t>Merging both databases </a:t>
            </a:r>
            <a:endParaRPr sz="1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 Semibold"/>
              <a:buAutoNum type="arabicPeriod"/>
            </a:pPr>
            <a:r>
              <a:rPr lang="fr-FR" sz="1600">
                <a:latin typeface="Proxima Nova Semibold"/>
                <a:ea typeface="Proxima Nova Semibold"/>
                <a:cs typeface="Proxima Nova Semibold"/>
                <a:sym typeface="Proxima Nova Semibold"/>
              </a:rPr>
              <a:t>Lead the first cross-data analysis</a:t>
            </a:r>
            <a:endParaRPr sz="1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 Semibold"/>
              <a:buAutoNum type="arabicPeriod"/>
            </a:pPr>
            <a:r>
              <a:rPr lang="fr-FR" sz="1600">
                <a:latin typeface="Proxima Nova Semibold"/>
                <a:ea typeface="Proxima Nova Semibold"/>
                <a:cs typeface="Proxima Nova Semibold"/>
                <a:sym typeface="Proxima Nova Semibold"/>
              </a:rPr>
              <a:t>Nice-to-have : building a predictive model to predict future turnover, considering opportunities open and candidates hired in the program</a:t>
            </a:r>
            <a:endParaRPr sz="1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0"/>
          <p:cNvSpPr txBox="1"/>
          <p:nvPr/>
        </p:nvSpPr>
        <p:spPr>
          <a:xfrm>
            <a:off x="1524000" y="494875"/>
            <a:ext cx="8559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I started with… </a:t>
            </a:r>
            <a:r>
              <a:rPr b="1" lang="fr-FR" sz="2700">
                <a:solidFill>
                  <a:srgbClr val="B0A6DA"/>
                </a:solidFill>
                <a:latin typeface="Proxima Nova"/>
                <a:ea typeface="Proxima Nova"/>
                <a:cs typeface="Proxima Nova"/>
                <a:sym typeface="Proxima Nova"/>
              </a:rPr>
              <a:t>😱</a:t>
            </a:r>
            <a:endParaRPr sz="15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30" name="Google Shape;430;p30"/>
          <p:cNvSpPr/>
          <p:nvPr/>
        </p:nvSpPr>
        <p:spPr>
          <a:xfrm>
            <a:off x="678782" y="434138"/>
            <a:ext cx="622800" cy="622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bl" dir="7980000" dist="95250">
              <a:srgbClr val="80CEE8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-FR" sz="28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3</a:t>
            </a:r>
            <a:endParaRPr sz="15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31" name="Google Shape;431;p30"/>
          <p:cNvSpPr txBox="1"/>
          <p:nvPr/>
        </p:nvSpPr>
        <p:spPr>
          <a:xfrm>
            <a:off x="340875" y="1510675"/>
            <a:ext cx="4643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700">
                <a:solidFill>
                  <a:srgbClr val="B0A6DA"/>
                </a:solidFill>
                <a:latin typeface="Proxima Nova"/>
                <a:ea typeface="Proxima Nova"/>
                <a:cs typeface="Proxima Nova"/>
                <a:sym typeface="Proxima Nova"/>
              </a:rPr>
              <a:t>150 columns to clean… but only 3800 rows </a:t>
            </a:r>
            <a:endParaRPr b="1" sz="2700">
              <a:solidFill>
                <a:srgbClr val="B0A6D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2" name="Google Shape;432;p30"/>
          <p:cNvSpPr txBox="1"/>
          <p:nvPr/>
        </p:nvSpPr>
        <p:spPr>
          <a:xfrm>
            <a:off x="5248675" y="494875"/>
            <a:ext cx="4419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700">
                <a:solidFill>
                  <a:srgbClr val="B0A6DA"/>
                </a:solidFill>
                <a:latin typeface="Proxima Nova"/>
                <a:ea typeface="Proxima Nova"/>
                <a:cs typeface="Proxima Nova"/>
                <a:sym typeface="Proxima Nova"/>
              </a:rPr>
              <a:t>86% of missing values in the CRM… 30% in the BO</a:t>
            </a:r>
            <a:endParaRPr b="1" sz="2700">
              <a:solidFill>
                <a:srgbClr val="B0A6D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3" name="Google Shape;433;p30"/>
          <p:cNvSpPr txBox="1"/>
          <p:nvPr/>
        </p:nvSpPr>
        <p:spPr>
          <a:xfrm>
            <a:off x="8426850" y="1824888"/>
            <a:ext cx="3985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700">
                <a:solidFill>
                  <a:srgbClr val="B0A6DA"/>
                </a:solidFill>
                <a:latin typeface="Proxima Nova"/>
                <a:ea typeface="Proxima Nova"/>
                <a:cs typeface="Proxima Nova"/>
                <a:sym typeface="Proxima Nova"/>
              </a:rPr>
              <a:t>VERY dirty data</a:t>
            </a:r>
            <a:endParaRPr b="1" sz="2700">
              <a:solidFill>
                <a:srgbClr val="B0A6D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34" name="Google Shape;43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0199" y="3887425"/>
            <a:ext cx="5211799" cy="2970575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30"/>
          <p:cNvSpPr txBox="1"/>
          <p:nvPr/>
        </p:nvSpPr>
        <p:spPr>
          <a:xfrm>
            <a:off x="2858375" y="2915463"/>
            <a:ext cx="4419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700">
                <a:solidFill>
                  <a:srgbClr val="B0A6DA"/>
                </a:solidFill>
                <a:latin typeface="Proxima Nova"/>
                <a:ea typeface="Proxima Nova"/>
                <a:cs typeface="Proxima Nova"/>
                <a:sym typeface="Proxima Nova"/>
              </a:rPr>
              <a:t>High class imbalance</a:t>
            </a:r>
            <a:endParaRPr b="1" sz="2700">
              <a:solidFill>
                <a:srgbClr val="B0A6D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6" name="Google Shape;436;p30"/>
          <p:cNvSpPr txBox="1"/>
          <p:nvPr/>
        </p:nvSpPr>
        <p:spPr>
          <a:xfrm>
            <a:off x="452763" y="4167375"/>
            <a:ext cx="4419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700">
                <a:solidFill>
                  <a:srgbClr val="B0A6DA"/>
                </a:solidFill>
                <a:latin typeface="Proxima Nova"/>
                <a:ea typeface="Proxima Nova"/>
                <a:cs typeface="Proxima Nova"/>
                <a:sym typeface="Proxima Nova"/>
              </a:rPr>
              <a:t>VERY bad distributions, with manyyyyy outliers</a:t>
            </a:r>
            <a:endParaRPr b="1" sz="2700">
              <a:solidFill>
                <a:srgbClr val="B0A6D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7" name="Google Shape;437;p30"/>
          <p:cNvSpPr txBox="1"/>
          <p:nvPr/>
        </p:nvSpPr>
        <p:spPr>
          <a:xfrm>
            <a:off x="1301575" y="5834775"/>
            <a:ext cx="5064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700">
                <a:solidFill>
                  <a:srgbClr val="81D0EA"/>
                </a:solidFill>
                <a:latin typeface="Proxima Nova"/>
                <a:ea typeface="Proxima Nova"/>
                <a:cs typeface="Proxima Nova"/>
                <a:sym typeface="Proxima Nova"/>
              </a:rPr>
              <a:t>well… REAL-LIFE DATASETS 😬</a:t>
            </a:r>
            <a:endParaRPr b="1" sz="2700">
              <a:solidFill>
                <a:srgbClr val="81D0E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38" name="Google Shape;43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6275" y="2597124"/>
            <a:ext cx="2091695" cy="123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13250" y="2641593"/>
            <a:ext cx="1901325" cy="11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4" name="Google Shape;444;p31"/>
          <p:cNvGrpSpPr/>
          <p:nvPr/>
        </p:nvGrpSpPr>
        <p:grpSpPr>
          <a:xfrm>
            <a:off x="678775" y="1405350"/>
            <a:ext cx="10930550" cy="5024700"/>
            <a:chOff x="678775" y="1633950"/>
            <a:chExt cx="10930550" cy="5024700"/>
          </a:xfrm>
        </p:grpSpPr>
        <p:sp>
          <p:nvSpPr>
            <p:cNvPr id="445" name="Google Shape;445;p31"/>
            <p:cNvSpPr/>
            <p:nvPr/>
          </p:nvSpPr>
          <p:spPr>
            <a:xfrm>
              <a:off x="838201" y="1633950"/>
              <a:ext cx="2460000" cy="1233900"/>
            </a:xfrm>
            <a:prstGeom prst="chevron">
              <a:avLst>
                <a:gd fmla="val 28049" name="adj"/>
              </a:avLst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8460000" dist="133350">
                <a:srgbClr val="80CEE8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DATA CLEANING</a:t>
              </a:r>
              <a:endParaRPr sz="1800"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  <p:sp>
          <p:nvSpPr>
            <p:cNvPr id="446" name="Google Shape;446;p31"/>
            <p:cNvSpPr/>
            <p:nvPr/>
          </p:nvSpPr>
          <p:spPr>
            <a:xfrm>
              <a:off x="3575876" y="1633950"/>
              <a:ext cx="2460000" cy="1233900"/>
            </a:xfrm>
            <a:prstGeom prst="chevron">
              <a:avLst>
                <a:gd fmla="val 28049" name="adj"/>
              </a:avLst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8460000" dist="133350">
                <a:srgbClr val="80CEE8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>
                  <a:solidFill>
                    <a:schemeClr val="dk1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DATA EXPLORATION</a:t>
              </a:r>
              <a:endParaRPr sz="1800"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6313547" y="1633950"/>
              <a:ext cx="2460000" cy="1233900"/>
            </a:xfrm>
            <a:prstGeom prst="chevron">
              <a:avLst>
                <a:gd fmla="val 28049" name="adj"/>
              </a:avLst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8460000" dist="133350">
                <a:srgbClr val="80CEE8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>
                  <a:solidFill>
                    <a:schemeClr val="dk1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PREDICTIVE MODEL</a:t>
              </a:r>
              <a:endParaRPr sz="18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  <p:sp>
          <p:nvSpPr>
            <p:cNvPr id="448" name="Google Shape;448;p31"/>
            <p:cNvSpPr/>
            <p:nvPr/>
          </p:nvSpPr>
          <p:spPr>
            <a:xfrm>
              <a:off x="9051225" y="1633950"/>
              <a:ext cx="2558100" cy="1233900"/>
            </a:xfrm>
            <a:prstGeom prst="chevron">
              <a:avLst>
                <a:gd fmla="val 28049" name="adj"/>
              </a:avLst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8460000" dist="133350">
                <a:srgbClr val="80CEE8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DATA </a:t>
              </a:r>
              <a:r>
                <a:rPr lang="fr-FR" sz="1800"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VISUALISATION</a:t>
              </a:r>
              <a:endParaRPr sz="1800"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  <p:sp>
          <p:nvSpPr>
            <p:cNvPr id="449" name="Google Shape;449;p31"/>
            <p:cNvSpPr/>
            <p:nvPr/>
          </p:nvSpPr>
          <p:spPr>
            <a:xfrm>
              <a:off x="678775" y="3020250"/>
              <a:ext cx="2558100" cy="349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-FR" sz="1100">
                  <a:solidFill>
                    <a:schemeClr val="dk1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a- Columns and format cleaning</a:t>
              </a:r>
              <a:endParaRPr sz="11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-FR" sz="1100">
                  <a:solidFill>
                    <a:schemeClr val="dk1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b- Dropping columns and rows (but a few because I didn’t have much at the beginning…)</a:t>
              </a:r>
              <a:endParaRPr sz="11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100"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c- Cleaning numericals with KNN Imputer</a:t>
              </a:r>
              <a:endParaRPr sz="1100"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100"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d- Grouping categorical values to reduce class imbalance</a:t>
              </a:r>
              <a:endParaRPr sz="1100"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100"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e- Encoding and cleaning categoricals with KNN Imputer</a:t>
              </a:r>
              <a:endParaRPr sz="1100"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100"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f- Exporting 2 final dataframes for each datasets : one for analysis purpose (with non-encoded categorical values) and one for model-building purpose (with encoded values)</a:t>
              </a:r>
              <a:endParaRPr sz="1100"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  <p:sp>
          <p:nvSpPr>
            <p:cNvPr id="450" name="Google Shape;450;p31"/>
            <p:cNvSpPr/>
            <p:nvPr/>
          </p:nvSpPr>
          <p:spPr>
            <a:xfrm>
              <a:off x="3452325" y="3020250"/>
              <a:ext cx="2558100" cy="349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-FR" sz="1100">
                  <a:solidFill>
                    <a:schemeClr val="dk1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a- Merging both dataframes into one : OUR FIRST CROSS-DATABASE 🙌</a:t>
              </a:r>
              <a:endParaRPr sz="11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-FR" sz="1100">
                  <a:solidFill>
                    <a:schemeClr val="dk1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b- Choose not to remove outliers (because not enough rows)</a:t>
              </a:r>
              <a:endParaRPr sz="11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-FR" sz="1100">
                  <a:solidFill>
                    <a:schemeClr val="dk1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c- Mainly exponential distribution for continuous data and high multi-class imbalance for discrete </a:t>
              </a:r>
              <a:endParaRPr sz="11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-FR" sz="1100">
                  <a:solidFill>
                    <a:schemeClr val="dk1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d- Multicollinearity </a:t>
              </a:r>
              <a:endParaRPr sz="11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-FR" sz="1100">
                  <a:solidFill>
                    <a:schemeClr val="dk1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e-  Scaled data with </a:t>
              </a:r>
              <a:endParaRPr sz="11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-FR" sz="1100">
                  <a:solidFill>
                    <a:schemeClr val="dk1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PowerTransformer to</a:t>
              </a:r>
              <a:endParaRPr sz="11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-FR" sz="1100">
                  <a:solidFill>
                    <a:schemeClr val="dk1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be as closest as possible to a normal distribution</a:t>
              </a:r>
              <a:endParaRPr sz="11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-FR" sz="1100">
                  <a:solidFill>
                    <a:schemeClr val="dk1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f- AMOUNT (y, value to predict) already followed a normal distribution, no need for log transfo</a:t>
              </a:r>
              <a:endParaRPr sz="11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  <p:sp>
          <p:nvSpPr>
            <p:cNvPr id="451" name="Google Shape;451;p31"/>
            <p:cNvSpPr/>
            <p:nvPr/>
          </p:nvSpPr>
          <p:spPr>
            <a:xfrm>
              <a:off x="6224727" y="3020250"/>
              <a:ext cx="2217900" cy="349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-FR" sz="1100">
                  <a:solidFill>
                    <a:schemeClr val="dk1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a- Objective : predicting AMOUNT c</a:t>
              </a:r>
              <a:endParaRPr sz="11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-FR" sz="1100">
                  <a:solidFill>
                    <a:schemeClr val="dk1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b- Created a function to try different models : linear, knn-regressor and mlp-regressor</a:t>
              </a:r>
              <a:endParaRPr sz="11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-FR" sz="1100">
                  <a:solidFill>
                    <a:schemeClr val="dk1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c- Bad results : R2 of 0.23 at best with knn method and 6 neighbors…</a:t>
              </a:r>
              <a:endParaRPr sz="11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  <p:sp>
          <p:nvSpPr>
            <p:cNvPr id="452" name="Google Shape;452;p31"/>
            <p:cNvSpPr/>
            <p:nvPr/>
          </p:nvSpPr>
          <p:spPr>
            <a:xfrm>
              <a:off x="8903125" y="2998675"/>
              <a:ext cx="2460000" cy="349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100"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a- Using Tableau for better outputs transmission :)</a:t>
              </a:r>
              <a:endParaRPr sz="1100"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100"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b-</a:t>
              </a:r>
              <a:r>
                <a:rPr lang="fr-FR" sz="1100">
                  <a:solidFill>
                    <a:schemeClr val="dk1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 Answering the following questions (raised by internal teams) </a:t>
              </a:r>
              <a:endParaRPr sz="11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100">
                  <a:solidFill>
                    <a:schemeClr val="dk1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→ who is our typical client (BU Recruitment) ?</a:t>
              </a:r>
              <a:endParaRPr sz="11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100">
                  <a:solidFill>
                    <a:schemeClr val="dk1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→ who are our ambassadors ? Time wasters ?</a:t>
              </a:r>
              <a:endParaRPr sz="11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100">
                  <a:solidFill>
                    <a:schemeClr val="dk1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→ what is the seasonality of our sales ?</a:t>
              </a:r>
              <a:endParaRPr sz="11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100">
                  <a:solidFill>
                    <a:schemeClr val="dk1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→ why our interview/hiring ratio is decreasing ?</a:t>
              </a:r>
              <a:endParaRPr sz="11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100">
                  <a:solidFill>
                    <a:schemeClr val="dk1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→ how to optimize our chances to close a job (and win a deal) ?</a:t>
              </a:r>
              <a:endParaRPr sz="11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100">
                  <a:solidFill>
                    <a:schemeClr val="dk1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→ how are our sales team performing in terms of matchmaking (not sales) ?</a:t>
              </a:r>
              <a:endParaRPr sz="11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100">
                  <a:solidFill>
                    <a:schemeClr val="dk1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c- </a:t>
              </a:r>
              <a:r>
                <a:rPr lang="fr-FR" sz="1100" u="sng">
                  <a:solidFill>
                    <a:schemeClr val="hlink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  <a:hlinkClick r:id="rId3"/>
                </a:rPr>
                <a:t>&gt;&gt; THE ANALYSIS IS HERE &lt;&lt;</a:t>
              </a:r>
              <a:endParaRPr sz="11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  <p:cxnSp>
          <p:nvCxnSpPr>
            <p:cNvPr id="453" name="Google Shape;453;p31"/>
            <p:cNvCxnSpPr/>
            <p:nvPr/>
          </p:nvCxnSpPr>
          <p:spPr>
            <a:xfrm flipH="1">
              <a:off x="3285475" y="3103450"/>
              <a:ext cx="9900" cy="3518700"/>
            </a:xfrm>
            <a:prstGeom prst="straightConnector1">
              <a:avLst/>
            </a:prstGeom>
            <a:noFill/>
            <a:ln cap="flat" cmpd="sng" w="19050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4" name="Google Shape;454;p31"/>
            <p:cNvCxnSpPr/>
            <p:nvPr/>
          </p:nvCxnSpPr>
          <p:spPr>
            <a:xfrm>
              <a:off x="6098325" y="3020250"/>
              <a:ext cx="0" cy="2818500"/>
            </a:xfrm>
            <a:prstGeom prst="straightConnector1">
              <a:avLst/>
            </a:prstGeom>
            <a:noFill/>
            <a:ln cap="flat" cmpd="sng" w="19050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5" name="Google Shape;455;p31"/>
            <p:cNvCxnSpPr/>
            <p:nvPr/>
          </p:nvCxnSpPr>
          <p:spPr>
            <a:xfrm flipH="1">
              <a:off x="8679350" y="3020250"/>
              <a:ext cx="900" cy="3638400"/>
            </a:xfrm>
            <a:prstGeom prst="straightConnector1">
              <a:avLst/>
            </a:prstGeom>
            <a:noFill/>
            <a:ln cap="flat" cmpd="sng" w="19050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56" name="Google Shape;456;p31"/>
          <p:cNvSpPr txBox="1"/>
          <p:nvPr/>
        </p:nvSpPr>
        <p:spPr>
          <a:xfrm>
            <a:off x="1524000" y="494875"/>
            <a:ext cx="6178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57" name="Google Shape;457;p31"/>
          <p:cNvSpPr txBox="1"/>
          <p:nvPr/>
        </p:nvSpPr>
        <p:spPr>
          <a:xfrm>
            <a:off x="1524000" y="494875"/>
            <a:ext cx="7401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METHODOLOGY</a:t>
            </a:r>
            <a:endParaRPr sz="28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58" name="Google Shape;458;p31"/>
          <p:cNvSpPr/>
          <p:nvPr/>
        </p:nvSpPr>
        <p:spPr>
          <a:xfrm>
            <a:off x="678782" y="434138"/>
            <a:ext cx="622800" cy="622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bl" dir="7980000" dist="95250">
              <a:srgbClr val="80CEE8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-FR" sz="28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4</a:t>
            </a:r>
            <a:endParaRPr sz="15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459" name="Google Shape;45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6900" y="4396500"/>
            <a:ext cx="735700" cy="774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2600" y="5537825"/>
            <a:ext cx="1203150" cy="111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89125" y="4685362"/>
            <a:ext cx="852451" cy="85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2"/>
          <p:cNvSpPr txBox="1"/>
          <p:nvPr/>
        </p:nvSpPr>
        <p:spPr>
          <a:xfrm>
            <a:off x="1524000" y="494875"/>
            <a:ext cx="8559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Results - Predictive model</a:t>
            </a:r>
            <a:endParaRPr sz="15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67" name="Google Shape;467;p32"/>
          <p:cNvSpPr/>
          <p:nvPr/>
        </p:nvSpPr>
        <p:spPr>
          <a:xfrm>
            <a:off x="678782" y="434138"/>
            <a:ext cx="622800" cy="622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bl" dir="7980000" dist="95250">
              <a:srgbClr val="80CEE8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-FR" sz="28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5</a:t>
            </a:r>
            <a:endParaRPr sz="15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468" name="Google Shape;46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2095" y="4866570"/>
            <a:ext cx="2999900" cy="20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32"/>
          <p:cNvSpPr/>
          <p:nvPr/>
        </p:nvSpPr>
        <p:spPr>
          <a:xfrm>
            <a:off x="3581850" y="1376325"/>
            <a:ext cx="5028300" cy="958500"/>
          </a:xfrm>
          <a:prstGeom prst="roundRect">
            <a:avLst>
              <a:gd fmla="val 16667" name="adj"/>
            </a:avLst>
          </a:prstGeom>
          <a:solidFill>
            <a:srgbClr val="80CEE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latin typeface="Proxima Nova Semibold"/>
                <a:ea typeface="Proxima Nova Semibold"/>
                <a:cs typeface="Proxima Nova Semibold"/>
                <a:sym typeface="Proxima Nova Semibold"/>
              </a:rPr>
              <a:t>BAD PERFORMANCE OF OUR MODEL… 😭</a:t>
            </a:r>
            <a:endParaRPr sz="1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600">
                <a:latin typeface="Proxima Nova Semibold"/>
                <a:ea typeface="Proxima Nova Semibold"/>
                <a:cs typeface="Proxima Nova Semibold"/>
                <a:sym typeface="Proxima Nova Semibold"/>
              </a:rPr>
              <a:t>Best R2 computed = 0.23</a:t>
            </a:r>
            <a:endParaRPr i="1" sz="1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latin typeface="Proxima Nova Semibold"/>
                <a:ea typeface="Proxima Nova Semibold"/>
                <a:cs typeface="Proxima Nova Semibold"/>
                <a:sym typeface="Proxima Nova Semibold"/>
              </a:rPr>
              <a:t>It could be caused by :</a:t>
            </a:r>
            <a:endParaRPr sz="1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70" name="Google Shape;470;p32"/>
          <p:cNvSpPr/>
          <p:nvPr/>
        </p:nvSpPr>
        <p:spPr>
          <a:xfrm rot="5400000">
            <a:off x="1576908" y="2926604"/>
            <a:ext cx="142500" cy="142500"/>
          </a:xfrm>
          <a:prstGeom prst="ellipse">
            <a:avLst/>
          </a:prstGeom>
          <a:solidFill>
            <a:srgbClr val="80CEE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2"/>
          <p:cNvSpPr txBox="1"/>
          <p:nvPr/>
        </p:nvSpPr>
        <p:spPr>
          <a:xfrm>
            <a:off x="1941200" y="2785525"/>
            <a:ext cx="7072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insufficient size of datasets (ending with about 3000 rows)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2" name="Google Shape;472;p32"/>
          <p:cNvSpPr/>
          <p:nvPr/>
        </p:nvSpPr>
        <p:spPr>
          <a:xfrm rot="5400000">
            <a:off x="1576908" y="3482404"/>
            <a:ext cx="142500" cy="142500"/>
          </a:xfrm>
          <a:prstGeom prst="ellipse">
            <a:avLst/>
          </a:prstGeom>
          <a:solidFill>
            <a:srgbClr val="80CEE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2"/>
          <p:cNvSpPr txBox="1"/>
          <p:nvPr/>
        </p:nvSpPr>
        <p:spPr>
          <a:xfrm>
            <a:off x="1941200" y="3341325"/>
            <a:ext cx="6721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too many missing values in proportion, replaced by KNN : created bias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4" name="Google Shape;474;p32"/>
          <p:cNvSpPr/>
          <p:nvPr/>
        </p:nvSpPr>
        <p:spPr>
          <a:xfrm rot="5400000">
            <a:off x="1576908" y="4103079"/>
            <a:ext cx="142500" cy="142500"/>
          </a:xfrm>
          <a:prstGeom prst="ellipse">
            <a:avLst/>
          </a:prstGeom>
          <a:solidFill>
            <a:srgbClr val="80CEE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2"/>
          <p:cNvSpPr txBox="1"/>
          <p:nvPr/>
        </p:nvSpPr>
        <p:spPr>
          <a:xfrm>
            <a:off x="1941200" y="3962000"/>
            <a:ext cx="783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too many outliers that we can’t removed (due to </a:t>
            </a:r>
            <a:r>
              <a:rPr lang="fr-FR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insufficient</a:t>
            </a:r>
            <a:r>
              <a:rPr lang="fr-FR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number of rows)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6" name="Google Shape;476;p32"/>
          <p:cNvSpPr/>
          <p:nvPr/>
        </p:nvSpPr>
        <p:spPr>
          <a:xfrm rot="5400000">
            <a:off x="1576908" y="4674856"/>
            <a:ext cx="142500" cy="142500"/>
          </a:xfrm>
          <a:prstGeom prst="ellipse">
            <a:avLst/>
          </a:prstGeom>
          <a:solidFill>
            <a:srgbClr val="80CEE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2"/>
          <p:cNvSpPr txBox="1"/>
          <p:nvPr/>
        </p:nvSpPr>
        <p:spPr>
          <a:xfrm>
            <a:off x="1941200" y="4533775"/>
            <a:ext cx="867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amount not correlated enough with other variables and too many multicollinearity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8" name="Google Shape;478;p32"/>
          <p:cNvSpPr/>
          <p:nvPr/>
        </p:nvSpPr>
        <p:spPr>
          <a:xfrm rot="5400000">
            <a:off x="1576908" y="5258857"/>
            <a:ext cx="142500" cy="142500"/>
          </a:xfrm>
          <a:prstGeom prst="ellipse">
            <a:avLst/>
          </a:prstGeom>
          <a:solidFill>
            <a:srgbClr val="80CEE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2"/>
          <p:cNvSpPr txBox="1"/>
          <p:nvPr/>
        </p:nvSpPr>
        <p:spPr>
          <a:xfrm>
            <a:off x="1941200" y="5117778"/>
            <a:ext cx="6721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high class imbalance between variables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0" name="Google Shape;480;p32"/>
          <p:cNvSpPr/>
          <p:nvPr/>
        </p:nvSpPr>
        <p:spPr>
          <a:xfrm rot="5400000">
            <a:off x="1576908" y="5916205"/>
            <a:ext cx="142500" cy="142500"/>
          </a:xfrm>
          <a:prstGeom prst="ellipse">
            <a:avLst/>
          </a:prstGeom>
          <a:solidFill>
            <a:srgbClr val="80CEE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2"/>
          <p:cNvSpPr txBox="1"/>
          <p:nvPr/>
        </p:nvSpPr>
        <p:spPr>
          <a:xfrm>
            <a:off x="1941200" y="5659400"/>
            <a:ext cx="6721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only had time to merge data on jobs from our two tools : to complete my model I will also need data from our candidates pipeline !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3"/>
          <p:cNvSpPr txBox="1"/>
          <p:nvPr/>
        </p:nvSpPr>
        <p:spPr>
          <a:xfrm>
            <a:off x="1524000" y="494875"/>
            <a:ext cx="8559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-FR" sz="28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Results - Data Analysis : some outputs…</a:t>
            </a:r>
            <a:endParaRPr sz="15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8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87" name="Google Shape;487;p33"/>
          <p:cNvSpPr/>
          <p:nvPr/>
        </p:nvSpPr>
        <p:spPr>
          <a:xfrm>
            <a:off x="678782" y="434138"/>
            <a:ext cx="622800" cy="622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bl" dir="7980000" dist="95250">
              <a:srgbClr val="80CEE8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-FR" sz="28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6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88" name="Google Shape;488;p33"/>
          <p:cNvSpPr/>
          <p:nvPr/>
        </p:nvSpPr>
        <p:spPr>
          <a:xfrm>
            <a:off x="6654700" y="1436325"/>
            <a:ext cx="4277100" cy="523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  <a:effectLst>
            <a:outerShdw rotWithShape="0" algn="bl" dir="7980000" dist="95250">
              <a:srgbClr val="80CEE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-FR" sz="17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Seasonality</a:t>
            </a:r>
            <a:endParaRPr sz="17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89" name="Google Shape;489;p33"/>
          <p:cNvSpPr/>
          <p:nvPr/>
        </p:nvSpPr>
        <p:spPr>
          <a:xfrm>
            <a:off x="737200" y="1436325"/>
            <a:ext cx="4277100" cy="523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  <a:effectLst>
            <a:outerShdw rotWithShape="0" algn="bl" dir="7980000" dist="95250">
              <a:srgbClr val="80CEE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fr-FR" sz="1700">
                <a:latin typeface="Proxima Nova Semibold"/>
                <a:ea typeface="Proxima Nova Semibold"/>
                <a:cs typeface="Proxima Nova Semibold"/>
                <a:sym typeface="Proxima Nova Semibold"/>
              </a:rPr>
              <a:t>Typical client</a:t>
            </a:r>
            <a:endParaRPr sz="17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90" name="Google Shape;490;p33"/>
          <p:cNvSpPr txBox="1"/>
          <p:nvPr/>
        </p:nvSpPr>
        <p:spPr>
          <a:xfrm>
            <a:off x="537875" y="2213802"/>
            <a:ext cx="47919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small-sized company in a high-paced and highly competitive environment, operating (mainly) in the service sector, and aiming at professionalizing itself. 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91" name="Google Shape;49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013" y="3056125"/>
            <a:ext cx="3345626" cy="3716275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33"/>
          <p:cNvSpPr txBox="1"/>
          <p:nvPr/>
        </p:nvSpPr>
        <p:spPr>
          <a:xfrm>
            <a:off x="6397300" y="2213802"/>
            <a:ext cx="47919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For opening jobs and integrating candidates into our program, high season is the first 4 months of the year.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To close jobs and earn $$, high season is from may to july.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last 4 months of the year are far less profitable for our recruitment business !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93" name="Google Shape;49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8264" y="3493152"/>
            <a:ext cx="2589973" cy="313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4"/>
          <p:cNvSpPr txBox="1"/>
          <p:nvPr/>
        </p:nvSpPr>
        <p:spPr>
          <a:xfrm>
            <a:off x="1524000" y="494875"/>
            <a:ext cx="8559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Results - Data Analysis : some outputs…</a:t>
            </a:r>
            <a:endParaRPr sz="15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8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99" name="Google Shape;499;p34"/>
          <p:cNvSpPr/>
          <p:nvPr/>
        </p:nvSpPr>
        <p:spPr>
          <a:xfrm>
            <a:off x="678782" y="434138"/>
            <a:ext cx="622800" cy="622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bl" dir="7980000" dist="95250">
              <a:srgbClr val="80CEE8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6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500" name="Google Shape;500;p34"/>
          <p:cNvSpPr txBox="1"/>
          <p:nvPr/>
        </p:nvSpPr>
        <p:spPr>
          <a:xfrm>
            <a:off x="1524000" y="2885000"/>
            <a:ext cx="6699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500">
                <a:solidFill>
                  <a:srgbClr val="80CEE8"/>
                </a:solidFill>
                <a:latin typeface="Proxima Nova"/>
                <a:ea typeface="Proxima Nova"/>
                <a:cs typeface="Proxima Nova"/>
                <a:sym typeface="Proxima Nova"/>
              </a:rPr>
              <a:t>THE FULL ANALYSIS RIGHT </a:t>
            </a:r>
            <a:r>
              <a:rPr b="1" lang="fr-FR" sz="25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HERE</a:t>
            </a:r>
            <a:endParaRPr b="1" sz="3000">
              <a:solidFill>
                <a:srgbClr val="80CEE8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01" name="Google Shape;50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8000" y="3101500"/>
            <a:ext cx="4224000" cy="375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5"/>
          <p:cNvSpPr txBox="1"/>
          <p:nvPr/>
        </p:nvSpPr>
        <p:spPr>
          <a:xfrm>
            <a:off x="1524000" y="494875"/>
            <a:ext cx="8559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Next steps</a:t>
            </a:r>
            <a:endParaRPr sz="15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507" name="Google Shape;507;p35"/>
          <p:cNvSpPr/>
          <p:nvPr/>
        </p:nvSpPr>
        <p:spPr>
          <a:xfrm>
            <a:off x="678782" y="434138"/>
            <a:ext cx="622800" cy="622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bl" dir="7980000" dist="95250">
              <a:srgbClr val="80CEE8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508" name="Google Shape;508;p35"/>
          <p:cNvSpPr/>
          <p:nvPr/>
        </p:nvSpPr>
        <p:spPr>
          <a:xfrm>
            <a:off x="1524802" y="2379327"/>
            <a:ext cx="3038400" cy="1141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80C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900">
                <a:latin typeface="Proxima Nova"/>
                <a:ea typeface="Proxima Nova"/>
                <a:cs typeface="Proxima Nova"/>
                <a:sym typeface="Proxima Nova"/>
              </a:rPr>
              <a:t>SALES PREDICTIONS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09" name="Google Shape;509;p35"/>
          <p:cNvSpPr/>
          <p:nvPr/>
        </p:nvSpPr>
        <p:spPr>
          <a:xfrm>
            <a:off x="7145702" y="2379327"/>
            <a:ext cx="3038400" cy="1141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80C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900">
                <a:latin typeface="Proxima Nova"/>
                <a:ea typeface="Proxima Nova"/>
                <a:cs typeface="Proxima Nova"/>
                <a:sym typeface="Proxima Nova"/>
              </a:rPr>
              <a:t>SELECTION PREDICTIONS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10" name="Google Shape;510;p35"/>
          <p:cNvSpPr txBox="1"/>
          <p:nvPr/>
        </p:nvSpPr>
        <p:spPr>
          <a:xfrm>
            <a:off x="2514900" y="1390375"/>
            <a:ext cx="7162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80CEE8"/>
                </a:solidFill>
                <a:latin typeface="Proxima Nova"/>
                <a:ea typeface="Proxima Nova"/>
                <a:cs typeface="Proxima Nova"/>
                <a:sym typeface="Proxima Nova"/>
              </a:rPr>
              <a:t>FOR THE FINAL PROJECT, I WOULD LIKE TO CONTINUE THIS WORK WITH TWO POSSIBLE OPTIONS :</a:t>
            </a:r>
            <a:endParaRPr b="1" sz="2000">
              <a:solidFill>
                <a:srgbClr val="80CEE8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11" name="Google Shape;511;p35"/>
          <p:cNvSpPr txBox="1"/>
          <p:nvPr/>
        </p:nvSpPr>
        <p:spPr>
          <a:xfrm>
            <a:off x="476750" y="3631850"/>
            <a:ext cx="5134500" cy="29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Improving the current model by :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★"/>
            </a:pPr>
            <a:r>
              <a:rPr lang="fr-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improving the cleaning of the current model : no KNN for every columns to avoid too much bias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★"/>
            </a:pPr>
            <a:r>
              <a:rPr lang="fr-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adding candidates data to the current database (the success factor of a recruitment always depends on our sales variables, but also on our candidates pipeline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★"/>
            </a:pPr>
            <a:r>
              <a:rPr lang="fr-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using a better performing model (that we will see in the following of the class 😉…)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12" name="Google Shape;512;p35"/>
          <p:cNvSpPr txBox="1"/>
          <p:nvPr/>
        </p:nvSpPr>
        <p:spPr>
          <a:xfrm>
            <a:off x="5997450" y="3631850"/>
            <a:ext cx="5334900" cy="29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Improving the selection process of our candidates :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★"/>
            </a:pPr>
            <a:r>
              <a:rPr lang="fr-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CURRENT SITUATION : done manually today, based on selection grid and criteria, </a:t>
            </a:r>
            <a:r>
              <a:rPr lang="fr-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one full-time employee dedicated to it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★"/>
            </a:pPr>
            <a:r>
              <a:rPr lang="fr-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Objective : building a model analysing previous applications (lost vs won vs admission criteria) to compute the chance of a new application to be admitted in the program + combining this output with our jobs pipeline (do we have opportunities for this candidate ? How much chance to recruit him after integrating him into the program ?)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★"/>
            </a:pPr>
            <a:r>
              <a:rPr lang="fr-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Output : a probability for being accepted in the program, and then hired by a client, for each application ! 💪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gnition Master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6EB684"/>
      </a:accent1>
      <a:accent2>
        <a:srgbClr val="AEA4D8"/>
      </a:accent2>
      <a:accent3>
        <a:srgbClr val="F5C2DB"/>
      </a:accent3>
      <a:accent4>
        <a:srgbClr val="FFED73"/>
      </a:accent4>
      <a:accent5>
        <a:srgbClr val="F8A798"/>
      </a:accent5>
      <a:accent6>
        <a:srgbClr val="000000"/>
      </a:accent6>
      <a:hlink>
        <a:srgbClr val="6EB684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