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88" r:id="rId5"/>
  </p:sldMasterIdLst>
  <p:notesMasterIdLst>
    <p:notesMasterId r:id="rId7"/>
  </p:notesMasterIdLst>
  <p:handoutMasterIdLst>
    <p:handoutMasterId r:id="rId8"/>
  </p:handoutMasterIdLst>
  <p:sldIdLst>
    <p:sldId id="263" r:id="rId6"/>
  </p:sldIdLst>
  <p:sldSz cx="42803763" cy="3027521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380428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76085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14128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52170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1902132" algn="l" defTabSz="760855" rtl="0" eaLnBrk="1" latinLnBrk="0" hangingPunct="1"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282559" algn="l" defTabSz="760855" rtl="0" eaLnBrk="1" latinLnBrk="0" hangingPunct="1"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2662987" algn="l" defTabSz="760855" rtl="0" eaLnBrk="1" latinLnBrk="0" hangingPunct="1"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043414" algn="l" defTabSz="760855" rtl="0" eaLnBrk="1" latinLnBrk="0" hangingPunct="1">
      <a:defRPr sz="8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</p:showPr>
  <p:clrMru>
    <a:srgbClr val="8AA5DC"/>
    <a:srgbClr val="FFFFFF"/>
    <a:srgbClr val="FF33CC"/>
    <a:srgbClr val="333333"/>
    <a:srgbClr val="FFFFCC"/>
    <a:srgbClr val="FF0000"/>
    <a:srgbClr val="FF3300"/>
    <a:srgbClr val="BB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042" autoAdjust="0"/>
    <p:restoredTop sz="99419" autoAdjust="0"/>
  </p:normalViewPr>
  <p:slideViewPr>
    <p:cSldViewPr>
      <p:cViewPr>
        <p:scale>
          <a:sx n="33" d="100"/>
          <a:sy n="33" d="100"/>
        </p:scale>
        <p:origin x="1140" y="-108"/>
      </p:cViewPr>
      <p:guideLst>
        <p:guide orient="horz" pos="9536"/>
        <p:guide pos="13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465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72" tIns="48486" rIns="96972" bIns="48486" numCol="1" anchor="t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18138" y="0"/>
            <a:ext cx="41449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72" tIns="48486" rIns="96972" bIns="48486" numCol="1" anchor="t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08800"/>
            <a:ext cx="41465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72" tIns="48486" rIns="96972" bIns="48486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18138" y="6908800"/>
            <a:ext cx="41449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72" tIns="48486" rIns="96972" bIns="48486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>
                <a:latin typeface="Arial" pitchFamily="34" charset="0"/>
              </a:defRPr>
            </a:lvl1pPr>
          </a:lstStyle>
          <a:p>
            <a:fld id="{9A296C77-D5C5-4291-A3D9-360639F94C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042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085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12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2170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02132" algn="l" defTabSz="76085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282559" algn="l" defTabSz="76085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2987" algn="l" defTabSz="76085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043414" algn="l" defTabSz="76085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63850" y="549275"/>
            <a:ext cx="3873500" cy="27416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6625"/>
            <a:ext cx="7680325" cy="3289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968" tIns="47984" rIns="95968" bIns="4798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023" y="9404502"/>
            <a:ext cx="36383728" cy="6489985"/>
          </a:xfrm>
          <a:prstGeom prst="rect">
            <a:avLst/>
          </a:prstGeom>
        </p:spPr>
        <p:txBody>
          <a:bodyPr lIns="76084" tIns="38042" rIns="76084" bIns="3804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038" y="17155954"/>
            <a:ext cx="29963697" cy="7736999"/>
          </a:xfrm>
        </p:spPr>
        <p:txBody>
          <a:bodyPr/>
          <a:lstStyle>
            <a:lvl1pPr marL="0" indent="0" algn="ctr">
              <a:buNone/>
              <a:defRPr/>
            </a:lvl1pPr>
            <a:lvl2pPr marL="380428" indent="0" algn="ctr">
              <a:buNone/>
              <a:defRPr/>
            </a:lvl2pPr>
            <a:lvl3pPr marL="760855" indent="0" algn="ctr">
              <a:buNone/>
              <a:defRPr/>
            </a:lvl3pPr>
            <a:lvl4pPr marL="1141282" indent="0" algn="ctr">
              <a:buNone/>
              <a:defRPr/>
            </a:lvl4pPr>
            <a:lvl5pPr marL="1521705" indent="0" algn="ctr">
              <a:buNone/>
              <a:defRPr/>
            </a:lvl5pPr>
            <a:lvl6pPr marL="1902132" indent="0" algn="ctr">
              <a:buNone/>
              <a:defRPr/>
            </a:lvl6pPr>
            <a:lvl7pPr marL="2282559" indent="0" algn="ctr">
              <a:buNone/>
              <a:defRPr/>
            </a:lvl7pPr>
            <a:lvl8pPr marL="2662987" indent="0" algn="ctr">
              <a:buNone/>
              <a:defRPr/>
            </a:lvl8pPr>
            <a:lvl9pPr marL="30434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F21AD-BD5A-434B-AD8E-9A8301050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12849"/>
            <a:ext cx="38522858" cy="5045869"/>
          </a:xfrm>
          <a:prstGeom prst="rect">
            <a:avLst/>
          </a:prstGeom>
        </p:spPr>
        <p:txBody>
          <a:bodyPr lIns="76084" tIns="38042" rIns="76084" bIns="3804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629AC-0338-4569-AEA5-85EA02CD03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3257" y="1212852"/>
            <a:ext cx="9630051" cy="25831171"/>
          </a:xfrm>
          <a:prstGeom prst="rect">
            <a:avLst/>
          </a:prstGeom>
        </p:spPr>
        <p:txBody>
          <a:bodyPr vert="eaVert" lIns="76084" tIns="38042" rIns="76084" bIns="3804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55" y="1212852"/>
            <a:ext cx="28765411" cy="258311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003D2-4E3F-4D54-B94A-949D999F9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12849"/>
            <a:ext cx="38522858" cy="5045869"/>
          </a:xfrm>
          <a:prstGeom prst="rect">
            <a:avLst/>
          </a:prstGeom>
        </p:spPr>
        <p:txBody>
          <a:bodyPr lIns="76084" tIns="38042" rIns="76084" bIns="3804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40455" y="7064219"/>
            <a:ext cx="19197731" cy="1997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1465577" y="7064219"/>
            <a:ext cx="19197731" cy="9926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465577" y="17116534"/>
            <a:ext cx="19197731" cy="9927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E1B25-BC3E-4D33-AABE-D3695E710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96886" y="6055043"/>
            <a:ext cx="36754165" cy="8073390"/>
          </a:xfrm>
          <a:ln>
            <a:noFill/>
          </a:ln>
        </p:spPr>
        <p:txBody>
          <a:bodyPr vert="horz" tIns="0" rIns="8351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496886" y="14252642"/>
            <a:ext cx="36768433" cy="7736999"/>
          </a:xfrm>
        </p:spPr>
        <p:txBody>
          <a:bodyPr lIns="0" rIns="83518"/>
          <a:lstStyle>
            <a:lvl1pPr marL="0" marR="208796" indent="0" algn="r">
              <a:buNone/>
              <a:defRPr>
                <a:solidFill>
                  <a:schemeClr val="tx1"/>
                </a:solidFill>
              </a:defRPr>
            </a:lvl1pPr>
            <a:lvl2pPr marL="2087962" indent="0" algn="ctr">
              <a:buNone/>
            </a:lvl2pPr>
            <a:lvl3pPr marL="4175923" indent="0" algn="ctr">
              <a:buNone/>
            </a:lvl3pPr>
            <a:lvl4pPr marL="6263885" indent="0" algn="ctr">
              <a:buNone/>
            </a:lvl4pPr>
            <a:lvl5pPr marL="8351846" indent="0" algn="ctr">
              <a:buNone/>
            </a:lvl5pPr>
            <a:lvl6pPr marL="10439808" indent="0" algn="ctr">
              <a:buNone/>
            </a:lvl6pPr>
            <a:lvl7pPr marL="12527770" indent="0" algn="ctr">
              <a:buNone/>
            </a:lvl7pPr>
            <a:lvl8pPr marL="14615731" indent="0" algn="ctr">
              <a:buNone/>
            </a:lvl8pPr>
            <a:lvl9pPr marL="16703693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21AD-BD5A-434B-AD8E-9A8301050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136B-39F1-4A22-B2D2-09F1ABB02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618" y="5812841"/>
            <a:ext cx="36383199" cy="601467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2618" y="11939966"/>
            <a:ext cx="36383199" cy="6664749"/>
          </a:xfrm>
        </p:spPr>
        <p:txBody>
          <a:bodyPr lIns="208796" rIns="208796" anchor="t"/>
          <a:lstStyle>
            <a:lvl1pPr marL="0" indent="0">
              <a:buNone/>
              <a:defRPr sz="10100">
                <a:solidFill>
                  <a:schemeClr val="tx1"/>
                </a:solidFill>
              </a:defRPr>
            </a:lvl1pPr>
            <a:lvl2pPr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9759-64B9-48AA-ACBD-701DE58D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88" y="3108255"/>
            <a:ext cx="38523387" cy="5045869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188" y="8476375"/>
            <a:ext cx="18904995" cy="19577971"/>
          </a:xfrm>
        </p:spPr>
        <p:txBody>
          <a:bodyPr/>
          <a:lstStyle>
            <a:lvl1pPr>
              <a:defRPr sz="119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8580" y="8476375"/>
            <a:ext cx="18904995" cy="19577971"/>
          </a:xfrm>
        </p:spPr>
        <p:txBody>
          <a:bodyPr/>
          <a:lstStyle>
            <a:lvl1pPr>
              <a:defRPr sz="119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03AD-4566-4840-BFDA-F27B59B99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88" y="3108255"/>
            <a:ext cx="38523387" cy="5045869"/>
          </a:xfrm>
        </p:spPr>
        <p:txBody>
          <a:bodyPr tIns="208796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9" y="8190147"/>
            <a:ext cx="18912429" cy="2910764"/>
          </a:xfrm>
        </p:spPr>
        <p:txBody>
          <a:bodyPr lIns="208796" tIns="0" rIns="208796" bIns="0" anchor="ctr">
            <a:noAutofit/>
          </a:bodyPr>
          <a:lstStyle>
            <a:lvl1pPr marL="0" indent="0">
              <a:buNone/>
              <a:defRPr sz="11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200" b="1"/>
            </a:lvl2pPr>
            <a:lvl3pPr>
              <a:buNone/>
              <a:defRPr sz="8200" b="1"/>
            </a:lvl3pPr>
            <a:lvl4pPr>
              <a:buNone/>
              <a:defRPr sz="7300" b="1"/>
            </a:lvl4pPr>
            <a:lvl5pPr>
              <a:buNone/>
              <a:defRPr sz="7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1743719" y="8210055"/>
            <a:ext cx="18919858" cy="2890859"/>
          </a:xfrm>
        </p:spPr>
        <p:txBody>
          <a:bodyPr lIns="208796" tIns="0" rIns="208796" bIns="0" anchor="ctr"/>
          <a:lstStyle>
            <a:lvl1pPr marL="0" indent="0">
              <a:buNone/>
              <a:defRPr sz="11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200" b="1"/>
            </a:lvl2pPr>
            <a:lvl3pPr>
              <a:buNone/>
              <a:defRPr sz="8200" b="1"/>
            </a:lvl3pPr>
            <a:lvl4pPr>
              <a:buNone/>
              <a:defRPr sz="7300" b="1"/>
            </a:lvl4pPr>
            <a:lvl5pPr>
              <a:buNone/>
              <a:defRPr sz="7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40189" y="11100912"/>
            <a:ext cx="18912429" cy="16977252"/>
          </a:xfrm>
        </p:spPr>
        <p:txBody>
          <a:bodyPr tIns="0"/>
          <a:lstStyle>
            <a:lvl1pPr>
              <a:defRPr sz="101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3719" y="11100912"/>
            <a:ext cx="18919858" cy="16977252"/>
          </a:xfrm>
        </p:spPr>
        <p:txBody>
          <a:bodyPr tIns="0"/>
          <a:lstStyle>
            <a:lvl1pPr>
              <a:defRPr sz="101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76E6-B24A-4649-B612-469402611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88" y="3108255"/>
            <a:ext cx="38880085" cy="5045869"/>
          </a:xfrm>
        </p:spPr>
        <p:txBody>
          <a:bodyPr vert="horz" tIns="20879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2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B05-4443-4B85-B7B8-3F2D2BD03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7F19-BF64-4F1B-8D22-F25CDAA37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12849"/>
            <a:ext cx="38522858" cy="5045869"/>
          </a:xfrm>
          <a:prstGeom prst="rect">
            <a:avLst/>
          </a:prstGeom>
        </p:spPr>
        <p:txBody>
          <a:bodyPr lIns="76084" tIns="38042" rIns="76084" bIns="3804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4136B-39F1-4A22-B2D2-09F1ABB02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282" y="2270650"/>
            <a:ext cx="12841129" cy="512996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1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210282" y="7400608"/>
            <a:ext cx="12841129" cy="20183475"/>
          </a:xfrm>
        </p:spPr>
        <p:txBody>
          <a:bodyPr lIns="83518" rIns="83518"/>
          <a:lstStyle>
            <a:lvl1pPr marL="0" indent="0" algn="l">
              <a:buNone/>
              <a:defRPr sz="6400"/>
            </a:lvl1pPr>
            <a:lvl2pPr indent="0" algn="l">
              <a:buNone/>
              <a:defRPr sz="5500"/>
            </a:lvl2pPr>
            <a:lvl3pPr indent="0" algn="l">
              <a:buNone/>
              <a:defRPr sz="4600"/>
            </a:lvl3pPr>
            <a:lvl4pPr indent="0" algn="l">
              <a:buNone/>
              <a:defRPr sz="4100"/>
            </a:lvl4pPr>
            <a:lvl5pPr indent="0" algn="l">
              <a:buNone/>
              <a:defRPr sz="4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735082" y="7400608"/>
            <a:ext cx="23928493" cy="20183475"/>
          </a:xfrm>
        </p:spPr>
        <p:txBody>
          <a:bodyPr tIns="0"/>
          <a:lstStyle>
            <a:lvl1pPr>
              <a:defRPr sz="12800"/>
            </a:lvl1pPr>
            <a:lvl2pPr>
              <a:defRPr sz="11900"/>
            </a:lvl2pPr>
            <a:lvl3pPr>
              <a:defRPr sz="11000"/>
            </a:lvl3pPr>
            <a:lvl4pPr>
              <a:defRPr sz="9200"/>
            </a:lvl4pPr>
            <a:lvl5pPr>
              <a:defRPr sz="8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216-37F1-409C-9CC3-96D5B81AD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4819132" y="4891698"/>
            <a:ext cx="24612164" cy="1816512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592" tIns="208796" rIns="417592" bIns="20879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37467963" y="23661148"/>
            <a:ext cx="727664" cy="68623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592" tIns="208796" rIns="417592" bIns="20879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85" y="5195950"/>
            <a:ext cx="10358511" cy="6986612"/>
          </a:xfrm>
        </p:spPr>
        <p:txBody>
          <a:bodyPr vert="horz" lIns="208796" tIns="208796" rIns="208796" bIns="208796" anchor="b"/>
          <a:lstStyle>
            <a:lvl1pPr algn="l">
              <a:buNone/>
              <a:defRPr sz="9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584" y="12487907"/>
            <a:ext cx="10344243" cy="9620790"/>
          </a:xfrm>
        </p:spPr>
        <p:txBody>
          <a:bodyPr lIns="292315" rIns="208796" bIns="208796" anchor="t"/>
          <a:lstStyle>
            <a:lvl1pPr marL="0" indent="0" algn="l">
              <a:spcBef>
                <a:spcPts val="1141"/>
              </a:spcBef>
              <a:buFontTx/>
              <a:buNone/>
              <a:defRPr sz="59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809991" y="28060640"/>
            <a:ext cx="2853584" cy="1611874"/>
          </a:xfrm>
        </p:spPr>
        <p:txBody>
          <a:bodyPr/>
          <a:lstStyle/>
          <a:p>
            <a:fld id="{494371F8-6F93-456A-961C-C73A0E980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6317264" y="5295368"/>
            <a:ext cx="21615900" cy="17357789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47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44588" y="25677866"/>
            <a:ext cx="42892938" cy="45973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7592" tIns="208796" rIns="417592" bIns="208796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0510136" y="27457939"/>
            <a:ext cx="22293627" cy="28172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7592" tIns="208796" rIns="417592" bIns="208796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9AC-0338-4569-AEA5-85EA02CD0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2728" y="4036702"/>
            <a:ext cx="9630847" cy="2300776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188" y="4036702"/>
            <a:ext cx="28179144" cy="2300776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3D2-4E3F-4D54-B94A-949D999F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12849"/>
            <a:ext cx="3852285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40455" y="7064219"/>
            <a:ext cx="19197731" cy="1997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1465577" y="7064219"/>
            <a:ext cx="19197731" cy="9926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465577" y="17116534"/>
            <a:ext cx="19197731" cy="9927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E1B25-BC3E-4D33-AABE-D3695E710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205" y="19454192"/>
            <a:ext cx="36383728" cy="6012994"/>
          </a:xfrm>
          <a:prstGeom prst="rect">
            <a:avLst/>
          </a:prstGeom>
        </p:spPr>
        <p:txBody>
          <a:bodyPr lIns="76084" tIns="38042" rIns="76084" bIns="38042"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205" y="12831486"/>
            <a:ext cx="36383728" cy="6622705"/>
          </a:xfrm>
        </p:spPr>
        <p:txBody>
          <a:bodyPr anchor="b"/>
          <a:lstStyle>
            <a:lvl1pPr marL="0" indent="0">
              <a:buNone/>
              <a:defRPr sz="1800"/>
            </a:lvl1pPr>
            <a:lvl2pPr marL="380428" indent="0">
              <a:buNone/>
              <a:defRPr sz="1300"/>
            </a:lvl2pPr>
            <a:lvl3pPr marL="760855" indent="0">
              <a:buNone/>
              <a:defRPr sz="1300"/>
            </a:lvl3pPr>
            <a:lvl4pPr marL="1141282" indent="0">
              <a:buNone/>
              <a:defRPr sz="1300"/>
            </a:lvl4pPr>
            <a:lvl5pPr marL="1521705" indent="0">
              <a:buNone/>
              <a:defRPr sz="1300"/>
            </a:lvl5pPr>
            <a:lvl6pPr marL="1902132" indent="0">
              <a:buNone/>
              <a:defRPr sz="1300"/>
            </a:lvl6pPr>
            <a:lvl7pPr marL="2282559" indent="0">
              <a:buNone/>
              <a:defRPr sz="1300"/>
            </a:lvl7pPr>
            <a:lvl8pPr marL="2662987" indent="0">
              <a:buNone/>
              <a:defRPr sz="1300"/>
            </a:lvl8pPr>
            <a:lvl9pPr marL="304341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39759-64B9-48AA-ACBD-701DE58DAE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12849"/>
            <a:ext cx="38522858" cy="5045869"/>
          </a:xfrm>
          <a:prstGeom prst="rect">
            <a:avLst/>
          </a:prstGeom>
        </p:spPr>
        <p:txBody>
          <a:bodyPr lIns="76084" tIns="38042" rIns="76084" bIns="3804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55" y="7064219"/>
            <a:ext cx="19197731" cy="19979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65577" y="7064219"/>
            <a:ext cx="19197731" cy="19979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E03AD-4566-4840-BFDA-F27B59B99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12849"/>
            <a:ext cx="38522858" cy="5045869"/>
          </a:xfrm>
          <a:prstGeom prst="rect">
            <a:avLst/>
          </a:prstGeom>
        </p:spPr>
        <p:txBody>
          <a:bodyPr lIns="76084" tIns="38042" rIns="76084" bIns="3804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55" y="6776446"/>
            <a:ext cx="18912429" cy="2825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80428" indent="0">
              <a:buNone/>
              <a:defRPr sz="1800" b="1"/>
            </a:lvl2pPr>
            <a:lvl3pPr marL="760855" indent="0">
              <a:buNone/>
              <a:defRPr sz="1300" b="1"/>
            </a:lvl3pPr>
            <a:lvl4pPr marL="1141282" indent="0">
              <a:buNone/>
              <a:defRPr sz="1300" b="1"/>
            </a:lvl4pPr>
            <a:lvl5pPr marL="1521705" indent="0">
              <a:buNone/>
              <a:defRPr sz="1300" b="1"/>
            </a:lvl5pPr>
            <a:lvl6pPr marL="1902132" indent="0">
              <a:buNone/>
              <a:defRPr sz="1300" b="1"/>
            </a:lvl6pPr>
            <a:lvl7pPr marL="2282559" indent="0">
              <a:buNone/>
              <a:defRPr sz="1300" b="1"/>
            </a:lvl7pPr>
            <a:lvl8pPr marL="2662987" indent="0">
              <a:buNone/>
              <a:defRPr sz="1300" b="1"/>
            </a:lvl8pPr>
            <a:lvl9pPr marL="304341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55" y="9601607"/>
            <a:ext cx="18912429" cy="174424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4249" y="6776446"/>
            <a:ext cx="18919062" cy="2825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80428" indent="0">
              <a:buNone/>
              <a:defRPr sz="1800" b="1"/>
            </a:lvl2pPr>
            <a:lvl3pPr marL="760855" indent="0">
              <a:buNone/>
              <a:defRPr sz="1300" b="1"/>
            </a:lvl3pPr>
            <a:lvl4pPr marL="1141282" indent="0">
              <a:buNone/>
              <a:defRPr sz="1300" b="1"/>
            </a:lvl4pPr>
            <a:lvl5pPr marL="1521705" indent="0">
              <a:buNone/>
              <a:defRPr sz="1300" b="1"/>
            </a:lvl5pPr>
            <a:lvl6pPr marL="1902132" indent="0">
              <a:buNone/>
              <a:defRPr sz="1300" b="1"/>
            </a:lvl6pPr>
            <a:lvl7pPr marL="2282559" indent="0">
              <a:buNone/>
              <a:defRPr sz="1300" b="1"/>
            </a:lvl7pPr>
            <a:lvl8pPr marL="2662987" indent="0">
              <a:buNone/>
              <a:defRPr sz="1300" b="1"/>
            </a:lvl8pPr>
            <a:lvl9pPr marL="304341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4249" y="9601607"/>
            <a:ext cx="18919062" cy="174424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76E6-B24A-4649-B612-469402611C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12849"/>
            <a:ext cx="38522858" cy="5045869"/>
          </a:xfrm>
          <a:prstGeom prst="rect">
            <a:avLst/>
          </a:prstGeom>
        </p:spPr>
        <p:txBody>
          <a:bodyPr lIns="76084" tIns="38042" rIns="76084" bIns="3804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95B05-4443-4B85-B7B8-3F2D2BD03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7F19-BF64-4F1B-8D22-F25CDAA3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58" y="1204965"/>
            <a:ext cx="14082143" cy="5129967"/>
          </a:xfrm>
          <a:prstGeom prst="rect">
            <a:avLst/>
          </a:prstGeom>
        </p:spPr>
        <p:txBody>
          <a:bodyPr lIns="76084" tIns="38042" rIns="76084" bIns="38042"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4815" y="1204967"/>
            <a:ext cx="23928493" cy="2583905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58" y="6334934"/>
            <a:ext cx="14082143" cy="20709089"/>
          </a:xfrm>
        </p:spPr>
        <p:txBody>
          <a:bodyPr/>
          <a:lstStyle>
            <a:lvl1pPr marL="0" indent="0">
              <a:buNone/>
              <a:defRPr sz="1300"/>
            </a:lvl1pPr>
            <a:lvl2pPr marL="380428" indent="0">
              <a:buNone/>
              <a:defRPr sz="900"/>
            </a:lvl2pPr>
            <a:lvl3pPr marL="760855" indent="0">
              <a:buNone/>
              <a:defRPr sz="900"/>
            </a:lvl3pPr>
            <a:lvl4pPr marL="1141282" indent="0">
              <a:buNone/>
              <a:defRPr sz="900"/>
            </a:lvl4pPr>
            <a:lvl5pPr marL="1521705" indent="0">
              <a:buNone/>
              <a:defRPr sz="900"/>
            </a:lvl5pPr>
            <a:lvl6pPr marL="1902132" indent="0">
              <a:buNone/>
              <a:defRPr sz="900"/>
            </a:lvl6pPr>
            <a:lvl7pPr marL="2282559" indent="0">
              <a:buNone/>
              <a:defRPr sz="900"/>
            </a:lvl7pPr>
            <a:lvl8pPr marL="2662987" indent="0">
              <a:buNone/>
              <a:defRPr sz="900"/>
            </a:lvl8pPr>
            <a:lvl9pPr marL="304341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B9216-37F1-409C-9CC3-96D5B81AD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06" y="21192650"/>
            <a:ext cx="25682787" cy="2501912"/>
          </a:xfrm>
          <a:prstGeom prst="rect">
            <a:avLst/>
          </a:prstGeom>
        </p:spPr>
        <p:txBody>
          <a:bodyPr lIns="76084" tIns="38042" rIns="76084" bIns="38042"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9306" y="2705583"/>
            <a:ext cx="25682787" cy="18165128"/>
          </a:xfrm>
        </p:spPr>
        <p:txBody>
          <a:bodyPr/>
          <a:lstStyle>
            <a:lvl1pPr marL="0" indent="0">
              <a:buNone/>
              <a:defRPr sz="2700"/>
            </a:lvl1pPr>
            <a:lvl2pPr marL="380428" indent="0">
              <a:buNone/>
              <a:defRPr sz="2200"/>
            </a:lvl2pPr>
            <a:lvl3pPr marL="760855" indent="0">
              <a:buNone/>
              <a:defRPr sz="1800"/>
            </a:lvl3pPr>
            <a:lvl4pPr marL="1141282" indent="0">
              <a:buNone/>
              <a:defRPr sz="1800"/>
            </a:lvl4pPr>
            <a:lvl5pPr marL="1521705" indent="0">
              <a:buNone/>
              <a:defRPr sz="1800"/>
            </a:lvl5pPr>
            <a:lvl6pPr marL="1902132" indent="0">
              <a:buNone/>
              <a:defRPr sz="1800"/>
            </a:lvl6pPr>
            <a:lvl7pPr marL="2282559" indent="0">
              <a:buNone/>
              <a:defRPr sz="1800"/>
            </a:lvl7pPr>
            <a:lvl8pPr marL="2662987" indent="0">
              <a:buNone/>
              <a:defRPr sz="1800"/>
            </a:lvl8pPr>
            <a:lvl9pPr marL="3043414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306" y="23694560"/>
            <a:ext cx="25682787" cy="3553135"/>
          </a:xfrm>
        </p:spPr>
        <p:txBody>
          <a:bodyPr/>
          <a:lstStyle>
            <a:lvl1pPr marL="0" indent="0">
              <a:buNone/>
              <a:defRPr sz="1300"/>
            </a:lvl1pPr>
            <a:lvl2pPr marL="380428" indent="0">
              <a:buNone/>
              <a:defRPr sz="900"/>
            </a:lvl2pPr>
            <a:lvl3pPr marL="760855" indent="0">
              <a:buNone/>
              <a:defRPr sz="900"/>
            </a:lvl3pPr>
            <a:lvl4pPr marL="1141282" indent="0">
              <a:buNone/>
              <a:defRPr sz="900"/>
            </a:lvl4pPr>
            <a:lvl5pPr marL="1521705" indent="0">
              <a:buNone/>
              <a:defRPr sz="900"/>
            </a:lvl5pPr>
            <a:lvl6pPr marL="1902132" indent="0">
              <a:buNone/>
              <a:defRPr sz="900"/>
            </a:lvl6pPr>
            <a:lvl7pPr marL="2282559" indent="0">
              <a:buNone/>
              <a:defRPr sz="900"/>
            </a:lvl7pPr>
            <a:lvl8pPr marL="2662987" indent="0">
              <a:buNone/>
              <a:defRPr sz="900"/>
            </a:lvl8pPr>
            <a:lvl9pPr marL="304341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371F8-6F93-456A-961C-C73A0E980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5537317"/>
            <a:ext cx="10711558" cy="247378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28346" tIns="115034" rIns="228346" bIns="115034" anchor="ctr"/>
          <a:lstStyle/>
          <a:p>
            <a:pPr marL="854640" indent="-854640" algn="ctr" defTabSz="5232189" eaLnBrk="0" hangingPunct="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2051" name="Picture 14" descr="MPj03905180000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47160" y="3"/>
            <a:ext cx="8966550" cy="11353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52" name="Picture 15" descr="MPj03211020000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968587" y="3"/>
            <a:ext cx="8835176" cy="11353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53" name="Picture 16" descr="MPj03905200000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261636" y="3"/>
            <a:ext cx="7809407" cy="11353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5537314"/>
            <a:ext cx="42803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5918384"/>
            <a:ext cx="42803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0722175" y="29633968"/>
            <a:ext cx="3209220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0711558" y="5537317"/>
            <a:ext cx="0" cy="247378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887766" y="5563599"/>
            <a:ext cx="0" cy="247694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11321979" y="0"/>
            <a:ext cx="0" cy="30275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1691167" y="5918385"/>
            <a:ext cx="0" cy="243568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32092205" y="5918385"/>
            <a:ext cx="0" cy="243568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41819127" y="5918385"/>
            <a:ext cx="0" cy="243568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28346" tIns="115034" rIns="228346" bIns="115034"/>
          <a:lstStyle/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20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0458" y="7064219"/>
            <a:ext cx="38522858" cy="199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047" tIns="38024" rIns="76047" bIns="38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0458" y="27569630"/>
            <a:ext cx="9987016" cy="210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047" tIns="38024" rIns="76047" bIns="380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4889" y="27569630"/>
            <a:ext cx="13553996" cy="210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047" tIns="38024" rIns="76047" bIns="3802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300"/>
            </a:lvl1pPr>
          </a:lstStyle>
          <a:p>
            <a:endParaRPr 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76300" y="27569630"/>
            <a:ext cx="9987016" cy="210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047" tIns="38024" rIns="76047" bIns="380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78F7C13C-1797-4D4D-AA30-3EE427B0BC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6051124" y="13371553"/>
            <a:ext cx="764355" cy="75688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228346" tIns="115034" rIns="228346" bIns="115034" anchor="ctr"/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5pPr>
      <a:lvl6pPr marL="380428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6pPr>
      <a:lvl7pPr marL="760855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7pPr>
      <a:lvl8pPr marL="1141282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8pPr>
      <a:lvl9pPr marL="1521705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9pPr>
    </p:titleStyle>
    <p:bodyStyle>
      <a:lvl1pPr marL="282679" indent="-282679" algn="l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15551" indent="-239088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49744" indent="-188894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332816" indent="-195498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710599" indent="-18889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091026" indent="-18889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471454" indent="-18889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2851881" indent="-18889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232304" indent="-18889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80428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60855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282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705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132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559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662987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3043414" algn="l" defTabSz="76085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44588" y="-31537"/>
            <a:ext cx="42892938" cy="45973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7592" tIns="208796" rIns="417592" bIns="208796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0510136" y="-31536"/>
            <a:ext cx="22293627" cy="28172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7592" tIns="208796" rIns="417592" bIns="208796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140188" y="3108255"/>
            <a:ext cx="38523387" cy="5045869"/>
          </a:xfrm>
          <a:prstGeom prst="rect">
            <a:avLst/>
          </a:prstGeom>
        </p:spPr>
        <p:txBody>
          <a:bodyPr vert="horz" lIns="0" tIns="208796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140188" y="8544338"/>
            <a:ext cx="38523387" cy="19376136"/>
          </a:xfrm>
          <a:prstGeom prst="rect">
            <a:avLst/>
          </a:prstGeom>
        </p:spPr>
        <p:txBody>
          <a:bodyPr vert="horz" lIns="417592" tIns="208796" rIns="417592" bIns="20879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140188" y="28060640"/>
            <a:ext cx="9987545" cy="161187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5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2484431" y="28060640"/>
            <a:ext cx="15694713" cy="161187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5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7096595" y="28060640"/>
            <a:ext cx="3566980" cy="161187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55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F7C13C-1797-4D4D-AA30-3EE427B0B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89019" y="893547"/>
            <a:ext cx="42974847" cy="2866053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1" latinLnBrk="0" hangingPunct="1">
        <a:spcBef>
          <a:spcPct val="0"/>
        </a:spcBef>
        <a:buNone/>
        <a:defRPr kumimoji="0" sz="228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252777" indent="-1252777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1900" kern="1200">
          <a:solidFill>
            <a:schemeClr val="tx1"/>
          </a:solidFill>
          <a:latin typeface="+mn-lt"/>
          <a:ea typeface="+mn-ea"/>
          <a:cs typeface="+mn-cs"/>
        </a:defRPr>
      </a:lvl1pPr>
      <a:lvl2pPr marL="2923146" indent="-11275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923" indent="-11275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8700" indent="-960463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6681478" indent="-960463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7934254" indent="-960463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8769439" indent="-83518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7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022216" indent="-835185" algn="l" rtl="0" eaLnBrk="1" latinLnBrk="0" hangingPunct="1">
        <a:spcBef>
          <a:spcPct val="20000"/>
        </a:spcBef>
        <a:buClr>
          <a:schemeClr val="tx2"/>
        </a:buClr>
        <a:buChar char="•"/>
        <a:defRPr kumimoji="0"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4993" indent="-83518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6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1759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3518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8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7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7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6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fitting_2_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60881" y="7974808"/>
            <a:ext cx="6705600" cy="5029198"/>
          </a:xfrm>
          <a:prstGeom prst="rect">
            <a:avLst/>
          </a:prstGeom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1331" y="13461206"/>
            <a:ext cx="14401800" cy="174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 descr="pdf_unconges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91481" y="14147006"/>
            <a:ext cx="7119742" cy="4206240"/>
          </a:xfrm>
          <a:prstGeom prst="rect">
            <a:avLst/>
          </a:prstGeom>
        </p:spPr>
      </p:pic>
      <p:pic>
        <p:nvPicPr>
          <p:cNvPr id="63" name="Picture 62" descr="pdf_congest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68481" y="14070806"/>
            <a:ext cx="7447768" cy="420624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543882" y="10489406"/>
            <a:ext cx="12039599" cy="214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36136" y="8432006"/>
            <a:ext cx="10775745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 descr="unders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8281" y="24357806"/>
            <a:ext cx="7255752" cy="5120640"/>
          </a:xfrm>
          <a:prstGeom prst="rect">
            <a:avLst/>
          </a:prstGeom>
        </p:spPr>
      </p:pic>
      <p:pic>
        <p:nvPicPr>
          <p:cNvPr id="49" name="Picture 48" descr="cong_smal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81081" y="24357806"/>
            <a:ext cx="6602008" cy="51206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4784" y="7238025"/>
            <a:ext cx="13694656" cy="4724293"/>
          </a:xfrm>
          <a:prstGeom prst="rect">
            <a:avLst/>
          </a:prstGeom>
          <a:noFill/>
        </p:spPr>
        <p:txBody>
          <a:bodyPr wrap="square" lIns="76124" tIns="38062" rIns="76124" bIns="38062" rtlCol="0">
            <a:spAutoFit/>
          </a:bodyPr>
          <a:lstStyle/>
          <a:p>
            <a:pPr algn="just"/>
            <a:r>
              <a:rPr lang="en-US" sz="5000" dirty="0" smtClean="0"/>
              <a:t>I   Arterial Traffic Estimation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Data: Sparse GPS tracking on surface streets (arterial roads).</a:t>
            </a:r>
          </a:p>
          <a:p>
            <a:pPr algn="just">
              <a:buFont typeface="Arial" pitchFamily="34" charset="0"/>
              <a:buChar char="•"/>
            </a:pPr>
            <a:r>
              <a:rPr lang="fr-FR" sz="3600" dirty="0" smtClean="0"/>
              <a:t> Goal: </a:t>
            </a:r>
            <a:r>
              <a:rPr lang="fr-FR" sz="3600" dirty="0" err="1" smtClean="0"/>
              <a:t>Travel</a:t>
            </a:r>
            <a:r>
              <a:rPr lang="fr-FR" sz="3600" dirty="0" smtClean="0"/>
              <a:t> time allocation on the links of the network</a:t>
            </a:r>
          </a:p>
          <a:p>
            <a:pPr algn="just">
              <a:buFont typeface="Arial" pitchFamily="34" charset="0"/>
              <a:buChar char="•"/>
            </a:pPr>
            <a:endParaRPr lang="fr-FR" sz="3600" dirty="0" smtClean="0"/>
          </a:p>
          <a:p>
            <a:pPr algn="just">
              <a:buFont typeface="Arial" pitchFamily="34" charset="0"/>
              <a:buChar char="•"/>
            </a:pPr>
            <a:r>
              <a:rPr lang="fr-FR" sz="3600" dirty="0" smtClean="0"/>
              <a:t> Scope of the </a:t>
            </a:r>
            <a:r>
              <a:rPr lang="fr-FR" sz="3600" dirty="0" err="1" smtClean="0"/>
              <a:t>project</a:t>
            </a:r>
            <a:r>
              <a:rPr lang="fr-FR" sz="3600" dirty="0" smtClean="0"/>
              <a:t>:</a:t>
            </a:r>
            <a:r>
              <a:rPr lang="en-US" sz="3600" dirty="0" smtClean="0"/>
              <a:t> estimation of the </a:t>
            </a:r>
            <a:r>
              <a:rPr lang="en-US" sz="3600" b="1" dirty="0" smtClean="0"/>
              <a:t>proportion of travel time </a:t>
            </a:r>
            <a:r>
              <a:rPr lang="en-US" sz="3600" dirty="0" smtClean="0"/>
              <a:t>between two points </a:t>
            </a:r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b</a:t>
            </a:r>
            <a:r>
              <a:rPr lang="en-US" sz="3600" dirty="0" smtClean="0"/>
              <a:t> on a link to allocate partial links travel time.</a:t>
            </a:r>
          </a:p>
          <a:p>
            <a:pPr algn="just">
              <a:buFont typeface="Symbol"/>
              <a:buChar char="Þ"/>
            </a:pPr>
            <a:r>
              <a:rPr lang="fr-FR" sz="3600" dirty="0" smtClean="0"/>
              <a:t> Use </a:t>
            </a:r>
            <a:r>
              <a:rPr lang="fr-FR" sz="3600" b="1" dirty="0" smtClean="0"/>
              <a:t>the </a:t>
            </a:r>
            <a:r>
              <a:rPr lang="fr-FR" sz="3600" b="1" dirty="0" err="1" smtClean="0"/>
              <a:t>probability</a:t>
            </a:r>
            <a:r>
              <a:rPr lang="fr-FR" sz="3600" b="1" dirty="0" smtClean="0"/>
              <a:t> distribution </a:t>
            </a:r>
            <a:r>
              <a:rPr lang="fr-FR" sz="3600" i="1" dirty="0" smtClean="0"/>
              <a:t>p</a:t>
            </a:r>
            <a:r>
              <a:rPr lang="fr-FR" sz="3600" b="1" dirty="0" smtClean="0"/>
              <a:t> </a:t>
            </a:r>
            <a:r>
              <a:rPr lang="fr-FR" sz="3600" dirty="0" smtClean="0"/>
              <a:t>of </a:t>
            </a:r>
            <a:r>
              <a:rPr lang="fr-FR" sz="3600" dirty="0" err="1" smtClean="0"/>
              <a:t>vehicle</a:t>
            </a:r>
            <a:r>
              <a:rPr lang="fr-FR" sz="3600" dirty="0" smtClean="0"/>
              <a:t> locations on a </a:t>
            </a:r>
            <a:r>
              <a:rPr lang="fr-FR" sz="3600" dirty="0" err="1" smtClean="0"/>
              <a:t>link</a:t>
            </a:r>
            <a:r>
              <a:rPr lang="fr-FR" sz="3600" dirty="0" smtClean="0"/>
              <a:t>.</a:t>
            </a:r>
          </a:p>
          <a:p>
            <a:pPr algn="just"/>
            <a:endParaRPr lang="en-US" sz="3600" dirty="0" smtClean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61881" y="14451806"/>
            <a:ext cx="784539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748850"/>
            <a:ext cx="42803763" cy="2352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24" tIns="38062" rIns="76124" bIns="38062"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11763182" y="18512031"/>
            <a:ext cx="23526363" cy="0"/>
          </a:xfrm>
          <a:prstGeom prst="line">
            <a:avLst/>
          </a:prstGeom>
          <a:ln w="381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36276" y="18543568"/>
            <a:ext cx="23463290" cy="0"/>
          </a:xfrm>
          <a:prstGeom prst="line">
            <a:avLst/>
          </a:prstGeom>
          <a:ln w="381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835734" y="18575105"/>
            <a:ext cx="23400217" cy="0"/>
          </a:xfrm>
          <a:prstGeom prst="line">
            <a:avLst/>
          </a:prstGeom>
          <a:ln w="381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1040582" y="18512031"/>
            <a:ext cx="23526363" cy="0"/>
          </a:xfrm>
          <a:prstGeom prst="line">
            <a:avLst/>
          </a:prstGeom>
          <a:ln w="381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0" y="18922008"/>
            <a:ext cx="42803763" cy="0"/>
          </a:xfrm>
          <a:prstGeom prst="line">
            <a:avLst/>
          </a:prstGeom>
          <a:ln w="381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0" y="6811923"/>
            <a:ext cx="42803763" cy="0"/>
          </a:xfrm>
          <a:prstGeom prst="line">
            <a:avLst/>
          </a:prstGeom>
          <a:ln w="381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0" y="30149066"/>
            <a:ext cx="42803763" cy="0"/>
          </a:xfrm>
          <a:prstGeom prst="line">
            <a:avLst/>
          </a:prstGeom>
          <a:ln w="381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784" y="19226534"/>
            <a:ext cx="7583497" cy="5416791"/>
          </a:xfrm>
          <a:prstGeom prst="rect">
            <a:avLst/>
          </a:prstGeom>
          <a:noFill/>
        </p:spPr>
        <p:txBody>
          <a:bodyPr wrap="square" lIns="76124" tIns="38062" rIns="76124" bIns="38062" rtlCol="0">
            <a:spAutoFit/>
          </a:bodyPr>
          <a:lstStyle/>
          <a:p>
            <a:r>
              <a:rPr lang="fr-FR" sz="5000" dirty="0" smtClean="0"/>
              <a:t>II   </a:t>
            </a:r>
            <a:r>
              <a:rPr lang="fr-FR" sz="5000" dirty="0" err="1" smtClean="0"/>
              <a:t>Arterial</a:t>
            </a:r>
            <a:r>
              <a:rPr lang="fr-FR" sz="5000" dirty="0" smtClean="0"/>
              <a:t> </a:t>
            </a:r>
            <a:r>
              <a:rPr lang="fr-FR" sz="5000" dirty="0" err="1" smtClean="0"/>
              <a:t>traffic</a:t>
            </a:r>
            <a:r>
              <a:rPr lang="fr-FR" sz="5000" dirty="0" smtClean="0"/>
              <a:t> </a:t>
            </a:r>
            <a:r>
              <a:rPr lang="fr-FR" sz="5000" dirty="0" err="1" smtClean="0"/>
              <a:t>modeling</a:t>
            </a:r>
            <a:endParaRPr lang="en-US" sz="5000" dirty="0" smtClean="0"/>
          </a:p>
          <a:p>
            <a:pPr>
              <a:buFont typeface="Arial" pitchFamily="34" charset="0"/>
              <a:buChar char="•"/>
            </a:pPr>
            <a:r>
              <a:rPr lang="en-US" sz="3300" dirty="0" smtClean="0"/>
              <a:t> Traffic flow model: triangular fundamental diagram. Queuing theory to estimate traffic statistics (queue, density…)</a:t>
            </a:r>
            <a:endParaRPr lang="fr-FR" sz="3300" dirty="0" smtClean="0"/>
          </a:p>
          <a:p>
            <a:pPr>
              <a:buFont typeface="Arial" pitchFamily="34" charset="0"/>
              <a:buChar char="•"/>
            </a:pPr>
            <a:r>
              <a:rPr lang="fr-FR" sz="3300" dirty="0" smtClean="0"/>
              <a:t> </a:t>
            </a:r>
            <a:r>
              <a:rPr lang="fr-FR" sz="3300" dirty="0" err="1" smtClean="0"/>
              <a:t>Two</a:t>
            </a:r>
            <a:r>
              <a:rPr lang="fr-FR" sz="3300" dirty="0" smtClean="0"/>
              <a:t> </a:t>
            </a:r>
            <a:r>
              <a:rPr lang="fr-FR" sz="3300" dirty="0" err="1" smtClean="0"/>
              <a:t>discrete</a:t>
            </a:r>
            <a:r>
              <a:rPr lang="fr-FR" sz="3300" dirty="0" smtClean="0"/>
              <a:t> </a:t>
            </a:r>
            <a:r>
              <a:rPr lang="fr-FR" sz="3300" dirty="0" err="1" smtClean="0"/>
              <a:t>traffic</a:t>
            </a:r>
            <a:r>
              <a:rPr lang="fr-FR" sz="3300" dirty="0" smtClean="0"/>
              <a:t> </a:t>
            </a:r>
            <a:r>
              <a:rPr lang="fr-FR" sz="3300" dirty="0" err="1" smtClean="0"/>
              <a:t>regimes</a:t>
            </a:r>
            <a:r>
              <a:rPr lang="fr-FR" sz="33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sz="3300" dirty="0" smtClean="0"/>
              <a:t> </a:t>
            </a:r>
            <a:r>
              <a:rPr lang="fr-FR" sz="3300" dirty="0" err="1" smtClean="0"/>
              <a:t>undersaturated</a:t>
            </a:r>
            <a:r>
              <a:rPr lang="fr-FR" sz="3300" dirty="0" smtClean="0"/>
              <a:t>: the queue </a:t>
            </a:r>
            <a:r>
              <a:rPr lang="fr-FR" sz="3300" dirty="0" err="1" smtClean="0"/>
              <a:t>clears</a:t>
            </a:r>
            <a:r>
              <a:rPr lang="fr-FR" sz="3300" dirty="0" smtClean="0"/>
              <a:t> </a:t>
            </a:r>
            <a:r>
              <a:rPr lang="fr-FR" sz="3300" dirty="0" err="1" smtClean="0"/>
              <a:t>at</a:t>
            </a:r>
            <a:r>
              <a:rPr lang="fr-FR" sz="3300" dirty="0" smtClean="0"/>
              <a:t> </a:t>
            </a:r>
            <a:r>
              <a:rPr lang="fr-FR" sz="3300" dirty="0" err="1" smtClean="0"/>
              <a:t>each</a:t>
            </a:r>
            <a:r>
              <a:rPr lang="fr-FR" sz="3300" dirty="0" smtClean="0"/>
              <a:t> cycle,</a:t>
            </a:r>
          </a:p>
          <a:p>
            <a:pPr lvl="1">
              <a:buFont typeface="Arial" pitchFamily="34" charset="0"/>
              <a:buChar char="•"/>
            </a:pPr>
            <a:r>
              <a:rPr lang="fr-FR" sz="3300" dirty="0" err="1" smtClean="0"/>
              <a:t>congested</a:t>
            </a:r>
            <a:r>
              <a:rPr lang="fr-FR" sz="3300" dirty="0" smtClean="0"/>
              <a:t>: the queue </a:t>
            </a:r>
            <a:r>
              <a:rPr lang="fr-FR" sz="3300" dirty="0" err="1" smtClean="0"/>
              <a:t>does</a:t>
            </a:r>
            <a:r>
              <a:rPr lang="fr-FR" sz="3300" dirty="0" smtClean="0"/>
              <a:t> not </a:t>
            </a:r>
            <a:r>
              <a:rPr lang="fr-FR" sz="3300" dirty="0" err="1" smtClean="0"/>
              <a:t>clear</a:t>
            </a:r>
            <a:endParaRPr lang="fr-FR" sz="3300" dirty="0" smtClean="0"/>
          </a:p>
          <a:p>
            <a:pPr>
              <a:buFont typeface="Arial" pitchFamily="34" charset="0"/>
              <a:buChar char="•"/>
            </a:pPr>
            <a:r>
              <a:rPr lang="fr-FR" sz="3300" dirty="0" smtClean="0"/>
              <a:t> </a:t>
            </a:r>
            <a:r>
              <a:rPr lang="fr-FR" sz="3300" dirty="0" err="1" smtClean="0"/>
              <a:t>Traffic</a:t>
            </a:r>
            <a:r>
              <a:rPr lang="fr-FR" sz="3300" dirty="0" smtClean="0"/>
              <a:t> </a:t>
            </a:r>
            <a:r>
              <a:rPr lang="fr-FR" sz="3300" dirty="0" err="1" smtClean="0"/>
              <a:t>dynamics</a:t>
            </a:r>
            <a:r>
              <a:rPr lang="fr-FR" sz="3300" dirty="0" smtClean="0"/>
              <a:t> are </a:t>
            </a:r>
            <a:r>
              <a:rPr lang="fr-FR" sz="3300" dirty="0" err="1" smtClean="0"/>
              <a:t>represented</a:t>
            </a:r>
            <a:r>
              <a:rPr lang="fr-FR" sz="3300" dirty="0" smtClean="0"/>
              <a:t> by </a:t>
            </a:r>
            <a:r>
              <a:rPr lang="fr-FR" sz="3300" dirty="0" err="1" smtClean="0"/>
              <a:t>space</a:t>
            </a:r>
            <a:r>
              <a:rPr lang="fr-FR" sz="3300" dirty="0" smtClean="0"/>
              <a:t> time </a:t>
            </a:r>
            <a:r>
              <a:rPr lang="fr-FR" sz="3300" dirty="0" err="1" smtClean="0"/>
              <a:t>diagrams</a:t>
            </a:r>
            <a:r>
              <a:rPr lang="fr-FR" sz="3300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522705" y="7238025"/>
            <a:ext cx="13376176" cy="3893297"/>
          </a:xfrm>
          <a:prstGeom prst="rect">
            <a:avLst/>
          </a:prstGeom>
          <a:noFill/>
        </p:spPr>
        <p:txBody>
          <a:bodyPr wrap="square" lIns="76124" tIns="38062" rIns="76124" bIns="38062" rtlCol="0">
            <a:spAutoFit/>
          </a:bodyPr>
          <a:lstStyle/>
          <a:p>
            <a:r>
              <a:rPr lang="en-US" sz="5000" dirty="0" smtClean="0"/>
              <a:t>III   Parameterization of the </a:t>
            </a:r>
            <a:r>
              <a:rPr lang="en-US" sz="5000" dirty="0" err="1" smtClean="0"/>
              <a:t>pdf</a:t>
            </a:r>
            <a:r>
              <a:rPr lang="en-US" sz="5000" dirty="0" smtClean="0"/>
              <a:t> of vehicle locations</a:t>
            </a:r>
          </a:p>
          <a:p>
            <a:pPr>
              <a:buFont typeface="Arial" pitchFamily="34" charset="0"/>
              <a:buChar char="•"/>
            </a:pPr>
            <a:r>
              <a:rPr lang="fr-FR" sz="3300" dirty="0" smtClean="0"/>
              <a:t> </a:t>
            </a:r>
            <a:r>
              <a:rPr lang="fr-FR" sz="3300" dirty="0" err="1" smtClean="0"/>
              <a:t>Undersaturated</a:t>
            </a:r>
            <a:endParaRPr lang="fr-FR" sz="3300" dirty="0" smtClean="0"/>
          </a:p>
          <a:p>
            <a:pPr>
              <a:buFont typeface="Arial" pitchFamily="34" charset="0"/>
              <a:buChar char="•"/>
            </a:pPr>
            <a:endParaRPr lang="fr-FR" sz="3300" dirty="0" smtClean="0"/>
          </a:p>
          <a:p>
            <a:pPr>
              <a:buFont typeface="Arial" pitchFamily="34" charset="0"/>
              <a:buChar char="•"/>
            </a:pPr>
            <a:endParaRPr lang="fr-FR" sz="3300" dirty="0" smtClean="0"/>
          </a:p>
          <a:p>
            <a:pPr>
              <a:buFont typeface="Arial" pitchFamily="34" charset="0"/>
              <a:buChar char="•"/>
            </a:pPr>
            <a:endParaRPr lang="fr-FR" sz="3300" dirty="0" smtClean="0"/>
          </a:p>
          <a:p>
            <a:pPr>
              <a:buFont typeface="Arial" pitchFamily="34" charset="0"/>
              <a:buChar char="•"/>
            </a:pPr>
            <a:r>
              <a:rPr lang="fr-FR" sz="3300" dirty="0" smtClean="0"/>
              <a:t> </a:t>
            </a:r>
            <a:r>
              <a:rPr lang="fr-FR" sz="3300" dirty="0" err="1" smtClean="0"/>
              <a:t>Congested</a:t>
            </a:r>
            <a:endParaRPr lang="en-US" sz="3300" dirty="0" smtClean="0"/>
          </a:p>
          <a:p>
            <a:endParaRPr lang="en-US" sz="33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22705" y="19226534"/>
            <a:ext cx="13694656" cy="10818269"/>
          </a:xfrm>
          <a:prstGeom prst="rect">
            <a:avLst/>
          </a:prstGeom>
          <a:noFill/>
        </p:spPr>
        <p:txBody>
          <a:bodyPr wrap="square" lIns="76124" tIns="38062" rIns="76124" bIns="38062" rtlCol="0">
            <a:spAutoFit/>
          </a:bodyPr>
          <a:lstStyle/>
          <a:p>
            <a:r>
              <a:rPr lang="en-US" sz="5000" dirty="0" smtClean="0"/>
              <a:t>IV   Experiment design and algorithm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3300" dirty="0" smtClean="0"/>
              <a:t> </a:t>
            </a:r>
            <a:r>
              <a:rPr lang="en-US" sz="3600" dirty="0" smtClean="0"/>
              <a:t>GPS data from San Francisco taxi drivers. Send location and time. 50 taxis per day sending location every minute. Collected over 2 months.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Aggregate</a:t>
            </a:r>
            <a:r>
              <a:rPr lang="fr-FR" sz="3600" dirty="0" smtClean="0"/>
              <a:t> taxi location by Time Of the Day (TOD) and Day Of the </a:t>
            </a:r>
            <a:r>
              <a:rPr lang="fr-FR" sz="3600" dirty="0" err="1" smtClean="0"/>
              <a:t>Week</a:t>
            </a:r>
            <a:r>
              <a:rPr lang="fr-FR" sz="3600" dirty="0" smtClean="0"/>
              <a:t> (DOW). Time </a:t>
            </a:r>
            <a:r>
              <a:rPr lang="fr-FR" sz="3600" dirty="0" err="1" smtClean="0"/>
              <a:t>interval</a:t>
            </a:r>
            <a:r>
              <a:rPr lang="fr-FR" sz="3600" dirty="0" smtClean="0"/>
              <a:t> of </a:t>
            </a:r>
            <a:r>
              <a:rPr lang="fr-FR" sz="3600" dirty="0" err="1" smtClean="0"/>
              <a:t>aggregation</a:t>
            </a:r>
            <a:r>
              <a:rPr lang="fr-FR" sz="3600" dirty="0" smtClean="0"/>
              <a:t>: 1 </a:t>
            </a:r>
            <a:r>
              <a:rPr lang="fr-FR" sz="3600" dirty="0" err="1" smtClean="0"/>
              <a:t>hour</a:t>
            </a:r>
            <a:endParaRPr lang="fr-FR" sz="3600" dirty="0" smtClean="0"/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Results</a:t>
            </a:r>
            <a:r>
              <a:rPr lang="fr-FR" sz="3600" dirty="0" smtClean="0"/>
              <a:t> </a:t>
            </a:r>
            <a:r>
              <a:rPr lang="fr-FR" sz="3600" dirty="0" err="1" smtClean="0"/>
              <a:t>presented</a:t>
            </a:r>
            <a:r>
              <a:rPr lang="fr-FR" sz="3600" dirty="0" smtClean="0"/>
              <a:t> for Pine Street (</a:t>
            </a:r>
            <a:r>
              <a:rPr lang="fr-FR" sz="3600" dirty="0" err="1" smtClean="0"/>
              <a:t>downstream</a:t>
            </a:r>
            <a:r>
              <a:rPr lang="fr-FR" sz="3600" dirty="0" smtClean="0"/>
              <a:t> intersection </a:t>
            </a:r>
            <a:r>
              <a:rPr lang="fr-FR" sz="3600" dirty="0" err="1" smtClean="0"/>
              <a:t>with</a:t>
            </a:r>
            <a:r>
              <a:rPr lang="fr-FR" sz="3600" dirty="0" smtClean="0"/>
              <a:t> Van Ness)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Projected gradient ascent algorithm to maximize the log likelihood of the data with respect to the parameters of  the </a:t>
            </a:r>
            <a:r>
              <a:rPr lang="en-US" sz="3600" dirty="0" err="1" smtClean="0"/>
              <a:t>pdf</a:t>
            </a:r>
            <a:r>
              <a:rPr lang="en-US" sz="3600" dirty="0" smtClean="0"/>
              <a:t> for both </a:t>
            </a:r>
            <a:r>
              <a:rPr lang="en-US" sz="3600" dirty="0" err="1" smtClean="0"/>
              <a:t>undersaturated</a:t>
            </a:r>
            <a:r>
              <a:rPr lang="en-US" sz="3600" dirty="0" smtClean="0"/>
              <a:t> and congested models (</a:t>
            </a:r>
            <a:r>
              <a:rPr lang="en-US" sz="3600" b="1" dirty="0" smtClean="0"/>
              <a:t>estimation</a:t>
            </a:r>
            <a:r>
              <a:rPr lang="en-US" sz="3600" dirty="0" smtClean="0"/>
              <a:t>)</a:t>
            </a:r>
            <a:endParaRPr lang="fr-FR" sz="3600" dirty="0" smtClean="0"/>
          </a:p>
          <a:p>
            <a:pPr>
              <a:buFont typeface="Arial" pitchFamily="34" charset="0"/>
              <a:buChar char="•"/>
            </a:pPr>
            <a:r>
              <a:rPr lang="fr-FR" sz="3600" dirty="0" err="1" smtClean="0"/>
              <a:t>Traffic</a:t>
            </a:r>
            <a:r>
              <a:rPr lang="fr-FR" sz="3600" dirty="0" smtClean="0"/>
              <a:t> </a:t>
            </a:r>
            <a:r>
              <a:rPr lang="fr-FR" sz="3600" dirty="0" err="1" smtClean="0"/>
              <a:t>regime</a:t>
            </a:r>
            <a:r>
              <a:rPr lang="fr-FR" sz="3600" dirty="0" smtClean="0"/>
              <a:t> estimation: </a:t>
            </a:r>
            <a:r>
              <a:rPr lang="fr-FR" sz="3600" dirty="0" err="1" smtClean="0"/>
              <a:t>choose</a:t>
            </a:r>
            <a:r>
              <a:rPr lang="fr-FR" sz="3600" dirty="0" smtClean="0"/>
              <a:t> the model </a:t>
            </a:r>
            <a:r>
              <a:rPr lang="fr-FR" sz="3600" dirty="0" err="1" smtClean="0"/>
              <a:t>with</a:t>
            </a:r>
            <a:r>
              <a:rPr lang="fr-FR" sz="3600" dirty="0" smtClean="0"/>
              <a:t> the best log </a:t>
            </a:r>
            <a:r>
              <a:rPr lang="fr-FR" sz="3600" dirty="0" err="1" smtClean="0"/>
              <a:t>likelihood</a:t>
            </a:r>
            <a:r>
              <a:rPr lang="fr-FR" sz="3600" dirty="0" smtClean="0"/>
              <a:t> score (</a:t>
            </a:r>
            <a:r>
              <a:rPr lang="fr-FR" sz="3600" b="1" dirty="0" err="1" smtClean="0"/>
              <a:t>clustering</a:t>
            </a:r>
            <a:r>
              <a:rPr lang="fr-FR" sz="3600" dirty="0" smtClean="0"/>
              <a:t>)</a:t>
            </a:r>
            <a:endParaRPr lang="en-US" sz="3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790626" y="7238025"/>
            <a:ext cx="7622655" cy="6940285"/>
          </a:xfrm>
          <a:prstGeom prst="rect">
            <a:avLst/>
          </a:prstGeom>
          <a:noFill/>
        </p:spPr>
        <p:txBody>
          <a:bodyPr wrap="square" lIns="76124" tIns="38062" rIns="76124" bIns="38062" rtlCol="0">
            <a:spAutoFit/>
          </a:bodyPr>
          <a:lstStyle/>
          <a:p>
            <a:pPr algn="just"/>
            <a:r>
              <a:rPr lang="en-US" sz="5000" dirty="0" smtClean="0"/>
              <a:t>V   Results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Estimation of the </a:t>
            </a:r>
            <a:r>
              <a:rPr lang="fr-FR" sz="3600" dirty="0" err="1" smtClean="0"/>
              <a:t>parameters</a:t>
            </a:r>
            <a:r>
              <a:rPr lang="fr-FR" sz="3600" dirty="0" smtClean="0"/>
              <a:t> of the </a:t>
            </a:r>
            <a:r>
              <a:rPr lang="fr-FR" sz="3600" dirty="0" err="1" smtClean="0"/>
              <a:t>pdf</a:t>
            </a:r>
            <a:r>
              <a:rPr lang="fr-FR" sz="3600" dirty="0" smtClean="0"/>
              <a:t> (plot of the </a:t>
            </a:r>
            <a:r>
              <a:rPr lang="fr-FR" sz="3600" dirty="0" err="1" smtClean="0"/>
              <a:t>estimated</a:t>
            </a:r>
            <a:r>
              <a:rPr lang="fr-FR" sz="3600" dirty="0" smtClean="0"/>
              <a:t> and </a:t>
            </a:r>
            <a:r>
              <a:rPr lang="fr-FR" sz="3600" dirty="0" err="1" smtClean="0"/>
              <a:t>empirical</a:t>
            </a:r>
            <a:r>
              <a:rPr lang="fr-FR" sz="3600" dirty="0" smtClean="0"/>
              <a:t> </a:t>
            </a:r>
            <a:r>
              <a:rPr lang="fr-FR" sz="3600" dirty="0" err="1" smtClean="0"/>
              <a:t>cdf</a:t>
            </a:r>
            <a:r>
              <a:rPr lang="fr-FR" sz="36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pPr>
              <a:buFont typeface="Arial" pitchFamily="34" charset="0"/>
              <a:buChar char="•"/>
            </a:pPr>
            <a:r>
              <a:rPr lang="fr-FR" sz="3600" dirty="0" err="1" smtClean="0"/>
              <a:t>Because</a:t>
            </a:r>
            <a:r>
              <a:rPr lang="fr-FR" sz="3600" dirty="0" smtClean="0"/>
              <a:t> of the </a:t>
            </a:r>
            <a:r>
              <a:rPr lang="fr-FR" sz="3600" dirty="0" err="1" smtClean="0"/>
              <a:t>constraints</a:t>
            </a:r>
            <a:r>
              <a:rPr lang="fr-FR" sz="3600" dirty="0" smtClean="0"/>
              <a:t> on the </a:t>
            </a:r>
            <a:r>
              <a:rPr lang="fr-FR" sz="3600" dirty="0" err="1" smtClean="0"/>
              <a:t>parameters</a:t>
            </a:r>
            <a:r>
              <a:rPr lang="fr-FR" sz="3600" dirty="0" smtClean="0"/>
              <a:t>, the </a:t>
            </a:r>
            <a:r>
              <a:rPr lang="fr-FR" sz="3600" dirty="0" err="1" smtClean="0"/>
              <a:t>higher</a:t>
            </a:r>
            <a:r>
              <a:rPr lang="fr-FR" sz="3600" dirty="0" smtClean="0"/>
              <a:t> </a:t>
            </a:r>
            <a:r>
              <a:rPr lang="fr-FR" sz="3600" dirty="0" err="1" smtClean="0"/>
              <a:t>number</a:t>
            </a:r>
            <a:r>
              <a:rPr lang="fr-FR" sz="3600" dirty="0" smtClean="0"/>
              <a:t> of </a:t>
            </a:r>
            <a:r>
              <a:rPr lang="fr-FR" sz="3600" dirty="0" err="1" smtClean="0"/>
              <a:t>parameters</a:t>
            </a:r>
            <a:r>
              <a:rPr lang="fr-FR" sz="3600" dirty="0" smtClean="0"/>
              <a:t> in the </a:t>
            </a:r>
            <a:r>
              <a:rPr lang="fr-FR" sz="3600" dirty="0" err="1" smtClean="0"/>
              <a:t>congested</a:t>
            </a:r>
            <a:r>
              <a:rPr lang="fr-FR" sz="3600" dirty="0" smtClean="0"/>
              <a:t> model </a:t>
            </a:r>
            <a:r>
              <a:rPr lang="fr-FR" sz="3600" dirty="0" err="1" smtClean="0"/>
              <a:t>does</a:t>
            </a:r>
            <a:r>
              <a:rPr lang="fr-FR" sz="3600" dirty="0" smtClean="0"/>
              <a:t> not </a:t>
            </a:r>
            <a:r>
              <a:rPr lang="fr-FR" sz="3600" dirty="0" err="1" smtClean="0"/>
              <a:t>necessarily</a:t>
            </a:r>
            <a:r>
              <a:rPr lang="fr-FR" sz="3600" dirty="0" smtClean="0"/>
              <a:t> </a:t>
            </a:r>
            <a:r>
              <a:rPr lang="fr-FR" sz="3600" dirty="0" err="1" smtClean="0"/>
              <a:t>imply</a:t>
            </a:r>
            <a:r>
              <a:rPr lang="fr-FR" sz="3600" dirty="0" smtClean="0"/>
              <a:t> a </a:t>
            </a:r>
            <a:r>
              <a:rPr lang="fr-FR" sz="3600" dirty="0" err="1" smtClean="0"/>
              <a:t>better</a:t>
            </a:r>
            <a:r>
              <a:rPr lang="fr-FR" sz="3600" dirty="0" smtClean="0"/>
              <a:t> fit</a:t>
            </a:r>
          </a:p>
          <a:p>
            <a:pPr lvl="1"/>
            <a:r>
              <a:rPr lang="fr-FR" sz="3600" dirty="0" smtClean="0"/>
              <a:t>=</a:t>
            </a:r>
            <a:r>
              <a:rPr lang="en-US" sz="3600" dirty="0" smtClean="0"/>
              <a:t>&gt;</a:t>
            </a:r>
            <a:r>
              <a:rPr lang="fr-FR" sz="3600" dirty="0" smtClean="0"/>
              <a:t> </a:t>
            </a:r>
            <a:r>
              <a:rPr lang="fr-FR" sz="3600" dirty="0" err="1" smtClean="0"/>
              <a:t>Clustering</a:t>
            </a:r>
            <a:r>
              <a:rPr lang="fr-FR" sz="3600" dirty="0" smtClean="0"/>
              <a:t> </a:t>
            </a:r>
            <a:r>
              <a:rPr lang="fr-FR" sz="3600" dirty="0" err="1" smtClean="0"/>
              <a:t>algorithm</a:t>
            </a:r>
            <a:r>
              <a:rPr lang="fr-FR" sz="3600" dirty="0" smtClean="0"/>
              <a:t>: 70 </a:t>
            </a:r>
            <a:r>
              <a:rPr lang="fr-FR" sz="3600" dirty="0" err="1" smtClean="0"/>
              <a:t>labeled</a:t>
            </a:r>
            <a:r>
              <a:rPr lang="fr-FR" sz="3600" dirty="0" smtClean="0"/>
              <a:t> </a:t>
            </a:r>
            <a:r>
              <a:rPr lang="fr-FR" sz="3600" dirty="0" err="1" smtClean="0"/>
              <a:t>undersaturated</a:t>
            </a:r>
            <a:r>
              <a:rPr lang="fr-FR" sz="3600" dirty="0" smtClean="0"/>
              <a:t> (41%), 98 </a:t>
            </a:r>
            <a:r>
              <a:rPr lang="fr-FR" sz="3600" dirty="0" err="1" smtClean="0"/>
              <a:t>labeled</a:t>
            </a:r>
            <a:r>
              <a:rPr lang="fr-FR" sz="3600" dirty="0" smtClean="0"/>
              <a:t> </a:t>
            </a:r>
            <a:r>
              <a:rPr lang="fr-FR" sz="3600" dirty="0" err="1" smtClean="0"/>
              <a:t>congested</a:t>
            </a:r>
            <a:r>
              <a:rPr lang="fr-FR" sz="3600" dirty="0" smtClean="0"/>
              <a:t> </a:t>
            </a:r>
            <a:br>
              <a:rPr lang="fr-FR" sz="3600" dirty="0" smtClean="0"/>
            </a:br>
            <a:endParaRPr lang="fr-FR" sz="3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8790626" y="19226534"/>
            <a:ext cx="13439872" cy="9156276"/>
          </a:xfrm>
          <a:prstGeom prst="rect">
            <a:avLst/>
          </a:prstGeom>
          <a:noFill/>
        </p:spPr>
        <p:txBody>
          <a:bodyPr wrap="square" lIns="76124" tIns="38062" rIns="76124" bIns="38062" rtlCol="0">
            <a:spAutoFit/>
          </a:bodyPr>
          <a:lstStyle/>
          <a:p>
            <a:r>
              <a:rPr lang="en-US" sz="5000" dirty="0" smtClean="0"/>
              <a:t>VI   Conclusion and perspectives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Combination</a:t>
            </a:r>
            <a:r>
              <a:rPr lang="fr-FR" sz="3600" dirty="0" smtClean="0"/>
              <a:t> of a data </a:t>
            </a:r>
            <a:r>
              <a:rPr lang="fr-FR" sz="3600" dirty="0" err="1" smtClean="0"/>
              <a:t>driven</a:t>
            </a:r>
            <a:r>
              <a:rPr lang="fr-FR" sz="3600" dirty="0" smtClean="0"/>
              <a:t> and a </a:t>
            </a:r>
            <a:r>
              <a:rPr lang="fr-FR" sz="3600" dirty="0" err="1" smtClean="0"/>
              <a:t>traffic</a:t>
            </a:r>
            <a:r>
              <a:rPr lang="fr-FR" sz="3600" dirty="0" smtClean="0"/>
              <a:t> </a:t>
            </a:r>
            <a:r>
              <a:rPr lang="fr-FR" sz="3600" dirty="0" err="1" smtClean="0"/>
              <a:t>modeling</a:t>
            </a:r>
            <a:r>
              <a:rPr lang="fr-FR" sz="3600" dirty="0" smtClean="0"/>
              <a:t> </a:t>
            </a:r>
            <a:r>
              <a:rPr lang="fr-FR" sz="3600" dirty="0" err="1" smtClean="0"/>
              <a:t>approach</a:t>
            </a:r>
            <a:r>
              <a:rPr lang="fr-FR" sz="3600" dirty="0" smtClean="0"/>
              <a:t> to </a:t>
            </a:r>
            <a:r>
              <a:rPr lang="fr-FR" sz="3600" dirty="0" err="1" smtClean="0"/>
              <a:t>overcome</a:t>
            </a:r>
            <a:r>
              <a:rPr lang="fr-FR" sz="3600" dirty="0" smtClean="0"/>
              <a:t> the </a:t>
            </a:r>
            <a:r>
              <a:rPr lang="fr-FR" sz="3600" dirty="0" err="1" smtClean="0"/>
              <a:t>difficulties</a:t>
            </a:r>
            <a:r>
              <a:rPr lang="fr-FR" sz="3600" dirty="0" smtClean="0"/>
              <a:t> of calibration in </a:t>
            </a:r>
            <a:r>
              <a:rPr lang="fr-FR" sz="3600" dirty="0" err="1" smtClean="0"/>
              <a:t>traffic</a:t>
            </a:r>
            <a:r>
              <a:rPr lang="fr-FR" sz="3600" dirty="0" smtClean="0"/>
              <a:t> </a:t>
            </a:r>
            <a:r>
              <a:rPr lang="fr-FR" sz="3600" dirty="0" err="1" smtClean="0"/>
              <a:t>modeling</a:t>
            </a:r>
            <a:r>
              <a:rPr lang="fr-FR" sz="3600" dirty="0" smtClean="0"/>
              <a:t> </a:t>
            </a:r>
            <a:r>
              <a:rPr lang="fr-FR" sz="3600" dirty="0" err="1" smtClean="0"/>
              <a:t>without</a:t>
            </a:r>
            <a:r>
              <a:rPr lang="fr-FR" sz="3600" dirty="0" smtClean="0"/>
              <a:t> </a:t>
            </a:r>
            <a:r>
              <a:rPr lang="fr-FR" sz="3600" dirty="0" err="1" smtClean="0"/>
              <a:t>overfitting</a:t>
            </a:r>
            <a:r>
              <a:rPr lang="fr-FR" sz="3600" dirty="0" smtClean="0"/>
              <a:t> the data. 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Define</a:t>
            </a:r>
            <a:r>
              <a:rPr lang="fr-FR" sz="3600" dirty="0" smtClean="0"/>
              <a:t> </a:t>
            </a:r>
            <a:r>
              <a:rPr lang="fr-FR" sz="3600" dirty="0" err="1" smtClean="0"/>
              <a:t>family</a:t>
            </a:r>
            <a:r>
              <a:rPr lang="fr-FR" sz="3600" dirty="0" smtClean="0"/>
              <a:t> of </a:t>
            </a:r>
            <a:r>
              <a:rPr lang="fr-FR" sz="3600" dirty="0" err="1" smtClean="0"/>
              <a:t>functions</a:t>
            </a:r>
            <a:r>
              <a:rPr lang="fr-FR" sz="3600" dirty="0" smtClean="0"/>
              <a:t> for the </a:t>
            </a:r>
            <a:r>
              <a:rPr lang="fr-FR" sz="3600" dirty="0" err="1" smtClean="0"/>
              <a:t>pdf</a:t>
            </a:r>
            <a:r>
              <a:rPr lang="fr-FR" sz="3600" dirty="0" smtClean="0"/>
              <a:t> of </a:t>
            </a:r>
            <a:r>
              <a:rPr lang="fr-FR" sz="3600" dirty="0" err="1" smtClean="0"/>
              <a:t>vehicle</a:t>
            </a:r>
            <a:r>
              <a:rPr lang="fr-FR" sz="3600" dirty="0" smtClean="0"/>
              <a:t> locations (one for </a:t>
            </a:r>
            <a:r>
              <a:rPr lang="fr-FR" sz="3600" dirty="0" err="1" smtClean="0"/>
              <a:t>undersaturated</a:t>
            </a:r>
            <a:r>
              <a:rPr lang="fr-FR" sz="3600" dirty="0" smtClean="0"/>
              <a:t> and one for </a:t>
            </a:r>
            <a:r>
              <a:rPr lang="fr-FR" sz="3600" dirty="0" err="1" smtClean="0"/>
              <a:t>congested</a:t>
            </a:r>
            <a:r>
              <a:rPr lang="fr-FR" sz="3600" dirty="0" smtClean="0"/>
              <a:t>) to </a:t>
            </a:r>
            <a:r>
              <a:rPr lang="fr-FR" sz="3600" dirty="0" err="1" smtClean="0"/>
              <a:t>estimate</a:t>
            </a:r>
            <a:r>
              <a:rPr lang="fr-FR" sz="3600" dirty="0" smtClean="0"/>
              <a:t> spatial </a:t>
            </a:r>
            <a:r>
              <a:rPr lang="fr-FR" sz="3600" dirty="0" err="1" smtClean="0"/>
              <a:t>travel</a:t>
            </a:r>
            <a:r>
              <a:rPr lang="fr-FR" sz="3600" dirty="0" smtClean="0"/>
              <a:t> time distribution on a </a:t>
            </a:r>
            <a:r>
              <a:rPr lang="fr-FR" sz="3600" dirty="0" err="1" smtClean="0"/>
              <a:t>link</a:t>
            </a:r>
            <a:endParaRPr lang="fr-FR" sz="3600" dirty="0" smtClean="0"/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Clustering</a:t>
            </a:r>
            <a:r>
              <a:rPr lang="fr-FR" sz="3600" dirty="0" smtClean="0"/>
              <a:t> </a:t>
            </a:r>
            <a:r>
              <a:rPr lang="fr-FR" sz="3600" dirty="0" err="1" smtClean="0"/>
              <a:t>algorithm</a:t>
            </a:r>
            <a:r>
              <a:rPr lang="fr-FR" sz="3600" dirty="0" smtClean="0"/>
              <a:t> to </a:t>
            </a:r>
            <a:r>
              <a:rPr lang="fr-FR" sz="3600" dirty="0" err="1" smtClean="0"/>
              <a:t>detect</a:t>
            </a:r>
            <a:r>
              <a:rPr lang="fr-FR" sz="3600" dirty="0" smtClean="0"/>
              <a:t> if a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is</a:t>
            </a:r>
            <a:r>
              <a:rPr lang="fr-FR" sz="3600" dirty="0" smtClean="0"/>
              <a:t> </a:t>
            </a:r>
            <a:r>
              <a:rPr lang="fr-FR" sz="3600" dirty="0" err="1" smtClean="0"/>
              <a:t>historically</a:t>
            </a:r>
            <a:r>
              <a:rPr lang="fr-FR" sz="3600" dirty="0" smtClean="0"/>
              <a:t> </a:t>
            </a:r>
            <a:r>
              <a:rPr lang="fr-FR" sz="3600" dirty="0" err="1" smtClean="0"/>
              <a:t>congested</a:t>
            </a:r>
            <a:r>
              <a:rPr lang="fr-FR" sz="3600" dirty="0" smtClean="0"/>
              <a:t> or </a:t>
            </a:r>
            <a:r>
              <a:rPr lang="fr-FR" sz="3600" dirty="0" err="1" smtClean="0"/>
              <a:t>undersaturated</a:t>
            </a:r>
            <a:r>
              <a:rPr lang="fr-FR" sz="3600" dirty="0" smtClean="0"/>
              <a:t> for a time of the </a:t>
            </a:r>
            <a:r>
              <a:rPr lang="fr-FR" sz="3600" dirty="0" err="1" smtClean="0"/>
              <a:t>day</a:t>
            </a:r>
            <a:r>
              <a:rPr lang="fr-FR" sz="3600" dirty="0" smtClean="0"/>
              <a:t> and </a:t>
            </a:r>
            <a:r>
              <a:rPr lang="fr-FR" sz="3600" dirty="0" err="1" smtClean="0"/>
              <a:t>day</a:t>
            </a:r>
            <a:r>
              <a:rPr lang="fr-FR" sz="3600" dirty="0" smtClean="0"/>
              <a:t> of the </a:t>
            </a:r>
            <a:r>
              <a:rPr lang="fr-FR" sz="3600" dirty="0" err="1" smtClean="0"/>
              <a:t>week</a:t>
            </a:r>
            <a:r>
              <a:rPr lang="fr-FR" sz="3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sz="3600" dirty="0" smtClean="0"/>
          </a:p>
          <a:p>
            <a:r>
              <a:rPr lang="fr-FR" sz="3600" b="1" dirty="0" smtClean="0"/>
              <a:t>Future directions: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Account</a:t>
            </a:r>
            <a:r>
              <a:rPr lang="fr-FR" sz="3600" dirty="0" smtClean="0"/>
              <a:t> for variations of the </a:t>
            </a:r>
            <a:r>
              <a:rPr lang="fr-FR" sz="3600" dirty="0" err="1" smtClean="0"/>
              <a:t>parameters</a:t>
            </a:r>
            <a:r>
              <a:rPr lang="fr-FR" sz="3600" dirty="0" smtClean="0"/>
              <a:t> </a:t>
            </a:r>
            <a:r>
              <a:rPr lang="fr-FR" sz="3600" dirty="0" err="1" smtClean="0"/>
              <a:t>around</a:t>
            </a:r>
            <a:r>
              <a:rPr lang="fr-FR" sz="3600" dirty="0" smtClean="0"/>
              <a:t> a </a:t>
            </a:r>
            <a:r>
              <a:rPr lang="fr-FR" sz="3600" dirty="0" err="1" smtClean="0"/>
              <a:t>mean</a:t>
            </a:r>
            <a:r>
              <a:rPr lang="fr-FR" sz="3600" dirty="0" smtClean="0"/>
              <a:t> value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Spatio-temporal</a:t>
            </a:r>
            <a:r>
              <a:rPr lang="fr-FR" sz="3600" dirty="0" smtClean="0"/>
              <a:t> </a:t>
            </a:r>
            <a:r>
              <a:rPr lang="fr-FR" sz="3600" dirty="0" err="1" smtClean="0"/>
              <a:t>evolution</a:t>
            </a:r>
            <a:r>
              <a:rPr lang="fr-FR" sz="3600" dirty="0" smtClean="0"/>
              <a:t> of the </a:t>
            </a:r>
            <a:r>
              <a:rPr lang="fr-FR" sz="3600" dirty="0" err="1" smtClean="0"/>
              <a:t>parameters</a:t>
            </a:r>
            <a:endParaRPr lang="fr-FR" sz="3600" dirty="0" smtClean="0"/>
          </a:p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Integration</a:t>
            </a:r>
            <a:r>
              <a:rPr lang="fr-FR" sz="3600" dirty="0" smtClean="0"/>
              <a:t> in a </a:t>
            </a:r>
            <a:r>
              <a:rPr lang="fr-FR" sz="3600" dirty="0" err="1" smtClean="0"/>
              <a:t>traffic</a:t>
            </a:r>
            <a:r>
              <a:rPr lang="fr-FR" sz="3600" dirty="0" smtClean="0"/>
              <a:t> estimation </a:t>
            </a:r>
            <a:r>
              <a:rPr lang="fr-FR" sz="3600" dirty="0" err="1" smtClean="0"/>
              <a:t>graphical</a:t>
            </a:r>
            <a:r>
              <a:rPr lang="fr-FR" sz="3600" dirty="0" smtClean="0"/>
              <a:t> model </a:t>
            </a:r>
            <a:r>
              <a:rPr lang="fr-FR" sz="3600" dirty="0" err="1" smtClean="0"/>
              <a:t>that</a:t>
            </a:r>
            <a:r>
              <a:rPr lang="fr-FR" sz="3600" dirty="0" smtClean="0"/>
              <a:t> </a:t>
            </a:r>
            <a:r>
              <a:rPr lang="fr-FR" sz="3600" dirty="0" err="1" smtClean="0"/>
              <a:t>estimates</a:t>
            </a:r>
            <a:r>
              <a:rPr lang="fr-FR" sz="3600" dirty="0" smtClean="0"/>
              <a:t> and </a:t>
            </a:r>
            <a:r>
              <a:rPr lang="fr-FR" sz="3600" dirty="0" err="1" smtClean="0"/>
              <a:t>predicts</a:t>
            </a:r>
            <a:r>
              <a:rPr lang="fr-FR" sz="3600" dirty="0" smtClean="0"/>
              <a:t> </a:t>
            </a:r>
            <a:r>
              <a:rPr lang="fr-FR" sz="3600" dirty="0" err="1" smtClean="0"/>
              <a:t>travel</a:t>
            </a:r>
            <a:r>
              <a:rPr lang="fr-FR" sz="3600" dirty="0" smtClean="0"/>
              <a:t> time distributions </a:t>
            </a:r>
            <a:r>
              <a:rPr lang="fr-FR" sz="3600" dirty="0" err="1" smtClean="0"/>
              <a:t>using</a:t>
            </a:r>
            <a:r>
              <a:rPr lang="fr-FR" sz="3600" dirty="0" smtClean="0"/>
              <a:t> </a:t>
            </a:r>
            <a:r>
              <a:rPr lang="fr-FR" sz="3600" dirty="0" err="1" smtClean="0"/>
              <a:t>available</a:t>
            </a:r>
            <a:r>
              <a:rPr lang="fr-FR" sz="3600" dirty="0" smtClean="0"/>
              <a:t> real time data and </a:t>
            </a:r>
            <a:r>
              <a:rPr lang="fr-FR" sz="3600" dirty="0" err="1" smtClean="0"/>
              <a:t>historival</a:t>
            </a:r>
            <a:r>
              <a:rPr lang="fr-FR" sz="3600" dirty="0" smtClean="0"/>
              <a:t> </a:t>
            </a:r>
            <a:r>
              <a:rPr lang="fr-FR" sz="3600" dirty="0" err="1" smtClean="0"/>
              <a:t>estimates</a:t>
            </a:r>
            <a:r>
              <a:rPr lang="fr-FR" sz="3600" dirty="0" smtClean="0"/>
              <a:t> (</a:t>
            </a:r>
            <a:r>
              <a:rPr lang="fr-FR" sz="3600" i="1" dirty="0" smtClean="0"/>
              <a:t>Mobile </a:t>
            </a:r>
            <a:r>
              <a:rPr lang="fr-FR" sz="3600" i="1" dirty="0" err="1" smtClean="0"/>
              <a:t>Millennium</a:t>
            </a:r>
            <a:r>
              <a:rPr lang="fr-FR" sz="3600" dirty="0" smtClean="0"/>
              <a:t> </a:t>
            </a:r>
            <a:r>
              <a:rPr lang="fr-FR" sz="3600" dirty="0" err="1" smtClean="0"/>
              <a:t>project</a:t>
            </a:r>
            <a:r>
              <a:rPr lang="fr-FR" sz="3600" dirty="0" smtClean="0"/>
              <a:t>)</a:t>
            </a:r>
            <a:endParaRPr lang="en-US" sz="3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0" y="3216742"/>
            <a:ext cx="42803763" cy="3154633"/>
          </a:xfrm>
          <a:prstGeom prst="rect">
            <a:avLst/>
          </a:prstGeom>
          <a:noFill/>
        </p:spPr>
        <p:txBody>
          <a:bodyPr wrap="square" lIns="76124" tIns="38062" rIns="76124" bIns="38062" rtlCol="0">
            <a:spAutoFit/>
          </a:bodyPr>
          <a:lstStyle/>
          <a:p>
            <a:pPr algn="ctr"/>
            <a:r>
              <a:rPr lang="en-US" sz="10000" dirty="0" smtClean="0"/>
              <a:t>Traffic density estimation and travel time allocation on arterial roads</a:t>
            </a:r>
          </a:p>
          <a:p>
            <a:pPr algn="ctr"/>
            <a:r>
              <a:rPr lang="en-US" sz="10000" dirty="0" err="1" smtClean="0"/>
              <a:t>Aude</a:t>
            </a:r>
            <a:r>
              <a:rPr lang="en-US" sz="10000" dirty="0" smtClean="0"/>
              <a:t> </a:t>
            </a:r>
            <a:r>
              <a:rPr lang="en-US" sz="10000" dirty="0" err="1" smtClean="0"/>
              <a:t>Hofleitner</a:t>
            </a:r>
            <a:endParaRPr lang="en-US" sz="10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9753073" y="2649081"/>
            <a:ext cx="2095249" cy="3734577"/>
            <a:chOff x="47312159" y="3319694"/>
            <a:chExt cx="2209800" cy="397764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312159" y="3319694"/>
              <a:ext cx="2209800" cy="3977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7472600" y="3733800"/>
              <a:ext cx="1795693" cy="23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7881" y="4393406"/>
            <a:ext cx="2884109" cy="214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42" descr="raw taxi data.png"/>
          <p:cNvPicPr>
            <a:picLocks noChangeAspect="1"/>
          </p:cNvPicPr>
          <p:nvPr/>
        </p:nvPicPr>
        <p:blipFill>
          <a:blip r:embed="rId15" cstate="print"/>
          <a:srcRect l="12571" t="12542" r="19429" b="11706"/>
          <a:stretch>
            <a:fillRect/>
          </a:stretch>
        </p:blipFill>
        <p:spPr>
          <a:xfrm>
            <a:off x="294481" y="14013151"/>
            <a:ext cx="6019800" cy="453821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580481" y="13385006"/>
            <a:ext cx="1856114" cy="585942"/>
          </a:xfrm>
          <a:prstGeom prst="rect">
            <a:avLst/>
          </a:prstGeom>
          <a:noFill/>
        </p:spPr>
        <p:txBody>
          <a:bodyPr wrap="none" lIns="76124" tIns="38062" rIns="76124" bIns="38062" rtlCol="0">
            <a:spAutoFit/>
          </a:bodyPr>
          <a:lstStyle/>
          <a:p>
            <a:r>
              <a:rPr lang="en-US" sz="3300" dirty="0" smtClean="0"/>
              <a:t>Raw Data</a:t>
            </a:r>
            <a:endParaRPr lang="en-US" sz="3300" dirty="0"/>
          </a:p>
        </p:txBody>
      </p:sp>
      <p:sp>
        <p:nvSpPr>
          <p:cNvPr id="46" name="TextBox 45"/>
          <p:cNvSpPr txBox="1"/>
          <p:nvPr/>
        </p:nvSpPr>
        <p:spPr>
          <a:xfrm>
            <a:off x="8344186" y="13637264"/>
            <a:ext cx="3169275" cy="585942"/>
          </a:xfrm>
          <a:prstGeom prst="rect">
            <a:avLst/>
          </a:prstGeom>
          <a:noFill/>
        </p:spPr>
        <p:txBody>
          <a:bodyPr wrap="none" lIns="76124" tIns="38062" rIns="76124" bIns="38062" rtlCol="0">
            <a:spAutoFit/>
          </a:bodyPr>
          <a:lstStyle/>
          <a:p>
            <a:r>
              <a:rPr lang="en-US" sz="3300" dirty="0" smtClean="0"/>
              <a:t>Processed Output</a:t>
            </a:r>
            <a:endParaRPr lang="en-US" sz="3300" dirty="0"/>
          </a:p>
        </p:txBody>
      </p:sp>
      <p:pic>
        <p:nvPicPr>
          <p:cNvPr id="39" name="Picture 38" descr="fun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85882" y="19176206"/>
            <a:ext cx="6324600" cy="37338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003530" y="29158406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Undersaturated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86069" y="23139112"/>
            <a:ext cx="387798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3300" dirty="0" smtClean="0"/>
              <a:t> </a:t>
            </a:r>
            <a:r>
              <a:rPr lang="fr-FR" sz="3300" dirty="0" err="1" smtClean="0"/>
              <a:t>arrival</a:t>
            </a:r>
            <a:r>
              <a:rPr lang="fr-FR" sz="3300" dirty="0" smtClean="0"/>
              <a:t> </a:t>
            </a:r>
            <a:r>
              <a:rPr lang="fr-FR" sz="3300" dirty="0" err="1" smtClean="0"/>
              <a:t>density</a:t>
            </a:r>
            <a:r>
              <a:rPr lang="fr-FR" sz="3300" dirty="0" smtClean="0"/>
              <a:t>	</a:t>
            </a:r>
            <a:endParaRPr lang="fr-FR" sz="3300" baseline="-25000" dirty="0" smtClean="0"/>
          </a:p>
          <a:p>
            <a:pPr marL="514350" indent="-514350">
              <a:buFont typeface="+mj-lt"/>
              <a:buAutoNum type="arabicParenR"/>
            </a:pPr>
            <a:r>
              <a:rPr lang="fr-FR" sz="3300" dirty="0" smtClean="0"/>
              <a:t> maximum </a:t>
            </a:r>
            <a:r>
              <a:rPr lang="fr-FR" sz="3300" dirty="0" err="1" smtClean="0"/>
              <a:t>density</a:t>
            </a:r>
            <a:r>
              <a:rPr lang="fr-FR" sz="3300" dirty="0" smtClean="0"/>
              <a:t>	</a:t>
            </a:r>
            <a:endParaRPr lang="fr-FR" sz="3300" baseline="-25000" dirty="0" smtClean="0"/>
          </a:p>
          <a:p>
            <a:pPr marL="514350" indent="-514350">
              <a:buFont typeface="+mj-lt"/>
              <a:buAutoNum type="arabicParenR"/>
            </a:pPr>
            <a:r>
              <a:rPr lang="fr-FR" sz="3300" dirty="0" smtClean="0"/>
              <a:t> </a:t>
            </a:r>
            <a:r>
              <a:rPr lang="fr-FR" sz="3300" dirty="0" err="1" smtClean="0"/>
              <a:t>critical</a:t>
            </a:r>
            <a:r>
              <a:rPr lang="fr-FR" sz="3300" dirty="0" smtClean="0"/>
              <a:t> </a:t>
            </a:r>
            <a:r>
              <a:rPr lang="fr-FR" sz="3300" dirty="0" err="1" smtClean="0"/>
              <a:t>density</a:t>
            </a:r>
            <a:r>
              <a:rPr lang="fr-FR" sz="3000" dirty="0" smtClean="0"/>
              <a:t>	</a:t>
            </a:r>
            <a:endParaRPr lang="en-US" sz="3000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2029281" y="23236054"/>
            <a:ext cx="533400" cy="4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562681" y="23738494"/>
            <a:ext cx="1070224" cy="4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105481" y="24278225"/>
            <a:ext cx="735806" cy="46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4297481" y="9956006"/>
            <a:ext cx="3912393" cy="79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9362281" y="29310806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Congested</a:t>
            </a:r>
            <a:endParaRPr lang="en-US" sz="36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5306675" y="12699206"/>
            <a:ext cx="608806" cy="53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16617405" y="12775406"/>
            <a:ext cx="997741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dirty="0" smtClean="0"/>
              <a:t>ratio of the </a:t>
            </a:r>
            <a:r>
              <a:rPr lang="fr-FR" sz="3300" dirty="0" err="1" smtClean="0"/>
              <a:t>arrival</a:t>
            </a:r>
            <a:r>
              <a:rPr lang="fr-FR" sz="3300" dirty="0" smtClean="0"/>
              <a:t> </a:t>
            </a:r>
            <a:r>
              <a:rPr lang="fr-FR" sz="3300" dirty="0" err="1" smtClean="0"/>
              <a:t>density</a:t>
            </a:r>
            <a:r>
              <a:rPr lang="fr-FR" sz="3300" dirty="0" smtClean="0"/>
              <a:t> and the </a:t>
            </a:r>
            <a:r>
              <a:rPr lang="fr-FR" sz="3300" dirty="0" err="1" smtClean="0"/>
              <a:t>average</a:t>
            </a:r>
            <a:r>
              <a:rPr lang="fr-FR" sz="3300" dirty="0" smtClean="0"/>
              <a:t> </a:t>
            </a:r>
            <a:r>
              <a:rPr lang="fr-FR" sz="3300" dirty="0" err="1" smtClean="0"/>
              <a:t>number</a:t>
            </a:r>
            <a:r>
              <a:rPr lang="fr-FR" sz="3300" dirty="0" smtClean="0"/>
              <a:t> of cars</a:t>
            </a:r>
          </a:p>
          <a:p>
            <a:r>
              <a:rPr lang="fr-FR" sz="3300" dirty="0" err="1" smtClean="0"/>
              <a:t>length</a:t>
            </a:r>
            <a:r>
              <a:rPr lang="fr-FR" sz="3300" dirty="0" smtClean="0"/>
              <a:t> of the queue</a:t>
            </a:r>
            <a:endParaRPr lang="en-US" sz="3300" dirty="0" smtClean="0"/>
          </a:p>
          <a:p>
            <a:r>
              <a:rPr lang="fr-FR" sz="3300" dirty="0" err="1" smtClean="0"/>
              <a:t>length</a:t>
            </a:r>
            <a:r>
              <a:rPr lang="fr-FR" sz="3300" dirty="0" smtClean="0"/>
              <a:t> of the queue of </a:t>
            </a:r>
            <a:r>
              <a:rPr lang="fr-FR" sz="3300" dirty="0" err="1" smtClean="0"/>
              <a:t>vehicles</a:t>
            </a:r>
            <a:r>
              <a:rPr lang="fr-FR" sz="3300" dirty="0" smtClean="0"/>
              <a:t> </a:t>
            </a:r>
            <a:r>
              <a:rPr lang="fr-FR" sz="3300" dirty="0" err="1" smtClean="0"/>
              <a:t>that</a:t>
            </a:r>
            <a:r>
              <a:rPr lang="fr-FR" sz="3300" dirty="0" smtClean="0"/>
              <a:t> have </a:t>
            </a:r>
            <a:r>
              <a:rPr lang="fr-FR" sz="3300" dirty="0" err="1" smtClean="0"/>
              <a:t>already</a:t>
            </a:r>
            <a:r>
              <a:rPr lang="fr-FR" sz="3300" dirty="0" smtClean="0"/>
              <a:t> </a:t>
            </a:r>
            <a:r>
              <a:rPr lang="fr-FR" sz="3300" dirty="0" err="1" smtClean="0"/>
              <a:t>stopped</a:t>
            </a:r>
            <a:endParaRPr lang="en-US" sz="33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5153481" y="13812226"/>
            <a:ext cx="762000" cy="48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" name="Group 60"/>
          <p:cNvGrpSpPr/>
          <p:nvPr/>
        </p:nvGrpSpPr>
        <p:grpSpPr>
          <a:xfrm>
            <a:off x="14696281" y="13156406"/>
            <a:ext cx="1828800" cy="631538"/>
            <a:chOff x="14696281" y="13385006"/>
            <a:chExt cx="1828800" cy="63153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14696281" y="13457577"/>
              <a:ext cx="304800" cy="53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15534481" y="13461207"/>
              <a:ext cx="990600" cy="555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57"/>
            <p:cNvSpPr txBox="1"/>
            <p:nvPr/>
          </p:nvSpPr>
          <p:spPr>
            <a:xfrm>
              <a:off x="14997154" y="13385006"/>
              <a:ext cx="53732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300" dirty="0" smtClean="0"/>
                <a:t>or</a:t>
              </a:r>
              <a:endParaRPr lang="en-US" sz="33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525081" y="1792027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Undersaturated</a:t>
            </a:r>
            <a:endParaRPr 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23458963" y="17996475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Congested</a:t>
            </a:r>
            <a:endParaRPr lang="en-US" sz="3600" dirty="0"/>
          </a:p>
        </p:txBody>
      </p:sp>
      <p:sp>
        <p:nvSpPr>
          <p:cNvPr id="77" name="TextBox 76"/>
          <p:cNvSpPr txBox="1"/>
          <p:nvPr/>
        </p:nvSpPr>
        <p:spPr>
          <a:xfrm>
            <a:off x="28793281" y="15232677"/>
            <a:ext cx="1363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 err="1" smtClean="0"/>
              <a:t>Error</a:t>
            </a:r>
            <a:r>
              <a:rPr lang="fr-FR" sz="3600" dirty="0" smtClean="0"/>
              <a:t> </a:t>
            </a:r>
            <a:r>
              <a:rPr lang="fr-FR" sz="3600" dirty="0" err="1" smtClean="0"/>
              <a:t>metric</a:t>
            </a:r>
            <a:r>
              <a:rPr lang="fr-FR" sz="3600" dirty="0" smtClean="0"/>
              <a:t> on a new data set: </a:t>
            </a:r>
            <a:r>
              <a:rPr lang="fr-FR" sz="3600" dirty="0" err="1" smtClean="0"/>
              <a:t>Wasserstein</a:t>
            </a:r>
            <a:r>
              <a:rPr lang="fr-FR" sz="3600" dirty="0" smtClean="0"/>
              <a:t> </a:t>
            </a:r>
            <a:r>
              <a:rPr lang="fr-FR" sz="3600" dirty="0" err="1" smtClean="0"/>
              <a:t>metric</a:t>
            </a:r>
            <a:r>
              <a:rPr lang="fr-FR" sz="3600" dirty="0" smtClean="0"/>
              <a:t>.</a:t>
            </a:r>
            <a:br>
              <a:rPr lang="fr-FR" sz="3600" dirty="0" smtClean="0"/>
            </a:br>
            <a:r>
              <a:rPr lang="fr-FR" sz="3600" dirty="0" err="1" smtClean="0"/>
              <a:t>Average</a:t>
            </a:r>
            <a:r>
              <a:rPr lang="fr-FR" sz="3600" dirty="0" smtClean="0"/>
              <a:t> relative </a:t>
            </a:r>
            <a:r>
              <a:rPr lang="fr-FR" sz="3600" dirty="0" err="1" smtClean="0"/>
              <a:t>error</a:t>
            </a:r>
            <a:r>
              <a:rPr lang="fr-FR" sz="3600" dirty="0" smtClean="0"/>
              <a:t>: 11.28%  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70681" y="11861006"/>
            <a:ext cx="7035006" cy="114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0" name="Picture 79" descr="experiment design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982281" y="23519606"/>
            <a:ext cx="9040388" cy="335280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90" idx="1"/>
          </p:cNvCxnSpPr>
          <p:nvPr/>
        </p:nvCxnSpPr>
        <p:spPr>
          <a:xfrm rot="10800000" flipV="1">
            <a:off x="24373681" y="24576970"/>
            <a:ext cx="2133600" cy="54283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3"/>
          </p:cNvCxnSpPr>
          <p:nvPr/>
        </p:nvCxnSpPr>
        <p:spPr>
          <a:xfrm>
            <a:off x="16575335" y="24443442"/>
            <a:ext cx="2007146" cy="14296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543881" y="23843277"/>
            <a:ext cx="203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Van Ness </a:t>
            </a:r>
            <a:br>
              <a:rPr lang="fr-FR" sz="3600" dirty="0" smtClean="0"/>
            </a:br>
            <a:r>
              <a:rPr lang="fr-FR" sz="3600" dirty="0" smtClean="0"/>
              <a:t>Avenue</a:t>
            </a:r>
            <a:endParaRPr lang="en-US" sz="3600" dirty="0"/>
          </a:p>
        </p:txBody>
      </p:sp>
      <p:sp>
        <p:nvSpPr>
          <p:cNvPr id="90" name="TextBox 89"/>
          <p:cNvSpPr txBox="1"/>
          <p:nvPr/>
        </p:nvSpPr>
        <p:spPr>
          <a:xfrm>
            <a:off x="26507281" y="23976806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Pine </a:t>
            </a:r>
          </a:p>
          <a:p>
            <a:pPr algn="ctr"/>
            <a:r>
              <a:rPr lang="fr-FR" sz="3600" dirty="0" smtClean="0"/>
              <a:t>Street</a:t>
            </a:r>
            <a:endParaRPr lang="en-US" sz="3600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8219282" y="11632406"/>
            <a:ext cx="1524000" cy="71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251181" y="12623006"/>
            <a:ext cx="133970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TextBox 96"/>
          <p:cNvSpPr txBox="1"/>
          <p:nvPr/>
        </p:nvSpPr>
        <p:spPr>
          <a:xfrm>
            <a:off x="9971881" y="11403806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Average</a:t>
            </a:r>
            <a:r>
              <a:rPr lang="fr-FR" sz="3600" dirty="0" smtClean="0"/>
              <a:t> </a:t>
            </a:r>
            <a:r>
              <a:rPr lang="fr-FR" sz="3600" dirty="0" err="1" smtClean="0"/>
              <a:t>travel</a:t>
            </a:r>
            <a:r>
              <a:rPr lang="fr-FR" sz="3600" dirty="0" smtClean="0"/>
              <a:t> time </a:t>
            </a:r>
            <a:r>
              <a:rPr lang="fr-FR" sz="3600" dirty="0" err="1" smtClean="0"/>
              <a:t>between</a:t>
            </a:r>
            <a:r>
              <a:rPr lang="fr-FR" sz="3600" dirty="0" smtClean="0"/>
              <a:t> a and b</a:t>
            </a:r>
          </a:p>
          <a:p>
            <a:r>
              <a:rPr lang="fr-FR" sz="3600" dirty="0" err="1" smtClean="0"/>
              <a:t>Average</a:t>
            </a:r>
            <a:r>
              <a:rPr lang="fr-FR" sz="3600" dirty="0" smtClean="0"/>
              <a:t> </a:t>
            </a:r>
            <a:r>
              <a:rPr lang="fr-FR" sz="3600" dirty="0" err="1" smtClean="0"/>
              <a:t>travel</a:t>
            </a:r>
            <a:r>
              <a:rPr lang="fr-FR" sz="3600" dirty="0" smtClean="0"/>
              <a:t> time of the </a:t>
            </a:r>
            <a:r>
              <a:rPr lang="fr-FR" sz="3600" dirty="0" err="1" smtClean="0"/>
              <a:t>link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poster">
  <a:themeElements>
    <a:clrScheme name="Medical poster with graph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Owner xmlns="22FBDD80-B655-488A-8142-3013ED096A6F">
      <UserInfo>
        <DisplayName>ryanherring</DisplayName>
        <AccountId>17</AccountId>
        <AccountType/>
      </UserInfo>
    </Owner>
    <Status xmlns="22FBDD80-B655-488A-8142-3013ED096A6F">Draft</Status>
    <_Format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$Resources:CType_PWS_Document(1)" ma:contentTypeID="0x0101008A98423170284BEEB635F43C3CF4E98B0018A569B35F4D8640A2456F4B0FDDC045" ma:contentTypeVersion="1" ma:contentTypeDescription="" ma:contentTypeScope="" ma:versionID="5e5fee691dc35ff3aa7a88c05d1ff04f">
  <xsd:schema xmlns:xsd="http://www.w3.org/2001/XMLSchema" xmlns:p="http://schemas.microsoft.com/office/2006/metadata/properties" xmlns:ns2="22FBDD80-B655-488A-8142-3013ED096A6F" xmlns:ns3="http://schemas.microsoft.com/sharepoint/v3/fields" targetNamespace="http://schemas.microsoft.com/office/2006/metadata/properties" ma:root="true" ma:fieldsID="22c3df950b715c1bb39eb634c8ca9921" ns2:_="" ns3:_="">
    <xsd:import namespace="22FBDD80-B655-488A-8142-3013ED096A6F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  <xsd:element ref="ns3:_Forma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2FBDD80-B655-488A-8142-3013ED096A6F" elementFormDefault="qualified">
    <xsd:import namespace="http://schemas.microsoft.com/office/2006/documentManagement/types"/>
    <xsd:element name="Owner" ma:index="8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default="Draft" ma:internalName="Status">
      <xsd:simpleType>
        <xsd:restriction base="dms:Choice">
          <xsd:enumeration value="Draft"/>
          <xsd:enumeration value="Ready For Review"/>
          <xsd:enumeration value="Final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Format" ma:index="10" nillable="true" ma:displayName="Format" ma:description="Media-type, file format or dimensions" ma:internalName="_Forma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1069B32-A530-41CB-8167-96CA517D6F2A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22FBDD80-B655-488A-8142-3013ED096A6F"/>
    <ds:schemaRef ds:uri="http://schemas.microsoft.com/sharepoint/v3/field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EBD4C0-F34B-4EA8-8670-8840214974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4420B-8FBC-488A-BC97-2409A1D56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FBDD80-B655-488A-8142-3013ED096A6F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</Template>
  <TotalTime>1097</TotalTime>
  <Words>524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poster</vt:lpstr>
      <vt:lpstr>Flow</vt:lpstr>
      <vt:lpstr>Slide 1</vt:lpstr>
    </vt:vector>
  </TitlesOfParts>
  <Manager/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 </dc:creator>
  <cp:keywords/>
  <dc:description/>
  <cp:lastModifiedBy>CCIT</cp:lastModifiedBy>
  <cp:revision>22</cp:revision>
  <cp:lastPrinted>2004-07-01T22:30:03Z</cp:lastPrinted>
  <dcterms:created xsi:type="dcterms:W3CDTF">2009-12-16T02:24:40Z</dcterms:created>
  <dcterms:modified xsi:type="dcterms:W3CDTF">2010-01-13T22:09:54Z</dcterms:modified>
  <cp:contentType>$Resources:CType_PWS_Document(1)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  <property fmtid="{D5CDD505-2E9C-101B-9397-08002B2CF9AE}" pid="3" name="ContentTypeId">
    <vt:lpwstr>0x0101008A98423170284BEEB635F43C3CF4E98B0018A569B35F4D8640A2456F4B0FDDC045</vt:lpwstr>
  </property>
</Properties>
</file>