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94" r:id="rId3"/>
    <p:sldId id="266" r:id="rId4"/>
    <p:sldId id="310" r:id="rId5"/>
    <p:sldId id="315" r:id="rId6"/>
    <p:sldId id="312" r:id="rId7"/>
    <p:sldId id="316" r:id="rId8"/>
    <p:sldId id="307" r:id="rId9"/>
    <p:sldId id="311" r:id="rId10"/>
    <p:sldId id="317" r:id="rId11"/>
    <p:sldId id="318" r:id="rId12"/>
    <p:sldId id="305" r:id="rId13"/>
    <p:sldId id="320" r:id="rId14"/>
    <p:sldId id="313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09" r:id="rId24"/>
    <p:sldId id="329" r:id="rId25"/>
    <p:sldId id="330" r:id="rId26"/>
    <p:sldId id="335" r:id="rId27"/>
    <p:sldId id="337" r:id="rId28"/>
    <p:sldId id="338" r:id="rId29"/>
    <p:sldId id="339" r:id="rId30"/>
    <p:sldId id="33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576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2021. 11. 13.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2021. 11. 13.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it941.tistory.com/295" TargetMode="External"/><Relationship Id="rId2" Type="http://schemas.openxmlformats.org/officeDocument/2006/relationships/hyperlink" Target="https://docs.oracle.com/en/java/javase/17/gctu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781" y="2228671"/>
            <a:ext cx="8020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Garbage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0789" y="3438463"/>
            <a:ext cx="7430239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chemeClr val="tx2"/>
                </a:solidFill>
              </a:rPr>
              <a:t>Garbage Collection</a:t>
            </a:r>
            <a:r>
              <a:rPr kumimoji="1" lang="ko-KR" altLang="en-US" sz="3200" dirty="0">
                <a:solidFill>
                  <a:schemeClr val="tx2"/>
                </a:solidFill>
              </a:rPr>
              <a:t>은 누가 수행할까요</a:t>
            </a:r>
            <a:r>
              <a:rPr kumimoji="1" lang="en-US" altLang="ko-KR" sz="32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864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73124"/>
            <a:ext cx="2685351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chemeClr val="tx2"/>
                </a:solidFill>
              </a:rPr>
              <a:t>Garbage Collector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E6C60E-0452-DF43-B22D-C7BF531CC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0" y="1344021"/>
            <a:ext cx="6920139" cy="4589888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00EFC4F-1D41-E743-854A-023283879107}"/>
              </a:ext>
            </a:extLst>
          </p:cNvPr>
          <p:cNvCxnSpPr/>
          <p:nvPr/>
        </p:nvCxnSpPr>
        <p:spPr>
          <a:xfrm>
            <a:off x="4648949" y="4551903"/>
            <a:ext cx="127957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95DCA3-A034-A848-84EC-333330098999}"/>
              </a:ext>
            </a:extLst>
          </p:cNvPr>
          <p:cNvSpPr txBox="1"/>
          <p:nvPr/>
        </p:nvSpPr>
        <p:spPr>
          <a:xfrm>
            <a:off x="4648949" y="239396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Garbage Collection</a:t>
            </a:r>
            <a:r>
              <a:rPr kumimoji="1" lang="ko-KR" altLang="en-US" dirty="0">
                <a:solidFill>
                  <a:srgbClr val="C00000"/>
                </a:solidFill>
              </a:rPr>
              <a:t>을 수행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526967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dirty="0">
                <a:solidFill>
                  <a:schemeClr val="tx2"/>
                </a:solidFill>
              </a:rPr>
              <a:t>Garbage Collector</a:t>
            </a:r>
            <a:r>
              <a:rPr kumimoji="1" lang="ko-KR" altLang="en-US" sz="3200" dirty="0">
                <a:solidFill>
                  <a:schemeClr val="tx2"/>
                </a:solidFill>
              </a:rPr>
              <a:t>는 어떻게 메모리 관리를 할까요</a:t>
            </a:r>
            <a:r>
              <a:rPr kumimoji="1" lang="en-US" altLang="ko-KR" sz="32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574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6B85D-802B-5B44-93FA-EA20C7850101}"/>
              </a:ext>
            </a:extLst>
          </p:cNvPr>
          <p:cNvSpPr txBox="1"/>
          <p:nvPr/>
        </p:nvSpPr>
        <p:spPr>
          <a:xfrm flipH="1">
            <a:off x="1188880" y="1395942"/>
            <a:ext cx="4813160" cy="134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" altLang="ko-Kore-KR" sz="2200" dirty="0"/>
              <a:t>stop the world</a:t>
            </a:r>
            <a:endParaRPr kumimoji="1" lang="en-US" altLang="ko-Kore-KR" sz="2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ore-KR" sz="2200" dirty="0"/>
              <a:t>Mark and Sweep</a:t>
            </a:r>
            <a:endParaRPr lang="en" altLang="ko-Kore-KR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E86BF-5BE1-374D-94CF-676803C2C029}"/>
              </a:ext>
            </a:extLst>
          </p:cNvPr>
          <p:cNvSpPr/>
          <p:nvPr/>
        </p:nvSpPr>
        <p:spPr>
          <a:xfrm>
            <a:off x="8785609" y="3982344"/>
            <a:ext cx="2807676" cy="723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E599D4-B969-B443-9F4F-AF3443361CA9}"/>
              </a:ext>
            </a:extLst>
          </p:cNvPr>
          <p:cNvGrpSpPr/>
          <p:nvPr/>
        </p:nvGrpSpPr>
        <p:grpSpPr>
          <a:xfrm>
            <a:off x="4768779" y="3982346"/>
            <a:ext cx="2807676" cy="723482"/>
            <a:chOff x="749440" y="3858566"/>
            <a:chExt cx="2807676" cy="7234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4021DC-CEB4-A042-9CB6-296699607DFD}"/>
                </a:ext>
              </a:extLst>
            </p:cNvPr>
            <p:cNvSpPr/>
            <p:nvPr/>
          </p:nvSpPr>
          <p:spPr>
            <a:xfrm>
              <a:off x="749440" y="3858566"/>
              <a:ext cx="2807676" cy="723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485E13-0AD8-7E4A-8B6C-E587AA7210B2}"/>
                </a:ext>
              </a:extLst>
            </p:cNvPr>
            <p:cNvSpPr/>
            <p:nvPr/>
          </p:nvSpPr>
          <p:spPr>
            <a:xfrm>
              <a:off x="786284" y="3900289"/>
              <a:ext cx="533400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4D887B-32A0-EE43-A7BA-A07B40E4BBB6}"/>
                </a:ext>
              </a:extLst>
            </p:cNvPr>
            <p:cNvSpPr/>
            <p:nvPr/>
          </p:nvSpPr>
          <p:spPr>
            <a:xfrm>
              <a:off x="2083986" y="3900289"/>
              <a:ext cx="648747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196A7B-38B0-8640-9749-29AEE7CAB11A}"/>
                </a:ext>
              </a:extLst>
            </p:cNvPr>
            <p:cNvSpPr/>
            <p:nvPr/>
          </p:nvSpPr>
          <p:spPr>
            <a:xfrm>
              <a:off x="3344322" y="3900289"/>
              <a:ext cx="177101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EA026E-7397-9F48-B02C-3F2755F4FAEB}"/>
              </a:ext>
            </a:extLst>
          </p:cNvPr>
          <p:cNvGrpSpPr/>
          <p:nvPr/>
        </p:nvGrpSpPr>
        <p:grpSpPr>
          <a:xfrm>
            <a:off x="901840" y="3980822"/>
            <a:ext cx="2807676" cy="723482"/>
            <a:chOff x="749440" y="3858566"/>
            <a:chExt cx="2807676" cy="72348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B07286-AF9F-A840-AD23-61B26A119C7E}"/>
                </a:ext>
              </a:extLst>
            </p:cNvPr>
            <p:cNvSpPr/>
            <p:nvPr/>
          </p:nvSpPr>
          <p:spPr>
            <a:xfrm>
              <a:off x="749440" y="3858566"/>
              <a:ext cx="2807676" cy="723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70A95D-100A-EC4D-A31A-554D5D7DEE9F}"/>
                </a:ext>
              </a:extLst>
            </p:cNvPr>
            <p:cNvSpPr/>
            <p:nvPr/>
          </p:nvSpPr>
          <p:spPr>
            <a:xfrm>
              <a:off x="786284" y="3900289"/>
              <a:ext cx="533400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1A496F-AB51-7E4E-84E1-CBB7CCBDC8C1}"/>
                </a:ext>
              </a:extLst>
            </p:cNvPr>
            <p:cNvSpPr/>
            <p:nvPr/>
          </p:nvSpPr>
          <p:spPr>
            <a:xfrm>
              <a:off x="1359878" y="3900289"/>
              <a:ext cx="237810" cy="653143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E700C8E-E8AB-CA41-A0FD-9FE21DC3BCC3}"/>
                </a:ext>
              </a:extLst>
            </p:cNvPr>
            <p:cNvSpPr/>
            <p:nvPr/>
          </p:nvSpPr>
          <p:spPr>
            <a:xfrm>
              <a:off x="1637882" y="3893735"/>
              <a:ext cx="411982" cy="653143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2F0906B-D19E-114D-94EC-26F8F9513AFC}"/>
                </a:ext>
              </a:extLst>
            </p:cNvPr>
            <p:cNvSpPr/>
            <p:nvPr/>
          </p:nvSpPr>
          <p:spPr>
            <a:xfrm>
              <a:off x="2083986" y="3900289"/>
              <a:ext cx="648747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5FB47EC-1348-294F-8365-5C7584831ADA}"/>
                </a:ext>
              </a:extLst>
            </p:cNvPr>
            <p:cNvSpPr/>
            <p:nvPr/>
          </p:nvSpPr>
          <p:spPr>
            <a:xfrm>
              <a:off x="2775230" y="3893734"/>
              <a:ext cx="533400" cy="653143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556C88-C72A-0940-95F5-626ACA022CA9}"/>
                </a:ext>
              </a:extLst>
            </p:cNvPr>
            <p:cNvSpPr/>
            <p:nvPr/>
          </p:nvSpPr>
          <p:spPr>
            <a:xfrm>
              <a:off x="3344322" y="3900289"/>
              <a:ext cx="177101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3EBF4CF-1334-E548-840C-2A48F7D2196D}"/>
              </a:ext>
            </a:extLst>
          </p:cNvPr>
          <p:cNvSpPr txBox="1"/>
          <p:nvPr/>
        </p:nvSpPr>
        <p:spPr>
          <a:xfrm>
            <a:off x="2784059" y="363235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marking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E297F-5F4C-D445-898C-87CB06020052}"/>
              </a:ext>
            </a:extLst>
          </p:cNvPr>
          <p:cNvSpPr txBox="1"/>
          <p:nvPr/>
        </p:nvSpPr>
        <p:spPr>
          <a:xfrm>
            <a:off x="6692163" y="363363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deletion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0813D-A3D7-7F4B-867E-F0843D91A12C}"/>
              </a:ext>
            </a:extLst>
          </p:cNvPr>
          <p:cNvSpPr txBox="1"/>
          <p:nvPr/>
        </p:nvSpPr>
        <p:spPr>
          <a:xfrm>
            <a:off x="10320997" y="361149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compacting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C87F4D-B215-D644-B59B-408BE5E0DCF3}"/>
              </a:ext>
            </a:extLst>
          </p:cNvPr>
          <p:cNvSpPr/>
          <p:nvPr/>
        </p:nvSpPr>
        <p:spPr>
          <a:xfrm>
            <a:off x="8859575" y="4017513"/>
            <a:ext cx="533400" cy="65314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B03AC1-4CF0-904A-B06E-B40C5B572F75}"/>
              </a:ext>
            </a:extLst>
          </p:cNvPr>
          <p:cNvSpPr/>
          <p:nvPr/>
        </p:nvSpPr>
        <p:spPr>
          <a:xfrm>
            <a:off x="9466941" y="4024069"/>
            <a:ext cx="648747" cy="65314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C05B02-7323-4248-AEEE-25AA81F79DB4}"/>
              </a:ext>
            </a:extLst>
          </p:cNvPr>
          <p:cNvSpPr/>
          <p:nvPr/>
        </p:nvSpPr>
        <p:spPr>
          <a:xfrm>
            <a:off x="10189447" y="4024069"/>
            <a:ext cx="177101" cy="65314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8881F5-F1F5-134C-806B-D0B6154ECEA2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3709516" y="4342563"/>
            <a:ext cx="1059263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82A2BAF-A953-1042-9B02-1FC4F1930B0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576455" y="4344085"/>
            <a:ext cx="12091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17F904-2017-194A-91E0-7145F84BC0C5}"/>
              </a:ext>
            </a:extLst>
          </p:cNvPr>
          <p:cNvSpPr/>
          <p:nvPr/>
        </p:nvSpPr>
        <p:spPr>
          <a:xfrm>
            <a:off x="938684" y="5052774"/>
            <a:ext cx="250196" cy="2326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33FF68-1EB9-9446-8061-C4E618670E6F}"/>
              </a:ext>
            </a:extLst>
          </p:cNvPr>
          <p:cNvSpPr/>
          <p:nvPr/>
        </p:nvSpPr>
        <p:spPr>
          <a:xfrm>
            <a:off x="938684" y="5401244"/>
            <a:ext cx="250196" cy="23265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205B51-9C99-5E4C-9F60-FD3AA6AC2420}"/>
              </a:ext>
            </a:extLst>
          </p:cNvPr>
          <p:cNvSpPr txBox="1"/>
          <p:nvPr/>
        </p:nvSpPr>
        <p:spPr>
          <a:xfrm>
            <a:off x="1205384" y="498443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참조 중인 객체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2D730-D1FC-BF4E-A481-B70371A93C96}"/>
              </a:ext>
            </a:extLst>
          </p:cNvPr>
          <p:cNvSpPr txBox="1"/>
          <p:nvPr/>
        </p:nvSpPr>
        <p:spPr>
          <a:xfrm>
            <a:off x="1205384" y="533290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참조되지 않는 객체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76E9FE-BA71-0147-A6FB-FDF11C6D1A08}"/>
              </a:ext>
            </a:extLst>
          </p:cNvPr>
          <p:cNvSpPr txBox="1"/>
          <p:nvPr/>
        </p:nvSpPr>
        <p:spPr>
          <a:xfrm>
            <a:off x="3077704" y="46309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88D85A-3DBF-624F-B694-A7287FD538BD}"/>
              </a:ext>
            </a:extLst>
          </p:cNvPr>
          <p:cNvSpPr txBox="1"/>
          <p:nvPr/>
        </p:nvSpPr>
        <p:spPr>
          <a:xfrm>
            <a:off x="11000467" y="464349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D6845B-B5EB-1145-8323-9F3588E3DC41}"/>
              </a:ext>
            </a:extLst>
          </p:cNvPr>
          <p:cNvSpPr txBox="1"/>
          <p:nvPr/>
        </p:nvSpPr>
        <p:spPr>
          <a:xfrm>
            <a:off x="7010843" y="46756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931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2B33F9-85EE-5344-A1AD-95B4A35E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973559"/>
            <a:ext cx="9720000" cy="54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6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82ED09-1F83-3348-80F5-4B9F948F9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3" y="964546"/>
            <a:ext cx="9720000" cy="54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59D53C-510D-A149-9A45-25B1D963A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973560"/>
            <a:ext cx="9720000" cy="53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521280-5AD4-E946-A771-F777DE310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3" y="973559"/>
            <a:ext cx="9720000" cy="54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4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07056-D1F8-524E-983A-AA40CFB9D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3" y="973559"/>
            <a:ext cx="9720000" cy="54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5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C8E6D6-4376-2D4E-9C00-1F1A1C9E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973559"/>
            <a:ext cx="9720000" cy="53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342DDA-7F1A-5D4D-B930-B3FC17657317}"/>
              </a:ext>
            </a:extLst>
          </p:cNvPr>
          <p:cNvSpPr txBox="1"/>
          <p:nvPr/>
        </p:nvSpPr>
        <p:spPr>
          <a:xfrm>
            <a:off x="663392" y="1495597"/>
            <a:ext cx="7385454" cy="348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JVM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Garbage Collection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는 무엇일까요</a:t>
            </a:r>
            <a:r>
              <a:rPr kumimoji="1" lang="en-US" altLang="ko-KR" sz="2500" dirty="0">
                <a:solidFill>
                  <a:schemeClr val="bg1"/>
                </a:solidFill>
                <a:latin typeface="+mj-lt"/>
              </a:rPr>
              <a:t>?</a:t>
            </a:r>
            <a:endParaRPr kumimoji="1" lang="en-US" altLang="ko-Kore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500" spc="-150" dirty="0">
                <a:solidFill>
                  <a:schemeClr val="bg1"/>
                </a:solidFill>
              </a:rPr>
              <a:t>Garbage Collection</a:t>
            </a:r>
            <a:r>
              <a:rPr lang="ko-KR" altLang="en-US" sz="2500" spc="-150" dirty="0">
                <a:solidFill>
                  <a:schemeClr val="bg1"/>
                </a:solidFill>
              </a:rPr>
              <a:t>이 일어나는 곳은 어디일까요</a:t>
            </a:r>
            <a:r>
              <a:rPr lang="en-US" altLang="ko-KR" sz="2500" spc="-150" dirty="0">
                <a:solidFill>
                  <a:schemeClr val="bg1"/>
                </a:solidFill>
              </a:rPr>
              <a:t>?</a:t>
            </a: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2500" dirty="0">
                <a:solidFill>
                  <a:schemeClr val="bg1"/>
                </a:solidFill>
                <a:latin typeface="+mj-lt"/>
              </a:rPr>
              <a:t>Garbage Collection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은 누가 수행할까요</a:t>
            </a:r>
            <a:r>
              <a:rPr kumimoji="1" lang="en-US" altLang="ko-KR" sz="25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Garbage Collector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는 어떻게 동작할까요</a:t>
            </a:r>
            <a:r>
              <a:rPr kumimoji="1" lang="en-US" altLang="ko-KR" sz="25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2500" dirty="0">
                <a:solidFill>
                  <a:schemeClr val="bg1"/>
                </a:solidFill>
                <a:latin typeface="+mj-lt"/>
              </a:rPr>
              <a:t>Garbage Collector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의 종류에 대해서 알아보아요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534586-EF62-D24D-B06C-A87EBB8B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964548"/>
            <a:ext cx="9720000" cy="53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55C90-5E44-B946-9B39-7D96280E7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964549"/>
            <a:ext cx="9720000" cy="53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3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10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ACDDCC-67DC-7842-A425-5713F37CF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973559"/>
            <a:ext cx="9720000" cy="54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1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9352" y="3438463"/>
            <a:ext cx="9345572" cy="739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/>
              <a:t>Garbage Collector</a:t>
            </a:r>
            <a:r>
              <a:rPr kumimoji="1" lang="ko-KR" altLang="en-US" sz="3200" dirty="0"/>
              <a:t>의 종류에 대해서 알아보아요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05235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6633547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Garbage Collector</a:t>
            </a:r>
            <a:r>
              <a:rPr kumimoji="1" lang="ko-KR" altLang="en-US" sz="2400" dirty="0"/>
              <a:t>의 종류에 대해서 알아보아요</a:t>
            </a:r>
            <a:endParaRPr kumimoji="1"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DE225-CA80-FD42-81C2-9577FDD6C259}"/>
              </a:ext>
            </a:extLst>
          </p:cNvPr>
          <p:cNvSpPr txBox="1"/>
          <p:nvPr/>
        </p:nvSpPr>
        <p:spPr>
          <a:xfrm>
            <a:off x="1123838" y="1553847"/>
            <a:ext cx="10666421" cy="2931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2400" dirty="0">
                <a:solidFill>
                  <a:schemeClr val="tx2"/>
                </a:solidFill>
              </a:rPr>
              <a:t>1</a:t>
            </a:r>
            <a:r>
              <a:rPr kumimoji="1" lang="en-US" altLang="ko-KR" sz="2400" dirty="0">
                <a:solidFill>
                  <a:schemeClr val="tx2"/>
                </a:solidFill>
              </a:rPr>
              <a:t>.</a:t>
            </a:r>
            <a:r>
              <a:rPr kumimoji="1" lang="ko-KR" altLang="en-US" sz="2400" dirty="0">
                <a:solidFill>
                  <a:schemeClr val="tx2"/>
                </a:solidFill>
              </a:rPr>
              <a:t> </a:t>
            </a:r>
            <a:r>
              <a:rPr lang="en" altLang="ko-Kore-KR" sz="2400" dirty="0"/>
              <a:t>Serial Collector (</a:t>
            </a:r>
            <a:r>
              <a:rPr lang="ko-KR" altLang="en-US" sz="2400" dirty="0"/>
              <a:t>직렬 </a:t>
            </a:r>
            <a:r>
              <a:rPr lang="ko-KR" altLang="en-US" sz="2400" dirty="0" err="1"/>
              <a:t>수집기</a:t>
            </a:r>
            <a:r>
              <a:rPr lang="en-US" altLang="ko-KR" sz="2400" dirty="0"/>
              <a:t>)</a:t>
            </a:r>
            <a:endParaRPr lang="en" altLang="ko-Kore-KR" sz="2400" dirty="0"/>
          </a:p>
          <a:p>
            <a:pPr>
              <a:lnSpc>
                <a:spcPct val="200000"/>
              </a:lnSpc>
            </a:pPr>
            <a:r>
              <a:rPr kumimoji="1" lang="en-US" altLang="ko-Kore-KR" sz="2400" dirty="0"/>
              <a:t>2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lang="en" altLang="ko-Kore-KR" sz="2400" dirty="0"/>
              <a:t>Parallel Collector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병렬 </a:t>
            </a:r>
            <a:r>
              <a:rPr lang="ko-KR" altLang="en-US" sz="2400" dirty="0" err="1"/>
              <a:t>수집기</a:t>
            </a:r>
            <a:r>
              <a:rPr lang="en-US" altLang="ko-KR" sz="2400" dirty="0"/>
              <a:t>)</a:t>
            </a:r>
            <a:endParaRPr lang="en" altLang="ko-Kore-KR" sz="2400" dirty="0"/>
          </a:p>
          <a:p>
            <a:pPr>
              <a:lnSpc>
                <a:spcPct val="200000"/>
              </a:lnSpc>
            </a:pPr>
            <a:r>
              <a:rPr kumimoji="1" lang="en-US" altLang="ko-Kore-KR" sz="2400" dirty="0"/>
              <a:t>3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lang="en" altLang="ko-Kore-KR" sz="2400" dirty="0"/>
              <a:t>Garbage-First (G1) Garbage </a:t>
            </a:r>
            <a:r>
              <a:rPr lang="en" altLang="ko-Kore-KR" sz="2400" dirty="0" err="1"/>
              <a:t>Collecto</a:t>
            </a:r>
            <a:r>
              <a:rPr lang="en-US" altLang="ko-Kore-KR" sz="2400" dirty="0"/>
              <a:t>r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가비지</a:t>
            </a:r>
            <a:r>
              <a:rPr lang="ko-KR" altLang="en-US" sz="2400" dirty="0"/>
              <a:t> 퍼스트</a:t>
            </a:r>
            <a:r>
              <a:rPr lang="en-US" altLang="ko-KR" sz="2400" dirty="0"/>
              <a:t>(G1)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가비지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컬렉터</a:t>
            </a:r>
            <a:r>
              <a:rPr lang="en-US" altLang="ko-KR" sz="2400" dirty="0"/>
              <a:t>)</a:t>
            </a:r>
            <a:endParaRPr lang="en-US" altLang="ko-Kore-KR" sz="2400" dirty="0"/>
          </a:p>
          <a:p>
            <a:pPr>
              <a:lnSpc>
                <a:spcPct val="200000"/>
              </a:lnSpc>
            </a:pPr>
            <a:r>
              <a:rPr kumimoji="1" lang="en-US" altLang="ko-Kore-KR" sz="2400" dirty="0"/>
              <a:t>4. </a:t>
            </a:r>
            <a:r>
              <a:rPr lang="en" altLang="ko-Kore-KR" sz="2400" dirty="0"/>
              <a:t>The Z Garbage Collector</a:t>
            </a:r>
            <a:r>
              <a:rPr lang="ko-KR" altLang="en-US" sz="2400" dirty="0"/>
              <a:t> </a:t>
            </a:r>
            <a:r>
              <a:rPr lang="en-US" altLang="ko-KR" sz="2400" dirty="0"/>
              <a:t>(Z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가비지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컬렉터</a:t>
            </a:r>
            <a:r>
              <a:rPr lang="en-US" altLang="ko-KR" sz="2400" dirty="0"/>
              <a:t>)</a:t>
            </a:r>
            <a:endParaRPr lang="en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195062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2274982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Serial Collector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1188880" y="1487424"/>
            <a:ext cx="4907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직렬 </a:t>
            </a:r>
            <a:r>
              <a:rPr kumimoji="1" lang="ko-KR" altLang="en-US" sz="2400" dirty="0" err="1"/>
              <a:t>수집기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/>
              <a:t>Mark and Sweep </a:t>
            </a:r>
            <a:r>
              <a:rPr kumimoji="1" lang="ko-KR" altLang="en-US" sz="2400" dirty="0"/>
              <a:t>알고리즘 사용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단일 스레드 사용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소규모 응용프로그램에 적합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AA67DF-D924-6743-8B6F-02CAB300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42" y="3241440"/>
            <a:ext cx="5595660" cy="32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04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2515432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400" dirty="0"/>
              <a:t>Parallel Collector</a:t>
            </a:r>
            <a:endParaRPr kumimoji="1"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1188880" y="1487424"/>
            <a:ext cx="4907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병렬 </a:t>
            </a:r>
            <a:r>
              <a:rPr kumimoji="1" lang="ko-KR" altLang="en-US" sz="2400" dirty="0" err="1"/>
              <a:t>수집기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처리량 </a:t>
            </a:r>
            <a:r>
              <a:rPr kumimoji="1" lang="ko-KR" altLang="en-US" sz="2400" dirty="0" err="1"/>
              <a:t>수집기</a:t>
            </a:r>
            <a:r>
              <a:rPr kumimoji="1" lang="en-US" altLang="ko-KR" sz="24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/>
              <a:t>Mark and Sweep </a:t>
            </a:r>
            <a:r>
              <a:rPr kumimoji="1" lang="ko-KR" altLang="en-US" sz="2400" dirty="0"/>
              <a:t>알고리즘 사용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en-US" altLang="ko-KR" sz="2400" dirty="0"/>
              <a:t>-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여러 스레드 사용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대규모 응용프로그램에 적합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72CD876-5C8E-604D-A6B6-09A97AD9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07" y="3048016"/>
            <a:ext cx="5241395" cy="34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368277"/>
            <a:ext cx="5370381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400" dirty="0"/>
              <a:t>Garbage-First (G1) Garbage </a:t>
            </a:r>
            <a:r>
              <a:rPr lang="en" altLang="ko-Kore-KR" sz="2400" dirty="0" err="1"/>
              <a:t>Collecto</a:t>
            </a:r>
            <a:r>
              <a:rPr lang="en-US" altLang="ko-Kore-KR" sz="2400" dirty="0"/>
              <a:t>r</a:t>
            </a:r>
            <a:endParaRPr kumimoji="1"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853442" y="1218451"/>
            <a:ext cx="11001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- </a:t>
            </a:r>
            <a:r>
              <a:rPr kumimoji="1" lang="ko-KR" altLang="en-US" sz="2400" dirty="0">
                <a:latin typeface="+mn-ea"/>
              </a:rPr>
              <a:t>동시 </a:t>
            </a:r>
            <a:r>
              <a:rPr kumimoji="1" lang="ko-KR" altLang="en-US" sz="2400" dirty="0" err="1">
                <a:latin typeface="+mn-ea"/>
              </a:rPr>
              <a:t>수집기</a:t>
            </a: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" altLang="ko-Kore-KR" sz="2400" dirty="0">
                <a:latin typeface="+mn-ea"/>
              </a:rPr>
              <a:t>- Eden, Survivor, Old </a:t>
            </a:r>
            <a:r>
              <a:rPr lang="ko-KR" altLang="en-US" sz="2400" dirty="0">
                <a:latin typeface="+mn-ea"/>
              </a:rPr>
              <a:t>영역이 존재하지만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고정된 크기로 고정된 위치에 존재</a:t>
            </a:r>
            <a:r>
              <a:rPr lang="en-US" altLang="ko-KR" sz="2400" dirty="0">
                <a:latin typeface="+mn-ea"/>
              </a:rPr>
              <a:t>x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+mn-ea"/>
              </a:rPr>
              <a:t>- </a:t>
            </a:r>
            <a:r>
              <a:rPr kumimoji="1" lang="ko-KR" altLang="en-US" sz="2400" dirty="0">
                <a:latin typeface="+mn-ea"/>
              </a:rPr>
              <a:t>여러 스레드 사용</a:t>
            </a: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+mn-ea"/>
              </a:rPr>
              <a:t>- </a:t>
            </a:r>
            <a:r>
              <a:rPr kumimoji="1" lang="ko-KR" altLang="en-US" sz="2400" dirty="0">
                <a:latin typeface="+mn-ea"/>
              </a:rPr>
              <a:t>짧은 </a:t>
            </a:r>
            <a:r>
              <a:rPr kumimoji="1" lang="en-US" altLang="ko-KR" sz="2400" dirty="0">
                <a:latin typeface="+mn-ea"/>
              </a:rPr>
              <a:t>GC</a:t>
            </a:r>
            <a:r>
              <a:rPr kumimoji="1" lang="ko-KR" altLang="en-US" sz="2400" dirty="0">
                <a:latin typeface="+mn-ea"/>
              </a:rPr>
              <a:t>시간 보장</a:t>
            </a:r>
            <a:endParaRPr kumimoji="1" lang="en-US" altLang="ko-KR" sz="2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4" name="그림 3" descr="바둑판식, 타일, 신발이(가) 표시된 사진&#10;&#10;자동 생성된 설명">
            <a:extLst>
              <a:ext uri="{FF2B5EF4-FFF2-40B4-BE49-F238E27FC236}">
                <a16:creationId xmlns:a16="http://schemas.microsoft.com/office/drawing/2014/main" id="{D7A12802-92B4-5340-B8F7-39B396FE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19" y="3060194"/>
            <a:ext cx="5092383" cy="33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3573414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400" dirty="0"/>
              <a:t>The Z Garbage Collector</a:t>
            </a:r>
            <a:endParaRPr kumimoji="1"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853442" y="1218451"/>
            <a:ext cx="1100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Oracle Sans"/>
              </a:rPr>
              <a:t>확장 가능한 </a:t>
            </a:r>
            <a:r>
              <a:rPr lang="ko-KR" altLang="en-US" sz="2400" dirty="0" err="1">
                <a:latin typeface="Oracle Sans"/>
              </a:rPr>
              <a:t>저지연</a:t>
            </a:r>
            <a:r>
              <a:rPr lang="ko-KR" altLang="en-US" sz="2400" dirty="0">
                <a:latin typeface="Oracle Sans"/>
              </a:rPr>
              <a:t> </a:t>
            </a:r>
            <a:r>
              <a:rPr lang="ko-KR" altLang="en-US" sz="2400" dirty="0" err="1">
                <a:latin typeface="Oracle Sans"/>
              </a:rPr>
              <a:t>가비지</a:t>
            </a:r>
            <a:r>
              <a:rPr lang="ko-KR" altLang="en-US" sz="2400" dirty="0">
                <a:latin typeface="Oracle Sans"/>
              </a:rPr>
              <a:t> </a:t>
            </a:r>
            <a:r>
              <a:rPr lang="ko-KR" altLang="en-US" sz="2400" dirty="0" err="1">
                <a:latin typeface="Oracle Sans"/>
              </a:rPr>
              <a:t>수집기</a:t>
            </a:r>
            <a:endParaRPr lang="en-US" altLang="ko-KR" sz="2400" dirty="0">
              <a:latin typeface="Oracle San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" altLang="ko-Kore-KR" sz="2400" dirty="0">
                <a:latin typeface="-apple-system"/>
              </a:rPr>
              <a:t> </a:t>
            </a:r>
            <a:r>
              <a:rPr lang="ko-KR" altLang="en-US" sz="2400" dirty="0">
                <a:latin typeface="Oracle Sans"/>
              </a:rPr>
              <a:t>응용 프로그램 스레드의 실행을 중지하지 않고 모든 비용이 많이 드는 작업을 동시에 수행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37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1808508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참고 사이트</a:t>
            </a:r>
            <a:endParaRPr kumimoji="1"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853442" y="1218451"/>
            <a:ext cx="11001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" altLang="ko-KR" dirty="0">
                <a:solidFill>
                  <a:srgbClr val="75707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https://docs.oracle.com/en/java/javase/17/gctuning/index.</a:t>
            </a:r>
            <a:r>
              <a:rPr kumimoji="1" lang="en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endParaRPr kumimoji="1" lang="en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rgbClr val="75707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https://inspirit941.tistory.com/</a:t>
            </a:r>
            <a:r>
              <a:rPr kumimoji="1"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295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https://</a:t>
            </a:r>
            <a:r>
              <a:rPr kumimoji="1" lang="en-US" altLang="ko-KR" dirty="0" err="1"/>
              <a:t>asfirstalways.tistory.com</a:t>
            </a:r>
            <a:r>
              <a:rPr kumimoji="1" lang="en-US" altLang="ko-KR" dirty="0"/>
              <a:t>/158#:~:text=JVM%20%EC%97%AD%ED%95%A0%EC%9D%80%20%EC%9E%90%EB%B0%94%20%EC%95%A0%ED%94%8C%EB%A6%AC%EC%BC%80%EC%9D%B4%EC%85%98,%EC%9E%AC%EC%82%AC%EC%9A%A9%EC%9D%84%20%EA%B0%80%EB%8A%A5%ED%95%98%EA%B2%8C%20%ED%95%B4%EC%A4%80%EB%8B%A4.</a:t>
            </a:r>
          </a:p>
        </p:txBody>
      </p:sp>
    </p:spTree>
    <p:extLst>
      <p:ext uri="{BB962C8B-B14F-4D97-AF65-F5344CB8AC3E}">
        <p14:creationId xmlns:p14="http://schemas.microsoft.com/office/powerpoint/2010/main" val="45684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307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03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JVM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3471" y="2828835"/>
            <a:ext cx="4826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ko-KR" altLang="en-US" sz="7200" b="1" spc="-300" dirty="0">
                <a:solidFill>
                  <a:schemeClr val="accent1">
                    <a:alpha val="70000"/>
                  </a:schemeClr>
                </a:solidFill>
              </a:rPr>
              <a:t>감사합니다</a:t>
            </a:r>
            <a:endParaRPr lang="en-US" altLang="ko-KR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92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400187"/>
            <a:ext cx="39056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JVM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kumimoji="1" lang="en-US" altLang="ko-Kore-KR" sz="2400" dirty="0"/>
              <a:t>Java Virtual Machine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  <a:p>
            <a:endParaRPr lang="ko-KR" alt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12726-6392-D34D-81AB-73FD597052A9}"/>
              </a:ext>
            </a:extLst>
          </p:cNvPr>
          <p:cNvSpPr txBox="1"/>
          <p:nvPr/>
        </p:nvSpPr>
        <p:spPr>
          <a:xfrm>
            <a:off x="1188880" y="1327468"/>
            <a:ext cx="1066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프로그램과 운영체제</a:t>
            </a:r>
            <a:r>
              <a:rPr lang="en" altLang="ko-Kore-KR" dirty="0"/>
              <a:t> </a:t>
            </a:r>
            <a:r>
              <a:rPr lang="ko-KR" altLang="en-US" dirty="0"/>
              <a:t>사이에서 중개자 역할을 수행하며</a:t>
            </a:r>
            <a:r>
              <a:rPr kumimoji="1" lang="ko-KR" altLang="en-US" dirty="0"/>
              <a:t> 운영체제에 종속적이지 않기 때문에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파일을 하나만 만들면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설치된 운영체제에서 실행 가능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A0492-1B58-024D-9C06-9A737205B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2331144"/>
            <a:ext cx="4809812" cy="37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5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3" y="3549402"/>
            <a:ext cx="6154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Garbage Collection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는 무엇일까요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?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3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400187"/>
            <a:ext cx="4452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atin typeface="+mn-ea"/>
              </a:rPr>
              <a:t>Garbage Collection</a:t>
            </a:r>
            <a:r>
              <a:rPr lang="ko-KR" altLang="en-US" sz="2400" spc="-150" dirty="0">
                <a:latin typeface="+mn-ea"/>
              </a:rPr>
              <a:t>는 무엇일까요</a:t>
            </a:r>
            <a:r>
              <a:rPr lang="en-US" altLang="ko-KR" sz="2400" spc="-150" dirty="0">
                <a:latin typeface="+mn-ea"/>
              </a:rPr>
              <a:t>?</a:t>
            </a:r>
            <a:endParaRPr lang="ko-KR" altLang="en-US" sz="2400" spc="-15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6D5FA-A581-F045-A513-B54EA9A4DB7B}"/>
              </a:ext>
            </a:extLst>
          </p:cNvPr>
          <p:cNvSpPr txBox="1"/>
          <p:nvPr/>
        </p:nvSpPr>
        <p:spPr>
          <a:xfrm>
            <a:off x="1188881" y="993172"/>
            <a:ext cx="9013372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Heap </a:t>
            </a:r>
            <a:r>
              <a:rPr kumimoji="1" lang="ko-KR" altLang="en-US" dirty="0"/>
              <a:t>메모리에 있는 객체가 더이상 참조를 받지 않는 상황이 많아지고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 메모리 영역이 포화상태가 되면 참조 받지 않는 객체를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 메모리에서 정리하는 것을 말합니다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 메모리 영역에서 메모리 관리를 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8F9B04-98D6-1F40-8C0B-CA7545E8EA17}"/>
              </a:ext>
            </a:extLst>
          </p:cNvPr>
          <p:cNvSpPr/>
          <p:nvPr/>
        </p:nvSpPr>
        <p:spPr>
          <a:xfrm>
            <a:off x="2635844" y="2648891"/>
            <a:ext cx="2408429" cy="34465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EE7297-AB01-7B4F-BBF3-BE06EDD9679A}"/>
              </a:ext>
            </a:extLst>
          </p:cNvPr>
          <p:cNvSpPr/>
          <p:nvPr/>
        </p:nvSpPr>
        <p:spPr>
          <a:xfrm>
            <a:off x="6338748" y="2648891"/>
            <a:ext cx="4987221" cy="34465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21FB7-DFF2-214F-8B17-8E5E6626DF38}"/>
              </a:ext>
            </a:extLst>
          </p:cNvPr>
          <p:cNvSpPr txBox="1"/>
          <p:nvPr/>
        </p:nvSpPr>
        <p:spPr>
          <a:xfrm>
            <a:off x="4410239" y="2313459"/>
            <a:ext cx="80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F32E4-578E-BF4F-A8C5-7AE0C35A2059}"/>
              </a:ext>
            </a:extLst>
          </p:cNvPr>
          <p:cNvSpPr txBox="1"/>
          <p:nvPr/>
        </p:nvSpPr>
        <p:spPr>
          <a:xfrm>
            <a:off x="10733938" y="22919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heap</a:t>
            </a:r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B78DECF-13A4-EF4A-9173-A68CCBB71C71}"/>
              </a:ext>
            </a:extLst>
          </p:cNvPr>
          <p:cNvGrpSpPr/>
          <p:nvPr/>
        </p:nvGrpSpPr>
        <p:grpSpPr>
          <a:xfrm>
            <a:off x="2812527" y="3190352"/>
            <a:ext cx="2357200" cy="477296"/>
            <a:chOff x="1365564" y="3190352"/>
            <a:chExt cx="2357200" cy="4772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AFED07-B9ED-2D4C-BB6A-35651A8535B3}"/>
                </a:ext>
              </a:extLst>
            </p:cNvPr>
            <p:cNvSpPr/>
            <p:nvPr/>
          </p:nvSpPr>
          <p:spPr>
            <a:xfrm>
              <a:off x="1365564" y="3190352"/>
              <a:ext cx="2055062" cy="47729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48D8E6-42FA-7349-9B97-7FA34161AF53}"/>
                </a:ext>
              </a:extLst>
            </p:cNvPr>
            <p:cNvSpPr txBox="1"/>
            <p:nvPr/>
          </p:nvSpPr>
          <p:spPr>
            <a:xfrm>
              <a:off x="1978344" y="3244334"/>
              <a:ext cx="174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name</a:t>
              </a:r>
              <a:endParaRPr kumimoji="1" lang="ko-Kore-KR" altLang="en-US" dirty="0"/>
            </a:p>
          </p:txBody>
        </p:sp>
      </p:grp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0CA5B31B-801E-1B41-8CEC-AB6245D6C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26711"/>
              </p:ext>
            </p:extLst>
          </p:nvPr>
        </p:nvGraphicFramePr>
        <p:xfrm>
          <a:off x="7761212" y="3317368"/>
          <a:ext cx="2867130" cy="429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949">
                  <a:extLst>
                    <a:ext uri="{9D8B030D-6E8A-4147-A177-3AD203B41FA5}">
                      <a16:colId xmlns:a16="http://schemas.microsoft.com/office/drawing/2014/main" val="3684054552"/>
                    </a:ext>
                  </a:extLst>
                </a:gridCol>
                <a:gridCol w="2007181">
                  <a:extLst>
                    <a:ext uri="{9D8B030D-6E8A-4147-A177-3AD203B41FA5}">
                      <a16:colId xmlns:a16="http://schemas.microsoft.com/office/drawing/2014/main" val="3462867026"/>
                    </a:ext>
                  </a:extLst>
                </a:gridCol>
              </a:tblGrid>
              <a:tr h="429305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ko-Kore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홍</a:t>
                      </a:r>
                      <a:endParaRPr lang="ko-Kore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76523"/>
                  </a:ext>
                </a:extLst>
              </a:tr>
            </a:tbl>
          </a:graphicData>
        </a:graphic>
      </p:graphicFrame>
      <p:graphicFrame>
        <p:nvGraphicFramePr>
          <p:cNvPr id="28" name="표 14">
            <a:extLst>
              <a:ext uri="{FF2B5EF4-FFF2-40B4-BE49-F238E27FC236}">
                <a16:creationId xmlns:a16="http://schemas.microsoft.com/office/drawing/2014/main" id="{8FDC34DE-EB10-1D41-9A84-32DE29B17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12555"/>
              </p:ext>
            </p:extLst>
          </p:nvPr>
        </p:nvGraphicFramePr>
        <p:xfrm>
          <a:off x="7142530" y="4706421"/>
          <a:ext cx="2595824" cy="429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576">
                  <a:extLst>
                    <a:ext uri="{9D8B030D-6E8A-4147-A177-3AD203B41FA5}">
                      <a16:colId xmlns:a16="http://schemas.microsoft.com/office/drawing/2014/main" val="3684054552"/>
                    </a:ext>
                  </a:extLst>
                </a:gridCol>
                <a:gridCol w="1817248">
                  <a:extLst>
                    <a:ext uri="{9D8B030D-6E8A-4147-A177-3AD203B41FA5}">
                      <a16:colId xmlns:a16="http://schemas.microsoft.com/office/drawing/2014/main" val="3462867026"/>
                    </a:ext>
                  </a:extLst>
                </a:gridCol>
              </a:tblGrid>
              <a:tr h="429305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ko-Kore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홍길동</a:t>
                      </a:r>
                      <a:endParaRPr lang="ko-Kore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765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02A222-C436-4148-9B50-BDD5EE2346AB}"/>
              </a:ext>
            </a:extLst>
          </p:cNvPr>
          <p:cNvSpPr txBox="1"/>
          <p:nvPr/>
        </p:nvSpPr>
        <p:spPr>
          <a:xfrm>
            <a:off x="189124" y="3111276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String name = “</a:t>
            </a:r>
            <a:r>
              <a:rPr kumimoji="1" lang="ko-KR" altLang="en-US" dirty="0"/>
              <a:t>홍</a:t>
            </a:r>
            <a:r>
              <a:rPr kumimoji="1" lang="en-US" altLang="ko-KR" dirty="0"/>
              <a:t>”;</a:t>
            </a:r>
          </a:p>
          <a:p>
            <a:r>
              <a:rPr kumimoji="1" lang="en-US" altLang="ko-Kore-KR" dirty="0"/>
              <a:t>name += “</a:t>
            </a:r>
            <a:r>
              <a:rPr kumimoji="1" lang="ko-KR" altLang="en-US" dirty="0"/>
              <a:t>길동</a:t>
            </a:r>
            <a:r>
              <a:rPr kumimoji="1" lang="en-US" altLang="ko-KR" dirty="0"/>
              <a:t>”;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074D7F-C92A-EE48-A196-E23D18C5E7C5}"/>
              </a:ext>
            </a:extLst>
          </p:cNvPr>
          <p:cNvCxnSpPr>
            <a:endCxn id="28" idx="1"/>
          </p:cNvCxnSpPr>
          <p:nvPr/>
        </p:nvCxnSpPr>
        <p:spPr>
          <a:xfrm>
            <a:off x="4867589" y="3429000"/>
            <a:ext cx="2274941" cy="1492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11D044-85C5-594A-B2C5-56479DC2200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67589" y="3428999"/>
            <a:ext cx="2893623" cy="1030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60002BD-7D6B-EE42-B5A1-4EC581F739F5}"/>
              </a:ext>
            </a:extLst>
          </p:cNvPr>
          <p:cNvCxnSpPr/>
          <p:nvPr/>
        </p:nvCxnSpPr>
        <p:spPr>
          <a:xfrm>
            <a:off x="5657053" y="3244334"/>
            <a:ext cx="400433" cy="369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C09C1B9C-5233-DE45-B1BB-ED8883A506A1}"/>
              </a:ext>
            </a:extLst>
          </p:cNvPr>
          <p:cNvCxnSpPr>
            <a:cxnSpLocks/>
          </p:cNvCxnSpPr>
          <p:nvPr/>
        </p:nvCxnSpPr>
        <p:spPr>
          <a:xfrm flipV="1">
            <a:off x="5730673" y="3269455"/>
            <a:ext cx="365327" cy="3370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3433" y="3549402"/>
            <a:ext cx="9846514" cy="739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tx2"/>
                </a:solidFill>
              </a:rPr>
              <a:t>Garbage Collection</a:t>
            </a:r>
            <a:r>
              <a:rPr lang="ko-KR" altLang="en-US" sz="3200" spc="-150" dirty="0">
                <a:solidFill>
                  <a:schemeClr val="tx2"/>
                </a:solidFill>
              </a:rPr>
              <a:t>이 일어나는 곳은 어디일까요</a:t>
            </a:r>
            <a:r>
              <a:rPr lang="en-US" altLang="ko-KR" sz="3200" spc="-150" dirty="0">
                <a:solidFill>
                  <a:schemeClr val="tx2"/>
                </a:solidFill>
              </a:rPr>
              <a:t>?</a:t>
            </a:r>
            <a:endParaRPr kumimoji="1" lang="en-US" altLang="ko-Kore-K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7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400187"/>
            <a:ext cx="4733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Garbage Collection</a:t>
            </a:r>
            <a:r>
              <a:rPr lang="ko-KR" altLang="en-US" sz="2200" dirty="0"/>
              <a:t>이 일어나는 위치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C62BE-F867-EC44-AE6B-CD0CA158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964548"/>
            <a:ext cx="8507778" cy="5642914"/>
          </a:xfrm>
          <a:prstGeom prst="rect">
            <a:avLst/>
          </a:prstGeom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CA7CDB-954A-574A-867E-06F8C2616FCB}"/>
              </a:ext>
            </a:extLst>
          </p:cNvPr>
          <p:cNvCxnSpPr/>
          <p:nvPr/>
        </p:nvCxnSpPr>
        <p:spPr>
          <a:xfrm>
            <a:off x="4421274" y="5687367"/>
            <a:ext cx="153739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8759DA-24EF-BF44-8BD8-504D1141E511}"/>
              </a:ext>
            </a:extLst>
          </p:cNvPr>
          <p:cNvSpPr txBox="1"/>
          <p:nvPr/>
        </p:nvSpPr>
        <p:spPr>
          <a:xfrm>
            <a:off x="4110190" y="518456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JVM</a:t>
            </a:r>
            <a:r>
              <a:rPr kumimoji="1" lang="ko-KR" altLang="en-US" dirty="0">
                <a:solidFill>
                  <a:srgbClr val="C00000"/>
                </a:solidFill>
              </a:rPr>
              <a:t>의 데이터 영역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5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400187"/>
            <a:ext cx="4733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Garbage Collection</a:t>
            </a:r>
            <a:r>
              <a:rPr lang="ko-KR" altLang="en-US" sz="2200" dirty="0"/>
              <a:t>이 일어나는 위치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18D1B-2EA0-4345-866A-7AFBA4CF6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0" y="1093108"/>
            <a:ext cx="5784675" cy="516141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03C7A11-FE00-DE44-B836-851CA69AF111}"/>
              </a:ext>
            </a:extLst>
          </p:cNvPr>
          <p:cNvCxnSpPr/>
          <p:nvPr/>
        </p:nvCxnSpPr>
        <p:spPr>
          <a:xfrm>
            <a:off x="3758084" y="4551903"/>
            <a:ext cx="5024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D17811-6CBC-EC4A-A1EF-596E0395B103}"/>
              </a:ext>
            </a:extLst>
          </p:cNvPr>
          <p:cNvSpPr txBox="1"/>
          <p:nvPr/>
        </p:nvSpPr>
        <p:spPr>
          <a:xfrm>
            <a:off x="3423234" y="395724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C00000"/>
                </a:solidFill>
              </a:rPr>
              <a:t>힙</a:t>
            </a:r>
            <a:r>
              <a:rPr kumimoji="1" lang="ko-KR" altLang="en-US" dirty="0">
                <a:solidFill>
                  <a:srgbClr val="C00000"/>
                </a:solidFill>
              </a:rPr>
              <a:t> 메모리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8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</TotalTime>
  <Words>902</Words>
  <Application>Microsoft Macintosh PowerPoint</Application>
  <PresentationFormat>와이드스크린</PresentationFormat>
  <Paragraphs>138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-apple-system</vt:lpstr>
      <vt:lpstr>나눔스퀘어라운드 Regular</vt:lpstr>
      <vt:lpstr>맑은 고딕</vt:lpstr>
      <vt:lpstr>Oracle Sans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명한</cp:lastModifiedBy>
  <cp:revision>166</cp:revision>
  <dcterms:created xsi:type="dcterms:W3CDTF">2015-01-21T11:35:38Z</dcterms:created>
  <dcterms:modified xsi:type="dcterms:W3CDTF">2021-11-13T02:44:01Z</dcterms:modified>
</cp:coreProperties>
</file>