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1" r:id="rId1"/>
  </p:sldMasterIdLst>
  <p:notesMasterIdLst>
    <p:notesMasterId r:id="rId34"/>
  </p:notesMasterIdLst>
  <p:sldIdLst>
    <p:sldId id="280" r:id="rId2"/>
    <p:sldId id="256" r:id="rId3"/>
    <p:sldId id="257" r:id="rId4"/>
    <p:sldId id="261" r:id="rId5"/>
    <p:sldId id="289" r:id="rId6"/>
    <p:sldId id="260" r:id="rId7"/>
    <p:sldId id="270" r:id="rId8"/>
    <p:sldId id="269" r:id="rId9"/>
    <p:sldId id="262" r:id="rId10"/>
    <p:sldId id="271" r:id="rId11"/>
    <p:sldId id="263" r:id="rId12"/>
    <p:sldId id="272" r:id="rId13"/>
    <p:sldId id="273" r:id="rId14"/>
    <p:sldId id="266" r:id="rId15"/>
    <p:sldId id="281" r:id="rId16"/>
    <p:sldId id="290" r:id="rId17"/>
    <p:sldId id="282" r:id="rId18"/>
    <p:sldId id="283" r:id="rId19"/>
    <p:sldId id="284" r:id="rId20"/>
    <p:sldId id="285" r:id="rId21"/>
    <p:sldId id="286" r:id="rId22"/>
    <p:sldId id="287" r:id="rId23"/>
    <p:sldId id="288" r:id="rId24"/>
    <p:sldId id="274" r:id="rId25"/>
    <p:sldId id="275" r:id="rId26"/>
    <p:sldId id="276" r:id="rId27"/>
    <p:sldId id="277" r:id="rId28"/>
    <p:sldId id="278" r:id="rId29"/>
    <p:sldId id="279" r:id="rId30"/>
    <p:sldId id="267" r:id="rId31"/>
    <p:sldId id="291" r:id="rId32"/>
    <p:sldId id="29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研究目的" id="{88E4120B-3984-4B27-A3DF-032885CE4289}">
          <p14:sldIdLst>
            <p14:sldId id="280"/>
            <p14:sldId id="256"/>
            <p14:sldId id="257"/>
            <p14:sldId id="261"/>
            <p14:sldId id="289"/>
            <p14:sldId id="260"/>
            <p14:sldId id="270"/>
            <p14:sldId id="269"/>
            <p14:sldId id="262"/>
            <p14:sldId id="271"/>
            <p14:sldId id="263"/>
            <p14:sldId id="272"/>
            <p14:sldId id="273"/>
            <p14:sldId id="266"/>
            <p14:sldId id="281"/>
            <p14:sldId id="290"/>
            <p14:sldId id="282"/>
            <p14:sldId id="283"/>
            <p14:sldId id="284"/>
            <p14:sldId id="285"/>
            <p14:sldId id="286"/>
            <p14:sldId id="287"/>
            <p14:sldId id="288"/>
            <p14:sldId id="274"/>
            <p14:sldId id="275"/>
            <p14:sldId id="276"/>
            <p14:sldId id="277"/>
            <p14:sldId id="278"/>
            <p14:sldId id="279"/>
            <p14:sldId id="267"/>
            <p14:sldId id="291"/>
            <p14:sldId id="29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家任 莊" initials="家任" lastIdx="1" clrIdx="0">
    <p:extLst>
      <p:ext uri="{19B8F6BF-5375-455C-9EA6-DF929625EA0E}">
        <p15:presenceInfo xmlns:p15="http://schemas.microsoft.com/office/powerpoint/2012/main" userId="0175c7ba58e401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16" autoAdjust="0"/>
    <p:restoredTop sz="86712" autoAdjust="0"/>
  </p:normalViewPr>
  <p:slideViewPr>
    <p:cSldViewPr snapToGrid="0">
      <p:cViewPr varScale="1">
        <p:scale>
          <a:sx n="99" d="100"/>
          <a:sy n="99" d="100"/>
        </p:scale>
        <p:origin x="8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01T12:58:42.092" idx="1">
    <p:pos x="10" y="10"/>
    <p:text>選擇特斯拉原因:最近特斯拉的葛票有飆漲也有下跌等許多的事件，導致他的資訊比較豐富，可能會有較好或較明顯的表現</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B926DB-1AF1-4E7E-B96A-724DB2FB0472}" type="datetimeFigureOut">
              <a:rPr lang="en-US" smtClean="0"/>
              <a:t>1/5/2021</a:t>
            </a:fld>
            <a:endParaRPr 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FF985B-4173-4A2D-9347-B3F49F5F8535}" type="slidenum">
              <a:rPr lang="en-US" smtClean="0"/>
              <a:t>‹#›</a:t>
            </a:fld>
            <a:endParaRPr lang="en-US"/>
          </a:p>
        </p:txBody>
      </p:sp>
    </p:spTree>
    <p:extLst>
      <p:ext uri="{BB962C8B-B14F-4D97-AF65-F5344CB8AC3E}">
        <p14:creationId xmlns:p14="http://schemas.microsoft.com/office/powerpoint/2010/main" val="3580052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4FF985B-4173-4A2D-9347-B3F49F5F8535}" type="slidenum">
              <a:rPr lang="en-US" smtClean="0"/>
              <a:t>1</a:t>
            </a:fld>
            <a:endParaRPr lang="en-US"/>
          </a:p>
        </p:txBody>
      </p:sp>
    </p:spTree>
    <p:extLst>
      <p:ext uri="{BB962C8B-B14F-4D97-AF65-F5344CB8AC3E}">
        <p14:creationId xmlns:p14="http://schemas.microsoft.com/office/powerpoint/2010/main" val="1277614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666666"/>
                </a:solidFill>
                <a:effectLst/>
                <a:latin typeface="Source Sans Pro" panose="020B0503030403020204" pitchFamily="34" charset="0"/>
              </a:rPr>
              <a:t>ARIMA</a:t>
            </a:r>
            <a:r>
              <a:rPr lang="zh-TW" altLang="en-US" b="0" i="0" dirty="0">
                <a:solidFill>
                  <a:srgbClr val="666666"/>
                </a:solidFill>
                <a:effectLst/>
                <a:latin typeface="Source Sans Pro" panose="020B0503030403020204" pitchFamily="34" charset="0"/>
              </a:rPr>
              <a:t>模型最重要的地方在於時序資料的平穩性。平穩性是要求經由樣本時間序列得到的擬合曲線在未來的短時間內能夠順著現有的形態慣性地延續下去，即資料的均值、方差理論上不應有過大的變化。</a:t>
            </a:r>
            <a:endParaRPr lang="en-US" altLang="zh-TW" b="0" i="0" dirty="0">
              <a:solidFill>
                <a:srgbClr val="666666"/>
              </a:solidFill>
              <a:effectLst/>
              <a:latin typeface="Source Sans Pro" panose="020B0503030403020204" pitchFamily="34" charset="0"/>
            </a:endParaRPr>
          </a:p>
          <a:p>
            <a:pPr algn="l" fontAlgn="base"/>
            <a:r>
              <a:rPr lang="en-US" altLang="zh-TW" b="0" i="0" dirty="0">
                <a:solidFill>
                  <a:srgbClr val="666666"/>
                </a:solidFill>
                <a:effectLst/>
                <a:latin typeface="Source Sans Pro" panose="020B0503030403020204" pitchFamily="34" charset="0"/>
              </a:rPr>
              <a:t>1.</a:t>
            </a:r>
            <a:r>
              <a:rPr lang="zh-TW" altLang="en-US" b="0" i="0" dirty="0">
                <a:solidFill>
                  <a:srgbClr val="666666"/>
                </a:solidFill>
                <a:effectLst/>
                <a:latin typeface="Source Sans Pro" panose="020B0503030403020204" pitchFamily="34" charset="0"/>
              </a:rPr>
              <a:t>自迴歸</a:t>
            </a:r>
            <a:r>
              <a:rPr lang="en-US" altLang="zh-TW" b="0" i="0" dirty="0">
                <a:solidFill>
                  <a:srgbClr val="666666"/>
                </a:solidFill>
                <a:effectLst/>
                <a:latin typeface="Source Sans Pro" panose="020B0503030403020204" pitchFamily="34" charset="0"/>
              </a:rPr>
              <a:t>model</a:t>
            </a:r>
          </a:p>
          <a:p>
            <a:pPr algn="l" fontAlgn="base"/>
            <a:r>
              <a:rPr lang="zh-TW" altLang="en-US" b="0" i="0" dirty="0">
                <a:solidFill>
                  <a:srgbClr val="666666"/>
                </a:solidFill>
                <a:effectLst/>
                <a:latin typeface="Source Sans Pro" panose="020B0503030403020204" pitchFamily="34" charset="0"/>
              </a:rPr>
              <a:t>自迴歸模型是描述當前值與歷史值之間的關係的模型，是一種用變數自身的歷史事件資料對自身進行預測的方法。</a:t>
            </a:r>
            <a:endParaRPr lang="en-US" altLang="zh-TW" b="0" i="0" dirty="0">
              <a:solidFill>
                <a:srgbClr val="666666"/>
              </a:solidFill>
              <a:effectLst/>
              <a:latin typeface="Source Sans Pro" panose="020B0503030403020204" pitchFamily="34" charset="0"/>
            </a:endParaRPr>
          </a:p>
          <a:p>
            <a:pPr algn="l" fontAlgn="base"/>
            <a:r>
              <a:rPr lang="zh-TW" altLang="en-US" b="0" i="0" dirty="0">
                <a:solidFill>
                  <a:srgbClr val="666666"/>
                </a:solidFill>
                <a:effectLst/>
                <a:latin typeface="Source Sans Pro" panose="020B0503030403020204" pitchFamily="34" charset="0"/>
              </a:rPr>
              <a:t>其中，</a:t>
            </a:r>
            <a:r>
              <a:rPr lang="en-US" altLang="zh-TW" b="0" i="0" dirty="0" err="1">
                <a:solidFill>
                  <a:srgbClr val="666666"/>
                </a:solidFill>
                <a:effectLst/>
                <a:latin typeface="Source Sans Pro" panose="020B0503030403020204" pitchFamily="34" charset="0"/>
              </a:rPr>
              <a:t>yt</a:t>
            </a:r>
            <a:r>
              <a:rPr lang="zh-TW" altLang="en-US" b="0" i="0" dirty="0">
                <a:solidFill>
                  <a:srgbClr val="666666"/>
                </a:solidFill>
                <a:effectLst/>
                <a:latin typeface="Source Sans Pro" panose="020B0503030403020204" pitchFamily="34" charset="0"/>
              </a:rPr>
              <a:t>是當前值；</a:t>
            </a:r>
            <a:r>
              <a:rPr lang="en-US" altLang="zh-TW" b="0" i="0" dirty="0">
                <a:solidFill>
                  <a:srgbClr val="666666"/>
                </a:solidFill>
                <a:effectLst/>
                <a:latin typeface="Source Sans Pro" panose="020B0503030403020204" pitchFamily="34" charset="0"/>
              </a:rPr>
              <a:t>μ</a:t>
            </a:r>
            <a:r>
              <a:rPr lang="zh-TW" altLang="en-US" b="0" i="0" dirty="0">
                <a:solidFill>
                  <a:srgbClr val="666666"/>
                </a:solidFill>
                <a:effectLst/>
                <a:latin typeface="Source Sans Pro" panose="020B0503030403020204" pitchFamily="34" charset="0"/>
              </a:rPr>
              <a:t>是常數項；</a:t>
            </a:r>
            <a:r>
              <a:rPr lang="en-US" altLang="zh-TW" b="0" i="0" dirty="0">
                <a:solidFill>
                  <a:srgbClr val="666666"/>
                </a:solidFill>
                <a:effectLst/>
                <a:latin typeface="Source Sans Pro" panose="020B0503030403020204" pitchFamily="34" charset="0"/>
              </a:rPr>
              <a:t>p</a:t>
            </a:r>
            <a:r>
              <a:rPr lang="zh-TW" altLang="en-US" b="0" i="0" dirty="0">
                <a:solidFill>
                  <a:srgbClr val="666666"/>
                </a:solidFill>
                <a:effectLst/>
                <a:latin typeface="Source Sans Pro" panose="020B0503030403020204" pitchFamily="34" charset="0"/>
              </a:rPr>
              <a:t>是階數；</a:t>
            </a:r>
            <a:r>
              <a:rPr lang="en-US" altLang="zh-TW" b="0" i="0" dirty="0" err="1">
                <a:solidFill>
                  <a:srgbClr val="666666"/>
                </a:solidFill>
                <a:effectLst/>
                <a:latin typeface="Source Sans Pro" panose="020B0503030403020204" pitchFamily="34" charset="0"/>
              </a:rPr>
              <a:t>γi</a:t>
            </a:r>
            <a:r>
              <a:rPr lang="zh-TW" altLang="en-US" b="0" i="0" dirty="0">
                <a:solidFill>
                  <a:srgbClr val="666666"/>
                </a:solidFill>
                <a:effectLst/>
                <a:latin typeface="Source Sans Pro" panose="020B0503030403020204" pitchFamily="34" charset="0"/>
              </a:rPr>
              <a:t>是自相關係數，</a:t>
            </a:r>
            <a:r>
              <a:rPr lang="en-US" altLang="zh-TW" b="0" i="0" dirty="0">
                <a:solidFill>
                  <a:srgbClr val="666666"/>
                </a:solidFill>
                <a:effectLst/>
                <a:latin typeface="Source Sans Pro" panose="020B0503030403020204" pitchFamily="34" charset="0"/>
              </a:rPr>
              <a:t>ϵt</a:t>
            </a:r>
            <a:r>
              <a:rPr lang="zh-TW" altLang="en-US" b="0" i="0" dirty="0">
                <a:solidFill>
                  <a:srgbClr val="666666"/>
                </a:solidFill>
                <a:effectLst/>
                <a:latin typeface="Source Sans Pro" panose="020B0503030403020204" pitchFamily="34" charset="0"/>
              </a:rPr>
              <a:t>是誤差值</a:t>
            </a:r>
          </a:p>
          <a:p>
            <a:endParaRPr lang="en-US" dirty="0"/>
          </a:p>
          <a:p>
            <a:r>
              <a:rPr lang="en-US" b="0" i="0" dirty="0">
                <a:solidFill>
                  <a:srgbClr val="666666"/>
                </a:solidFill>
                <a:effectLst/>
                <a:latin typeface="Source Sans Pro" panose="020B0503030403020204" pitchFamily="34" charset="0"/>
              </a:rPr>
              <a:t>3.moving average</a:t>
            </a:r>
          </a:p>
          <a:p>
            <a:r>
              <a:rPr lang="zh-TW" altLang="en-US" b="0" i="0" dirty="0">
                <a:solidFill>
                  <a:srgbClr val="666666"/>
                </a:solidFill>
                <a:effectLst/>
                <a:latin typeface="Source Sans Pro" panose="020B0503030403020204" pitchFamily="34" charset="0"/>
              </a:rPr>
              <a:t>移動平均模型關注的是自迴歸模型中的誤差項的累加。它能夠有效地消除預測中的隨機波動。</a:t>
            </a:r>
            <a:endParaRPr lang="en-US" dirty="0"/>
          </a:p>
        </p:txBody>
      </p:sp>
      <p:sp>
        <p:nvSpPr>
          <p:cNvPr id="4" name="投影片編號版面配置區 3"/>
          <p:cNvSpPr>
            <a:spLocks noGrp="1"/>
          </p:cNvSpPr>
          <p:nvPr>
            <p:ph type="sldNum" sz="quarter" idx="5"/>
          </p:nvPr>
        </p:nvSpPr>
        <p:spPr/>
        <p:txBody>
          <a:bodyPr/>
          <a:lstStyle/>
          <a:p>
            <a:fld id="{54FF985B-4173-4A2D-9347-B3F49F5F8535}" type="slidenum">
              <a:rPr lang="en-US" smtClean="0"/>
              <a:t>5</a:t>
            </a:fld>
            <a:endParaRPr lang="en-US"/>
          </a:p>
        </p:txBody>
      </p:sp>
    </p:spTree>
    <p:extLst>
      <p:ext uri="{BB962C8B-B14F-4D97-AF65-F5344CB8AC3E}">
        <p14:creationId xmlns:p14="http://schemas.microsoft.com/office/powerpoint/2010/main" val="2318626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54FF985B-4173-4A2D-9347-B3F49F5F8535}" type="slidenum">
              <a:rPr lang="en-US" smtClean="0"/>
              <a:t>6</a:t>
            </a:fld>
            <a:endParaRPr lang="en-US"/>
          </a:p>
        </p:txBody>
      </p:sp>
    </p:spTree>
    <p:extLst>
      <p:ext uri="{BB962C8B-B14F-4D97-AF65-F5344CB8AC3E}">
        <p14:creationId xmlns:p14="http://schemas.microsoft.com/office/powerpoint/2010/main" val="3373350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54FF985B-4173-4A2D-9347-B3F49F5F8535}" type="slidenum">
              <a:rPr lang="en-US" smtClean="0"/>
              <a:t>18</a:t>
            </a:fld>
            <a:endParaRPr lang="en-US"/>
          </a:p>
        </p:txBody>
      </p:sp>
    </p:spTree>
    <p:extLst>
      <p:ext uri="{BB962C8B-B14F-4D97-AF65-F5344CB8AC3E}">
        <p14:creationId xmlns:p14="http://schemas.microsoft.com/office/powerpoint/2010/main" val="1306919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D0F489-3CE9-45BA-83BD-DA0D6790679B}"/>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a:p>
        </p:txBody>
      </p:sp>
      <p:sp>
        <p:nvSpPr>
          <p:cNvPr id="3" name="副標題 2">
            <a:extLst>
              <a:ext uri="{FF2B5EF4-FFF2-40B4-BE49-F238E27FC236}">
                <a16:creationId xmlns:a16="http://schemas.microsoft.com/office/drawing/2014/main" id="{B37CB541-4463-4715-8793-8E041B2F5F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a:p>
        </p:txBody>
      </p:sp>
      <p:sp>
        <p:nvSpPr>
          <p:cNvPr id="4" name="日期版面配置區 3">
            <a:extLst>
              <a:ext uri="{FF2B5EF4-FFF2-40B4-BE49-F238E27FC236}">
                <a16:creationId xmlns:a16="http://schemas.microsoft.com/office/drawing/2014/main" id="{F1D4489B-0B30-47D5-AE32-CA968B061E3F}"/>
              </a:ext>
            </a:extLst>
          </p:cNvPr>
          <p:cNvSpPr>
            <a:spLocks noGrp="1"/>
          </p:cNvSpPr>
          <p:nvPr>
            <p:ph type="dt" sz="half" idx="10"/>
          </p:nvPr>
        </p:nvSpPr>
        <p:spPr/>
        <p:txBody>
          <a:bodyPr/>
          <a:lstStyle/>
          <a:p>
            <a:fld id="{48A87A34-81AB-432B-8DAE-1953F412C126}" type="datetimeFigureOut">
              <a:rPr lang="en-US" smtClean="0"/>
              <a:t>1/5/2021</a:t>
            </a:fld>
            <a:endParaRPr lang="en-US" dirty="0"/>
          </a:p>
        </p:txBody>
      </p:sp>
      <p:sp>
        <p:nvSpPr>
          <p:cNvPr id="5" name="頁尾版面配置區 4">
            <a:extLst>
              <a:ext uri="{FF2B5EF4-FFF2-40B4-BE49-F238E27FC236}">
                <a16:creationId xmlns:a16="http://schemas.microsoft.com/office/drawing/2014/main" id="{D4801169-A21E-4A7C-A67E-E3E6CEDBDF92}"/>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D39C281E-F1D9-49C5-AB35-94FBC8E5CC2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1277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A058A3-EE01-44EA-9FA7-4D13AC7416D2}"/>
              </a:ext>
            </a:extLst>
          </p:cNvPr>
          <p:cNvSpPr>
            <a:spLocks noGrp="1"/>
          </p:cNvSpPr>
          <p:nvPr>
            <p:ph type="title"/>
          </p:nvPr>
        </p:nvSpPr>
        <p:spPr/>
        <p:txBody>
          <a:bodyPr/>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2470491B-598E-42FA-B9D0-5C46A7645A46}"/>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61F3E950-C2C5-4D1E-ACE5-FD10E195DB5C}"/>
              </a:ext>
            </a:extLst>
          </p:cNvPr>
          <p:cNvSpPr>
            <a:spLocks noGrp="1"/>
          </p:cNvSpPr>
          <p:nvPr>
            <p:ph type="dt" sz="half" idx="10"/>
          </p:nvPr>
        </p:nvSpPr>
        <p:spPr/>
        <p:txBody>
          <a:bodyPr/>
          <a:lstStyle/>
          <a:p>
            <a:fld id="{48A87A34-81AB-432B-8DAE-1953F412C126}" type="datetimeFigureOut">
              <a:rPr lang="en-US" smtClean="0"/>
              <a:pPr/>
              <a:t>1/5/2021</a:t>
            </a:fld>
            <a:endParaRPr lang="en-US" dirty="0"/>
          </a:p>
        </p:txBody>
      </p:sp>
      <p:sp>
        <p:nvSpPr>
          <p:cNvPr id="5" name="頁尾版面配置區 4">
            <a:extLst>
              <a:ext uri="{FF2B5EF4-FFF2-40B4-BE49-F238E27FC236}">
                <a16:creationId xmlns:a16="http://schemas.microsoft.com/office/drawing/2014/main" id="{C738AE46-701F-4FD3-A20C-3289365B1088}"/>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6AA8D149-E513-4C02-BD3C-15F42C9DEBB2}"/>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6665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5AF4FF2E-5CB0-4FBD-A457-00CF40994ED0}"/>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223401D1-0058-4E75-863A-F284C79351DF}"/>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340E2BC5-5D0C-40AB-8DC8-45560F60980E}"/>
              </a:ext>
            </a:extLst>
          </p:cNvPr>
          <p:cNvSpPr>
            <a:spLocks noGrp="1"/>
          </p:cNvSpPr>
          <p:nvPr>
            <p:ph type="dt" sz="half" idx="10"/>
          </p:nvPr>
        </p:nvSpPr>
        <p:spPr/>
        <p:txBody>
          <a:bodyPr/>
          <a:lstStyle/>
          <a:p>
            <a:fld id="{48A87A34-81AB-432B-8DAE-1953F412C126}" type="datetimeFigureOut">
              <a:rPr lang="en-US" smtClean="0"/>
              <a:pPr/>
              <a:t>1/5/2021</a:t>
            </a:fld>
            <a:endParaRPr lang="en-US" dirty="0"/>
          </a:p>
        </p:txBody>
      </p:sp>
      <p:sp>
        <p:nvSpPr>
          <p:cNvPr id="5" name="頁尾版面配置區 4">
            <a:extLst>
              <a:ext uri="{FF2B5EF4-FFF2-40B4-BE49-F238E27FC236}">
                <a16:creationId xmlns:a16="http://schemas.microsoft.com/office/drawing/2014/main" id="{714AB204-4C2E-44F8-ACC8-DE209F9CF07B}"/>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DC360A9F-CD8F-4E67-BCC4-4615618921F2}"/>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44855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18088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6378F3-2F86-4CDE-8F9F-9A3753706226}"/>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D8EC10AE-187E-49E3-8917-7176912677E6}"/>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4BA389E3-200E-4A5C-B379-9212351B7C8E}"/>
              </a:ext>
            </a:extLst>
          </p:cNvPr>
          <p:cNvSpPr>
            <a:spLocks noGrp="1"/>
          </p:cNvSpPr>
          <p:nvPr>
            <p:ph type="dt" sz="half" idx="10"/>
          </p:nvPr>
        </p:nvSpPr>
        <p:spPr/>
        <p:txBody>
          <a:bodyPr/>
          <a:lstStyle/>
          <a:p>
            <a:fld id="{48A87A34-81AB-432B-8DAE-1953F412C126}" type="datetimeFigureOut">
              <a:rPr lang="en-US" smtClean="0"/>
              <a:pPr/>
              <a:t>1/5/2021</a:t>
            </a:fld>
            <a:endParaRPr lang="en-US" dirty="0"/>
          </a:p>
        </p:txBody>
      </p:sp>
      <p:sp>
        <p:nvSpPr>
          <p:cNvPr id="5" name="頁尾版面配置區 4">
            <a:extLst>
              <a:ext uri="{FF2B5EF4-FFF2-40B4-BE49-F238E27FC236}">
                <a16:creationId xmlns:a16="http://schemas.microsoft.com/office/drawing/2014/main" id="{8354462A-DF1B-44CD-A021-B9E07CAFFA99}"/>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734B1692-C770-4F92-958F-1D35DF106007}"/>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14686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CF3A4A-81E6-40A7-98CE-D3BA99A33B4E}"/>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B98770E0-7C65-4CA2-A16D-DA107370E3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35CD0E1-267A-4145-A010-104E40B20C05}"/>
              </a:ext>
            </a:extLst>
          </p:cNvPr>
          <p:cNvSpPr>
            <a:spLocks noGrp="1"/>
          </p:cNvSpPr>
          <p:nvPr>
            <p:ph type="dt" sz="half" idx="10"/>
          </p:nvPr>
        </p:nvSpPr>
        <p:spPr/>
        <p:txBody>
          <a:bodyPr/>
          <a:lstStyle/>
          <a:p>
            <a:fld id="{48A87A34-81AB-432B-8DAE-1953F412C126}" type="datetimeFigureOut">
              <a:rPr lang="en-US" smtClean="0"/>
              <a:t>1/5/2021</a:t>
            </a:fld>
            <a:endParaRPr lang="en-US" dirty="0"/>
          </a:p>
        </p:txBody>
      </p:sp>
      <p:sp>
        <p:nvSpPr>
          <p:cNvPr id="5" name="頁尾版面配置區 4">
            <a:extLst>
              <a:ext uri="{FF2B5EF4-FFF2-40B4-BE49-F238E27FC236}">
                <a16:creationId xmlns:a16="http://schemas.microsoft.com/office/drawing/2014/main" id="{84680230-3294-4A8D-8B2A-8D3F47F5E7B6}"/>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B8EBBCC6-BE3A-4EAC-B572-B61515A74CB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188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2E84D0-964B-4C52-9903-CF76D76E8D7E}"/>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938D567B-CFF5-43B6-88CA-592E15EE93BC}"/>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內容版面配置區 3">
            <a:extLst>
              <a:ext uri="{FF2B5EF4-FFF2-40B4-BE49-F238E27FC236}">
                <a16:creationId xmlns:a16="http://schemas.microsoft.com/office/drawing/2014/main" id="{51FCDE80-44B5-4FE4-8541-5ACB1E714D9F}"/>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版面配置區 4">
            <a:extLst>
              <a:ext uri="{FF2B5EF4-FFF2-40B4-BE49-F238E27FC236}">
                <a16:creationId xmlns:a16="http://schemas.microsoft.com/office/drawing/2014/main" id="{86EED955-3055-4467-BE59-35F0F398CCD7}"/>
              </a:ext>
            </a:extLst>
          </p:cNvPr>
          <p:cNvSpPr>
            <a:spLocks noGrp="1"/>
          </p:cNvSpPr>
          <p:nvPr>
            <p:ph type="dt" sz="half" idx="10"/>
          </p:nvPr>
        </p:nvSpPr>
        <p:spPr/>
        <p:txBody>
          <a:bodyPr/>
          <a:lstStyle/>
          <a:p>
            <a:fld id="{48A87A34-81AB-432B-8DAE-1953F412C126}" type="datetimeFigureOut">
              <a:rPr lang="en-US" smtClean="0"/>
              <a:pPr/>
              <a:t>1/5/2021</a:t>
            </a:fld>
            <a:endParaRPr lang="en-US" dirty="0"/>
          </a:p>
        </p:txBody>
      </p:sp>
      <p:sp>
        <p:nvSpPr>
          <p:cNvPr id="6" name="頁尾版面配置區 5">
            <a:extLst>
              <a:ext uri="{FF2B5EF4-FFF2-40B4-BE49-F238E27FC236}">
                <a16:creationId xmlns:a16="http://schemas.microsoft.com/office/drawing/2014/main" id="{39A5377B-3AA2-482E-9DA1-502A15372520}"/>
              </a:ext>
            </a:extLst>
          </p:cNvPr>
          <p:cNvSpPr>
            <a:spLocks noGrp="1"/>
          </p:cNvSpPr>
          <p:nvPr>
            <p:ph type="ftr" sz="quarter" idx="11"/>
          </p:nvPr>
        </p:nvSpPr>
        <p:spPr/>
        <p:txBody>
          <a:bodyPr/>
          <a:lstStyle/>
          <a:p>
            <a:endParaRPr lang="en-US" dirty="0"/>
          </a:p>
        </p:txBody>
      </p:sp>
      <p:sp>
        <p:nvSpPr>
          <p:cNvPr id="7" name="投影片編號版面配置區 6">
            <a:extLst>
              <a:ext uri="{FF2B5EF4-FFF2-40B4-BE49-F238E27FC236}">
                <a16:creationId xmlns:a16="http://schemas.microsoft.com/office/drawing/2014/main" id="{AC54BE0F-9271-4639-B1C4-3A598E6DAB69}"/>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28117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48C930-24F9-49FC-B352-2B546CA023F9}"/>
              </a:ext>
            </a:extLst>
          </p:cNvPr>
          <p:cNvSpPr>
            <a:spLocks noGrp="1"/>
          </p:cNvSpPr>
          <p:nvPr>
            <p:ph type="title"/>
          </p:nvPr>
        </p:nvSpPr>
        <p:spPr>
          <a:xfrm>
            <a:off x="839788" y="365125"/>
            <a:ext cx="10515600" cy="1325563"/>
          </a:xfrm>
        </p:spPr>
        <p:txBody>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916FF9B3-7C9F-43D2-AF50-518A016CAC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8DC73C40-7F14-42A5-8A7F-21F545A631C9}"/>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文字版面配置區 4">
            <a:extLst>
              <a:ext uri="{FF2B5EF4-FFF2-40B4-BE49-F238E27FC236}">
                <a16:creationId xmlns:a16="http://schemas.microsoft.com/office/drawing/2014/main" id="{AAA2AE7A-814C-4924-A795-9C85A01FDE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C0B9026-8886-4A26-A820-C5709E91D7E4}"/>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6">
            <a:extLst>
              <a:ext uri="{FF2B5EF4-FFF2-40B4-BE49-F238E27FC236}">
                <a16:creationId xmlns:a16="http://schemas.microsoft.com/office/drawing/2014/main" id="{E41CF888-BF06-4CF2-9C79-2B4E7B15FD87}"/>
              </a:ext>
            </a:extLst>
          </p:cNvPr>
          <p:cNvSpPr>
            <a:spLocks noGrp="1"/>
          </p:cNvSpPr>
          <p:nvPr>
            <p:ph type="dt" sz="half" idx="10"/>
          </p:nvPr>
        </p:nvSpPr>
        <p:spPr/>
        <p:txBody>
          <a:bodyPr/>
          <a:lstStyle/>
          <a:p>
            <a:fld id="{48A87A34-81AB-432B-8DAE-1953F412C126}" type="datetimeFigureOut">
              <a:rPr lang="en-US" smtClean="0"/>
              <a:pPr/>
              <a:t>1/5/2021</a:t>
            </a:fld>
            <a:endParaRPr lang="en-US" dirty="0"/>
          </a:p>
        </p:txBody>
      </p:sp>
      <p:sp>
        <p:nvSpPr>
          <p:cNvPr id="8" name="頁尾版面配置區 7">
            <a:extLst>
              <a:ext uri="{FF2B5EF4-FFF2-40B4-BE49-F238E27FC236}">
                <a16:creationId xmlns:a16="http://schemas.microsoft.com/office/drawing/2014/main" id="{671E7F61-6EF0-4D6D-B56B-192B13C9516C}"/>
              </a:ext>
            </a:extLst>
          </p:cNvPr>
          <p:cNvSpPr>
            <a:spLocks noGrp="1"/>
          </p:cNvSpPr>
          <p:nvPr>
            <p:ph type="ftr" sz="quarter" idx="11"/>
          </p:nvPr>
        </p:nvSpPr>
        <p:spPr/>
        <p:txBody>
          <a:bodyPr/>
          <a:lstStyle/>
          <a:p>
            <a:endParaRPr lang="en-US" dirty="0"/>
          </a:p>
        </p:txBody>
      </p:sp>
      <p:sp>
        <p:nvSpPr>
          <p:cNvPr id="9" name="投影片編號版面配置區 8">
            <a:extLst>
              <a:ext uri="{FF2B5EF4-FFF2-40B4-BE49-F238E27FC236}">
                <a16:creationId xmlns:a16="http://schemas.microsoft.com/office/drawing/2014/main" id="{9F31CC33-BDCA-496C-BD66-C7AB7C4C6F21}"/>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44922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07AE6A-782C-48FA-9728-AD52B86EDD9C}"/>
              </a:ext>
            </a:extLst>
          </p:cNvPr>
          <p:cNvSpPr>
            <a:spLocks noGrp="1"/>
          </p:cNvSpPr>
          <p:nvPr>
            <p:ph type="title"/>
          </p:nvPr>
        </p:nvSpPr>
        <p:spPr/>
        <p:txBody>
          <a:bodyPr/>
          <a:lstStyle/>
          <a:p>
            <a:r>
              <a:rPr lang="zh-TW" altLang="en-US"/>
              <a:t>按一下以編輯母片標題樣式</a:t>
            </a:r>
            <a:endParaRPr lang="en-US"/>
          </a:p>
        </p:txBody>
      </p:sp>
      <p:sp>
        <p:nvSpPr>
          <p:cNvPr id="3" name="日期版面配置區 2">
            <a:extLst>
              <a:ext uri="{FF2B5EF4-FFF2-40B4-BE49-F238E27FC236}">
                <a16:creationId xmlns:a16="http://schemas.microsoft.com/office/drawing/2014/main" id="{2E31998B-AA7D-4B97-BD5B-82AE354A23FB}"/>
              </a:ext>
            </a:extLst>
          </p:cNvPr>
          <p:cNvSpPr>
            <a:spLocks noGrp="1"/>
          </p:cNvSpPr>
          <p:nvPr>
            <p:ph type="dt" sz="half" idx="10"/>
          </p:nvPr>
        </p:nvSpPr>
        <p:spPr/>
        <p:txBody>
          <a:bodyPr/>
          <a:lstStyle/>
          <a:p>
            <a:fld id="{48A87A34-81AB-432B-8DAE-1953F412C126}" type="datetimeFigureOut">
              <a:rPr lang="en-US" smtClean="0"/>
              <a:t>1/5/2021</a:t>
            </a:fld>
            <a:endParaRPr lang="en-US" dirty="0"/>
          </a:p>
        </p:txBody>
      </p:sp>
      <p:sp>
        <p:nvSpPr>
          <p:cNvPr id="4" name="頁尾版面配置區 3">
            <a:extLst>
              <a:ext uri="{FF2B5EF4-FFF2-40B4-BE49-F238E27FC236}">
                <a16:creationId xmlns:a16="http://schemas.microsoft.com/office/drawing/2014/main" id="{2A1913E1-2E2C-450F-831F-97894EDE943F}"/>
              </a:ext>
            </a:extLst>
          </p:cNvPr>
          <p:cNvSpPr>
            <a:spLocks noGrp="1"/>
          </p:cNvSpPr>
          <p:nvPr>
            <p:ph type="ftr" sz="quarter" idx="11"/>
          </p:nvPr>
        </p:nvSpPr>
        <p:spPr/>
        <p:txBody>
          <a:bodyPr/>
          <a:lstStyle/>
          <a:p>
            <a:endParaRPr lang="en-US" dirty="0"/>
          </a:p>
        </p:txBody>
      </p:sp>
      <p:sp>
        <p:nvSpPr>
          <p:cNvPr id="5" name="投影片編號版面配置區 4">
            <a:extLst>
              <a:ext uri="{FF2B5EF4-FFF2-40B4-BE49-F238E27FC236}">
                <a16:creationId xmlns:a16="http://schemas.microsoft.com/office/drawing/2014/main" id="{101B30B8-7AA8-40CF-ABA3-73D381ED072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7259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90CD807-634A-48C8-AF4B-30E05B785E65}"/>
              </a:ext>
            </a:extLst>
          </p:cNvPr>
          <p:cNvSpPr>
            <a:spLocks noGrp="1"/>
          </p:cNvSpPr>
          <p:nvPr>
            <p:ph type="dt" sz="half" idx="10"/>
          </p:nvPr>
        </p:nvSpPr>
        <p:spPr/>
        <p:txBody>
          <a:bodyPr/>
          <a:lstStyle/>
          <a:p>
            <a:fld id="{48A87A34-81AB-432B-8DAE-1953F412C126}" type="datetimeFigureOut">
              <a:rPr lang="en-US" smtClean="0"/>
              <a:t>1/5/2021</a:t>
            </a:fld>
            <a:endParaRPr lang="en-US" dirty="0"/>
          </a:p>
        </p:txBody>
      </p:sp>
      <p:sp>
        <p:nvSpPr>
          <p:cNvPr id="3" name="頁尾版面配置區 2">
            <a:extLst>
              <a:ext uri="{FF2B5EF4-FFF2-40B4-BE49-F238E27FC236}">
                <a16:creationId xmlns:a16="http://schemas.microsoft.com/office/drawing/2014/main" id="{8C277202-50B1-4EC2-9B01-27144321DBEC}"/>
              </a:ext>
            </a:extLst>
          </p:cNvPr>
          <p:cNvSpPr>
            <a:spLocks noGrp="1"/>
          </p:cNvSpPr>
          <p:nvPr>
            <p:ph type="ftr" sz="quarter" idx="11"/>
          </p:nvPr>
        </p:nvSpPr>
        <p:spPr/>
        <p:txBody>
          <a:bodyPr/>
          <a:lstStyle/>
          <a:p>
            <a:endParaRPr lang="en-US" dirty="0"/>
          </a:p>
        </p:txBody>
      </p:sp>
      <p:sp>
        <p:nvSpPr>
          <p:cNvPr id="4" name="投影片編號版面配置區 3">
            <a:extLst>
              <a:ext uri="{FF2B5EF4-FFF2-40B4-BE49-F238E27FC236}">
                <a16:creationId xmlns:a16="http://schemas.microsoft.com/office/drawing/2014/main" id="{2E43F51D-F9DA-445E-8C00-1786EC3B02E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4902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D6AD95-65EA-49BB-9A69-C18359327EF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1D122189-4188-4B4F-AB15-DDD1C0577B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文字版面配置區 3">
            <a:extLst>
              <a:ext uri="{FF2B5EF4-FFF2-40B4-BE49-F238E27FC236}">
                <a16:creationId xmlns:a16="http://schemas.microsoft.com/office/drawing/2014/main" id="{944236E7-E645-49EF-BC68-5C5B4C5BB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F8C1C12-0825-4A61-8638-F99B7939C274}"/>
              </a:ext>
            </a:extLst>
          </p:cNvPr>
          <p:cNvSpPr>
            <a:spLocks noGrp="1"/>
          </p:cNvSpPr>
          <p:nvPr>
            <p:ph type="dt" sz="half" idx="10"/>
          </p:nvPr>
        </p:nvSpPr>
        <p:spPr/>
        <p:txBody>
          <a:bodyPr/>
          <a:lstStyle/>
          <a:p>
            <a:fld id="{48A87A34-81AB-432B-8DAE-1953F412C126}" type="datetimeFigureOut">
              <a:rPr lang="en-US" smtClean="0"/>
              <a:pPr/>
              <a:t>1/5/2021</a:t>
            </a:fld>
            <a:endParaRPr lang="en-US" dirty="0"/>
          </a:p>
        </p:txBody>
      </p:sp>
      <p:sp>
        <p:nvSpPr>
          <p:cNvPr id="6" name="頁尾版面配置區 5">
            <a:extLst>
              <a:ext uri="{FF2B5EF4-FFF2-40B4-BE49-F238E27FC236}">
                <a16:creationId xmlns:a16="http://schemas.microsoft.com/office/drawing/2014/main" id="{6DA2DAD6-82C4-4BB9-A03B-7BD33FC5F758}"/>
              </a:ext>
            </a:extLst>
          </p:cNvPr>
          <p:cNvSpPr>
            <a:spLocks noGrp="1"/>
          </p:cNvSpPr>
          <p:nvPr>
            <p:ph type="ftr" sz="quarter" idx="11"/>
          </p:nvPr>
        </p:nvSpPr>
        <p:spPr/>
        <p:txBody>
          <a:bodyPr/>
          <a:lstStyle/>
          <a:p>
            <a:endParaRPr lang="en-US" dirty="0"/>
          </a:p>
        </p:txBody>
      </p:sp>
      <p:sp>
        <p:nvSpPr>
          <p:cNvPr id="7" name="投影片編號版面配置區 6">
            <a:extLst>
              <a:ext uri="{FF2B5EF4-FFF2-40B4-BE49-F238E27FC236}">
                <a16:creationId xmlns:a16="http://schemas.microsoft.com/office/drawing/2014/main" id="{5BA544A1-649C-477D-A178-6E20AAEF22A5}"/>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74851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318187-7308-44A7-BF74-57616023DEC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圖片版面配置區 2">
            <a:extLst>
              <a:ext uri="{FF2B5EF4-FFF2-40B4-BE49-F238E27FC236}">
                <a16:creationId xmlns:a16="http://schemas.microsoft.com/office/drawing/2014/main" id="{C08A2F6C-BC1B-442C-BF1D-4F0E40CF73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字版面配置區 3">
            <a:extLst>
              <a:ext uri="{FF2B5EF4-FFF2-40B4-BE49-F238E27FC236}">
                <a16:creationId xmlns:a16="http://schemas.microsoft.com/office/drawing/2014/main" id="{A6594F95-307F-43EB-B8AE-923993293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DC1A312-9D12-4482-844F-34B8C7D255D4}"/>
              </a:ext>
            </a:extLst>
          </p:cNvPr>
          <p:cNvSpPr>
            <a:spLocks noGrp="1"/>
          </p:cNvSpPr>
          <p:nvPr>
            <p:ph type="dt" sz="half" idx="10"/>
          </p:nvPr>
        </p:nvSpPr>
        <p:spPr/>
        <p:txBody>
          <a:bodyPr/>
          <a:lstStyle/>
          <a:p>
            <a:fld id="{48A87A34-81AB-432B-8DAE-1953F412C126}" type="datetimeFigureOut">
              <a:rPr lang="en-US" smtClean="0"/>
              <a:t>1/5/2021</a:t>
            </a:fld>
            <a:endParaRPr lang="en-US" dirty="0"/>
          </a:p>
        </p:txBody>
      </p:sp>
      <p:sp>
        <p:nvSpPr>
          <p:cNvPr id="6" name="頁尾版面配置區 5">
            <a:extLst>
              <a:ext uri="{FF2B5EF4-FFF2-40B4-BE49-F238E27FC236}">
                <a16:creationId xmlns:a16="http://schemas.microsoft.com/office/drawing/2014/main" id="{30CD9C4A-A414-4D98-95E6-68F546887A6E}"/>
              </a:ext>
            </a:extLst>
          </p:cNvPr>
          <p:cNvSpPr>
            <a:spLocks noGrp="1"/>
          </p:cNvSpPr>
          <p:nvPr>
            <p:ph type="ftr" sz="quarter" idx="11"/>
          </p:nvPr>
        </p:nvSpPr>
        <p:spPr/>
        <p:txBody>
          <a:bodyPr/>
          <a:lstStyle/>
          <a:p>
            <a:endParaRPr lang="en-US" dirty="0"/>
          </a:p>
        </p:txBody>
      </p:sp>
      <p:sp>
        <p:nvSpPr>
          <p:cNvPr id="7" name="投影片編號版面配置區 6">
            <a:extLst>
              <a:ext uri="{FF2B5EF4-FFF2-40B4-BE49-F238E27FC236}">
                <a16:creationId xmlns:a16="http://schemas.microsoft.com/office/drawing/2014/main" id="{09D4CEEC-EF1F-4135-9868-09DA9F51C6A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001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7CEEAFBD-531D-4C44-9F33-8D44A39008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1BA03CD7-8146-4F44-ACBD-2EEF658589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200BE437-45B1-43AF-BED9-1AF9333A4D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1/5/2021</a:t>
            </a:fld>
            <a:endParaRPr lang="en-US" dirty="0"/>
          </a:p>
        </p:txBody>
      </p:sp>
      <p:sp>
        <p:nvSpPr>
          <p:cNvPr id="5" name="頁尾版面配置區 4">
            <a:extLst>
              <a:ext uri="{FF2B5EF4-FFF2-40B4-BE49-F238E27FC236}">
                <a16:creationId xmlns:a16="http://schemas.microsoft.com/office/drawing/2014/main" id="{4A240640-D5C9-49A1-B715-CB80293229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投影片編號版面配置區 5">
            <a:extLst>
              <a:ext uri="{FF2B5EF4-FFF2-40B4-BE49-F238E27FC236}">
                <a16:creationId xmlns:a16="http://schemas.microsoft.com/office/drawing/2014/main" id="{8BE5DF63-5E0F-42B2-B117-42BE277FDC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6215059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reurl.cc/6lA8Wk"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wiki.mbalib.com/zh-tw/ARIMA%E6%A8%A1%E5%9E%8B" TargetMode="External"/><Relationship Id="rId7" Type="http://schemas.openxmlformats.org/officeDocument/2006/relationships/hyperlink" Target="https://medium.com/r-%E8%AA%9E%E8%A8%80%E8%87%AA%E5%AD%B8%E7%B3%BB%E5%88%97/r%E8%AA%9E%E8%A8%80%E8%87%AA%E5%AD%B8%E6%97%A5%E8%A8%98-14-arima%E6%A8%A1%E5%9E%8B%E7%B0%A1%E4%BB%8B%E8%88%87%E5%AE%9A%E9%9A%8E-d1fa7037c53d" TargetMode="Externa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hyperlink" Target="https://medium.com/r-%E8%AA%9E%E8%A8%80%E8%87%AA%E5%AD%B8%E7%B3%BB%E5%88%97/r%E8%AA%9E%E8%A8%80%E8%87%AA%E5%AD%B8%E6%97%A5%E8%A8%98-13-%E8%99%95%E7%90%86%E8%B6%A8%E5%8B%A2%E5%95%8F%E9%A1%8C-8eba9bd3df0d" TargetMode="External"/><Relationship Id="rId5" Type="http://schemas.openxmlformats.org/officeDocument/2006/relationships/hyperlink" Target="https://www.itread01.com/content/1546278962.html" TargetMode="External"/><Relationship Id="rId4" Type="http://schemas.openxmlformats.org/officeDocument/2006/relationships/hyperlink" Target="https://zh.wikipedia.org/zh-tw/ARIMA%E6%A8%A1%E5%9E%8B"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標題 1">
            <a:extLst>
              <a:ext uri="{FF2B5EF4-FFF2-40B4-BE49-F238E27FC236}">
                <a16:creationId xmlns:a16="http://schemas.microsoft.com/office/drawing/2014/main" id="{4A807E3D-DAAE-4CD6-B1B0-351DF6DA8F55}"/>
              </a:ext>
            </a:extLst>
          </p:cNvPr>
          <p:cNvSpPr>
            <a:spLocks noGrp="1"/>
          </p:cNvSpPr>
          <p:nvPr>
            <p:ph type="title"/>
          </p:nvPr>
        </p:nvSpPr>
        <p:spPr>
          <a:xfrm>
            <a:off x="0" y="0"/>
            <a:ext cx="12192000" cy="6857999"/>
          </a:xfrm>
          <a:noFill/>
        </p:spPr>
        <p:txBody>
          <a:bodyPr vert="horz" lIns="91440" tIns="45720" rIns="91440" bIns="45720" rtlCol="0" anchor="ctr">
            <a:normAutofit/>
          </a:bodyPr>
          <a:lstStyle/>
          <a:p>
            <a:pPr algn="ctr"/>
            <a:r>
              <a:rPr lang="en-US" sz="3600" kern="1200" dirty="0">
                <a:solidFill>
                  <a:srgbClr val="080808"/>
                </a:solidFill>
                <a:latin typeface="+mj-lt"/>
                <a:ea typeface="+mj-ea"/>
                <a:cs typeface="+mj-cs"/>
              </a:rPr>
              <a:t>LTSM Arima </a:t>
            </a:r>
            <a:r>
              <a:rPr lang="zh-TW" altLang="en-US" sz="3600" kern="1200" dirty="0">
                <a:solidFill>
                  <a:srgbClr val="080808"/>
                </a:solidFill>
                <a:latin typeface="+mj-lt"/>
                <a:ea typeface="+mj-ea"/>
                <a:cs typeface="+mj-cs"/>
              </a:rPr>
              <a:t>比較</a:t>
            </a:r>
            <a:endParaRPr lang="en-US" sz="3600" kern="1200" dirty="0">
              <a:solidFill>
                <a:srgbClr val="080808"/>
              </a:solidFill>
              <a:latin typeface="+mj-lt"/>
              <a:ea typeface="+mj-ea"/>
              <a:cs typeface="+mj-cs"/>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文字方塊 2">
            <a:extLst>
              <a:ext uri="{FF2B5EF4-FFF2-40B4-BE49-F238E27FC236}">
                <a16:creationId xmlns:a16="http://schemas.microsoft.com/office/drawing/2014/main" id="{16DDA6F2-71BE-40EB-A572-610E313410AD}"/>
              </a:ext>
            </a:extLst>
          </p:cNvPr>
          <p:cNvSpPr txBox="1"/>
          <p:nvPr/>
        </p:nvSpPr>
        <p:spPr>
          <a:xfrm>
            <a:off x="4318535" y="1076171"/>
            <a:ext cx="3554930" cy="1477328"/>
          </a:xfrm>
          <a:prstGeom prst="rect">
            <a:avLst/>
          </a:prstGeom>
          <a:noFill/>
        </p:spPr>
        <p:txBody>
          <a:bodyPr wrap="square" rtlCol="0">
            <a:spAutoFit/>
          </a:bodyPr>
          <a:lstStyle/>
          <a:p>
            <a:pPr algn="ctr"/>
            <a:r>
              <a:rPr lang="zh-TW" altLang="en-US" sz="1800" kern="1200" dirty="0">
                <a:solidFill>
                  <a:srgbClr val="080808"/>
                </a:solidFill>
                <a:latin typeface="+mj-lt"/>
                <a:ea typeface="+mj-ea"/>
                <a:cs typeface="+mj-cs"/>
              </a:rPr>
              <a:t>機器學習之深度學習概論與實務期末報告</a:t>
            </a:r>
            <a:br>
              <a:rPr lang="en-US" altLang="zh-TW" sz="1800" kern="1200" dirty="0">
                <a:solidFill>
                  <a:srgbClr val="080808"/>
                </a:solidFill>
                <a:latin typeface="+mj-lt"/>
                <a:ea typeface="+mj-ea"/>
                <a:cs typeface="+mj-cs"/>
              </a:rPr>
            </a:br>
            <a:br>
              <a:rPr lang="en-US" altLang="zh-TW" sz="1800" kern="1200" dirty="0">
                <a:solidFill>
                  <a:srgbClr val="080808"/>
                </a:solidFill>
                <a:latin typeface="+mj-lt"/>
                <a:ea typeface="+mj-ea"/>
                <a:cs typeface="+mj-cs"/>
              </a:rPr>
            </a:br>
            <a:br>
              <a:rPr lang="en-US" altLang="zh-TW" sz="1800" kern="1200" dirty="0">
                <a:solidFill>
                  <a:srgbClr val="080808"/>
                </a:solidFill>
                <a:latin typeface="+mj-lt"/>
                <a:ea typeface="+mj-ea"/>
                <a:cs typeface="+mj-cs"/>
              </a:rPr>
            </a:br>
            <a:endParaRPr lang="zh-TW" altLang="en-US" dirty="0"/>
          </a:p>
        </p:txBody>
      </p:sp>
      <p:sp>
        <p:nvSpPr>
          <p:cNvPr id="4" name="文字方塊 3">
            <a:extLst>
              <a:ext uri="{FF2B5EF4-FFF2-40B4-BE49-F238E27FC236}">
                <a16:creationId xmlns:a16="http://schemas.microsoft.com/office/drawing/2014/main" id="{F5DC06CA-88C0-4B95-9D23-BA75E96AEE0E}"/>
              </a:ext>
            </a:extLst>
          </p:cNvPr>
          <p:cNvSpPr txBox="1"/>
          <p:nvPr/>
        </p:nvSpPr>
        <p:spPr>
          <a:xfrm>
            <a:off x="4989660" y="5637322"/>
            <a:ext cx="2212679" cy="923330"/>
          </a:xfrm>
          <a:prstGeom prst="rect">
            <a:avLst/>
          </a:prstGeom>
          <a:noFill/>
        </p:spPr>
        <p:txBody>
          <a:bodyPr wrap="square" rtlCol="0">
            <a:spAutoFit/>
          </a:bodyPr>
          <a:lstStyle/>
          <a:p>
            <a:pPr algn="ctr"/>
            <a:r>
              <a:rPr lang="zh-TW" altLang="en-US" dirty="0"/>
              <a:t>統計</a:t>
            </a:r>
            <a:r>
              <a:rPr lang="en-US" altLang="zh-TW" dirty="0"/>
              <a:t>113</a:t>
            </a:r>
            <a:r>
              <a:rPr lang="zh-TW" altLang="en-US" dirty="0"/>
              <a:t>莊家任</a:t>
            </a:r>
            <a:endParaRPr lang="en-US" altLang="zh-TW" dirty="0"/>
          </a:p>
          <a:p>
            <a:pPr algn="ctr"/>
            <a:r>
              <a:rPr lang="zh-TW" altLang="en-US" dirty="0"/>
              <a:t>經濟</a:t>
            </a:r>
            <a:r>
              <a:rPr lang="en-US" altLang="zh-TW" dirty="0"/>
              <a:t>111</a:t>
            </a:r>
            <a:r>
              <a:rPr lang="zh-TW" altLang="en-US" dirty="0"/>
              <a:t>鄭瑞宇</a:t>
            </a:r>
            <a:endParaRPr lang="en-US" altLang="zh-TW" dirty="0"/>
          </a:p>
          <a:p>
            <a:pPr algn="ctr"/>
            <a:r>
              <a:rPr lang="zh-TW" altLang="en-US" dirty="0"/>
              <a:t>經濟</a:t>
            </a:r>
            <a:r>
              <a:rPr lang="en-US" altLang="zh-TW" dirty="0"/>
              <a:t>111</a:t>
            </a:r>
            <a:r>
              <a:rPr lang="zh-TW" altLang="en-US" dirty="0"/>
              <a:t>莊詠鈞</a:t>
            </a:r>
          </a:p>
        </p:txBody>
      </p:sp>
    </p:spTree>
    <p:extLst>
      <p:ext uri="{BB962C8B-B14F-4D97-AF65-F5344CB8AC3E}">
        <p14:creationId xmlns:p14="http://schemas.microsoft.com/office/powerpoint/2010/main" val="447046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標題 1">
            <a:extLst>
              <a:ext uri="{FF2B5EF4-FFF2-40B4-BE49-F238E27FC236}">
                <a16:creationId xmlns:a16="http://schemas.microsoft.com/office/drawing/2014/main" id="{624F8B83-8D56-4F31-AB92-BD0DC4908B5F}"/>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zh-TW" altLang="en-US" sz="4000" kern="1200">
                <a:solidFill>
                  <a:srgbClr val="FFFFFF"/>
                </a:solidFill>
                <a:latin typeface="+mj-lt"/>
                <a:ea typeface="+mj-ea"/>
                <a:cs typeface="+mj-cs"/>
              </a:rPr>
              <a:t>資料處理及</a:t>
            </a:r>
            <a:r>
              <a:rPr lang="en-US" altLang="zh-TW" sz="4000" kern="1200">
                <a:solidFill>
                  <a:srgbClr val="FFFFFF"/>
                </a:solidFill>
                <a:latin typeface="+mj-lt"/>
                <a:ea typeface="+mj-ea"/>
                <a:cs typeface="+mj-cs"/>
              </a:rPr>
              <a:t>code</a:t>
            </a:r>
          </a:p>
        </p:txBody>
      </p:sp>
      <p:sp>
        <p:nvSpPr>
          <p:cNvPr id="7" name="內容版面配置區 2">
            <a:extLst>
              <a:ext uri="{FF2B5EF4-FFF2-40B4-BE49-F238E27FC236}">
                <a16:creationId xmlns:a16="http://schemas.microsoft.com/office/drawing/2014/main" id="{63A1C985-5A93-4BB5-9E95-A95004C08811}"/>
              </a:ext>
            </a:extLst>
          </p:cNvPr>
          <p:cNvSpPr txBox="1">
            <a:spLocks/>
          </p:cNvSpPr>
          <p:nvPr/>
        </p:nvSpPr>
        <p:spPr>
          <a:xfrm>
            <a:off x="660042" y="806824"/>
            <a:ext cx="2919738" cy="1494117"/>
          </a:xfrm>
          <a:prstGeom prst="rect">
            <a:avLst/>
          </a:prstGeom>
        </p:spPr>
        <p:txBody>
          <a:bodyPr vert="horz" lIns="91440" tIns="45720" rIns="91440" bIns="45720" rtlCol="0" anchor="b">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nSpc>
                <a:spcPct val="90000"/>
              </a:lnSpc>
              <a:buNone/>
            </a:pPr>
            <a:r>
              <a:rPr lang="zh-TW" altLang="en-US" kern="1200" dirty="0">
                <a:solidFill>
                  <a:srgbClr val="FFFFFF"/>
                </a:solidFill>
                <a:latin typeface="+mn-lt"/>
                <a:ea typeface="+mn-ea"/>
                <a:cs typeface="+mn-cs"/>
              </a:rPr>
              <a:t>根據落後三期的資料跟現在的資料做散點圖</a:t>
            </a:r>
            <a:endParaRPr lang="en-US" altLang="zh-TW" kern="1200" dirty="0">
              <a:solidFill>
                <a:srgbClr val="FFFFFF"/>
              </a:solidFill>
              <a:latin typeface="+mn-lt"/>
              <a:ea typeface="+mn-ea"/>
              <a:cs typeface="+mn-cs"/>
            </a:endParaRPr>
          </a:p>
          <a:p>
            <a:pPr marL="0" indent="0">
              <a:lnSpc>
                <a:spcPct val="90000"/>
              </a:lnSpc>
              <a:buNone/>
            </a:pPr>
            <a:r>
              <a:rPr lang="zh-TW" altLang="en-US" kern="1200" dirty="0">
                <a:solidFill>
                  <a:srgbClr val="FFFFFF"/>
                </a:solidFill>
                <a:latin typeface="+mn-lt"/>
                <a:ea typeface="+mn-ea"/>
                <a:cs typeface="+mn-cs"/>
              </a:rPr>
              <a:t>決定是否適合做自回歸</a:t>
            </a:r>
            <a:endParaRPr lang="en-US" altLang="zh-TW" kern="1200" dirty="0">
              <a:solidFill>
                <a:srgbClr val="FFFFFF"/>
              </a:solidFill>
              <a:latin typeface="+mn-lt"/>
              <a:ea typeface="+mn-ea"/>
              <a:cs typeface="+mn-cs"/>
            </a:endParaRPr>
          </a:p>
          <a:p>
            <a:pPr marL="0" indent="0">
              <a:lnSpc>
                <a:spcPct val="90000"/>
              </a:lnSpc>
              <a:buNone/>
            </a:pPr>
            <a:endParaRPr lang="en-US" altLang="zh-TW" kern="1200" dirty="0">
              <a:solidFill>
                <a:srgbClr val="FFFFFF"/>
              </a:solidFill>
              <a:latin typeface="+mn-lt"/>
              <a:ea typeface="+mn-ea"/>
              <a:cs typeface="+mn-cs"/>
            </a:endParaRPr>
          </a:p>
          <a:p>
            <a:pPr marL="0" indent="0">
              <a:lnSpc>
                <a:spcPct val="90000"/>
              </a:lnSpc>
              <a:buNone/>
            </a:pPr>
            <a:endParaRPr lang="en-US" altLang="zh-TW" kern="1200" dirty="0">
              <a:solidFill>
                <a:srgbClr val="FFFFFF"/>
              </a:solidFill>
              <a:latin typeface="+mn-lt"/>
              <a:ea typeface="+mn-ea"/>
              <a:cs typeface="+mn-cs"/>
            </a:endParaRPr>
          </a:p>
        </p:txBody>
      </p:sp>
      <p:pic>
        <p:nvPicPr>
          <p:cNvPr id="6" name="圖片 5">
            <a:extLst>
              <a:ext uri="{FF2B5EF4-FFF2-40B4-BE49-F238E27FC236}">
                <a16:creationId xmlns:a16="http://schemas.microsoft.com/office/drawing/2014/main" id="{8AD03FCD-EC9C-4D7F-9E76-42510CE6EBC0}"/>
              </a:ext>
            </a:extLst>
          </p:cNvPr>
          <p:cNvPicPr>
            <a:picLocks noChangeAspect="1"/>
          </p:cNvPicPr>
          <p:nvPr/>
        </p:nvPicPr>
        <p:blipFill rotWithShape="1">
          <a:blip r:embed="rId2"/>
          <a:srcRect l="3165" t="27522" r="53280" b="15107"/>
          <a:stretch/>
        </p:blipFill>
        <p:spPr>
          <a:xfrm>
            <a:off x="4502428" y="752116"/>
            <a:ext cx="7225748" cy="5353767"/>
          </a:xfrm>
          <a:prstGeom prst="rect">
            <a:avLst/>
          </a:prstGeom>
        </p:spPr>
      </p:pic>
    </p:spTree>
    <p:extLst>
      <p:ext uri="{BB962C8B-B14F-4D97-AF65-F5344CB8AC3E}">
        <p14:creationId xmlns:p14="http://schemas.microsoft.com/office/powerpoint/2010/main" val="193550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標題 1">
            <a:extLst>
              <a:ext uri="{FF2B5EF4-FFF2-40B4-BE49-F238E27FC236}">
                <a16:creationId xmlns:a16="http://schemas.microsoft.com/office/drawing/2014/main" id="{EA05DAB1-164F-4EA0-8717-B8C1066320A5}"/>
              </a:ext>
            </a:extLst>
          </p:cNvPr>
          <p:cNvSpPr>
            <a:spLocks noGrp="1"/>
          </p:cNvSpPr>
          <p:nvPr>
            <p:ph type="title"/>
          </p:nvPr>
        </p:nvSpPr>
        <p:spPr>
          <a:xfrm>
            <a:off x="640079" y="2053641"/>
            <a:ext cx="3669161" cy="2760098"/>
          </a:xfrm>
        </p:spPr>
        <p:txBody>
          <a:bodyPr vert="horz" lIns="91440" tIns="45720" rIns="91440" bIns="45720" rtlCol="0" anchor="ctr">
            <a:normAutofit/>
          </a:bodyPr>
          <a:lstStyle/>
          <a:p>
            <a:r>
              <a:rPr lang="zh-TW" altLang="en-US" sz="4100" kern="1200">
                <a:solidFill>
                  <a:srgbClr val="FFFFFF"/>
                </a:solidFill>
                <a:latin typeface="+mj-lt"/>
                <a:ea typeface="+mj-ea"/>
                <a:cs typeface="+mj-cs"/>
              </a:rPr>
              <a:t>單根與隨機趨勢</a:t>
            </a:r>
            <a:br>
              <a:rPr lang="en-US" altLang="zh-TW" sz="4100" kern="1200">
                <a:solidFill>
                  <a:srgbClr val="FFFFFF"/>
                </a:solidFill>
                <a:latin typeface="+mj-lt"/>
                <a:ea typeface="+mj-ea"/>
                <a:cs typeface="+mj-cs"/>
              </a:rPr>
            </a:br>
            <a:r>
              <a:rPr lang="en-US" altLang="zh-TW" sz="4100" kern="1200">
                <a:solidFill>
                  <a:srgbClr val="FFFFFF"/>
                </a:solidFill>
                <a:latin typeface="+mj-lt"/>
                <a:ea typeface="+mj-ea"/>
                <a:cs typeface="+mj-cs"/>
              </a:rPr>
              <a:t>(Unit Root &amp; Stochastic Trend)</a:t>
            </a:r>
          </a:p>
        </p:txBody>
      </p:sp>
      <p:sp>
        <p:nvSpPr>
          <p:cNvPr id="7" name="內容版面配置區 2">
            <a:extLst>
              <a:ext uri="{FF2B5EF4-FFF2-40B4-BE49-F238E27FC236}">
                <a16:creationId xmlns:a16="http://schemas.microsoft.com/office/drawing/2014/main" id="{99A217F2-061C-49E9-A70B-9A4F13A70213}"/>
              </a:ext>
            </a:extLst>
          </p:cNvPr>
          <p:cNvSpPr txBox="1">
            <a:spLocks/>
          </p:cNvSpPr>
          <p:nvPr/>
        </p:nvSpPr>
        <p:spPr>
          <a:xfrm>
            <a:off x="6090574" y="801866"/>
            <a:ext cx="5306084" cy="5230634"/>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marR="0" lvl="0" fontAlgn="base">
              <a:lnSpc>
                <a:spcPct val="90000"/>
              </a:lnSpc>
              <a:spcBef>
                <a:spcPct val="0"/>
              </a:spcBef>
              <a:spcAft>
                <a:spcPct val="0"/>
              </a:spcAft>
              <a:buClrTx/>
              <a:buSzTx/>
              <a:tabLst/>
            </a:pPr>
            <a:r>
              <a:rPr kumimoji="0" lang="zh-TW" altLang="en-US" sz="1700" i="0" u="none" strike="noStrike" cap="none" normalizeH="0" baseline="0">
                <a:ln>
                  <a:noFill/>
                </a:ln>
                <a:solidFill>
                  <a:srgbClr val="000000"/>
                </a:solidFill>
                <a:effectLst/>
              </a:rPr>
              <a:t>趨勢分成兩種類型，固定趨勢與隨機趨勢</a:t>
            </a:r>
            <a:endParaRPr kumimoji="0" lang="en-US" altLang="zh-TW" sz="1700" i="0" u="none" strike="noStrike" cap="none" normalizeH="0" baseline="0">
              <a:ln>
                <a:noFill/>
              </a:ln>
              <a:solidFill>
                <a:srgbClr val="000000"/>
              </a:solidFill>
              <a:effectLst/>
            </a:endParaRPr>
          </a:p>
          <a:p>
            <a:pPr marL="0" marR="0" lvl="0" fontAlgn="base">
              <a:lnSpc>
                <a:spcPct val="90000"/>
              </a:lnSpc>
              <a:spcBef>
                <a:spcPct val="0"/>
              </a:spcBef>
              <a:spcAft>
                <a:spcPct val="0"/>
              </a:spcAft>
              <a:buClrTx/>
              <a:buSzTx/>
              <a:tabLst/>
            </a:pPr>
            <a:r>
              <a:rPr kumimoji="0" lang="zh-TW" altLang="en-US" sz="1700" i="0" u="none" strike="noStrike" cap="none" normalizeH="0" baseline="0">
                <a:ln>
                  <a:noFill/>
                </a:ln>
                <a:solidFill>
                  <a:srgbClr val="000000"/>
                </a:solidFill>
                <a:effectLst/>
              </a:rPr>
              <a:t>一筆資料可能同時存在兩種趨勢，也可能只存在其一，或甚至不具有趨勢性。</a:t>
            </a:r>
            <a:endParaRPr kumimoji="0" lang="en-US" altLang="zh-TW" sz="1700" i="0" u="none" strike="noStrike" cap="none" normalizeH="0" baseline="0">
              <a:ln>
                <a:noFill/>
              </a:ln>
              <a:solidFill>
                <a:srgbClr val="000000"/>
              </a:solidFill>
              <a:effectLst/>
            </a:endParaRPr>
          </a:p>
          <a:p>
            <a:pPr marL="0" marR="0" lvl="0" fontAlgn="base">
              <a:lnSpc>
                <a:spcPct val="90000"/>
              </a:lnSpc>
              <a:spcBef>
                <a:spcPct val="0"/>
              </a:spcBef>
              <a:spcAft>
                <a:spcPct val="0"/>
              </a:spcAft>
              <a:buClrTx/>
              <a:buSzTx/>
              <a:tabLst/>
            </a:pPr>
            <a:endParaRPr kumimoji="0" lang="en-US" altLang="zh-TW" sz="1700" i="0" u="none" strike="noStrike" cap="none" normalizeH="0" baseline="0">
              <a:ln>
                <a:noFill/>
              </a:ln>
              <a:solidFill>
                <a:srgbClr val="000000"/>
              </a:solidFill>
              <a:effectLst/>
            </a:endParaRPr>
          </a:p>
          <a:p>
            <a:pPr marL="0" marR="0" lvl="0" fontAlgn="base">
              <a:lnSpc>
                <a:spcPct val="90000"/>
              </a:lnSpc>
              <a:spcBef>
                <a:spcPct val="0"/>
              </a:spcBef>
              <a:spcAft>
                <a:spcPct val="0"/>
              </a:spcAft>
              <a:buClrTx/>
              <a:buSzTx/>
              <a:tabLst/>
            </a:pPr>
            <a:r>
              <a:rPr kumimoji="0" lang="zh-TW" altLang="en-US" sz="1700" i="0" u="none" strike="noStrike" cap="none" normalizeH="0" baseline="0">
                <a:ln>
                  <a:noFill/>
                </a:ln>
                <a:solidFill>
                  <a:srgbClr val="000000"/>
                </a:solidFill>
                <a:effectLst/>
              </a:rPr>
              <a:t>固定趨勢</a:t>
            </a:r>
            <a:r>
              <a:rPr kumimoji="0" lang="en-US" altLang="zh-TW" sz="1700" i="0" u="none" strike="noStrike" cap="none" normalizeH="0" baseline="0">
                <a:ln>
                  <a:noFill/>
                </a:ln>
                <a:solidFill>
                  <a:srgbClr val="000000"/>
                </a:solidFill>
                <a:effectLst/>
              </a:rPr>
              <a:t>(Trend Stationary, TS)</a:t>
            </a:r>
            <a:r>
              <a:rPr kumimoji="0" lang="zh-TW" altLang="en-US" sz="1700" i="0" u="none" strike="noStrike" cap="none" normalizeH="0" baseline="0">
                <a:ln>
                  <a:noFill/>
                </a:ln>
                <a:solidFill>
                  <a:srgbClr val="000000"/>
                </a:solidFill>
                <a:effectLst/>
              </a:rPr>
              <a:t>：固定趨勢的意思是我們的當期資料</a:t>
            </a:r>
            <a:r>
              <a:rPr kumimoji="0" lang="en-US" altLang="zh-TW" sz="1700" i="0" u="none" strike="noStrike" cap="none" normalizeH="0" baseline="0">
                <a:ln>
                  <a:noFill/>
                </a:ln>
                <a:solidFill>
                  <a:srgbClr val="000000"/>
                </a:solidFill>
                <a:effectLst/>
              </a:rPr>
              <a:t>t</a:t>
            </a:r>
            <a:r>
              <a:rPr kumimoji="0" lang="zh-TW" altLang="en-US" sz="1700" i="0" u="none" strike="noStrike" cap="none" normalizeH="0" baseline="0">
                <a:ln>
                  <a:noFill/>
                </a:ln>
                <a:solidFill>
                  <a:srgbClr val="000000"/>
                </a:solidFill>
                <a:effectLst/>
              </a:rPr>
              <a:t>與</a:t>
            </a:r>
            <a:r>
              <a:rPr kumimoji="0" lang="en-US" altLang="zh-TW" sz="1700" i="0" u="none" strike="noStrike" cap="none" normalizeH="0" baseline="0">
                <a:ln>
                  <a:noFill/>
                </a:ln>
                <a:solidFill>
                  <a:srgbClr val="000000"/>
                </a:solidFill>
                <a:effectLst/>
              </a:rPr>
              <a:t>s</a:t>
            </a:r>
            <a:r>
              <a:rPr kumimoji="0" lang="zh-TW" altLang="en-US" sz="1700" i="0" u="none" strike="noStrike" cap="none" normalizeH="0" baseline="0">
                <a:ln>
                  <a:noFill/>
                </a:ln>
                <a:solidFill>
                  <a:srgbClr val="000000"/>
                </a:solidFill>
                <a:effectLst/>
              </a:rPr>
              <a:t>期後的資料期望值並不相等，序列資料也並非定態，對於這樣的時間序列我們非常好理解，只要將固定項去除我們就重新得到定態時間序列。</a:t>
            </a:r>
            <a:endParaRPr kumimoji="0" lang="en-US" altLang="zh-TW" sz="1700" i="0" u="none" strike="noStrike" cap="none" normalizeH="0" baseline="0">
              <a:ln>
                <a:noFill/>
              </a:ln>
              <a:solidFill>
                <a:srgbClr val="000000"/>
              </a:solidFill>
              <a:effectLst/>
            </a:endParaRPr>
          </a:p>
          <a:p>
            <a:pPr marL="0" marR="0" lvl="0" fontAlgn="base">
              <a:lnSpc>
                <a:spcPct val="90000"/>
              </a:lnSpc>
              <a:spcBef>
                <a:spcPct val="0"/>
              </a:spcBef>
              <a:spcAft>
                <a:spcPct val="0"/>
              </a:spcAft>
              <a:buClrTx/>
              <a:buSzTx/>
              <a:tabLst/>
            </a:pPr>
            <a:endParaRPr kumimoji="0" lang="en-US" altLang="zh-TW" sz="1700" i="0" u="none" strike="noStrike" cap="none" normalizeH="0" baseline="0">
              <a:ln>
                <a:noFill/>
              </a:ln>
              <a:solidFill>
                <a:srgbClr val="000000"/>
              </a:solidFill>
              <a:effectLst/>
            </a:endParaRPr>
          </a:p>
          <a:p>
            <a:pPr marL="0" marR="0" lvl="0" fontAlgn="base">
              <a:lnSpc>
                <a:spcPct val="90000"/>
              </a:lnSpc>
              <a:spcBef>
                <a:spcPct val="0"/>
              </a:spcBef>
              <a:spcAft>
                <a:spcPct val="0"/>
              </a:spcAft>
              <a:buClrTx/>
              <a:buSzTx/>
              <a:tabLst/>
            </a:pPr>
            <a:r>
              <a:rPr kumimoji="0" lang="zh-TW" altLang="en-US" sz="1700" i="0" u="none" strike="noStrike" cap="none" normalizeH="0" baseline="0">
                <a:ln>
                  <a:noFill/>
                </a:ln>
                <a:solidFill>
                  <a:srgbClr val="000000"/>
                </a:solidFill>
                <a:effectLst/>
              </a:rPr>
              <a:t>隨機趨勢</a:t>
            </a:r>
            <a:r>
              <a:rPr kumimoji="0" lang="en-US" altLang="zh-TW" sz="1700" i="0" u="none" strike="noStrike" cap="none" normalizeH="0" baseline="0">
                <a:ln>
                  <a:noFill/>
                </a:ln>
                <a:solidFill>
                  <a:srgbClr val="000000"/>
                </a:solidFill>
                <a:effectLst/>
              </a:rPr>
              <a:t>(Stochastic Trend)</a:t>
            </a:r>
            <a:r>
              <a:rPr kumimoji="0" lang="zh-TW" altLang="en-US" sz="1700" i="0" u="none" strike="noStrike" cap="none" normalizeH="0" baseline="0">
                <a:ln>
                  <a:noFill/>
                </a:ln>
                <a:solidFill>
                  <a:srgbClr val="000000"/>
                </a:solidFill>
                <a:effectLst/>
              </a:rPr>
              <a:t>：隨機趨勢與固定趨勢最大的差別在於，只要發生了一次隨機趨勢，就會造成整個序列的永久改變，我們稱做外生衝擊</a:t>
            </a:r>
            <a:r>
              <a:rPr kumimoji="0" lang="en-US" altLang="zh-TW" sz="1700" i="0" u="none" strike="noStrike" cap="none" normalizeH="0" baseline="0">
                <a:ln>
                  <a:noFill/>
                </a:ln>
                <a:solidFill>
                  <a:srgbClr val="000000"/>
                </a:solidFill>
                <a:effectLst/>
              </a:rPr>
              <a:t>(exogenous shocks)</a:t>
            </a:r>
            <a:r>
              <a:rPr kumimoji="0" lang="zh-TW" altLang="en-US" sz="1700" i="0" u="none" strike="noStrike" cap="none" normalizeH="0" baseline="0">
                <a:ln>
                  <a:noFill/>
                </a:ln>
                <a:solidFill>
                  <a:srgbClr val="000000"/>
                </a:solidFill>
                <a:effectLst/>
              </a:rPr>
              <a:t>，而檢驗隨機趨勢的方法，我們會觀察這筆時間序列資料具不具有單根</a:t>
            </a:r>
            <a:r>
              <a:rPr kumimoji="0" lang="en-US" altLang="zh-TW" sz="1700" i="0" u="none" strike="noStrike" cap="none" normalizeH="0" baseline="0">
                <a:ln>
                  <a:noFill/>
                </a:ln>
                <a:solidFill>
                  <a:srgbClr val="000000"/>
                </a:solidFill>
                <a:effectLst/>
              </a:rPr>
              <a:t>(unit root)</a:t>
            </a:r>
            <a:r>
              <a:rPr kumimoji="0" lang="zh-TW" altLang="en-US" sz="1700" i="0" u="none" strike="noStrike" cap="none" normalizeH="0" baseline="0">
                <a:ln>
                  <a:noFill/>
                </a:ln>
                <a:solidFill>
                  <a:srgbClr val="000000"/>
                </a:solidFill>
                <a:effectLst/>
              </a:rPr>
              <a:t>，只要擁有單根，我們就說他具有隨機趨勢。</a:t>
            </a:r>
            <a:endParaRPr kumimoji="0" lang="en-US" altLang="zh-TW" sz="1700" i="0" u="none" strike="noStrike" cap="none" normalizeH="0" baseline="0">
              <a:ln>
                <a:noFill/>
              </a:ln>
              <a:solidFill>
                <a:srgbClr val="000000"/>
              </a:solidFill>
              <a:effectLst/>
            </a:endParaRPr>
          </a:p>
          <a:p>
            <a:pPr marL="0">
              <a:lnSpc>
                <a:spcPct val="90000"/>
              </a:lnSpc>
            </a:pPr>
            <a:r>
              <a:rPr lang="zh-TW" altLang="en-US" sz="1700" i="0">
                <a:solidFill>
                  <a:srgbClr val="000000"/>
                </a:solidFill>
                <a:effectLst/>
              </a:rPr>
              <a:t>參考網址</a:t>
            </a:r>
            <a:r>
              <a:rPr lang="en-US" altLang="zh-TW" sz="1700" i="0">
                <a:solidFill>
                  <a:srgbClr val="000000"/>
                </a:solidFill>
                <a:effectLst/>
              </a:rPr>
              <a:t>:</a:t>
            </a:r>
            <a:r>
              <a:rPr lang="en-US" altLang="zh-TW" sz="1700" i="0" cap="none">
                <a:solidFill>
                  <a:srgbClr val="000000"/>
                </a:solidFill>
                <a:effectLst/>
                <a:hlinkClick r:id="rId3"/>
              </a:rPr>
              <a:t>https://reurl.cc/6lA8Wk</a:t>
            </a:r>
            <a:endParaRPr lang="en-US" altLang="zh-TW" sz="1700" i="0" cap="none">
              <a:solidFill>
                <a:srgbClr val="000000"/>
              </a:solidFill>
              <a:effectLst/>
            </a:endParaRPr>
          </a:p>
          <a:p>
            <a:pPr marL="0">
              <a:lnSpc>
                <a:spcPct val="90000"/>
              </a:lnSpc>
            </a:pPr>
            <a:r>
              <a:rPr lang="zh-TW" altLang="en-US" sz="1700">
                <a:solidFill>
                  <a:srgbClr val="000000"/>
                </a:solidFill>
              </a:rPr>
              <a:t>參考著作</a:t>
            </a:r>
            <a:r>
              <a:rPr lang="en-US" altLang="zh-TW" sz="1700">
                <a:solidFill>
                  <a:srgbClr val="000000"/>
                </a:solidFill>
              </a:rPr>
              <a:t>:</a:t>
            </a:r>
            <a:r>
              <a:rPr lang="zh-TW" altLang="en-US" sz="1700">
                <a:solidFill>
                  <a:srgbClr val="000000"/>
                </a:solidFill>
              </a:rPr>
              <a:t>陳旭昇教授 時間序列分析</a:t>
            </a:r>
            <a:r>
              <a:rPr lang="en-US" altLang="zh-TW" sz="1700">
                <a:solidFill>
                  <a:srgbClr val="000000"/>
                </a:solidFill>
              </a:rPr>
              <a:t>-</a:t>
            </a:r>
            <a:r>
              <a:rPr lang="zh-TW" altLang="en-US" sz="1700">
                <a:solidFill>
                  <a:srgbClr val="000000"/>
                </a:solidFill>
              </a:rPr>
              <a:t>總體經濟與財務金融之應用 </a:t>
            </a:r>
            <a:r>
              <a:rPr lang="en-US" altLang="zh-TW" sz="1700">
                <a:solidFill>
                  <a:srgbClr val="000000"/>
                </a:solidFill>
              </a:rPr>
              <a:t>2</a:t>
            </a:r>
            <a:r>
              <a:rPr lang="en-US" altLang="zh-TW" sz="1700" cap="none">
                <a:solidFill>
                  <a:srgbClr val="000000"/>
                </a:solidFill>
              </a:rPr>
              <a:t>nd</a:t>
            </a:r>
            <a:r>
              <a:rPr lang="en-US" altLang="zh-TW" sz="1700">
                <a:solidFill>
                  <a:srgbClr val="000000"/>
                </a:solidFill>
              </a:rPr>
              <a:t> E</a:t>
            </a:r>
            <a:r>
              <a:rPr lang="en-US" altLang="zh-TW" sz="1700" cap="none">
                <a:solidFill>
                  <a:srgbClr val="000000"/>
                </a:solidFill>
              </a:rPr>
              <a:t>dition</a:t>
            </a:r>
          </a:p>
          <a:p>
            <a:pPr marL="0">
              <a:lnSpc>
                <a:spcPct val="90000"/>
              </a:lnSpc>
            </a:pPr>
            <a:endParaRPr lang="en-US" altLang="zh-TW" sz="1700" i="0" cap="none">
              <a:solidFill>
                <a:srgbClr val="000000"/>
              </a:solidFill>
              <a:effectLst/>
            </a:endParaRPr>
          </a:p>
          <a:p>
            <a:pPr marL="0">
              <a:lnSpc>
                <a:spcPct val="90000"/>
              </a:lnSpc>
            </a:pPr>
            <a:endParaRPr lang="en-US" altLang="zh-TW" sz="1700" i="0">
              <a:solidFill>
                <a:srgbClr val="000000"/>
              </a:solidFill>
              <a:effectLst/>
            </a:endParaRPr>
          </a:p>
          <a:p>
            <a:pPr marL="0">
              <a:lnSpc>
                <a:spcPct val="90000"/>
              </a:lnSpc>
            </a:pPr>
            <a:endParaRPr lang="en-US" altLang="zh-TW" sz="1700" cap="none">
              <a:solidFill>
                <a:srgbClr val="000000"/>
              </a:solidFill>
            </a:endParaRPr>
          </a:p>
        </p:txBody>
      </p:sp>
    </p:spTree>
    <p:extLst>
      <p:ext uri="{BB962C8B-B14F-4D97-AF65-F5344CB8AC3E}">
        <p14:creationId xmlns:p14="http://schemas.microsoft.com/office/powerpoint/2010/main" val="2230938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標題 1">
            <a:extLst>
              <a:ext uri="{FF2B5EF4-FFF2-40B4-BE49-F238E27FC236}">
                <a16:creationId xmlns:a16="http://schemas.microsoft.com/office/drawing/2014/main" id="{75FD613A-D3D1-47F3-A6E0-81988AD7B44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zh-TW" altLang="en-US" sz="4000" kern="1200" dirty="0">
                <a:solidFill>
                  <a:srgbClr val="FFFFFF"/>
                </a:solidFill>
                <a:latin typeface="+mj-lt"/>
                <a:ea typeface="+mj-ea"/>
                <a:cs typeface="+mj-cs"/>
              </a:rPr>
              <a:t>資料處理及</a:t>
            </a:r>
            <a:r>
              <a:rPr lang="en-US" altLang="zh-TW" sz="4000" kern="1200" dirty="0">
                <a:solidFill>
                  <a:srgbClr val="FFFFFF"/>
                </a:solidFill>
                <a:latin typeface="+mj-lt"/>
                <a:ea typeface="+mj-ea"/>
                <a:cs typeface="+mj-cs"/>
              </a:rPr>
              <a:t>code</a:t>
            </a:r>
          </a:p>
        </p:txBody>
      </p:sp>
      <p:sp>
        <p:nvSpPr>
          <p:cNvPr id="5" name="內容版面配置區 2">
            <a:extLst>
              <a:ext uri="{FF2B5EF4-FFF2-40B4-BE49-F238E27FC236}">
                <a16:creationId xmlns:a16="http://schemas.microsoft.com/office/drawing/2014/main" id="{BD56E9F4-8290-4505-9917-90AF5CD46573}"/>
              </a:ext>
            </a:extLst>
          </p:cNvPr>
          <p:cNvSpPr txBox="1">
            <a:spLocks/>
          </p:cNvSpPr>
          <p:nvPr/>
        </p:nvSpPr>
        <p:spPr>
          <a:xfrm>
            <a:off x="660042" y="806824"/>
            <a:ext cx="2919738" cy="1494117"/>
          </a:xfrm>
          <a:prstGeom prst="rect">
            <a:avLst/>
          </a:prstGeom>
        </p:spPr>
        <p:txBody>
          <a:bodyPr vert="horz" lIns="91440" tIns="45720" rIns="91440" bIns="45720" rtlCol="0" anchor="b">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nSpc>
                <a:spcPct val="90000"/>
              </a:lnSpc>
              <a:buNone/>
            </a:pPr>
            <a:r>
              <a:rPr lang="zh-TW" altLang="en-US" kern="1200">
                <a:solidFill>
                  <a:srgbClr val="FFFFFF"/>
                </a:solidFill>
                <a:latin typeface="+mn-lt"/>
                <a:ea typeface="+mn-ea"/>
                <a:cs typeface="+mn-cs"/>
              </a:rPr>
              <a:t>進行單根檢定及</a:t>
            </a:r>
            <a:r>
              <a:rPr lang="en-US" altLang="zh-TW" kern="1200">
                <a:solidFill>
                  <a:srgbClr val="FFFFFF"/>
                </a:solidFill>
                <a:latin typeface="+mn-lt"/>
                <a:ea typeface="+mn-ea"/>
                <a:cs typeface="+mn-cs"/>
              </a:rPr>
              <a:t>adf test</a:t>
            </a:r>
          </a:p>
          <a:p>
            <a:pPr marL="0" indent="0">
              <a:lnSpc>
                <a:spcPct val="90000"/>
              </a:lnSpc>
              <a:buNone/>
            </a:pPr>
            <a:r>
              <a:rPr lang="zh-TW" altLang="en-US" kern="1200">
                <a:solidFill>
                  <a:srgbClr val="FFFFFF"/>
                </a:solidFill>
                <a:latin typeface="+mn-lt"/>
                <a:ea typeface="+mn-ea"/>
                <a:cs typeface="+mn-cs"/>
              </a:rPr>
              <a:t>觀測有無定態</a:t>
            </a:r>
            <a:endParaRPr lang="en-US" altLang="zh-TW" kern="1200">
              <a:solidFill>
                <a:srgbClr val="FFFFFF"/>
              </a:solidFill>
              <a:latin typeface="+mn-lt"/>
              <a:ea typeface="+mn-ea"/>
              <a:cs typeface="+mn-cs"/>
            </a:endParaRPr>
          </a:p>
          <a:p>
            <a:pPr marL="0" indent="0">
              <a:lnSpc>
                <a:spcPct val="90000"/>
              </a:lnSpc>
              <a:buNone/>
            </a:pPr>
            <a:endParaRPr lang="en-US" altLang="zh-TW" kern="1200">
              <a:solidFill>
                <a:srgbClr val="FFFFFF"/>
              </a:solidFill>
              <a:latin typeface="+mn-lt"/>
              <a:ea typeface="+mn-ea"/>
              <a:cs typeface="+mn-cs"/>
            </a:endParaRPr>
          </a:p>
          <a:p>
            <a:pPr marL="0" indent="0">
              <a:lnSpc>
                <a:spcPct val="90000"/>
              </a:lnSpc>
              <a:buNone/>
            </a:pPr>
            <a:endParaRPr lang="en-US" altLang="zh-TW" kern="1200">
              <a:solidFill>
                <a:srgbClr val="FFFFFF"/>
              </a:solidFill>
              <a:latin typeface="+mn-lt"/>
              <a:ea typeface="+mn-ea"/>
              <a:cs typeface="+mn-cs"/>
            </a:endParaRPr>
          </a:p>
        </p:txBody>
      </p:sp>
      <p:pic>
        <p:nvPicPr>
          <p:cNvPr id="7" name="圖片 6">
            <a:extLst>
              <a:ext uri="{FF2B5EF4-FFF2-40B4-BE49-F238E27FC236}">
                <a16:creationId xmlns:a16="http://schemas.microsoft.com/office/drawing/2014/main" id="{B04E45A0-173B-4651-AA6D-B430CDA8A28B}"/>
              </a:ext>
            </a:extLst>
          </p:cNvPr>
          <p:cNvPicPr>
            <a:picLocks noChangeAspect="1"/>
          </p:cNvPicPr>
          <p:nvPr/>
        </p:nvPicPr>
        <p:blipFill rotWithShape="1">
          <a:blip r:embed="rId2"/>
          <a:srcRect l="2812" t="28889" r="30781" b="7084"/>
          <a:stretch/>
        </p:blipFill>
        <p:spPr>
          <a:xfrm>
            <a:off x="4038603" y="-429"/>
            <a:ext cx="8031113" cy="6857573"/>
          </a:xfrm>
          <a:prstGeom prst="rect">
            <a:avLst/>
          </a:prstGeom>
        </p:spPr>
      </p:pic>
    </p:spTree>
    <p:extLst>
      <p:ext uri="{BB962C8B-B14F-4D97-AF65-F5344CB8AC3E}">
        <p14:creationId xmlns:p14="http://schemas.microsoft.com/office/powerpoint/2010/main" val="2318662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7522" y="450222"/>
            <a:ext cx="3902420" cy="423563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標題 1">
            <a:extLst>
              <a:ext uri="{FF2B5EF4-FFF2-40B4-BE49-F238E27FC236}">
                <a16:creationId xmlns:a16="http://schemas.microsoft.com/office/drawing/2014/main" id="{6D008327-5DD9-45FD-9DBC-4D9D5D99DE01}"/>
              </a:ext>
            </a:extLst>
          </p:cNvPr>
          <p:cNvSpPr>
            <a:spLocks noGrp="1"/>
          </p:cNvSpPr>
          <p:nvPr>
            <p:ph type="title"/>
          </p:nvPr>
        </p:nvSpPr>
        <p:spPr>
          <a:xfrm>
            <a:off x="8100127" y="932688"/>
            <a:ext cx="3361677" cy="3273552"/>
          </a:xfrm>
        </p:spPr>
        <p:txBody>
          <a:bodyPr vert="horz" lIns="91440" tIns="45720" rIns="91440" bIns="45720" rtlCol="0" anchor="ctr">
            <a:normAutofit/>
          </a:bodyPr>
          <a:lstStyle/>
          <a:p>
            <a:r>
              <a:rPr lang="en-US" sz="2000" b="0" i="0">
                <a:solidFill>
                  <a:srgbClr val="FFFFFF"/>
                </a:solidFill>
                <a:effectLst/>
              </a:rPr>
              <a:t>Test Statistics 3.980002 </a:t>
            </a:r>
            <a:br>
              <a:rPr lang="en-US" sz="2000" b="0" i="0">
                <a:solidFill>
                  <a:srgbClr val="FFFFFF"/>
                </a:solidFill>
                <a:effectLst/>
              </a:rPr>
            </a:br>
            <a:r>
              <a:rPr lang="en-US" sz="2000" b="0" i="0">
                <a:solidFill>
                  <a:srgbClr val="FFFFFF"/>
                </a:solidFill>
                <a:effectLst/>
              </a:rPr>
              <a:t>p-value 1.000000 </a:t>
            </a:r>
            <a:br>
              <a:rPr lang="en-US" sz="2000" b="0" i="0">
                <a:solidFill>
                  <a:srgbClr val="FFFFFF"/>
                </a:solidFill>
                <a:effectLst/>
              </a:rPr>
            </a:br>
            <a:r>
              <a:rPr lang="en-US" sz="2000" b="0" i="0">
                <a:solidFill>
                  <a:srgbClr val="FFFFFF"/>
                </a:solidFill>
                <a:effectLst/>
              </a:rPr>
              <a:t>No. of lags used 23.000000 </a:t>
            </a:r>
            <a:br>
              <a:rPr lang="en-US" sz="2000" b="0" i="0">
                <a:solidFill>
                  <a:srgbClr val="FFFFFF"/>
                </a:solidFill>
                <a:effectLst/>
              </a:rPr>
            </a:br>
            <a:r>
              <a:rPr lang="en-US" sz="2000" b="0" i="0">
                <a:solidFill>
                  <a:srgbClr val="FFFFFF"/>
                </a:solidFill>
                <a:effectLst/>
              </a:rPr>
              <a:t>Number of observations used 1235.000000 </a:t>
            </a:r>
            <a:br>
              <a:rPr lang="en-US" sz="2000" b="0" i="0">
                <a:solidFill>
                  <a:srgbClr val="FFFFFF"/>
                </a:solidFill>
                <a:effectLst/>
              </a:rPr>
            </a:br>
            <a:r>
              <a:rPr lang="en-US" sz="2000" b="0" i="0">
                <a:solidFill>
                  <a:srgbClr val="FFFFFF"/>
                </a:solidFill>
                <a:effectLst/>
              </a:rPr>
              <a:t>critical value (1%) -3.435656 </a:t>
            </a:r>
            <a:br>
              <a:rPr lang="en-US" sz="2000" b="0" i="0">
                <a:solidFill>
                  <a:srgbClr val="FFFFFF"/>
                </a:solidFill>
                <a:effectLst/>
              </a:rPr>
            </a:br>
            <a:r>
              <a:rPr lang="en-US" sz="2000" b="0" i="0">
                <a:solidFill>
                  <a:srgbClr val="FFFFFF"/>
                </a:solidFill>
                <a:effectLst/>
              </a:rPr>
              <a:t>critical value (5%) -2.863883 </a:t>
            </a:r>
            <a:br>
              <a:rPr lang="en-US" sz="2000" b="0" i="0">
                <a:solidFill>
                  <a:srgbClr val="FFFFFF"/>
                </a:solidFill>
                <a:effectLst/>
              </a:rPr>
            </a:br>
            <a:r>
              <a:rPr lang="en-US" sz="2000" b="0" i="0">
                <a:solidFill>
                  <a:srgbClr val="FFFFFF"/>
                </a:solidFill>
                <a:effectLst/>
              </a:rPr>
              <a:t>critical value (10%) -2.568018 </a:t>
            </a:r>
            <a:br>
              <a:rPr lang="en-US" sz="2000" b="0" i="0">
                <a:solidFill>
                  <a:srgbClr val="FFFFFF"/>
                </a:solidFill>
                <a:effectLst/>
              </a:rPr>
            </a:br>
            <a:r>
              <a:rPr lang="en-US" sz="2000" b="0" i="0">
                <a:solidFill>
                  <a:srgbClr val="FFFFFF"/>
                </a:solidFill>
                <a:effectLst/>
              </a:rPr>
              <a:t>dtype: float64</a:t>
            </a:r>
            <a:endParaRPr lang="en-US" altLang="zh-TW" sz="2000">
              <a:solidFill>
                <a:srgbClr val="FFFFFF"/>
              </a:solidFill>
            </a:endParaRPr>
          </a:p>
        </p:txBody>
      </p:sp>
      <p:sp>
        <p:nvSpPr>
          <p:cNvPr id="47" name="Rectangle 46">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7521" y="4843002"/>
            <a:ext cx="2391411" cy="1564776"/>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內容版面配置區 2">
            <a:extLst>
              <a:ext uri="{FF2B5EF4-FFF2-40B4-BE49-F238E27FC236}">
                <a16:creationId xmlns:a16="http://schemas.microsoft.com/office/drawing/2014/main" id="{5D4E64F2-DDA6-4B3B-8FB4-2DE1F88FA775}"/>
              </a:ext>
            </a:extLst>
          </p:cNvPr>
          <p:cNvSpPr txBox="1">
            <a:spLocks/>
          </p:cNvSpPr>
          <p:nvPr/>
        </p:nvSpPr>
        <p:spPr>
          <a:xfrm>
            <a:off x="8100127" y="5113960"/>
            <a:ext cx="1830086" cy="1022860"/>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nSpc>
                <a:spcPct val="90000"/>
              </a:lnSpc>
              <a:buNone/>
            </a:pPr>
            <a:r>
              <a:rPr lang="zh-TW" altLang="en-US" sz="1900">
                <a:solidFill>
                  <a:srgbClr val="FFFFFF"/>
                </a:solidFill>
              </a:rPr>
              <a:t>有明顯相關但無定態</a:t>
            </a:r>
            <a:endParaRPr lang="en-US" altLang="zh-TW" sz="1900">
              <a:solidFill>
                <a:srgbClr val="FFFFFF"/>
              </a:solidFill>
            </a:endParaRPr>
          </a:p>
          <a:p>
            <a:pPr marL="0" indent="0">
              <a:lnSpc>
                <a:spcPct val="90000"/>
              </a:lnSpc>
              <a:buNone/>
            </a:pPr>
            <a:endParaRPr lang="en-US" altLang="zh-TW" sz="1900">
              <a:solidFill>
                <a:srgbClr val="FFFFFF"/>
              </a:solidFill>
            </a:endParaRPr>
          </a:p>
          <a:p>
            <a:pPr marL="0" indent="0">
              <a:lnSpc>
                <a:spcPct val="90000"/>
              </a:lnSpc>
              <a:buNone/>
            </a:pPr>
            <a:endParaRPr lang="en-US" altLang="zh-TW" sz="1900">
              <a:solidFill>
                <a:srgbClr val="FFFFFF"/>
              </a:solidFill>
            </a:endParaRPr>
          </a:p>
        </p:txBody>
      </p:sp>
      <p:pic>
        <p:nvPicPr>
          <p:cNvPr id="3" name="圖片 2">
            <a:extLst>
              <a:ext uri="{FF2B5EF4-FFF2-40B4-BE49-F238E27FC236}">
                <a16:creationId xmlns:a16="http://schemas.microsoft.com/office/drawing/2014/main" id="{4DE3EF45-7617-498E-95C0-3C4E28E4A2C1}"/>
              </a:ext>
            </a:extLst>
          </p:cNvPr>
          <p:cNvPicPr>
            <a:picLocks noChangeAspect="1"/>
          </p:cNvPicPr>
          <p:nvPr/>
        </p:nvPicPr>
        <p:blipFill rotWithShape="1">
          <a:blip r:embed="rId2"/>
          <a:srcRect l="-1014" t="1" r="2217" b="-2"/>
          <a:stretch/>
        </p:blipFill>
        <p:spPr>
          <a:xfrm>
            <a:off x="81096" y="450221"/>
            <a:ext cx="7590763" cy="59575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9" name="Rectangle 48">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4594" y="4843002"/>
            <a:ext cx="1351062" cy="1568472"/>
          </a:xfrm>
          <a:prstGeom prst="rect">
            <a:avLst/>
          </a:prstGeom>
          <a:solidFill>
            <a:srgbClr val="3D3A5D"/>
          </a:solidFill>
          <a:ln w="25400">
            <a:solidFill>
              <a:srgbClr val="3D3A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2579314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DE49BE04-0FCA-444C-B3BE-D3416B00DF50}"/>
              </a:ext>
            </a:extLst>
          </p:cNvPr>
          <p:cNvSpPr>
            <a:spLocks noGrp="1"/>
          </p:cNvSpPr>
          <p:nvPr>
            <p:ph type="title"/>
          </p:nvPr>
        </p:nvSpPr>
        <p:spPr>
          <a:xfrm>
            <a:off x="524256" y="491260"/>
            <a:ext cx="6594189" cy="1625210"/>
          </a:xfrm>
        </p:spPr>
        <p:txBody>
          <a:bodyPr>
            <a:normAutofit/>
          </a:bodyPr>
          <a:lstStyle/>
          <a:p>
            <a:r>
              <a:rPr lang="zh-TW" altLang="en-US" sz="4400" kern="1200" dirty="0">
                <a:solidFill>
                  <a:srgbClr val="FFFFFF"/>
                </a:solidFill>
                <a:latin typeface="+mj-lt"/>
                <a:ea typeface="+mj-ea"/>
                <a:cs typeface="+mj-cs"/>
              </a:rPr>
              <a:t>資料處理</a:t>
            </a:r>
            <a:endParaRPr lang="zh-TW" altLang="en-US" dirty="0">
              <a:solidFill>
                <a:srgbClr val="FFFFFF"/>
              </a:solidFill>
            </a:endParaRPr>
          </a:p>
        </p:txBody>
      </p:sp>
      <p:pic>
        <p:nvPicPr>
          <p:cNvPr id="4" name="圖片 3">
            <a:extLst>
              <a:ext uri="{FF2B5EF4-FFF2-40B4-BE49-F238E27FC236}">
                <a16:creationId xmlns:a16="http://schemas.microsoft.com/office/drawing/2014/main" id="{3B82FA0C-11BB-4597-8D46-C2AB9FC26D0D}"/>
              </a:ext>
            </a:extLst>
          </p:cNvPr>
          <p:cNvPicPr>
            <a:picLocks noChangeAspect="1"/>
          </p:cNvPicPr>
          <p:nvPr/>
        </p:nvPicPr>
        <p:blipFill rotWithShape="1">
          <a:blip r:embed="rId2"/>
          <a:srcRect l="-188" r="1815" b="2"/>
          <a:stretch/>
        </p:blipFill>
        <p:spPr>
          <a:xfrm>
            <a:off x="87682" y="2454903"/>
            <a:ext cx="7298171" cy="4080254"/>
          </a:xfrm>
          <a:prstGeom prst="rect">
            <a:avLst/>
          </a:prstGeom>
        </p:spPr>
      </p:pic>
      <p:sp>
        <p:nvSpPr>
          <p:cNvPr id="17" name="Rectangle 16">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內容版面配置區 2">
            <a:extLst>
              <a:ext uri="{FF2B5EF4-FFF2-40B4-BE49-F238E27FC236}">
                <a16:creationId xmlns:a16="http://schemas.microsoft.com/office/drawing/2014/main" id="{72A09538-EE85-467E-8DCE-78CA51CC3CE0}"/>
              </a:ext>
            </a:extLst>
          </p:cNvPr>
          <p:cNvSpPr>
            <a:spLocks noGrp="1"/>
          </p:cNvSpPr>
          <p:nvPr>
            <p:ph idx="1"/>
          </p:nvPr>
        </p:nvSpPr>
        <p:spPr>
          <a:xfrm>
            <a:off x="8029319" y="917725"/>
            <a:ext cx="3424739" cy="4852362"/>
          </a:xfrm>
        </p:spPr>
        <p:txBody>
          <a:bodyPr anchor="ctr">
            <a:normAutofit/>
          </a:bodyPr>
          <a:lstStyle/>
          <a:p>
            <a:r>
              <a:rPr lang="zh-TW" altLang="zh-TW" sz="2000" kern="100" dirty="0">
                <a:solidFill>
                  <a:srgbClr val="FFFFFF"/>
                </a:solidFill>
                <a:effectLst/>
                <a:latin typeface="Calibri" panose="020F0502020204030204" pitchFamily="34" charset="0"/>
                <a:ea typeface="新細明體" panose="02020500000000000000" pitchFamily="18" charset="-120"/>
                <a:cs typeface="Times New Roman" panose="02020603050405020304" pitchFamily="18" charset="0"/>
              </a:rPr>
              <a:t>時間序列拆三部分</a:t>
            </a:r>
            <a:r>
              <a:rPr lang="en-US" altLang="zh-TW" sz="2000" kern="100" dirty="0">
                <a:solidFill>
                  <a:srgbClr val="FFFFFF"/>
                </a:solidFill>
                <a:effectLst/>
                <a:latin typeface="Calibri" panose="020F0502020204030204" pitchFamily="34" charset="0"/>
                <a:ea typeface="新細明體" panose="02020500000000000000" pitchFamily="18" charset="-120"/>
                <a:cs typeface="Times New Roman" panose="02020603050405020304" pitchFamily="18" charset="0"/>
              </a:rPr>
              <a:t>:</a:t>
            </a:r>
            <a:r>
              <a:rPr lang="zh-TW" altLang="zh-TW" sz="2000" kern="100" dirty="0">
                <a:solidFill>
                  <a:srgbClr val="FFFFFF"/>
                </a:solidFill>
                <a:effectLst/>
                <a:latin typeface="Calibri" panose="020F0502020204030204" pitchFamily="34" charset="0"/>
                <a:ea typeface="新細明體" panose="02020500000000000000" pitchFamily="18" charset="-120"/>
                <a:cs typeface="Times New Roman" panose="02020603050405020304" pitchFamily="18" charset="0"/>
              </a:rPr>
              <a:t>趨勢</a:t>
            </a:r>
            <a:r>
              <a:rPr lang="en-US" altLang="zh-TW" sz="2000" kern="100" dirty="0">
                <a:solidFill>
                  <a:srgbClr val="FFFFFF"/>
                </a:solidFill>
                <a:effectLst/>
                <a:latin typeface="Calibri" panose="020F0502020204030204" pitchFamily="34" charset="0"/>
                <a:ea typeface="新細明體" panose="02020500000000000000" pitchFamily="18" charset="-120"/>
                <a:cs typeface="Times New Roman" panose="02020603050405020304" pitchFamily="18" charset="0"/>
              </a:rPr>
              <a:t> </a:t>
            </a:r>
            <a:r>
              <a:rPr lang="zh-TW" altLang="en-US" sz="2000" kern="100" dirty="0">
                <a:solidFill>
                  <a:srgbClr val="FFFFFF"/>
                </a:solidFill>
                <a:effectLst/>
                <a:latin typeface="Calibri" panose="020F0502020204030204" pitchFamily="34" charset="0"/>
                <a:ea typeface="新細明體" panose="02020500000000000000" pitchFamily="18" charset="-120"/>
                <a:cs typeface="Times New Roman" panose="02020603050405020304" pitchFamily="18" charset="0"/>
              </a:rPr>
              <a:t>、</a:t>
            </a:r>
            <a:r>
              <a:rPr lang="zh-TW" altLang="zh-TW" sz="2000" kern="100" dirty="0">
                <a:solidFill>
                  <a:srgbClr val="FFFFFF"/>
                </a:solidFill>
                <a:effectLst/>
                <a:latin typeface="Calibri" panose="020F0502020204030204" pitchFamily="34" charset="0"/>
                <a:ea typeface="新細明體" panose="02020500000000000000" pitchFamily="18" charset="-120"/>
                <a:cs typeface="Times New Roman" panose="02020603050405020304" pitchFamily="18" charset="0"/>
              </a:rPr>
              <a:t>季節性</a:t>
            </a:r>
            <a:r>
              <a:rPr lang="zh-TW" altLang="en-US" sz="2000" kern="100" dirty="0">
                <a:solidFill>
                  <a:srgbClr val="FFFFFF"/>
                </a:solidFill>
                <a:effectLst/>
                <a:latin typeface="Calibri" panose="020F0502020204030204" pitchFamily="34" charset="0"/>
                <a:ea typeface="新細明體" panose="02020500000000000000" pitchFamily="18" charset="-120"/>
                <a:cs typeface="Times New Roman" panose="02020603050405020304" pitchFamily="18" charset="0"/>
              </a:rPr>
              <a:t>、</a:t>
            </a:r>
            <a:r>
              <a:rPr lang="zh-TW" altLang="zh-TW" sz="2000" kern="100" dirty="0">
                <a:solidFill>
                  <a:srgbClr val="FFFFFF"/>
                </a:solidFill>
                <a:effectLst/>
                <a:latin typeface="Calibri" panose="020F0502020204030204" pitchFamily="34" charset="0"/>
                <a:ea typeface="新細明體" panose="02020500000000000000" pitchFamily="18" charset="-120"/>
                <a:cs typeface="Times New Roman" panose="02020603050405020304" pitchFamily="18" charset="0"/>
              </a:rPr>
              <a:t>波動</a:t>
            </a:r>
          </a:p>
          <a:p>
            <a:r>
              <a:rPr lang="zh-TW" altLang="en-US" sz="2000" kern="100" dirty="0">
                <a:solidFill>
                  <a:srgbClr val="FFFFFF"/>
                </a:solidFill>
                <a:effectLst/>
                <a:latin typeface="Calibri" panose="020F0502020204030204" pitchFamily="34" charset="0"/>
                <a:ea typeface="新細明體" panose="02020500000000000000" pitchFamily="18" charset="-120"/>
                <a:cs typeface="Times New Roman" panose="02020603050405020304" pitchFamily="18" charset="0"/>
              </a:rPr>
              <a:t>觀察是否定態</a:t>
            </a:r>
            <a:endParaRPr lang="zh-TW" altLang="zh-TW" sz="2000" kern="100" dirty="0">
              <a:solidFill>
                <a:srgbClr val="FFFFFF"/>
              </a:solidFill>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733229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DE49BE04-0FCA-444C-B3BE-D3416B00DF50}"/>
              </a:ext>
            </a:extLst>
          </p:cNvPr>
          <p:cNvSpPr>
            <a:spLocks noGrp="1"/>
          </p:cNvSpPr>
          <p:nvPr>
            <p:ph type="title"/>
          </p:nvPr>
        </p:nvSpPr>
        <p:spPr>
          <a:xfrm>
            <a:off x="524256" y="491260"/>
            <a:ext cx="6594189" cy="1625210"/>
          </a:xfrm>
        </p:spPr>
        <p:txBody>
          <a:bodyPr>
            <a:normAutofit/>
          </a:bodyPr>
          <a:lstStyle/>
          <a:p>
            <a:r>
              <a:rPr lang="zh-TW" altLang="en-US" sz="4400" kern="1200" dirty="0">
                <a:solidFill>
                  <a:srgbClr val="FFFFFF"/>
                </a:solidFill>
                <a:latin typeface="+mj-lt"/>
                <a:ea typeface="+mj-ea"/>
                <a:cs typeface="+mj-cs"/>
              </a:rPr>
              <a:t>資料處理</a:t>
            </a:r>
            <a:endParaRPr lang="zh-TW" altLang="en-US" dirty="0">
              <a:solidFill>
                <a:srgbClr val="FFFFFF"/>
              </a:solidFill>
            </a:endParaRPr>
          </a:p>
        </p:txBody>
      </p:sp>
      <p:pic>
        <p:nvPicPr>
          <p:cNvPr id="5" name="圖片 4">
            <a:extLst>
              <a:ext uri="{FF2B5EF4-FFF2-40B4-BE49-F238E27FC236}">
                <a16:creationId xmlns:a16="http://schemas.microsoft.com/office/drawing/2014/main" id="{52393AC9-3729-4E55-B9C7-8D4F8D98AA70}"/>
              </a:ext>
            </a:extLst>
          </p:cNvPr>
          <p:cNvPicPr>
            <a:picLocks noChangeAspect="1"/>
          </p:cNvPicPr>
          <p:nvPr/>
        </p:nvPicPr>
        <p:blipFill rotWithShape="1">
          <a:blip r:embed="rId2"/>
          <a:srcRect r="1" b="6005"/>
          <a:stretch/>
        </p:blipFill>
        <p:spPr>
          <a:xfrm>
            <a:off x="327547" y="2454903"/>
            <a:ext cx="7058306" cy="4080254"/>
          </a:xfrm>
          <a:prstGeom prst="rect">
            <a:avLst/>
          </a:prstGeom>
        </p:spPr>
      </p:pic>
      <p:sp>
        <p:nvSpPr>
          <p:cNvPr id="24" name="Rectangle 2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內容版面配置區 2">
            <a:extLst>
              <a:ext uri="{FF2B5EF4-FFF2-40B4-BE49-F238E27FC236}">
                <a16:creationId xmlns:a16="http://schemas.microsoft.com/office/drawing/2014/main" id="{72A09538-EE85-467E-8DCE-78CA51CC3CE0}"/>
              </a:ext>
            </a:extLst>
          </p:cNvPr>
          <p:cNvSpPr>
            <a:spLocks noGrp="1"/>
          </p:cNvSpPr>
          <p:nvPr>
            <p:ph idx="1"/>
          </p:nvPr>
        </p:nvSpPr>
        <p:spPr>
          <a:xfrm>
            <a:off x="8029319" y="917725"/>
            <a:ext cx="3424739" cy="4852362"/>
          </a:xfrm>
        </p:spPr>
        <p:txBody>
          <a:bodyPr anchor="ctr">
            <a:normAutofit/>
          </a:bodyPr>
          <a:lstStyle/>
          <a:p>
            <a:r>
              <a:rPr lang="zh-TW" altLang="en-US" sz="2000" kern="100" dirty="0">
                <a:solidFill>
                  <a:srgbClr val="FFFFFF"/>
                </a:solidFill>
                <a:latin typeface="Calibri" panose="020F0502020204030204" pitchFamily="34" charset="0"/>
                <a:ea typeface="新細明體" panose="02020500000000000000" pitchFamily="18" charset="-120"/>
                <a:cs typeface="Times New Roman" panose="02020603050405020304" pitchFamily="18" charset="0"/>
              </a:rPr>
              <a:t>取</a:t>
            </a:r>
            <a:r>
              <a:rPr lang="en-US" altLang="zh-TW" sz="2000" kern="100" dirty="0">
                <a:solidFill>
                  <a:srgbClr val="FFFFFF"/>
                </a:solidFill>
                <a:latin typeface="Calibri" panose="020F0502020204030204" pitchFamily="34" charset="0"/>
                <a:ea typeface="新細明體" panose="02020500000000000000" pitchFamily="18" charset="-120"/>
                <a:cs typeface="Times New Roman" panose="02020603050405020304" pitchFamily="18" charset="0"/>
              </a:rPr>
              <a:t>log</a:t>
            </a:r>
          </a:p>
          <a:p>
            <a:r>
              <a:rPr lang="zh-TW" altLang="en-US" sz="2000" kern="100" dirty="0">
                <a:solidFill>
                  <a:srgbClr val="FFFFFF"/>
                </a:solidFill>
                <a:effectLst/>
                <a:latin typeface="Calibri" panose="020F0502020204030204" pitchFamily="34" charset="0"/>
                <a:ea typeface="新細明體" panose="02020500000000000000" pitchFamily="18" charset="-120"/>
                <a:cs typeface="Times New Roman" panose="02020603050405020304" pitchFamily="18" charset="0"/>
              </a:rPr>
              <a:t>移動平均</a:t>
            </a:r>
            <a:endParaRPr lang="zh-TW" altLang="zh-TW" sz="2000" kern="100" dirty="0">
              <a:solidFill>
                <a:srgbClr val="FFFFFF"/>
              </a:solidFill>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767386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DE49BE04-0FCA-444C-B3BE-D3416B00DF50}"/>
              </a:ext>
            </a:extLst>
          </p:cNvPr>
          <p:cNvSpPr>
            <a:spLocks noGrp="1"/>
          </p:cNvSpPr>
          <p:nvPr>
            <p:ph type="title"/>
          </p:nvPr>
        </p:nvSpPr>
        <p:spPr>
          <a:xfrm>
            <a:off x="524256" y="491260"/>
            <a:ext cx="6594189" cy="1625210"/>
          </a:xfrm>
        </p:spPr>
        <p:txBody>
          <a:bodyPr>
            <a:normAutofit/>
          </a:bodyPr>
          <a:lstStyle/>
          <a:p>
            <a:r>
              <a:rPr lang="zh-TW" altLang="en-US" kern="1200">
                <a:solidFill>
                  <a:srgbClr val="FFFFFF"/>
                </a:solidFill>
                <a:latin typeface="+mj-lt"/>
                <a:ea typeface="+mj-ea"/>
                <a:cs typeface="+mj-cs"/>
              </a:rPr>
              <a:t>資料處理</a:t>
            </a:r>
            <a:endParaRPr lang="zh-TW" altLang="en-US" dirty="0">
              <a:solidFill>
                <a:srgbClr val="FFFFFF"/>
              </a:solidFill>
            </a:endParaRPr>
          </a:p>
        </p:txBody>
      </p:sp>
      <p:pic>
        <p:nvPicPr>
          <p:cNvPr id="6" name="圖片 5">
            <a:extLst>
              <a:ext uri="{FF2B5EF4-FFF2-40B4-BE49-F238E27FC236}">
                <a16:creationId xmlns:a16="http://schemas.microsoft.com/office/drawing/2014/main" id="{21E5C6AB-5F25-4F06-8F40-361BBADFF6B1}"/>
              </a:ext>
            </a:extLst>
          </p:cNvPr>
          <p:cNvPicPr>
            <a:picLocks noChangeAspect="1"/>
          </p:cNvPicPr>
          <p:nvPr/>
        </p:nvPicPr>
        <p:blipFill rotWithShape="1">
          <a:blip r:embed="rId2"/>
          <a:srcRect r="98" b="-2"/>
          <a:stretch/>
        </p:blipFill>
        <p:spPr>
          <a:xfrm>
            <a:off x="327547" y="2454903"/>
            <a:ext cx="7058306" cy="4080254"/>
          </a:xfrm>
          <a:prstGeom prst="rect">
            <a:avLst/>
          </a:prstGeom>
        </p:spPr>
      </p:pic>
      <p:sp>
        <p:nvSpPr>
          <p:cNvPr id="38" name="Rectangle 37">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內容版面配置區 2">
            <a:extLst>
              <a:ext uri="{FF2B5EF4-FFF2-40B4-BE49-F238E27FC236}">
                <a16:creationId xmlns:a16="http://schemas.microsoft.com/office/drawing/2014/main" id="{72A09538-EE85-467E-8DCE-78CA51CC3CE0}"/>
              </a:ext>
            </a:extLst>
          </p:cNvPr>
          <p:cNvSpPr>
            <a:spLocks noGrp="1"/>
          </p:cNvSpPr>
          <p:nvPr>
            <p:ph idx="1"/>
          </p:nvPr>
        </p:nvSpPr>
        <p:spPr>
          <a:xfrm>
            <a:off x="8029319" y="917725"/>
            <a:ext cx="3424739" cy="4852362"/>
          </a:xfrm>
        </p:spPr>
        <p:txBody>
          <a:bodyPr anchor="ctr">
            <a:normAutofit/>
          </a:bodyPr>
          <a:lstStyle/>
          <a:p>
            <a:r>
              <a:rPr lang="zh-TW" altLang="en-US" sz="2000" kern="100" dirty="0">
                <a:solidFill>
                  <a:srgbClr val="FFFFFF"/>
                </a:solidFill>
                <a:latin typeface="Calibri" panose="020F0502020204030204" pitchFamily="34" charset="0"/>
                <a:ea typeface="新細明體" panose="02020500000000000000" pitchFamily="18" charset="-120"/>
                <a:cs typeface="Times New Roman" panose="02020603050405020304" pitchFamily="18" charset="0"/>
              </a:rPr>
              <a:t>取</a:t>
            </a:r>
            <a:r>
              <a:rPr lang="en-US" altLang="zh-TW" sz="2000" kern="100" dirty="0" err="1">
                <a:solidFill>
                  <a:srgbClr val="FFFFFF"/>
                </a:solidFill>
                <a:latin typeface="Calibri" panose="020F0502020204030204" pitchFamily="34" charset="0"/>
                <a:ea typeface="新細明體" panose="02020500000000000000" pitchFamily="18" charset="-120"/>
                <a:cs typeface="Times New Roman" panose="02020603050405020304" pitchFamily="18" charset="0"/>
              </a:rPr>
              <a:t>log_dif</a:t>
            </a:r>
            <a:endParaRPr lang="en-US" altLang="zh-TW" sz="2000" kern="100" dirty="0">
              <a:solidFill>
                <a:srgbClr val="FFFFFF"/>
              </a:solidFill>
              <a:latin typeface="Calibri" panose="020F0502020204030204" pitchFamily="34" charset="0"/>
              <a:ea typeface="新細明體" panose="02020500000000000000" pitchFamily="18" charset="-120"/>
              <a:cs typeface="Times New Roman" panose="02020603050405020304" pitchFamily="18" charset="0"/>
            </a:endParaRPr>
          </a:p>
          <a:p>
            <a:r>
              <a:rPr lang="zh-TW" altLang="en-US" sz="2000" kern="100" dirty="0">
                <a:solidFill>
                  <a:srgbClr val="FFFFFF"/>
                </a:solidFill>
                <a:effectLst/>
                <a:latin typeface="Calibri" panose="020F0502020204030204" pitchFamily="34" charset="0"/>
                <a:ea typeface="新細明體" panose="02020500000000000000" pitchFamily="18" charset="-120"/>
                <a:cs typeface="Times New Roman" panose="02020603050405020304" pitchFamily="18" charset="0"/>
              </a:rPr>
              <a:t>移動平均</a:t>
            </a:r>
            <a:endParaRPr lang="zh-TW" altLang="zh-TW" sz="2000" kern="100" dirty="0">
              <a:solidFill>
                <a:srgbClr val="FFFFFF"/>
              </a:solidFill>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727809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365CCC63-083C-4DE3-8643-F6979B70877E}"/>
              </a:ext>
            </a:extLst>
          </p:cNvPr>
          <p:cNvPicPr>
            <a:picLocks noGrp="1" noChangeAspect="1"/>
          </p:cNvPicPr>
          <p:nvPr>
            <p:ph idx="1"/>
          </p:nvPr>
        </p:nvPicPr>
        <p:blipFill rotWithShape="1">
          <a:blip r:embed="rId2"/>
          <a:srcRect t="3166" b="680"/>
          <a:stretch/>
        </p:blipFill>
        <p:spPr>
          <a:xfrm>
            <a:off x="20" y="10"/>
            <a:ext cx="12191980" cy="6857990"/>
          </a:xfrm>
          <a:prstGeom prst="rect">
            <a:avLst/>
          </a:prstGeom>
        </p:spPr>
      </p:pic>
      <p:sp>
        <p:nvSpPr>
          <p:cNvPr id="1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標題 1">
            <a:extLst>
              <a:ext uri="{FF2B5EF4-FFF2-40B4-BE49-F238E27FC236}">
                <a16:creationId xmlns:a16="http://schemas.microsoft.com/office/drawing/2014/main" id="{041006AE-0C1C-4207-8753-DAA54EE54C37}"/>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altLang="zh-TW" sz="4000"/>
              <a:t>split data into train and training set</a:t>
            </a:r>
            <a:endParaRPr lang="en-US" sz="4000"/>
          </a:p>
        </p:txBody>
      </p:sp>
      <p:cxnSp>
        <p:nvCxnSpPr>
          <p:cNvPr id="18" name="Straight Connector 17">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302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Rectangle 14">
            <a:extLst>
              <a:ext uri="{FF2B5EF4-FFF2-40B4-BE49-F238E27FC236}">
                <a16:creationId xmlns:a16="http://schemas.microsoft.com/office/drawing/2014/main" id="{98663357-1843-42BB-BC09-EACA8E00E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rgbClr val="2E5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6BD5E7A9-E732-4EFF-A19F-622A650D1920}"/>
              </a:ext>
            </a:extLst>
          </p:cNvPr>
          <p:cNvSpPr>
            <a:spLocks noGrp="1"/>
          </p:cNvSpPr>
          <p:nvPr>
            <p:ph type="title"/>
          </p:nvPr>
        </p:nvSpPr>
        <p:spPr>
          <a:xfrm>
            <a:off x="8153400" y="640081"/>
            <a:ext cx="3395130" cy="5255364"/>
          </a:xfrm>
        </p:spPr>
        <p:txBody>
          <a:bodyPr vert="horz" lIns="91440" tIns="45720" rIns="91440" bIns="45720" rtlCol="0" anchor="ctr">
            <a:normAutofit/>
          </a:bodyPr>
          <a:lstStyle/>
          <a:p>
            <a:r>
              <a:rPr lang="zh-TW" altLang="en-US" sz="3000" dirty="0">
                <a:solidFill>
                  <a:srgbClr val="FFFFFF"/>
                </a:solidFill>
              </a:rPr>
              <a:t>選擇最適模型</a:t>
            </a:r>
            <a:br>
              <a:rPr lang="en-US" altLang="zh-TW" sz="3000" dirty="0">
                <a:solidFill>
                  <a:srgbClr val="FFFFFF"/>
                </a:solidFill>
              </a:rPr>
            </a:br>
            <a:r>
              <a:rPr lang="zh-TW" altLang="en-US" sz="3000" dirty="0">
                <a:solidFill>
                  <a:srgbClr val="FFFFFF"/>
                </a:solidFill>
              </a:rPr>
              <a:t>估計參數</a:t>
            </a:r>
            <a:endParaRPr lang="en-US" sz="3000" dirty="0">
              <a:solidFill>
                <a:srgbClr val="FFFFFF"/>
              </a:solidFill>
            </a:endParaRPr>
          </a:p>
        </p:txBody>
      </p:sp>
      <p:pic>
        <p:nvPicPr>
          <p:cNvPr id="5" name="內容版面配置區 4">
            <a:extLst>
              <a:ext uri="{FF2B5EF4-FFF2-40B4-BE49-F238E27FC236}">
                <a16:creationId xmlns:a16="http://schemas.microsoft.com/office/drawing/2014/main" id="{B1BC36AA-B9C9-4934-9691-E25E34AE42B6}"/>
              </a:ext>
            </a:extLst>
          </p:cNvPr>
          <p:cNvPicPr>
            <a:picLocks noGrp="1" noChangeAspect="1"/>
          </p:cNvPicPr>
          <p:nvPr>
            <p:ph idx="1"/>
          </p:nvPr>
        </p:nvPicPr>
        <p:blipFill rotWithShape="1">
          <a:blip r:embed="rId3"/>
          <a:srcRect t="54" b="11974"/>
          <a:stretch/>
        </p:blipFill>
        <p:spPr>
          <a:xfrm>
            <a:off x="-38089" y="-8312"/>
            <a:ext cx="8153380" cy="11230495"/>
          </a:xfrm>
          <a:prstGeom prst="rect">
            <a:avLst/>
          </a:prstGeom>
        </p:spPr>
      </p:pic>
    </p:spTree>
    <p:extLst>
      <p:ext uri="{BB962C8B-B14F-4D97-AF65-F5344CB8AC3E}">
        <p14:creationId xmlns:p14="http://schemas.microsoft.com/office/powerpoint/2010/main" val="3514074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Rectangle 14">
            <a:extLst>
              <a:ext uri="{FF2B5EF4-FFF2-40B4-BE49-F238E27FC236}">
                <a16:creationId xmlns:a16="http://schemas.microsoft.com/office/drawing/2014/main" id="{98663357-1843-42BB-BC09-EACA8E00E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rgbClr val="2E5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6BD5E7A9-E732-4EFF-A19F-622A650D1920}"/>
              </a:ext>
            </a:extLst>
          </p:cNvPr>
          <p:cNvSpPr>
            <a:spLocks noGrp="1"/>
          </p:cNvSpPr>
          <p:nvPr>
            <p:ph type="title"/>
          </p:nvPr>
        </p:nvSpPr>
        <p:spPr>
          <a:xfrm>
            <a:off x="8153400" y="640081"/>
            <a:ext cx="3395130" cy="5255364"/>
          </a:xfrm>
        </p:spPr>
        <p:txBody>
          <a:bodyPr vert="horz" lIns="91440" tIns="45720" rIns="91440" bIns="45720" rtlCol="0" anchor="ctr">
            <a:normAutofit/>
          </a:bodyPr>
          <a:lstStyle/>
          <a:p>
            <a:r>
              <a:rPr lang="zh-TW" altLang="en-US" sz="3000" dirty="0">
                <a:solidFill>
                  <a:srgbClr val="FFFFFF"/>
                </a:solidFill>
              </a:rPr>
              <a:t>選擇最適模型</a:t>
            </a:r>
            <a:br>
              <a:rPr lang="en-US" altLang="zh-TW" sz="3000" dirty="0">
                <a:solidFill>
                  <a:srgbClr val="FFFFFF"/>
                </a:solidFill>
              </a:rPr>
            </a:br>
            <a:r>
              <a:rPr lang="zh-TW" altLang="en-US" sz="3000" dirty="0">
                <a:solidFill>
                  <a:srgbClr val="FFFFFF"/>
                </a:solidFill>
              </a:rPr>
              <a:t>估計參數</a:t>
            </a:r>
            <a:endParaRPr lang="en-US" sz="3000" dirty="0">
              <a:solidFill>
                <a:srgbClr val="FFFFFF"/>
              </a:solidFill>
            </a:endParaRPr>
          </a:p>
        </p:txBody>
      </p:sp>
      <p:pic>
        <p:nvPicPr>
          <p:cNvPr id="5" name="內容版面配置區 4">
            <a:extLst>
              <a:ext uri="{FF2B5EF4-FFF2-40B4-BE49-F238E27FC236}">
                <a16:creationId xmlns:a16="http://schemas.microsoft.com/office/drawing/2014/main" id="{B1BC36AA-B9C9-4934-9691-E25E34AE42B6}"/>
              </a:ext>
            </a:extLst>
          </p:cNvPr>
          <p:cNvPicPr>
            <a:picLocks noGrp="1" noChangeAspect="1"/>
          </p:cNvPicPr>
          <p:nvPr>
            <p:ph idx="1"/>
          </p:nvPr>
        </p:nvPicPr>
        <p:blipFill rotWithShape="1">
          <a:blip r:embed="rId2"/>
          <a:srcRect t="5653" b="11975"/>
          <a:stretch/>
        </p:blipFill>
        <p:spPr>
          <a:xfrm>
            <a:off x="20" y="-3657600"/>
            <a:ext cx="8153380" cy="10515600"/>
          </a:xfrm>
          <a:prstGeom prst="rect">
            <a:avLst/>
          </a:prstGeom>
        </p:spPr>
      </p:pic>
    </p:spTree>
    <p:extLst>
      <p:ext uri="{BB962C8B-B14F-4D97-AF65-F5344CB8AC3E}">
        <p14:creationId xmlns:p14="http://schemas.microsoft.com/office/powerpoint/2010/main" val="3211072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3" name="Freeform: Shape 22">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6" name="標題 5">
            <a:extLst>
              <a:ext uri="{FF2B5EF4-FFF2-40B4-BE49-F238E27FC236}">
                <a16:creationId xmlns:a16="http://schemas.microsoft.com/office/drawing/2014/main" id="{4F3A05C9-61E3-46C7-B8AA-3CDC268276E6}"/>
              </a:ext>
            </a:extLst>
          </p:cNvPr>
          <p:cNvSpPr>
            <a:spLocks noGrp="1"/>
          </p:cNvSpPr>
          <p:nvPr>
            <p:ph type="ctrTitle"/>
          </p:nvPr>
        </p:nvSpPr>
        <p:spPr>
          <a:xfrm>
            <a:off x="1116701" y="2452526"/>
            <a:ext cx="4248318" cy="1952947"/>
          </a:xfrm>
          <a:noFill/>
        </p:spPr>
        <p:txBody>
          <a:bodyPr anchor="ctr">
            <a:normAutofit/>
          </a:bodyPr>
          <a:lstStyle/>
          <a:p>
            <a:r>
              <a:rPr lang="zh-TW" altLang="en-US" sz="3600">
                <a:solidFill>
                  <a:srgbClr val="080808"/>
                </a:solidFill>
              </a:rPr>
              <a:t>研究目的</a:t>
            </a:r>
            <a:r>
              <a:rPr lang="en-US" altLang="zh-TW" sz="3600" dirty="0">
                <a:solidFill>
                  <a:srgbClr val="080808"/>
                </a:solidFill>
              </a:rPr>
              <a:t>	</a:t>
            </a:r>
            <a:endParaRPr lang="zh-TW" altLang="en-US" sz="3600">
              <a:solidFill>
                <a:srgbClr val="080808"/>
              </a:solidFill>
            </a:endParaRPr>
          </a:p>
        </p:txBody>
      </p:sp>
      <p:sp>
        <p:nvSpPr>
          <p:cNvPr id="8" name="副標題 7">
            <a:extLst>
              <a:ext uri="{FF2B5EF4-FFF2-40B4-BE49-F238E27FC236}">
                <a16:creationId xmlns:a16="http://schemas.microsoft.com/office/drawing/2014/main" id="{6C92A6B9-4A47-4D19-B418-CB6482B59BFA}"/>
              </a:ext>
            </a:extLst>
          </p:cNvPr>
          <p:cNvSpPr>
            <a:spLocks noGrp="1"/>
          </p:cNvSpPr>
          <p:nvPr>
            <p:ph type="subTitle" idx="1"/>
          </p:nvPr>
        </p:nvSpPr>
        <p:spPr>
          <a:xfrm>
            <a:off x="1991745" y="4557900"/>
            <a:ext cx="2442690" cy="915772"/>
          </a:xfrm>
          <a:noFill/>
        </p:spPr>
        <p:txBody>
          <a:bodyPr>
            <a:normAutofit/>
          </a:bodyPr>
          <a:lstStyle/>
          <a:p>
            <a:endParaRPr lang="zh-TW" altLang="en-US" sz="2000">
              <a:solidFill>
                <a:srgbClr val="080808"/>
              </a:solidFill>
            </a:endParaRPr>
          </a:p>
        </p:txBody>
      </p:sp>
      <p:sp>
        <p:nvSpPr>
          <p:cNvPr id="25" name="Isosceles Triangle 24">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Isosceles Triangle 26">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23652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內容版面配置區 3">
            <a:extLst>
              <a:ext uri="{FF2B5EF4-FFF2-40B4-BE49-F238E27FC236}">
                <a16:creationId xmlns:a16="http://schemas.microsoft.com/office/drawing/2014/main" id="{18BC134C-1447-4C71-B0BD-4B90849E51F2}"/>
              </a:ext>
            </a:extLst>
          </p:cNvPr>
          <p:cNvPicPr>
            <a:picLocks noGrp="1" noChangeAspect="1"/>
          </p:cNvPicPr>
          <p:nvPr>
            <p:ph idx="1"/>
          </p:nvPr>
        </p:nvPicPr>
        <p:blipFill rotWithShape="1">
          <a:blip r:embed="rId2"/>
          <a:srcRect l="3982"/>
          <a:stretch/>
        </p:blipFill>
        <p:spPr>
          <a:xfrm>
            <a:off x="20" y="1282"/>
            <a:ext cx="12191980" cy="6856718"/>
          </a:xfrm>
          <a:prstGeom prst="rect">
            <a:avLst/>
          </a:prstGeom>
        </p:spPr>
      </p:pic>
    </p:spTree>
    <p:extLst>
      <p:ext uri="{BB962C8B-B14F-4D97-AF65-F5344CB8AC3E}">
        <p14:creationId xmlns:p14="http://schemas.microsoft.com/office/powerpoint/2010/main" val="979634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F9F01EF7-1055-4C90-91E4-F68770C83335}"/>
              </a:ext>
            </a:extLst>
          </p:cNvPr>
          <p:cNvPicPr>
            <a:picLocks noGrp="1" noChangeAspect="1"/>
          </p:cNvPicPr>
          <p:nvPr>
            <p:ph idx="1"/>
          </p:nvPr>
        </p:nvPicPr>
        <p:blipFill rotWithShape="1">
          <a:blip r:embed="rId2"/>
          <a:srcRect r="-1" b="32509"/>
          <a:stretch/>
        </p:blipFill>
        <p:spPr>
          <a:xfrm>
            <a:off x="320040" y="320040"/>
            <a:ext cx="11548872" cy="4462272"/>
          </a:xfrm>
          <a:prstGeom prst="rect">
            <a:avLst/>
          </a:prstGeom>
        </p:spPr>
      </p:pic>
      <p:sp>
        <p:nvSpPr>
          <p:cNvPr id="28" name="Rectangle 27">
            <a:extLst>
              <a:ext uri="{FF2B5EF4-FFF2-40B4-BE49-F238E27FC236}">
                <a16:creationId xmlns:a16="http://schemas.microsoft.com/office/drawing/2014/main" id="{D38A241E-0395-41E5-8607-BAA2799A4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892040"/>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文字方塊 4">
            <a:extLst>
              <a:ext uri="{FF2B5EF4-FFF2-40B4-BE49-F238E27FC236}">
                <a16:creationId xmlns:a16="http://schemas.microsoft.com/office/drawing/2014/main" id="{B8A0D898-BCAC-4991-965F-E27D5E11F736}"/>
              </a:ext>
            </a:extLst>
          </p:cNvPr>
          <p:cNvSpPr txBox="1"/>
          <p:nvPr/>
        </p:nvSpPr>
        <p:spPr>
          <a:xfrm>
            <a:off x="4380588" y="5093208"/>
            <a:ext cx="6973204" cy="126187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TW" sz="4800">
                <a:solidFill>
                  <a:schemeClr val="bg1"/>
                </a:solidFill>
                <a:latin typeface="+mj-lt"/>
                <a:ea typeface="+mj-ea"/>
                <a:cs typeface="+mj-cs"/>
              </a:rPr>
              <a:t>In-data predict</a:t>
            </a:r>
            <a:endParaRPr lang="en-US" sz="4800">
              <a:solidFill>
                <a:schemeClr val="bg1"/>
              </a:solidFill>
              <a:latin typeface="+mj-lt"/>
              <a:ea typeface="+mj-ea"/>
              <a:cs typeface="+mj-cs"/>
            </a:endParaRPr>
          </a:p>
        </p:txBody>
      </p:sp>
      <p:cxnSp>
        <p:nvCxnSpPr>
          <p:cNvPr id="30" name="Straight Connector 29">
            <a:extLst>
              <a:ext uri="{FF2B5EF4-FFF2-40B4-BE49-F238E27FC236}">
                <a16:creationId xmlns:a16="http://schemas.microsoft.com/office/drawing/2014/main" id="{CE352288-84AD-4CA8-BCD5-76C29D34E1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64106"/>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279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53693B6E-25FC-498F-B104-5FB41E4360E3}"/>
              </a:ext>
            </a:extLst>
          </p:cNvPr>
          <p:cNvPicPr>
            <a:picLocks noGrp="1" noChangeAspect="1"/>
          </p:cNvPicPr>
          <p:nvPr>
            <p:ph idx="1"/>
          </p:nvPr>
        </p:nvPicPr>
        <p:blipFill rotWithShape="1">
          <a:blip r:embed="rId2"/>
          <a:srcRect t="2794" r="-1" b="11343"/>
          <a:stretch/>
        </p:blipFill>
        <p:spPr>
          <a:xfrm>
            <a:off x="320040" y="320040"/>
            <a:ext cx="11548872" cy="4462272"/>
          </a:xfrm>
          <a:prstGeom prst="rect">
            <a:avLst/>
          </a:prstGeom>
        </p:spPr>
      </p:pic>
      <p:sp>
        <p:nvSpPr>
          <p:cNvPr id="13" name="Rectangle 8">
            <a:extLst>
              <a:ext uri="{FF2B5EF4-FFF2-40B4-BE49-F238E27FC236}">
                <a16:creationId xmlns:a16="http://schemas.microsoft.com/office/drawing/2014/main" id="{D38A241E-0395-41E5-8607-BAA2799A4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892040"/>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D76BA9CD-7536-461A-B3C7-CA8059246437}"/>
              </a:ext>
            </a:extLst>
          </p:cNvPr>
          <p:cNvSpPr>
            <a:spLocks noGrp="1"/>
          </p:cNvSpPr>
          <p:nvPr>
            <p:ph type="title"/>
          </p:nvPr>
        </p:nvSpPr>
        <p:spPr>
          <a:xfrm>
            <a:off x="4380588" y="5093208"/>
            <a:ext cx="6973204" cy="1261872"/>
          </a:xfrm>
        </p:spPr>
        <p:txBody>
          <a:bodyPr vert="horz" lIns="91440" tIns="45720" rIns="91440" bIns="45720" rtlCol="0" anchor="ctr">
            <a:normAutofit/>
          </a:bodyPr>
          <a:lstStyle/>
          <a:p>
            <a:r>
              <a:rPr lang="en-US" sz="4800" dirty="0">
                <a:solidFill>
                  <a:schemeClr val="bg1"/>
                </a:solidFill>
              </a:rPr>
              <a:t>Out-data predict</a:t>
            </a:r>
          </a:p>
        </p:txBody>
      </p:sp>
      <p:cxnSp>
        <p:nvCxnSpPr>
          <p:cNvPr id="14" name="Straight Connector 10">
            <a:extLst>
              <a:ext uri="{FF2B5EF4-FFF2-40B4-BE49-F238E27FC236}">
                <a16:creationId xmlns:a16="http://schemas.microsoft.com/office/drawing/2014/main" id="{CE352288-84AD-4CA8-BCD5-76C29D34E1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64106"/>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775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08858E-51ED-4514-A784-907D9AAB0858}"/>
              </a:ext>
            </a:extLst>
          </p:cNvPr>
          <p:cNvSpPr>
            <a:spLocks noGrp="1"/>
          </p:cNvSpPr>
          <p:nvPr>
            <p:ph type="title"/>
          </p:nvPr>
        </p:nvSpPr>
        <p:spPr>
          <a:xfrm>
            <a:off x="648928" y="4675886"/>
            <a:ext cx="3685032" cy="1608328"/>
          </a:xfrm>
        </p:spPr>
        <p:txBody>
          <a:bodyPr>
            <a:normAutofit/>
          </a:bodyPr>
          <a:lstStyle/>
          <a:p>
            <a:r>
              <a:rPr lang="en-US" sz="3600"/>
              <a:t>Out-data predict</a:t>
            </a:r>
          </a:p>
        </p:txBody>
      </p:sp>
      <p:sp>
        <p:nvSpPr>
          <p:cNvPr id="16" name="Rectangle 15">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12192002" cy="448944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28">
            <a:extLst>
              <a:ext uri="{FF2B5EF4-FFF2-40B4-BE49-F238E27FC236}">
                <a16:creationId xmlns:a16="http://schemas.microsoft.com/office/drawing/2014/main" id="{07A0C51E-5464-4470-855E-CA530A59B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59557" y="640091"/>
            <a:ext cx="8072887" cy="3550909"/>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內容版面配置區 2">
            <a:extLst>
              <a:ext uri="{FF2B5EF4-FFF2-40B4-BE49-F238E27FC236}">
                <a16:creationId xmlns:a16="http://schemas.microsoft.com/office/drawing/2014/main" id="{CE6B6FE8-A00D-4757-95BC-E789F730050D}"/>
              </a:ext>
            </a:extLst>
          </p:cNvPr>
          <p:cNvSpPr>
            <a:spLocks noGrp="1"/>
          </p:cNvSpPr>
          <p:nvPr>
            <p:ph idx="1"/>
          </p:nvPr>
        </p:nvSpPr>
        <p:spPr>
          <a:xfrm>
            <a:off x="4864100" y="4675886"/>
            <a:ext cx="6675627" cy="1605083"/>
          </a:xfrm>
        </p:spPr>
        <p:txBody>
          <a:bodyPr anchor="ctr">
            <a:normAutofit/>
          </a:bodyPr>
          <a:lstStyle/>
          <a:p>
            <a:r>
              <a:rPr lang="nn-NO" sz="2000" dirty="0"/>
              <a:t>MSE: 20.61</a:t>
            </a:r>
          </a:p>
          <a:p>
            <a:r>
              <a:rPr lang="nn-NO" sz="2000" dirty="0"/>
              <a:t>MAE: 4.50</a:t>
            </a:r>
          </a:p>
          <a:p>
            <a:r>
              <a:rPr lang="nn-NO" sz="2000" dirty="0"/>
              <a:t>RMSE: 4.54</a:t>
            </a:r>
          </a:p>
          <a:p>
            <a:r>
              <a:rPr lang="nn-NO" sz="2000" dirty="0"/>
              <a:t>MAPE: 1.01</a:t>
            </a:r>
            <a:endParaRPr lang="en-US" sz="2000" dirty="0"/>
          </a:p>
        </p:txBody>
      </p:sp>
      <p:pic>
        <p:nvPicPr>
          <p:cNvPr id="4" name="圖片 3">
            <a:extLst>
              <a:ext uri="{FF2B5EF4-FFF2-40B4-BE49-F238E27FC236}">
                <a16:creationId xmlns:a16="http://schemas.microsoft.com/office/drawing/2014/main" id="{45251F10-9615-4677-A335-CBBD20479D7F}"/>
              </a:ext>
            </a:extLst>
          </p:cNvPr>
          <p:cNvPicPr>
            <a:picLocks noChangeAspect="1"/>
          </p:cNvPicPr>
          <p:nvPr/>
        </p:nvPicPr>
        <p:blipFill rotWithShape="1">
          <a:blip r:embed="rId2"/>
          <a:srcRect b="5039"/>
          <a:stretch/>
        </p:blipFill>
        <p:spPr>
          <a:xfrm>
            <a:off x="799683" y="-50016"/>
            <a:ext cx="10740044" cy="4589482"/>
          </a:xfrm>
          <a:prstGeom prst="rect">
            <a:avLst/>
          </a:prstGeom>
        </p:spPr>
      </p:pic>
    </p:spTree>
    <p:extLst>
      <p:ext uri="{BB962C8B-B14F-4D97-AF65-F5344CB8AC3E}">
        <p14:creationId xmlns:p14="http://schemas.microsoft.com/office/powerpoint/2010/main" val="473524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33F3232-13B3-41A3-8E49-F245878026CF}"/>
              </a:ext>
            </a:extLst>
          </p:cNvPr>
          <p:cNvSpPr>
            <a:spLocks noGrp="1"/>
          </p:cNvSpPr>
          <p:nvPr>
            <p:ph type="title"/>
          </p:nvPr>
        </p:nvSpPr>
        <p:spPr>
          <a:xfrm>
            <a:off x="466722" y="586855"/>
            <a:ext cx="3201366" cy="3387497"/>
          </a:xfrm>
        </p:spPr>
        <p:txBody>
          <a:bodyPr anchor="b">
            <a:normAutofit/>
          </a:bodyPr>
          <a:lstStyle/>
          <a:p>
            <a:pPr algn="r"/>
            <a:r>
              <a:rPr lang="en-US" altLang="zh-TW" sz="4000">
                <a:solidFill>
                  <a:srgbClr val="FFFFFF"/>
                </a:solidFill>
              </a:rPr>
              <a:t>LSTM</a:t>
            </a:r>
            <a:endParaRPr lang="zh-TW" altLang="en-US" sz="4000">
              <a:solidFill>
                <a:srgbClr val="FFFFFF"/>
              </a:solidFill>
            </a:endParaRPr>
          </a:p>
        </p:txBody>
      </p:sp>
      <p:sp>
        <p:nvSpPr>
          <p:cNvPr id="3" name="內容版面配置區 2">
            <a:extLst>
              <a:ext uri="{FF2B5EF4-FFF2-40B4-BE49-F238E27FC236}">
                <a16:creationId xmlns:a16="http://schemas.microsoft.com/office/drawing/2014/main" id="{1AF20FE5-86B3-4E53-9DD0-D0C01926E5EC}"/>
              </a:ext>
            </a:extLst>
          </p:cNvPr>
          <p:cNvSpPr>
            <a:spLocks noGrp="1"/>
          </p:cNvSpPr>
          <p:nvPr>
            <p:ph idx="1"/>
          </p:nvPr>
        </p:nvSpPr>
        <p:spPr>
          <a:xfrm>
            <a:off x="4581727" y="649480"/>
            <a:ext cx="3025303" cy="5546047"/>
          </a:xfrm>
        </p:spPr>
        <p:txBody>
          <a:bodyPr anchor="ctr">
            <a:normAutofit/>
          </a:bodyPr>
          <a:lstStyle/>
          <a:p>
            <a:pPr marL="0" indent="0">
              <a:buNone/>
            </a:pPr>
            <a:r>
              <a:rPr lang="en-US" altLang="zh-TW" sz="2000"/>
              <a:t>1.</a:t>
            </a:r>
            <a:r>
              <a:rPr lang="zh-TW" altLang="en-US" sz="2000"/>
              <a:t>遺忘閘</a:t>
            </a:r>
            <a:endParaRPr lang="en-US" altLang="zh-TW" sz="2000"/>
          </a:p>
          <a:p>
            <a:pPr marL="0" indent="0">
              <a:buNone/>
            </a:pPr>
            <a:r>
              <a:rPr lang="en-US" altLang="zh-TW" sz="2000"/>
              <a:t>2.</a:t>
            </a:r>
            <a:r>
              <a:rPr lang="zh-TW" altLang="en-US" sz="2000"/>
              <a:t>更新閘</a:t>
            </a:r>
            <a:endParaRPr lang="en-US" altLang="zh-TW" sz="2000"/>
          </a:p>
          <a:p>
            <a:pPr marL="0" indent="0">
              <a:buNone/>
            </a:pPr>
            <a:r>
              <a:rPr lang="en-US" altLang="zh-TW" sz="2000"/>
              <a:t>3.</a:t>
            </a:r>
            <a:r>
              <a:rPr lang="zh-TW" altLang="en-US" sz="2000"/>
              <a:t>輸出閘</a:t>
            </a:r>
            <a:endParaRPr lang="en-US" altLang="zh-TW" sz="2000"/>
          </a:p>
          <a:p>
            <a:pPr marL="0" indent="0">
              <a:buNone/>
            </a:pPr>
            <a:endParaRPr lang="en-US" altLang="zh-TW" sz="2000"/>
          </a:p>
          <a:p>
            <a:pPr marL="0" indent="0">
              <a:buNone/>
            </a:pPr>
            <a:r>
              <a:rPr lang="zh-TW" altLang="en-US" sz="2000"/>
              <a:t>解決的問題</a:t>
            </a:r>
            <a:endParaRPr lang="en-US" altLang="zh-TW" sz="2000"/>
          </a:p>
          <a:p>
            <a:pPr marL="0" indent="0">
              <a:buNone/>
            </a:pPr>
            <a:r>
              <a:rPr lang="en-US" altLang="zh-TW" sz="2000"/>
              <a:t>1.</a:t>
            </a:r>
            <a:r>
              <a:rPr lang="zh-TW" altLang="zh-TW" sz="2000"/>
              <a:t>梯度消失</a:t>
            </a:r>
            <a:r>
              <a:rPr lang="en-US" altLang="zh-TW" sz="2000"/>
              <a:t>OR</a:t>
            </a:r>
            <a:r>
              <a:rPr lang="zh-TW" altLang="zh-TW" sz="2000"/>
              <a:t>梯度爆炸</a:t>
            </a:r>
          </a:p>
          <a:p>
            <a:pPr marL="0" indent="0">
              <a:buNone/>
            </a:pPr>
            <a:r>
              <a:rPr lang="en-US" altLang="zh-TW" sz="2000"/>
              <a:t>2.</a:t>
            </a:r>
            <a:r>
              <a:rPr lang="zh-TW" altLang="zh-TW" sz="2000"/>
              <a:t>短期記憶、長城依賴的問題</a:t>
            </a:r>
          </a:p>
          <a:p>
            <a:pPr marL="0" indent="0">
              <a:buNone/>
            </a:pPr>
            <a:endParaRPr lang="en-US" altLang="zh-TW" sz="2000"/>
          </a:p>
          <a:p>
            <a:pPr marL="0" indent="0">
              <a:buNone/>
            </a:pPr>
            <a:endParaRPr lang="zh-TW" altLang="en-US" sz="2000"/>
          </a:p>
        </p:txBody>
      </p:sp>
      <p:pic>
        <p:nvPicPr>
          <p:cNvPr id="5" name="Picture 4">
            <a:extLst>
              <a:ext uri="{FF2B5EF4-FFF2-40B4-BE49-F238E27FC236}">
                <a16:creationId xmlns:a16="http://schemas.microsoft.com/office/drawing/2014/main" id="{3E9C0216-170B-404B-92CE-DDF01A129A3F}"/>
              </a:ext>
            </a:extLst>
          </p:cNvPr>
          <p:cNvPicPr>
            <a:picLocks noChangeAspect="1"/>
          </p:cNvPicPr>
          <p:nvPr/>
        </p:nvPicPr>
        <p:blipFill rotWithShape="1">
          <a:blip r:embed="rId2"/>
          <a:srcRect l="34135" r="21218"/>
          <a:stretch/>
        </p:blipFill>
        <p:spPr>
          <a:xfrm>
            <a:off x="8109502" y="10"/>
            <a:ext cx="4082498" cy="6857990"/>
          </a:xfrm>
          <a:prstGeom prst="rect">
            <a:avLst/>
          </a:prstGeom>
        </p:spPr>
      </p:pic>
    </p:spTree>
    <p:extLst>
      <p:ext uri="{BB962C8B-B14F-4D97-AF65-F5344CB8AC3E}">
        <p14:creationId xmlns:p14="http://schemas.microsoft.com/office/powerpoint/2010/main" val="2510527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ructure of the LSTM cell and equations that describe the gates of an... |  Download Scientific Diagram">
            <a:extLst>
              <a:ext uri="{FF2B5EF4-FFF2-40B4-BE49-F238E27FC236}">
                <a16:creationId xmlns:a16="http://schemas.microsoft.com/office/drawing/2014/main" id="{2E4B075F-599B-4CB5-97CA-C4A70B3EE3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8328" y="1507331"/>
            <a:ext cx="10538185" cy="3843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474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使用長短期記憶模型(LSTM)預測天氣（繁體）">
            <a:extLst>
              <a:ext uri="{FF2B5EF4-FFF2-40B4-BE49-F238E27FC236}">
                <a16:creationId xmlns:a16="http://schemas.microsoft.com/office/drawing/2014/main" id="{BECC561F-E6DD-4CE3-94BC-31763869C9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1347788"/>
            <a:ext cx="11232946" cy="444341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圓角 3">
            <a:extLst>
              <a:ext uri="{FF2B5EF4-FFF2-40B4-BE49-F238E27FC236}">
                <a16:creationId xmlns:a16="http://schemas.microsoft.com/office/drawing/2014/main" id="{2C155A50-82CE-4337-8606-9B41DD0CDEA4}"/>
              </a:ext>
            </a:extLst>
          </p:cNvPr>
          <p:cNvSpPr/>
          <p:nvPr/>
        </p:nvSpPr>
        <p:spPr>
          <a:xfrm>
            <a:off x="458666" y="1690688"/>
            <a:ext cx="2533650" cy="4595812"/>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E3EBACD5-2ADA-4105-ABC7-0E636FBB3D7B}"/>
              </a:ext>
            </a:extLst>
          </p:cNvPr>
          <p:cNvSpPr>
            <a:spLocks noGrp="1"/>
          </p:cNvSpPr>
          <p:nvPr>
            <p:ph type="title"/>
          </p:nvPr>
        </p:nvSpPr>
        <p:spPr>
          <a:xfrm>
            <a:off x="838200" y="365125"/>
            <a:ext cx="10515600" cy="1325563"/>
          </a:xfrm>
        </p:spPr>
        <p:txBody>
          <a:bodyPr/>
          <a:lstStyle/>
          <a:p>
            <a:r>
              <a:rPr lang="en-US" altLang="zh-TW" sz="4400" dirty="0"/>
              <a:t>Forget Gate</a:t>
            </a:r>
            <a:endParaRPr lang="zh-TW" altLang="en-US" sz="4400" dirty="0"/>
          </a:p>
        </p:txBody>
      </p:sp>
    </p:spTree>
    <p:extLst>
      <p:ext uri="{BB962C8B-B14F-4D97-AF65-F5344CB8AC3E}">
        <p14:creationId xmlns:p14="http://schemas.microsoft.com/office/powerpoint/2010/main" val="261705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使用長短期記憶模型(LSTM)預測天氣（繁體）">
            <a:extLst>
              <a:ext uri="{FF2B5EF4-FFF2-40B4-BE49-F238E27FC236}">
                <a16:creationId xmlns:a16="http://schemas.microsoft.com/office/drawing/2014/main" id="{BECC561F-E6DD-4CE3-94BC-31763869C9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1347788"/>
            <a:ext cx="11232946" cy="444341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圓角 3">
            <a:extLst>
              <a:ext uri="{FF2B5EF4-FFF2-40B4-BE49-F238E27FC236}">
                <a16:creationId xmlns:a16="http://schemas.microsoft.com/office/drawing/2014/main" id="{2C155A50-82CE-4337-8606-9B41DD0CDEA4}"/>
              </a:ext>
            </a:extLst>
          </p:cNvPr>
          <p:cNvSpPr/>
          <p:nvPr/>
        </p:nvSpPr>
        <p:spPr>
          <a:xfrm>
            <a:off x="2819483" y="1690688"/>
            <a:ext cx="2301160" cy="4595812"/>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E3EBACD5-2ADA-4105-ABC7-0E636FBB3D7B}"/>
              </a:ext>
            </a:extLst>
          </p:cNvPr>
          <p:cNvSpPr>
            <a:spLocks noGrp="1"/>
          </p:cNvSpPr>
          <p:nvPr>
            <p:ph type="title"/>
          </p:nvPr>
        </p:nvSpPr>
        <p:spPr>
          <a:xfrm>
            <a:off x="838200" y="365125"/>
            <a:ext cx="10515600" cy="1325563"/>
          </a:xfrm>
        </p:spPr>
        <p:txBody>
          <a:bodyPr/>
          <a:lstStyle/>
          <a:p>
            <a:r>
              <a:rPr lang="en-US" altLang="zh-TW" sz="4400" dirty="0"/>
              <a:t>Update Gate</a:t>
            </a:r>
            <a:endParaRPr lang="zh-TW" altLang="en-US" sz="4400" dirty="0"/>
          </a:p>
        </p:txBody>
      </p:sp>
      <p:sp>
        <p:nvSpPr>
          <p:cNvPr id="2" name="矩形 1">
            <a:extLst>
              <a:ext uri="{FF2B5EF4-FFF2-40B4-BE49-F238E27FC236}">
                <a16:creationId xmlns:a16="http://schemas.microsoft.com/office/drawing/2014/main" id="{72D02729-9674-42E9-BA50-044CCF5A39F0}"/>
              </a:ext>
            </a:extLst>
          </p:cNvPr>
          <p:cNvSpPr/>
          <p:nvPr/>
        </p:nvSpPr>
        <p:spPr>
          <a:xfrm>
            <a:off x="3840480" y="2152996"/>
            <a:ext cx="465513" cy="52035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57872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使用長短期記憶模型(LSTM)預測天氣（繁體）">
            <a:extLst>
              <a:ext uri="{FF2B5EF4-FFF2-40B4-BE49-F238E27FC236}">
                <a16:creationId xmlns:a16="http://schemas.microsoft.com/office/drawing/2014/main" id="{BECC561F-E6DD-4CE3-94BC-31763869C9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1347788"/>
            <a:ext cx="11232946" cy="444341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圓角 3">
            <a:extLst>
              <a:ext uri="{FF2B5EF4-FFF2-40B4-BE49-F238E27FC236}">
                <a16:creationId xmlns:a16="http://schemas.microsoft.com/office/drawing/2014/main" id="{2C155A50-82CE-4337-8606-9B41DD0CDEA4}"/>
              </a:ext>
            </a:extLst>
          </p:cNvPr>
          <p:cNvSpPr/>
          <p:nvPr/>
        </p:nvSpPr>
        <p:spPr>
          <a:xfrm>
            <a:off x="5111647" y="1246909"/>
            <a:ext cx="3450462" cy="5039591"/>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E3EBACD5-2ADA-4105-ABC7-0E636FBB3D7B}"/>
              </a:ext>
            </a:extLst>
          </p:cNvPr>
          <p:cNvSpPr>
            <a:spLocks noGrp="1"/>
          </p:cNvSpPr>
          <p:nvPr>
            <p:ph type="title"/>
          </p:nvPr>
        </p:nvSpPr>
        <p:spPr>
          <a:xfrm>
            <a:off x="838200" y="365125"/>
            <a:ext cx="10515600" cy="1325563"/>
          </a:xfrm>
        </p:spPr>
        <p:txBody>
          <a:bodyPr/>
          <a:lstStyle/>
          <a:p>
            <a:r>
              <a:rPr lang="en-US" altLang="zh-TW" dirty="0"/>
              <a:t>Output</a:t>
            </a:r>
            <a:r>
              <a:rPr lang="en-US" altLang="zh-TW" sz="4400" dirty="0"/>
              <a:t> Gate</a:t>
            </a:r>
            <a:endParaRPr lang="zh-TW" altLang="en-US" sz="4400" dirty="0"/>
          </a:p>
        </p:txBody>
      </p:sp>
    </p:spTree>
    <p:extLst>
      <p:ext uri="{BB962C8B-B14F-4D97-AF65-F5344CB8AC3E}">
        <p14:creationId xmlns:p14="http://schemas.microsoft.com/office/powerpoint/2010/main" val="3078701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941ADC-8B49-4100-A9DC-1844EA72D57B}"/>
              </a:ext>
            </a:extLst>
          </p:cNvPr>
          <p:cNvSpPr>
            <a:spLocks noGrp="1"/>
          </p:cNvSpPr>
          <p:nvPr>
            <p:ph type="title"/>
          </p:nvPr>
        </p:nvSpPr>
        <p:spPr/>
        <p:txBody>
          <a:bodyPr/>
          <a:lstStyle/>
          <a:p>
            <a:r>
              <a:rPr lang="en-US" altLang="zh-TW"/>
              <a:t>LSTM</a:t>
            </a:r>
            <a:r>
              <a:rPr lang="zh-TW" altLang="en-US"/>
              <a:t>與</a:t>
            </a:r>
            <a:r>
              <a:rPr lang="en-US" altLang="zh-TW"/>
              <a:t>ARIMA</a:t>
            </a:r>
            <a:r>
              <a:rPr lang="zh-TW" altLang="en-US"/>
              <a:t>比較</a:t>
            </a:r>
            <a:endParaRPr lang="zh-TW" altLang="en-US" dirty="0"/>
          </a:p>
        </p:txBody>
      </p:sp>
      <p:graphicFrame>
        <p:nvGraphicFramePr>
          <p:cNvPr id="4" name="表格 4">
            <a:extLst>
              <a:ext uri="{FF2B5EF4-FFF2-40B4-BE49-F238E27FC236}">
                <a16:creationId xmlns:a16="http://schemas.microsoft.com/office/drawing/2014/main" id="{BAA0DF1C-D0B9-49FE-9374-D3C4D5114D57}"/>
              </a:ext>
            </a:extLst>
          </p:cNvPr>
          <p:cNvGraphicFramePr>
            <a:graphicFrameLocks noGrp="1"/>
          </p:cNvGraphicFramePr>
          <p:nvPr/>
        </p:nvGraphicFramePr>
        <p:xfrm>
          <a:off x="1784541" y="1577871"/>
          <a:ext cx="8128000" cy="1112520"/>
        </p:xfrm>
        <a:graphic>
          <a:graphicData uri="http://schemas.openxmlformats.org/drawingml/2006/table">
            <a:tbl>
              <a:tblPr firstRow="1" bandRow="1">
                <a:tableStyleId>{2D5ABB26-0587-4C30-8999-92F81FD0307C}</a:tableStyleId>
              </a:tblPr>
              <a:tblGrid>
                <a:gridCol w="1625600">
                  <a:extLst>
                    <a:ext uri="{9D8B030D-6E8A-4147-A177-3AD203B41FA5}">
                      <a16:colId xmlns:a16="http://schemas.microsoft.com/office/drawing/2014/main" val="250488109"/>
                    </a:ext>
                  </a:extLst>
                </a:gridCol>
                <a:gridCol w="1625600">
                  <a:extLst>
                    <a:ext uri="{9D8B030D-6E8A-4147-A177-3AD203B41FA5}">
                      <a16:colId xmlns:a16="http://schemas.microsoft.com/office/drawing/2014/main" val="1641591674"/>
                    </a:ext>
                  </a:extLst>
                </a:gridCol>
                <a:gridCol w="1625600">
                  <a:extLst>
                    <a:ext uri="{9D8B030D-6E8A-4147-A177-3AD203B41FA5}">
                      <a16:colId xmlns:a16="http://schemas.microsoft.com/office/drawing/2014/main" val="2493067146"/>
                    </a:ext>
                  </a:extLst>
                </a:gridCol>
                <a:gridCol w="1625600">
                  <a:extLst>
                    <a:ext uri="{9D8B030D-6E8A-4147-A177-3AD203B41FA5}">
                      <a16:colId xmlns:a16="http://schemas.microsoft.com/office/drawing/2014/main" val="1258028007"/>
                    </a:ext>
                  </a:extLst>
                </a:gridCol>
                <a:gridCol w="1625600">
                  <a:extLst>
                    <a:ext uri="{9D8B030D-6E8A-4147-A177-3AD203B41FA5}">
                      <a16:colId xmlns:a16="http://schemas.microsoft.com/office/drawing/2014/main" val="1849942720"/>
                    </a:ext>
                  </a:extLst>
                </a:gridCol>
              </a:tblGrid>
              <a:tr h="37084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MSE</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RMSE</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MAE</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MAPE</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1323777"/>
                  </a:ext>
                </a:extLst>
              </a:tr>
              <a:tr h="370840">
                <a:tc>
                  <a:txBody>
                    <a:bodyPr/>
                    <a:lstStyle/>
                    <a:p>
                      <a:r>
                        <a:rPr lang="en-US" altLang="zh-TW" dirty="0"/>
                        <a:t>LSTM</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n-NO" altLang="zh-TW" sz="1800" kern="1200" dirty="0">
                          <a:solidFill>
                            <a:schemeClr val="tx1"/>
                          </a:solidFill>
                          <a:latin typeface="+mn-lt"/>
                          <a:ea typeface="+mn-ea"/>
                          <a:cs typeface="+mn-cs"/>
                        </a:rPr>
                        <a:t>0.0388</a:t>
                      </a:r>
                      <a:endParaRPr lang="zh-TW"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0.1969</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0.1341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2.6944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4384658"/>
                  </a:ext>
                </a:extLst>
              </a:tr>
              <a:tr h="370840">
                <a:tc>
                  <a:txBody>
                    <a:bodyPr/>
                    <a:lstStyle/>
                    <a:p>
                      <a:r>
                        <a:rPr lang="en-US" altLang="zh-TW" sz="1800" b="0" kern="1200" dirty="0">
                          <a:solidFill>
                            <a:schemeClr val="dk1"/>
                          </a:solidFill>
                          <a:effectLst/>
                        </a:rPr>
                        <a:t>ARIMA</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0.1953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0.4419</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0.3791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0.0740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0466910"/>
                  </a:ext>
                </a:extLst>
              </a:tr>
            </a:tbl>
          </a:graphicData>
        </a:graphic>
      </p:graphicFrame>
      <mc:AlternateContent xmlns:mc="http://schemas.openxmlformats.org/markup-compatibility/2006" xmlns:a14="http://schemas.microsoft.com/office/drawing/2010/main">
        <mc:Choice Requires="a14">
          <p:graphicFrame>
            <p:nvGraphicFramePr>
              <p:cNvPr id="16" name="表格 16">
                <a:extLst>
                  <a:ext uri="{FF2B5EF4-FFF2-40B4-BE49-F238E27FC236}">
                    <a16:creationId xmlns:a16="http://schemas.microsoft.com/office/drawing/2014/main" id="{0A294B2F-91DF-40AE-B81E-4C84C46DAFEA}"/>
                  </a:ext>
                </a:extLst>
              </p:cNvPr>
              <p:cNvGraphicFramePr>
                <a:graphicFrameLocks noGrp="1"/>
              </p:cNvGraphicFramePr>
              <p:nvPr/>
            </p:nvGraphicFramePr>
            <p:xfrm>
              <a:off x="838200" y="3150527"/>
              <a:ext cx="10579344" cy="3218569"/>
            </p:xfrm>
            <a:graphic>
              <a:graphicData uri="http://schemas.openxmlformats.org/drawingml/2006/table">
                <a:tbl>
                  <a:tblPr firstRow="1" bandRow="1">
                    <a:tableStyleId>{2D5ABB26-0587-4C30-8999-92F81FD0307C}</a:tableStyleId>
                  </a:tblPr>
                  <a:tblGrid>
                    <a:gridCol w="5289672">
                      <a:extLst>
                        <a:ext uri="{9D8B030D-6E8A-4147-A177-3AD203B41FA5}">
                          <a16:colId xmlns:a16="http://schemas.microsoft.com/office/drawing/2014/main" val="2061596984"/>
                        </a:ext>
                      </a:extLst>
                    </a:gridCol>
                    <a:gridCol w="5289672">
                      <a:extLst>
                        <a:ext uri="{9D8B030D-6E8A-4147-A177-3AD203B41FA5}">
                          <a16:colId xmlns:a16="http://schemas.microsoft.com/office/drawing/2014/main" val="984688365"/>
                        </a:ext>
                      </a:extLst>
                    </a:gridCol>
                  </a:tblGrid>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0" dirty="0">
                              <a:solidFill>
                                <a:srgbClr val="4D4D4D"/>
                              </a:solidFill>
                              <a:effectLst/>
                            </a:rPr>
                            <a:t>均方誤差</a:t>
                          </a:r>
                          <a:r>
                            <a:rPr lang="en-US" altLang="zh-TW" sz="1600" b="0" dirty="0">
                              <a:solidFill>
                                <a:srgbClr val="4D4D4D"/>
                              </a:solidFill>
                              <a:effectLst/>
                            </a:rPr>
                            <a:t>MSE</a:t>
                          </a:r>
                          <a:r>
                            <a:rPr lang="zh-TW" altLang="en-US" sz="1600" b="0" dirty="0">
                              <a:solidFill>
                                <a:srgbClr val="4D4D4D"/>
                              </a:solidFill>
                              <a:effectLst/>
                            </a:rPr>
                            <a:t>（</a:t>
                          </a:r>
                          <a:r>
                            <a:rPr lang="en-US" altLang="zh-TW" sz="1600" b="0" dirty="0">
                              <a:solidFill>
                                <a:srgbClr val="4D4D4D"/>
                              </a:solidFill>
                              <a:effectLst/>
                            </a:rPr>
                            <a:t>Mean Square Error</a:t>
                          </a:r>
                          <a:r>
                            <a:rPr lang="zh-TW" altLang="en-US" sz="1600" b="0" dirty="0">
                              <a:solidFill>
                                <a:srgbClr val="4D4D4D"/>
                              </a:solidFill>
                              <a:effectLst/>
                            </a:rPr>
                            <a:t>）</a:t>
                          </a:r>
                          <a:endParaRPr lang="zh-TW"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500" i="1" dirty="0">
                              <a:latin typeface="Cambria Math" panose="02040503050406030204" pitchFamily="18" charset="0"/>
                            </a:rPr>
                            <a:t>MSE</a:t>
                          </a:r>
                          <a14:m>
                            <m:oMath xmlns:m="http://schemas.openxmlformats.org/officeDocument/2006/math">
                              <m:r>
                                <a:rPr lang="zh-TW" altLang="en-US" sz="1500" i="1" smtClean="0">
                                  <a:solidFill>
                                    <a:srgbClr val="836967"/>
                                  </a:solidFill>
                                  <a:latin typeface="Cambria Math" panose="02040503050406030204" pitchFamily="18" charset="0"/>
                                </a:rPr>
                                <m:t> </m:t>
                              </m:r>
                              <m:r>
                                <a:rPr lang="en-US" altLang="zh-TW" sz="1500" i="1">
                                  <a:solidFill>
                                    <a:srgbClr val="836967"/>
                                  </a:solidFill>
                                  <a:latin typeface="Cambria Math" panose="02040503050406030204" pitchFamily="18" charset="0"/>
                                </a:rPr>
                                <m:t>=</m:t>
                              </m:r>
                              <m:r>
                                <a:rPr lang="zh-TW" altLang="en-US" sz="1500" i="1" smtClean="0">
                                  <a:solidFill>
                                    <a:srgbClr val="836967"/>
                                  </a:solidFill>
                                  <a:latin typeface="Cambria Math" panose="02040503050406030204" pitchFamily="18" charset="0"/>
                                </a:rPr>
                                <m:t> </m:t>
                              </m:r>
                              <m:f>
                                <m:fPr>
                                  <m:ctrlPr>
                                    <a:rPr lang="zh-TW" altLang="en-US" sz="1500" i="1" smtClean="0">
                                      <a:solidFill>
                                        <a:srgbClr val="836967"/>
                                      </a:solidFill>
                                      <a:latin typeface="Cambria Math" panose="02040503050406030204" pitchFamily="18" charset="0"/>
                                    </a:rPr>
                                  </m:ctrlPr>
                                </m:fPr>
                                <m:num>
                                  <m:r>
                                    <a:rPr lang="zh-TW" altLang="en-US" sz="1500">
                                      <a:latin typeface="Cambria Math" panose="02040503050406030204" pitchFamily="18" charset="0"/>
                                    </a:rPr>
                                    <m:t>1</m:t>
                                  </m:r>
                                </m:num>
                                <m:den>
                                  <m:r>
                                    <a:rPr lang="zh-TW" altLang="en-US" sz="1500" i="1">
                                      <a:latin typeface="Cambria Math" panose="02040503050406030204" pitchFamily="18" charset="0"/>
                                    </a:rPr>
                                    <m:t>𝑛</m:t>
                                  </m:r>
                                </m:den>
                              </m:f>
                              <m:nary>
                                <m:naryPr>
                                  <m:chr m:val="∑"/>
                                  <m:limLoc m:val="undOvr"/>
                                  <m:grow m:val="on"/>
                                  <m:ctrlPr>
                                    <a:rPr lang="zh-TW" altLang="en-US" sz="1500" i="1">
                                      <a:latin typeface="Cambria Math" panose="02040503050406030204" pitchFamily="18" charset="0"/>
                                    </a:rPr>
                                  </m:ctrlPr>
                                </m:naryPr>
                                <m:sub>
                                  <m:r>
                                    <a:rPr lang="zh-TW" altLang="en-US" sz="1500" i="1">
                                      <a:latin typeface="Cambria Math" panose="02040503050406030204" pitchFamily="18" charset="0"/>
                                    </a:rPr>
                                    <m:t>𝑖</m:t>
                                  </m:r>
                                  <m:r>
                                    <a:rPr lang="zh-TW" altLang="en-US" sz="1500" i="0">
                                      <a:latin typeface="Cambria Math" panose="02040503050406030204" pitchFamily="18" charset="0"/>
                                    </a:rPr>
                                    <m:t>=1</m:t>
                                  </m:r>
                                </m:sub>
                                <m:sup>
                                  <m:r>
                                    <a:rPr lang="zh-TW" altLang="en-US" sz="1500" i="1">
                                      <a:latin typeface="Cambria Math" panose="02040503050406030204" pitchFamily="18" charset="0"/>
                                    </a:rPr>
                                    <m:t>𝑛</m:t>
                                  </m:r>
                                </m:sup>
                                <m:e>
                                  <m:sSup>
                                    <m:sSupPr>
                                      <m:ctrlPr>
                                        <a:rPr lang="zh-TW" altLang="en-US" sz="1500" i="1">
                                          <a:solidFill>
                                            <a:srgbClr val="836967"/>
                                          </a:solidFill>
                                          <a:latin typeface="Cambria Math" panose="02040503050406030204" pitchFamily="18" charset="0"/>
                                        </a:rPr>
                                      </m:ctrlPr>
                                    </m:sSupPr>
                                    <m:e>
                                      <m:d>
                                        <m:dPr>
                                          <m:ctrlPr>
                                            <a:rPr lang="zh-TW" altLang="en-US" sz="1500" i="1">
                                              <a:solidFill>
                                                <a:srgbClr val="836967"/>
                                              </a:solidFill>
                                              <a:latin typeface="Cambria Math" panose="02040503050406030204" pitchFamily="18" charset="0"/>
                                            </a:rPr>
                                          </m:ctrlPr>
                                        </m:dPr>
                                        <m:e>
                                          <m:acc>
                                            <m:accPr>
                                              <m:chr m:val="̅"/>
                                              <m:ctrlPr>
                                                <a:rPr lang="zh-TW" altLang="en-US" sz="1500" i="1">
                                                  <a:solidFill>
                                                    <a:srgbClr val="836967"/>
                                                  </a:solidFill>
                                                  <a:latin typeface="Cambria Math" panose="02040503050406030204" pitchFamily="18" charset="0"/>
                                                </a:rPr>
                                              </m:ctrlPr>
                                            </m:accPr>
                                            <m:e>
                                              <m:r>
                                                <a:rPr lang="zh-TW" altLang="en-US" sz="1500" i="1">
                                                  <a:latin typeface="Cambria Math" panose="02040503050406030204" pitchFamily="18" charset="0"/>
                                                </a:rPr>
                                                <m:t>𝑦𝑖</m:t>
                                              </m:r>
                                            </m:e>
                                          </m:acc>
                                          <m:r>
                                            <a:rPr lang="zh-TW" altLang="en-US" sz="1500" i="0">
                                              <a:latin typeface="Cambria Math" panose="02040503050406030204" pitchFamily="18" charset="0"/>
                                            </a:rPr>
                                            <m:t>−</m:t>
                                          </m:r>
                                          <m:sSub>
                                            <m:sSubPr>
                                              <m:ctrlPr>
                                                <a:rPr lang="zh-TW" altLang="en-US" sz="1500" i="1">
                                                  <a:solidFill>
                                                    <a:srgbClr val="836967"/>
                                                  </a:solidFill>
                                                  <a:latin typeface="Cambria Math" panose="02040503050406030204" pitchFamily="18" charset="0"/>
                                                </a:rPr>
                                              </m:ctrlPr>
                                            </m:sSubPr>
                                            <m:e>
                                              <m:r>
                                                <a:rPr lang="zh-TW" altLang="en-US" sz="1500" i="1">
                                                  <a:latin typeface="Cambria Math" panose="02040503050406030204" pitchFamily="18" charset="0"/>
                                                </a:rPr>
                                                <m:t>𝑦</m:t>
                                              </m:r>
                                            </m:e>
                                            <m:sub>
                                              <m:r>
                                                <a:rPr lang="zh-TW" altLang="en-US" sz="1500" i="1">
                                                  <a:latin typeface="Cambria Math" panose="02040503050406030204" pitchFamily="18" charset="0"/>
                                                </a:rPr>
                                                <m:t>𝑖</m:t>
                                              </m:r>
                                            </m:sub>
                                          </m:sSub>
                                        </m:e>
                                      </m:d>
                                    </m:e>
                                    <m:sup>
                                      <m:r>
                                        <a:rPr lang="zh-TW" altLang="en-US" sz="1500" i="0">
                                          <a:latin typeface="Cambria Math" panose="02040503050406030204" pitchFamily="18" charset="0"/>
                                        </a:rPr>
                                        <m:t>2</m:t>
                                      </m:r>
                                    </m:sup>
                                  </m:sSup>
                                </m:e>
                              </m:nary>
                            </m:oMath>
                          </a14:m>
                          <a:endParaRPr lang="zh-TW" altLang="en-US" sz="15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9655585"/>
                      </a:ext>
                    </a:extLst>
                  </a:tr>
                  <a:tr h="1004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0" i="0" dirty="0">
                              <a:solidFill>
                                <a:srgbClr val="4D4D4D"/>
                              </a:solidFill>
                              <a:effectLst/>
                              <a:latin typeface="-apple-system"/>
                            </a:rPr>
                            <a:t>均方根误差</a:t>
                          </a:r>
                          <a:r>
                            <a:rPr lang="en-US" altLang="zh-TW" sz="1600" b="0" i="0" dirty="0">
                              <a:solidFill>
                                <a:srgbClr val="4D4D4D"/>
                              </a:solidFill>
                              <a:effectLst/>
                              <a:latin typeface="-apple-system"/>
                            </a:rPr>
                            <a:t>RMSE</a:t>
                          </a:r>
                          <a:r>
                            <a:rPr lang="zh-TW" altLang="en-US" sz="1600" b="0" i="0" dirty="0">
                              <a:solidFill>
                                <a:srgbClr val="4D4D4D"/>
                              </a:solidFill>
                              <a:effectLst/>
                              <a:latin typeface="-apple-system"/>
                            </a:rPr>
                            <a:t>（</a:t>
                          </a:r>
                          <a:r>
                            <a:rPr lang="en-US" altLang="zh-TW" sz="1600" b="0" i="0" dirty="0">
                              <a:solidFill>
                                <a:srgbClr val="4D4D4D"/>
                              </a:solidFill>
                              <a:effectLst/>
                              <a:latin typeface="-apple-system"/>
                            </a:rPr>
                            <a:t>Root Mean Square Error</a:t>
                          </a:r>
                          <a:r>
                            <a:rPr lang="zh-TW" altLang="en-US" sz="1600" b="0" i="0" dirty="0">
                              <a:solidFill>
                                <a:srgbClr val="4D4D4D"/>
                              </a:solidFill>
                              <a:effectLst/>
                              <a:latin typeface="-apple-system"/>
                            </a:rPr>
                            <a:t>）</a:t>
                          </a:r>
                          <a:endParaRPr lang="zh-TW"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
                              </m:oMathParaPr>
                              <m:oMath xmlns:m="http://schemas.openxmlformats.org/officeDocument/2006/math">
                                <m:r>
                                  <m:rPr>
                                    <m:sty m:val="p"/>
                                  </m:rPr>
                                  <a:rPr lang="en-US" altLang="zh-TW" sz="1500" i="1" smtClean="0">
                                    <a:latin typeface="Cambria Math" panose="02040503050406030204" pitchFamily="18" charset="0"/>
                                  </a:rPr>
                                  <m:t>RM</m:t>
                                </m:r>
                                <m:r>
                                  <m:rPr>
                                    <m:sty m:val="p"/>
                                  </m:rPr>
                                  <a:rPr lang="en-US" altLang="zh-TW" sz="1500" i="1">
                                    <a:latin typeface="Cambria Math" panose="02040503050406030204" pitchFamily="18" charset="0"/>
                                  </a:rPr>
                                  <m:t>S</m:t>
                                </m:r>
                                <m:r>
                                  <m:rPr>
                                    <m:sty m:val="p"/>
                                  </m:rPr>
                                  <a:rPr lang="en-US" altLang="zh-TW" sz="1500" i="1" smtClean="0">
                                    <a:latin typeface="Cambria Math" panose="02040503050406030204" pitchFamily="18" charset="0"/>
                                  </a:rPr>
                                  <m:t>E</m:t>
                                </m:r>
                                <m:r>
                                  <a:rPr lang="zh-TW" altLang="en-US" sz="1500" i="1">
                                    <a:latin typeface="Cambria Math" panose="02040503050406030204" pitchFamily="18" charset="0"/>
                                  </a:rPr>
                                  <m:t> </m:t>
                                </m:r>
                                <m:r>
                                  <a:rPr lang="en-US" altLang="zh-TW" sz="1500" i="1" smtClean="0">
                                    <a:latin typeface="Cambria Math" panose="02040503050406030204" pitchFamily="18" charset="0"/>
                                  </a:rPr>
                                  <m:t>=</m:t>
                                </m:r>
                                <m:r>
                                  <a:rPr lang="zh-TW" altLang="en-US" sz="1500" i="1">
                                    <a:latin typeface="Cambria Math" panose="02040503050406030204" pitchFamily="18" charset="0"/>
                                  </a:rPr>
                                  <m:t> </m:t>
                                </m:r>
                                <m:rad>
                                  <m:radPr>
                                    <m:degHide m:val="on"/>
                                    <m:ctrlPr>
                                      <a:rPr lang="zh-TW" altLang="en-US" sz="1500" i="1" smtClean="0">
                                        <a:latin typeface="Cambria Math" panose="02040503050406030204" pitchFamily="18" charset="0"/>
                                      </a:rPr>
                                    </m:ctrlPr>
                                  </m:radPr>
                                  <m:deg/>
                                  <m:e>
                                    <m:f>
                                      <m:fPr>
                                        <m:ctrlPr>
                                          <a:rPr lang="zh-TW" altLang="en-US" sz="1500" i="1" smtClean="0">
                                            <a:solidFill>
                                              <a:srgbClr val="836967"/>
                                            </a:solidFill>
                                            <a:latin typeface="Cambria Math" panose="02040503050406030204" pitchFamily="18" charset="0"/>
                                          </a:rPr>
                                        </m:ctrlPr>
                                      </m:fPr>
                                      <m:num>
                                        <m:r>
                                          <a:rPr lang="zh-TW" altLang="en-US" sz="1500">
                                            <a:latin typeface="Cambria Math" panose="02040503050406030204" pitchFamily="18" charset="0"/>
                                          </a:rPr>
                                          <m:t>1</m:t>
                                        </m:r>
                                      </m:num>
                                      <m:den>
                                        <m:r>
                                          <a:rPr lang="zh-TW" altLang="en-US" sz="1500" i="1">
                                            <a:latin typeface="Cambria Math" panose="02040503050406030204" pitchFamily="18" charset="0"/>
                                          </a:rPr>
                                          <m:t>𝑛</m:t>
                                        </m:r>
                                      </m:den>
                                    </m:f>
                                    <m:nary>
                                      <m:naryPr>
                                        <m:chr m:val="∑"/>
                                        <m:limLoc m:val="undOvr"/>
                                        <m:grow m:val="on"/>
                                        <m:ctrlPr>
                                          <a:rPr lang="zh-TW" altLang="en-US" sz="1500" i="1">
                                            <a:latin typeface="Cambria Math" panose="02040503050406030204" pitchFamily="18" charset="0"/>
                                          </a:rPr>
                                        </m:ctrlPr>
                                      </m:naryPr>
                                      <m:sub>
                                        <m:r>
                                          <a:rPr lang="zh-TW" altLang="en-US" sz="1500" i="1">
                                            <a:latin typeface="Cambria Math" panose="02040503050406030204" pitchFamily="18" charset="0"/>
                                          </a:rPr>
                                          <m:t>𝑖</m:t>
                                        </m:r>
                                        <m:r>
                                          <a:rPr lang="zh-TW" altLang="en-US" sz="1500" i="0">
                                            <a:latin typeface="Cambria Math" panose="02040503050406030204" pitchFamily="18" charset="0"/>
                                          </a:rPr>
                                          <m:t>=1</m:t>
                                        </m:r>
                                      </m:sub>
                                      <m:sup>
                                        <m:r>
                                          <a:rPr lang="zh-TW" altLang="en-US" sz="1500" i="1">
                                            <a:latin typeface="Cambria Math" panose="02040503050406030204" pitchFamily="18" charset="0"/>
                                          </a:rPr>
                                          <m:t>𝑛</m:t>
                                        </m:r>
                                      </m:sup>
                                      <m:e>
                                        <m:sSup>
                                          <m:sSupPr>
                                            <m:ctrlPr>
                                              <a:rPr lang="zh-TW" altLang="en-US" sz="1500" i="1">
                                                <a:solidFill>
                                                  <a:srgbClr val="836967"/>
                                                </a:solidFill>
                                                <a:latin typeface="Cambria Math" panose="02040503050406030204" pitchFamily="18" charset="0"/>
                                              </a:rPr>
                                            </m:ctrlPr>
                                          </m:sSupPr>
                                          <m:e>
                                            <m:d>
                                              <m:dPr>
                                                <m:ctrlPr>
                                                  <a:rPr lang="zh-TW" altLang="en-US" sz="1500" i="1">
                                                    <a:solidFill>
                                                      <a:srgbClr val="836967"/>
                                                    </a:solidFill>
                                                    <a:latin typeface="Cambria Math" panose="02040503050406030204" pitchFamily="18" charset="0"/>
                                                  </a:rPr>
                                                </m:ctrlPr>
                                              </m:dPr>
                                              <m:e>
                                                <m:acc>
                                                  <m:accPr>
                                                    <m:chr m:val="̅"/>
                                                    <m:ctrlPr>
                                                      <a:rPr lang="zh-TW" altLang="en-US" sz="1500" i="1">
                                                        <a:solidFill>
                                                          <a:srgbClr val="836967"/>
                                                        </a:solidFill>
                                                        <a:latin typeface="Cambria Math" panose="02040503050406030204" pitchFamily="18" charset="0"/>
                                                      </a:rPr>
                                                    </m:ctrlPr>
                                                  </m:accPr>
                                                  <m:e>
                                                    <m:r>
                                                      <a:rPr lang="zh-TW" altLang="en-US" sz="1500" i="1">
                                                        <a:latin typeface="Cambria Math" panose="02040503050406030204" pitchFamily="18" charset="0"/>
                                                      </a:rPr>
                                                      <m:t>𝑦𝑖</m:t>
                                                    </m:r>
                                                  </m:e>
                                                </m:acc>
                                                <m:r>
                                                  <a:rPr lang="zh-TW" altLang="en-US" sz="1500" i="0">
                                                    <a:latin typeface="Cambria Math" panose="02040503050406030204" pitchFamily="18" charset="0"/>
                                                  </a:rPr>
                                                  <m:t>−</m:t>
                                                </m:r>
                                                <m:sSub>
                                                  <m:sSubPr>
                                                    <m:ctrlPr>
                                                      <a:rPr lang="zh-TW" altLang="en-US" sz="1500" i="1">
                                                        <a:solidFill>
                                                          <a:srgbClr val="836967"/>
                                                        </a:solidFill>
                                                        <a:latin typeface="Cambria Math" panose="02040503050406030204" pitchFamily="18" charset="0"/>
                                                      </a:rPr>
                                                    </m:ctrlPr>
                                                  </m:sSubPr>
                                                  <m:e>
                                                    <m:r>
                                                      <a:rPr lang="zh-TW" altLang="en-US" sz="1500" i="1">
                                                        <a:latin typeface="Cambria Math" panose="02040503050406030204" pitchFamily="18" charset="0"/>
                                                      </a:rPr>
                                                      <m:t>𝑦</m:t>
                                                    </m:r>
                                                  </m:e>
                                                  <m:sub>
                                                    <m:r>
                                                      <a:rPr lang="zh-TW" altLang="en-US" sz="1500" i="1">
                                                        <a:latin typeface="Cambria Math" panose="02040503050406030204" pitchFamily="18" charset="0"/>
                                                      </a:rPr>
                                                      <m:t>𝑖</m:t>
                                                    </m:r>
                                                  </m:sub>
                                                </m:sSub>
                                              </m:e>
                                            </m:d>
                                          </m:e>
                                          <m:sup>
                                            <m:r>
                                              <a:rPr lang="zh-TW" altLang="en-US" sz="1500" i="0">
                                                <a:latin typeface="Cambria Math" panose="02040503050406030204" pitchFamily="18" charset="0"/>
                                              </a:rPr>
                                              <m:t>2</m:t>
                                            </m:r>
                                          </m:sup>
                                        </m:sSup>
                                      </m:e>
                                    </m:nary>
                                  </m:e>
                                </m:rad>
                              </m:oMath>
                            </m:oMathPara>
                          </a14:m>
                          <a:endParaRPr lang="zh-TW" altLang="en-US" sz="15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8856483"/>
                      </a:ext>
                    </a:extLst>
                  </a:tr>
                  <a:tr h="569623">
                    <a:tc>
                      <a:txBody>
                        <a:bodyPr/>
                        <a:lstStyle/>
                        <a:p>
                          <a:pPr algn="ctr"/>
                          <a:r>
                            <a:rPr lang="zh-TW" altLang="en-US" sz="1600" b="0" i="0" kern="1200" dirty="0">
                              <a:solidFill>
                                <a:schemeClr val="tx1"/>
                              </a:solidFill>
                              <a:effectLst/>
                              <a:latin typeface="+mn-lt"/>
                              <a:ea typeface="+mn-ea"/>
                              <a:cs typeface="+mn-cs"/>
                            </a:rPr>
                            <a:t>平均絕對誤差</a:t>
                          </a:r>
                          <a:r>
                            <a:rPr lang="en-US" altLang="zh-TW" sz="1600" b="0" i="0" kern="1200" dirty="0">
                              <a:solidFill>
                                <a:schemeClr val="tx1"/>
                              </a:solidFill>
                              <a:effectLst/>
                              <a:latin typeface="+mn-lt"/>
                              <a:ea typeface="+mn-ea"/>
                              <a:cs typeface="+mn-cs"/>
                            </a:rPr>
                            <a:t>MAE</a:t>
                          </a:r>
                          <a:r>
                            <a:rPr lang="zh-TW" altLang="en-US" sz="1600" b="0" i="0" kern="1200" dirty="0">
                              <a:solidFill>
                                <a:schemeClr val="tx1"/>
                              </a:solidFill>
                              <a:effectLst/>
                              <a:latin typeface="+mn-lt"/>
                              <a:ea typeface="+mn-ea"/>
                              <a:cs typeface="+mn-cs"/>
                            </a:rPr>
                            <a:t>（</a:t>
                          </a:r>
                          <a:r>
                            <a:rPr lang="en-US" altLang="zh-TW" sz="1600" b="0" i="0" kern="1200" dirty="0">
                              <a:solidFill>
                                <a:schemeClr val="tx1"/>
                              </a:solidFill>
                              <a:effectLst/>
                              <a:latin typeface="+mn-lt"/>
                              <a:ea typeface="+mn-ea"/>
                              <a:cs typeface="+mn-cs"/>
                            </a:rPr>
                            <a:t>Mean Absolute Error</a:t>
                          </a:r>
                          <a:r>
                            <a:rPr lang="zh-TW" altLang="en-US" sz="1600" b="0" i="0" kern="1200" dirty="0">
                              <a:solidFill>
                                <a:schemeClr val="tx1"/>
                              </a:solidFill>
                              <a:effectLst/>
                              <a:latin typeface="+mn-lt"/>
                              <a:ea typeface="+mn-ea"/>
                              <a:cs typeface="+mn-cs"/>
                            </a:rPr>
                            <a:t>）</a:t>
                          </a:r>
                          <a:endParaRPr lang="zh-TW"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zh-TW" sz="1500" i="1" smtClean="0">
                                    <a:latin typeface="Cambria Math" panose="02040503050406030204" pitchFamily="18" charset="0"/>
                                  </a:rPr>
                                  <m:t>MAE</m:t>
                                </m:r>
                                <m:r>
                                  <a:rPr lang="zh-TW" altLang="en-US" sz="1500" i="1">
                                    <a:latin typeface="Cambria Math" panose="02040503050406030204" pitchFamily="18" charset="0"/>
                                  </a:rPr>
                                  <m:t> </m:t>
                                </m:r>
                                <m:r>
                                  <a:rPr lang="en-US" altLang="zh-TW" sz="1500" i="1">
                                    <a:latin typeface="Cambria Math" panose="02040503050406030204" pitchFamily="18" charset="0"/>
                                  </a:rPr>
                                  <m:t>=</m:t>
                                </m:r>
                                <m:r>
                                  <a:rPr lang="zh-TW" altLang="en-US" sz="1500" i="1">
                                    <a:latin typeface="Cambria Math" panose="02040503050406030204" pitchFamily="18" charset="0"/>
                                  </a:rPr>
                                  <m:t> </m:t>
                                </m:r>
                                <m:f>
                                  <m:fPr>
                                    <m:ctrlPr>
                                      <a:rPr lang="zh-TW" altLang="en-US" sz="1500" i="1">
                                        <a:latin typeface="Cambria Math" panose="02040503050406030204" pitchFamily="18" charset="0"/>
                                      </a:rPr>
                                    </m:ctrlPr>
                                  </m:fPr>
                                  <m:num>
                                    <m:r>
                                      <a:rPr lang="zh-TW" altLang="en-US" sz="1500" i="1">
                                        <a:latin typeface="Cambria Math" panose="02040503050406030204" pitchFamily="18" charset="0"/>
                                      </a:rPr>
                                      <m:t>1</m:t>
                                    </m:r>
                                  </m:num>
                                  <m:den>
                                    <m:r>
                                      <a:rPr lang="zh-TW" altLang="en-US" sz="1500" i="1">
                                        <a:latin typeface="Cambria Math" panose="02040503050406030204" pitchFamily="18" charset="0"/>
                                      </a:rPr>
                                      <m:t>𝑛</m:t>
                                    </m:r>
                                  </m:den>
                                </m:f>
                                <m:d>
                                  <m:dPr>
                                    <m:begChr m:val="|"/>
                                    <m:endChr m:val="|"/>
                                    <m:ctrlPr>
                                      <a:rPr lang="zh-TW" altLang="en-US" sz="1500" i="1" dirty="0">
                                        <a:latin typeface="Cambria Math" panose="02040503050406030204" pitchFamily="18" charset="0"/>
                                      </a:rPr>
                                    </m:ctrlPr>
                                  </m:dPr>
                                  <m:e>
                                    <m:sSub>
                                      <m:sSubPr>
                                        <m:ctrlPr>
                                          <a:rPr lang="zh-TW" altLang="en-US" sz="1500" i="1" dirty="0">
                                            <a:latin typeface="Cambria Math" panose="02040503050406030204" pitchFamily="18" charset="0"/>
                                          </a:rPr>
                                        </m:ctrlPr>
                                      </m:sSubPr>
                                      <m:e>
                                        <m:acc>
                                          <m:accPr>
                                            <m:chr m:val="̅"/>
                                            <m:ctrlPr>
                                              <a:rPr lang="zh-TW" altLang="en-US" sz="1500" i="1" dirty="0">
                                                <a:latin typeface="Cambria Math" panose="02040503050406030204" pitchFamily="18" charset="0"/>
                                              </a:rPr>
                                            </m:ctrlPr>
                                          </m:accPr>
                                          <m:e>
                                            <m:r>
                                              <a:rPr lang="zh-TW" altLang="en-US" sz="1500" i="1" dirty="0">
                                                <a:latin typeface="Cambria Math" panose="02040503050406030204" pitchFamily="18" charset="0"/>
                                              </a:rPr>
                                              <m:t>𝑦</m:t>
                                            </m:r>
                                          </m:e>
                                        </m:acc>
                                      </m:e>
                                      <m:sub>
                                        <m:r>
                                          <a:rPr lang="zh-TW" altLang="en-US" sz="1500" i="1" dirty="0">
                                            <a:latin typeface="Cambria Math" panose="02040503050406030204" pitchFamily="18" charset="0"/>
                                          </a:rPr>
                                          <m:t>𝑖</m:t>
                                        </m:r>
                                      </m:sub>
                                    </m:sSub>
                                    <m:r>
                                      <a:rPr lang="zh-TW" altLang="en-US" sz="1500" i="1" dirty="0">
                                        <a:latin typeface="Cambria Math" panose="02040503050406030204" pitchFamily="18" charset="0"/>
                                      </a:rPr>
                                      <m:t>−</m:t>
                                    </m:r>
                                    <m:sSub>
                                      <m:sSubPr>
                                        <m:ctrlPr>
                                          <a:rPr lang="zh-TW" altLang="en-US" sz="1500" i="1" dirty="0">
                                            <a:latin typeface="Cambria Math" panose="02040503050406030204" pitchFamily="18" charset="0"/>
                                          </a:rPr>
                                        </m:ctrlPr>
                                      </m:sSubPr>
                                      <m:e>
                                        <m:r>
                                          <a:rPr lang="zh-TW" altLang="en-US" sz="1500" i="1" dirty="0">
                                            <a:latin typeface="Cambria Math" panose="02040503050406030204" pitchFamily="18" charset="0"/>
                                          </a:rPr>
                                          <m:t>𝑦</m:t>
                                        </m:r>
                                      </m:e>
                                      <m:sub>
                                        <m:r>
                                          <a:rPr lang="zh-TW" altLang="en-US" sz="1500" i="1" dirty="0">
                                            <a:latin typeface="Cambria Math" panose="02040503050406030204" pitchFamily="18" charset="0"/>
                                          </a:rPr>
                                          <m:t>𝑖</m:t>
                                        </m:r>
                                      </m:sub>
                                    </m:sSub>
                                  </m:e>
                                </m:d>
                              </m:oMath>
                            </m:oMathPara>
                          </a14:m>
                          <a:endParaRPr lang="zh-TW" altLang="en-US" sz="1500" i="1"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5148796"/>
                      </a:ext>
                    </a:extLst>
                  </a:tr>
                  <a:tr h="1004666">
                    <a:tc>
                      <a:txBody>
                        <a:bodyPr/>
                        <a:lstStyle/>
                        <a:p>
                          <a:pPr algn="ctr"/>
                          <a:r>
                            <a:rPr lang="zh-TW" altLang="en-US" sz="1600" b="0" i="0" kern="1200" dirty="0">
                              <a:solidFill>
                                <a:schemeClr val="tx1"/>
                              </a:solidFill>
                              <a:effectLst/>
                              <a:latin typeface="+mn-lt"/>
                              <a:ea typeface="+mn-ea"/>
                              <a:cs typeface="+mn-cs"/>
                            </a:rPr>
                            <a:t>平均百分比絕對誤差</a:t>
                          </a:r>
                          <a:r>
                            <a:rPr lang="en-US" altLang="zh-TW" sz="1600" b="0" i="0" kern="1200" dirty="0">
                              <a:solidFill>
                                <a:schemeClr val="tx1"/>
                              </a:solidFill>
                              <a:effectLst/>
                              <a:latin typeface="+mn-lt"/>
                              <a:ea typeface="+mn-ea"/>
                              <a:cs typeface="+mn-cs"/>
                            </a:rPr>
                            <a:t>MAPE</a:t>
                          </a:r>
                          <a:r>
                            <a:rPr lang="zh-TW" altLang="en-US" sz="1600" b="0" i="0" kern="1200" dirty="0">
                              <a:solidFill>
                                <a:schemeClr val="tx1"/>
                              </a:solidFill>
                              <a:effectLst/>
                              <a:latin typeface="+mn-lt"/>
                              <a:ea typeface="+mn-ea"/>
                              <a:cs typeface="+mn-cs"/>
                            </a:rPr>
                            <a:t>（</a:t>
                          </a:r>
                          <a:r>
                            <a:rPr lang="en-US" altLang="zh-TW" sz="1600" b="0" i="0" kern="1200" dirty="0">
                              <a:solidFill>
                                <a:schemeClr val="tx1"/>
                              </a:solidFill>
                              <a:effectLst/>
                              <a:latin typeface="+mn-lt"/>
                              <a:ea typeface="+mn-ea"/>
                              <a:cs typeface="+mn-cs"/>
                            </a:rPr>
                            <a:t>Mean Absolute Percentage Error</a:t>
                          </a:r>
                          <a:r>
                            <a:rPr lang="zh-TW" altLang="en-US" sz="1600" b="0" i="0" kern="1200" dirty="0">
                              <a:solidFill>
                                <a:schemeClr val="tx1"/>
                              </a:solidFill>
                              <a:effectLst/>
                              <a:latin typeface="+mn-lt"/>
                              <a:ea typeface="+mn-ea"/>
                              <a:cs typeface="+mn-cs"/>
                            </a:rPr>
                            <a:t>）</a:t>
                          </a:r>
                          <a:endParaRPr lang="zh-TW"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zh-TW" sz="1500" i="1" kern="1200" smtClean="0">
                                    <a:solidFill>
                                      <a:schemeClr val="tx1"/>
                                    </a:solidFill>
                                    <a:latin typeface="Cambria Math" panose="02040503050406030204" pitchFamily="18" charset="0"/>
                                    <a:ea typeface="+mn-ea"/>
                                    <a:cs typeface="+mn-cs"/>
                                  </a:rPr>
                                  <m:t>MAPE</m:t>
                                </m:r>
                                <m:r>
                                  <a:rPr lang="zh-TW" altLang="en-US" sz="1500" i="1" kern="1200" smtClean="0">
                                    <a:solidFill>
                                      <a:schemeClr val="tx1"/>
                                    </a:solidFill>
                                    <a:latin typeface="Cambria Math" panose="02040503050406030204" pitchFamily="18" charset="0"/>
                                    <a:ea typeface="+mn-ea"/>
                                    <a:cs typeface="+mn-cs"/>
                                  </a:rPr>
                                  <m:t> </m:t>
                                </m:r>
                                <m:r>
                                  <a:rPr lang="en-US" altLang="zh-TW" sz="1500" i="1" kern="1200">
                                    <a:solidFill>
                                      <a:schemeClr val="tx1"/>
                                    </a:solidFill>
                                    <a:latin typeface="Cambria Math" panose="02040503050406030204" pitchFamily="18" charset="0"/>
                                    <a:ea typeface="+mn-ea"/>
                                    <a:cs typeface="+mn-cs"/>
                                  </a:rPr>
                                  <m:t>=</m:t>
                                </m:r>
                                <m:f>
                                  <m:fPr>
                                    <m:ctrlPr>
                                      <a:rPr lang="zh-TW" altLang="en-US" sz="1500" i="1" kern="1200" smtClean="0">
                                        <a:solidFill>
                                          <a:schemeClr val="tx1"/>
                                        </a:solidFill>
                                        <a:latin typeface="Cambria Math" panose="02040503050406030204" pitchFamily="18" charset="0"/>
                                        <a:ea typeface="+mn-ea"/>
                                        <a:cs typeface="+mn-cs"/>
                                      </a:rPr>
                                    </m:ctrlPr>
                                  </m:fPr>
                                  <m:num>
                                    <m:r>
                                      <a:rPr lang="en-US" altLang="zh-TW" sz="1500" i="1" kern="1200" smtClean="0">
                                        <a:solidFill>
                                          <a:schemeClr val="tx1"/>
                                        </a:solidFill>
                                        <a:latin typeface="Cambria Math" panose="02040503050406030204" pitchFamily="18" charset="0"/>
                                        <a:ea typeface="+mn-ea"/>
                                        <a:cs typeface="+mn-cs"/>
                                      </a:rPr>
                                      <m:t>100%</m:t>
                                    </m:r>
                                  </m:num>
                                  <m:den>
                                    <m:r>
                                      <a:rPr lang="zh-TW" altLang="en-US" sz="1500" i="1" kern="1200">
                                        <a:solidFill>
                                          <a:schemeClr val="tx1"/>
                                        </a:solidFill>
                                        <a:latin typeface="Cambria Math" panose="02040503050406030204" pitchFamily="18" charset="0"/>
                                        <a:ea typeface="+mn-ea"/>
                                        <a:cs typeface="+mn-cs"/>
                                      </a:rPr>
                                      <m:t>𝑛</m:t>
                                    </m:r>
                                  </m:den>
                                </m:f>
                                <m:nary>
                                  <m:naryPr>
                                    <m:chr m:val="∑"/>
                                    <m:limLoc m:val="undOvr"/>
                                    <m:grow m:val="on"/>
                                    <m:ctrlPr>
                                      <a:rPr lang="zh-TW" altLang="en-US" sz="1500" i="1" kern="1200">
                                        <a:solidFill>
                                          <a:schemeClr val="tx1"/>
                                        </a:solidFill>
                                        <a:latin typeface="Cambria Math" panose="02040503050406030204" pitchFamily="18" charset="0"/>
                                        <a:ea typeface="+mn-ea"/>
                                        <a:cs typeface="+mn-cs"/>
                                      </a:rPr>
                                    </m:ctrlPr>
                                  </m:naryPr>
                                  <m:sub>
                                    <m:r>
                                      <a:rPr lang="zh-TW" altLang="en-US" sz="1500" i="1" kern="1200">
                                        <a:solidFill>
                                          <a:schemeClr val="tx1"/>
                                        </a:solidFill>
                                        <a:latin typeface="Cambria Math" panose="02040503050406030204" pitchFamily="18" charset="0"/>
                                        <a:ea typeface="+mn-ea"/>
                                        <a:cs typeface="+mn-cs"/>
                                      </a:rPr>
                                      <m:t>𝑖</m:t>
                                    </m:r>
                                    <m:r>
                                      <a:rPr lang="zh-TW" altLang="en-US" sz="1500" i="1" kern="1200">
                                        <a:solidFill>
                                          <a:schemeClr val="tx1"/>
                                        </a:solidFill>
                                        <a:latin typeface="Cambria Math" panose="02040503050406030204" pitchFamily="18" charset="0"/>
                                        <a:ea typeface="+mn-ea"/>
                                        <a:cs typeface="+mn-cs"/>
                                      </a:rPr>
                                      <m:t>=1</m:t>
                                    </m:r>
                                  </m:sub>
                                  <m:sup>
                                    <m:r>
                                      <a:rPr lang="zh-TW" altLang="en-US" sz="1500" i="1" kern="1200">
                                        <a:solidFill>
                                          <a:schemeClr val="tx1"/>
                                        </a:solidFill>
                                        <a:latin typeface="Cambria Math" panose="02040503050406030204" pitchFamily="18" charset="0"/>
                                        <a:ea typeface="+mn-ea"/>
                                        <a:cs typeface="+mn-cs"/>
                                      </a:rPr>
                                      <m:t>𝑛</m:t>
                                    </m:r>
                                  </m:sup>
                                  <m:e>
                                    <m:f>
                                      <m:fPr>
                                        <m:ctrlPr>
                                          <a:rPr lang="en-US" altLang="zh-TW" sz="1500" i="1" kern="1200" smtClean="0">
                                            <a:solidFill>
                                              <a:schemeClr val="tx1"/>
                                            </a:solidFill>
                                            <a:latin typeface="Cambria Math" panose="02040503050406030204" pitchFamily="18" charset="0"/>
                                            <a:ea typeface="+mn-ea"/>
                                            <a:cs typeface="+mn-cs"/>
                                          </a:rPr>
                                        </m:ctrlPr>
                                      </m:fPr>
                                      <m:num>
                                        <m:d>
                                          <m:dPr>
                                            <m:begChr m:val="|"/>
                                            <m:endChr m:val="|"/>
                                            <m:ctrlPr>
                                              <a:rPr lang="zh-TW" altLang="en-US" sz="1500" i="1" kern="1200" dirty="0" smtClean="0">
                                                <a:solidFill>
                                                  <a:schemeClr val="tx1"/>
                                                </a:solidFill>
                                                <a:latin typeface="Cambria Math" panose="02040503050406030204" pitchFamily="18" charset="0"/>
                                                <a:ea typeface="+mn-ea"/>
                                                <a:cs typeface="+mn-cs"/>
                                              </a:rPr>
                                            </m:ctrlPr>
                                          </m:dPr>
                                          <m:e>
                                            <m:sSub>
                                              <m:sSubPr>
                                                <m:ctrlPr>
                                                  <a:rPr lang="zh-TW" altLang="en-US" sz="1500" i="1" kern="1200" dirty="0">
                                                    <a:solidFill>
                                                      <a:schemeClr val="tx1"/>
                                                    </a:solidFill>
                                                    <a:latin typeface="Cambria Math" panose="02040503050406030204" pitchFamily="18" charset="0"/>
                                                    <a:ea typeface="+mn-ea"/>
                                                    <a:cs typeface="+mn-cs"/>
                                                  </a:rPr>
                                                </m:ctrlPr>
                                              </m:sSubPr>
                                              <m:e>
                                                <m:acc>
                                                  <m:accPr>
                                                    <m:chr m:val="̅"/>
                                                    <m:ctrlPr>
                                                      <a:rPr lang="zh-TW" altLang="en-US" sz="1500" i="1" kern="1200" dirty="0">
                                                        <a:solidFill>
                                                          <a:schemeClr val="tx1"/>
                                                        </a:solidFill>
                                                        <a:latin typeface="Cambria Math" panose="02040503050406030204" pitchFamily="18" charset="0"/>
                                                        <a:ea typeface="+mn-ea"/>
                                                        <a:cs typeface="+mn-cs"/>
                                                      </a:rPr>
                                                    </m:ctrlPr>
                                                  </m:accPr>
                                                  <m:e>
                                                    <m:r>
                                                      <a:rPr lang="zh-TW" altLang="en-US" sz="1500" i="1" kern="1200" dirty="0">
                                                        <a:solidFill>
                                                          <a:schemeClr val="tx1"/>
                                                        </a:solidFill>
                                                        <a:latin typeface="Cambria Math" panose="02040503050406030204" pitchFamily="18" charset="0"/>
                                                        <a:ea typeface="+mn-ea"/>
                                                        <a:cs typeface="+mn-cs"/>
                                                      </a:rPr>
                                                      <m:t>𝑦</m:t>
                                                    </m:r>
                                                  </m:e>
                                                </m:acc>
                                              </m:e>
                                              <m:sub>
                                                <m:r>
                                                  <a:rPr lang="zh-TW" altLang="en-US" sz="1500" i="1" kern="1200" dirty="0">
                                                    <a:solidFill>
                                                      <a:schemeClr val="tx1"/>
                                                    </a:solidFill>
                                                    <a:latin typeface="Cambria Math" panose="02040503050406030204" pitchFamily="18" charset="0"/>
                                                    <a:ea typeface="+mn-ea"/>
                                                    <a:cs typeface="+mn-cs"/>
                                                  </a:rPr>
                                                  <m:t>𝑖</m:t>
                                                </m:r>
                                              </m:sub>
                                            </m:sSub>
                                            <m:r>
                                              <a:rPr lang="zh-TW" altLang="en-US" sz="1500" i="1" kern="1200" dirty="0">
                                                <a:solidFill>
                                                  <a:schemeClr val="tx1"/>
                                                </a:solidFill>
                                                <a:latin typeface="Cambria Math" panose="02040503050406030204" pitchFamily="18" charset="0"/>
                                                <a:ea typeface="+mn-ea"/>
                                                <a:cs typeface="+mn-cs"/>
                                              </a:rPr>
                                              <m:t>−</m:t>
                                            </m:r>
                                            <m:sSub>
                                              <m:sSubPr>
                                                <m:ctrlPr>
                                                  <a:rPr lang="zh-TW" altLang="en-US" sz="1500" i="1" kern="1200" dirty="0">
                                                    <a:solidFill>
                                                      <a:schemeClr val="tx1"/>
                                                    </a:solidFill>
                                                    <a:latin typeface="Cambria Math" panose="02040503050406030204" pitchFamily="18" charset="0"/>
                                                    <a:ea typeface="+mn-ea"/>
                                                    <a:cs typeface="+mn-cs"/>
                                                  </a:rPr>
                                                </m:ctrlPr>
                                              </m:sSubPr>
                                              <m:e>
                                                <m:r>
                                                  <a:rPr lang="zh-TW" altLang="en-US" sz="1500" i="1" kern="1200" dirty="0">
                                                    <a:solidFill>
                                                      <a:schemeClr val="tx1"/>
                                                    </a:solidFill>
                                                    <a:latin typeface="Cambria Math" panose="02040503050406030204" pitchFamily="18" charset="0"/>
                                                    <a:ea typeface="+mn-ea"/>
                                                    <a:cs typeface="+mn-cs"/>
                                                  </a:rPr>
                                                  <m:t>𝑦</m:t>
                                                </m:r>
                                              </m:e>
                                              <m:sub>
                                                <m:r>
                                                  <a:rPr lang="zh-TW" altLang="en-US" sz="1500" i="1" kern="1200" dirty="0">
                                                    <a:solidFill>
                                                      <a:schemeClr val="tx1"/>
                                                    </a:solidFill>
                                                    <a:latin typeface="Cambria Math" panose="02040503050406030204" pitchFamily="18" charset="0"/>
                                                    <a:ea typeface="+mn-ea"/>
                                                    <a:cs typeface="+mn-cs"/>
                                                  </a:rPr>
                                                  <m:t>𝑖</m:t>
                                                </m:r>
                                              </m:sub>
                                            </m:sSub>
                                          </m:e>
                                        </m:d>
                                      </m:num>
                                      <m:den>
                                        <m:sSub>
                                          <m:sSubPr>
                                            <m:ctrlPr>
                                              <a:rPr lang="zh-TW" altLang="en-US" sz="1500" i="1" kern="1200" dirty="0" smtClean="0">
                                                <a:solidFill>
                                                  <a:schemeClr val="tx1"/>
                                                </a:solidFill>
                                                <a:latin typeface="Cambria Math" panose="02040503050406030204" pitchFamily="18" charset="0"/>
                                                <a:ea typeface="+mn-ea"/>
                                                <a:cs typeface="+mn-cs"/>
                                              </a:rPr>
                                            </m:ctrlPr>
                                          </m:sSubPr>
                                          <m:e>
                                            <m:r>
                                              <a:rPr lang="zh-TW" altLang="en-US" sz="1500" i="1" kern="1200" dirty="0">
                                                <a:solidFill>
                                                  <a:schemeClr val="tx1"/>
                                                </a:solidFill>
                                                <a:latin typeface="Cambria Math" panose="02040503050406030204" pitchFamily="18" charset="0"/>
                                                <a:ea typeface="+mn-ea"/>
                                                <a:cs typeface="+mn-cs"/>
                                              </a:rPr>
                                              <m:t>𝑦</m:t>
                                            </m:r>
                                          </m:e>
                                          <m:sub>
                                            <m:r>
                                              <a:rPr lang="zh-TW" altLang="en-US" sz="1500" i="1" kern="1200" dirty="0">
                                                <a:solidFill>
                                                  <a:schemeClr val="tx1"/>
                                                </a:solidFill>
                                                <a:latin typeface="Cambria Math" panose="02040503050406030204" pitchFamily="18" charset="0"/>
                                                <a:ea typeface="+mn-ea"/>
                                                <a:cs typeface="+mn-cs"/>
                                              </a:rPr>
                                              <m:t>𝑖</m:t>
                                            </m:r>
                                          </m:sub>
                                        </m:sSub>
                                      </m:den>
                                    </m:f>
                                  </m:e>
                                </m:nary>
                              </m:oMath>
                            </m:oMathPara>
                          </a14:m>
                          <a:endParaRPr lang="zh-TW" altLang="en-US" sz="1500" i="1" kern="1200" dirty="0">
                            <a:solidFill>
                              <a:schemeClr val="tx1"/>
                            </a:solidFill>
                            <a:latin typeface="Cambria Math" panose="020405030504060302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4630994"/>
                      </a:ext>
                    </a:extLst>
                  </a:tr>
                </a:tbl>
              </a:graphicData>
            </a:graphic>
          </p:graphicFrame>
        </mc:Choice>
        <mc:Fallback xmlns="">
          <p:graphicFrame>
            <p:nvGraphicFramePr>
              <p:cNvPr id="16" name="表格 16">
                <a:extLst>
                  <a:ext uri="{FF2B5EF4-FFF2-40B4-BE49-F238E27FC236}">
                    <a16:creationId xmlns:a16="http://schemas.microsoft.com/office/drawing/2014/main" id="{0A294B2F-91DF-40AE-B81E-4C84C46DAFEA}"/>
                  </a:ext>
                </a:extLst>
              </p:cNvPr>
              <p:cNvGraphicFramePr>
                <a:graphicFrameLocks noGrp="1"/>
              </p:cNvGraphicFramePr>
              <p:nvPr>
                <p:extLst>
                  <p:ext uri="{D42A27DB-BD31-4B8C-83A1-F6EECF244321}">
                    <p14:modId xmlns:p14="http://schemas.microsoft.com/office/powerpoint/2010/main" val="2378628908"/>
                  </p:ext>
                </p:extLst>
              </p:nvPr>
            </p:nvGraphicFramePr>
            <p:xfrm>
              <a:off x="838200" y="3150527"/>
              <a:ext cx="10579344" cy="3218569"/>
            </p:xfrm>
            <a:graphic>
              <a:graphicData uri="http://schemas.openxmlformats.org/drawingml/2006/table">
                <a:tbl>
                  <a:tblPr firstRow="1" bandRow="1">
                    <a:tableStyleId>{2D5ABB26-0587-4C30-8999-92F81FD0307C}</a:tableStyleId>
                  </a:tblPr>
                  <a:tblGrid>
                    <a:gridCol w="5289672">
                      <a:extLst>
                        <a:ext uri="{9D8B030D-6E8A-4147-A177-3AD203B41FA5}">
                          <a16:colId xmlns:a16="http://schemas.microsoft.com/office/drawing/2014/main" val="2061596984"/>
                        </a:ext>
                      </a:extLst>
                    </a:gridCol>
                    <a:gridCol w="5289672">
                      <a:extLst>
                        <a:ext uri="{9D8B030D-6E8A-4147-A177-3AD203B41FA5}">
                          <a16:colId xmlns:a16="http://schemas.microsoft.com/office/drawing/2014/main" val="984688365"/>
                        </a:ext>
                      </a:extLst>
                    </a:gridCol>
                  </a:tblGrid>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0" dirty="0">
                              <a:solidFill>
                                <a:srgbClr val="4D4D4D"/>
                              </a:solidFill>
                              <a:effectLst/>
                            </a:rPr>
                            <a:t>均方誤差</a:t>
                          </a:r>
                          <a:r>
                            <a:rPr lang="en-US" altLang="zh-TW" sz="1600" b="0" dirty="0">
                              <a:solidFill>
                                <a:srgbClr val="4D4D4D"/>
                              </a:solidFill>
                              <a:effectLst/>
                            </a:rPr>
                            <a:t>MSE</a:t>
                          </a:r>
                          <a:r>
                            <a:rPr lang="zh-TW" altLang="en-US" sz="1600" b="0" dirty="0">
                              <a:solidFill>
                                <a:srgbClr val="4D4D4D"/>
                              </a:solidFill>
                              <a:effectLst/>
                            </a:rPr>
                            <a:t>（</a:t>
                          </a:r>
                          <a:r>
                            <a:rPr lang="en-US" altLang="zh-TW" sz="1600" b="0" dirty="0">
                              <a:solidFill>
                                <a:srgbClr val="4D4D4D"/>
                              </a:solidFill>
                              <a:effectLst/>
                            </a:rPr>
                            <a:t>Mean Square Error</a:t>
                          </a:r>
                          <a:r>
                            <a:rPr lang="zh-TW" altLang="en-US" sz="1600" b="0" dirty="0">
                              <a:solidFill>
                                <a:srgbClr val="4D4D4D"/>
                              </a:solidFill>
                              <a:effectLst/>
                            </a:rPr>
                            <a:t>）</a:t>
                          </a:r>
                          <a:endParaRPr lang="zh-TW"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TW"/>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115" t="-47619" r="-346" b="-405714"/>
                          </a:stretch>
                        </a:blipFill>
                      </a:tcPr>
                    </a:tc>
                    <a:extLst>
                      <a:ext uri="{0D108BD9-81ED-4DB2-BD59-A6C34878D82A}">
                        <a16:rowId xmlns:a16="http://schemas.microsoft.com/office/drawing/2014/main" val="2119655585"/>
                      </a:ext>
                    </a:extLst>
                  </a:tr>
                  <a:tr h="1004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0" i="0" dirty="0">
                              <a:solidFill>
                                <a:srgbClr val="4D4D4D"/>
                              </a:solidFill>
                              <a:effectLst/>
                              <a:latin typeface="-apple-system"/>
                            </a:rPr>
                            <a:t>均方根误差</a:t>
                          </a:r>
                          <a:r>
                            <a:rPr lang="en-US" altLang="zh-TW" sz="1600" b="0" i="0" dirty="0">
                              <a:solidFill>
                                <a:srgbClr val="4D4D4D"/>
                              </a:solidFill>
                              <a:effectLst/>
                              <a:latin typeface="-apple-system"/>
                            </a:rPr>
                            <a:t>RMSE</a:t>
                          </a:r>
                          <a:r>
                            <a:rPr lang="zh-TW" altLang="en-US" sz="1600" b="0" i="0" dirty="0">
                              <a:solidFill>
                                <a:srgbClr val="4D4D4D"/>
                              </a:solidFill>
                              <a:effectLst/>
                              <a:latin typeface="-apple-system"/>
                            </a:rPr>
                            <a:t>（</a:t>
                          </a:r>
                          <a:r>
                            <a:rPr lang="en-US" altLang="zh-TW" sz="1600" b="0" i="0" dirty="0">
                              <a:solidFill>
                                <a:srgbClr val="4D4D4D"/>
                              </a:solidFill>
                              <a:effectLst/>
                              <a:latin typeface="-apple-system"/>
                            </a:rPr>
                            <a:t>Root Mean Square Error</a:t>
                          </a:r>
                          <a:r>
                            <a:rPr lang="zh-TW" altLang="en-US" sz="1600" b="0" i="0" dirty="0">
                              <a:solidFill>
                                <a:srgbClr val="4D4D4D"/>
                              </a:solidFill>
                              <a:effectLst/>
                              <a:latin typeface="-apple-system"/>
                            </a:rPr>
                            <a:t>）</a:t>
                          </a:r>
                          <a:endParaRPr lang="zh-TW"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TW"/>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115" t="-93939" r="-346" b="-158182"/>
                          </a:stretch>
                        </a:blipFill>
                      </a:tcPr>
                    </a:tc>
                    <a:extLst>
                      <a:ext uri="{0D108BD9-81ED-4DB2-BD59-A6C34878D82A}">
                        <a16:rowId xmlns:a16="http://schemas.microsoft.com/office/drawing/2014/main" val="2868856483"/>
                      </a:ext>
                    </a:extLst>
                  </a:tr>
                  <a:tr h="569623">
                    <a:tc>
                      <a:txBody>
                        <a:bodyPr/>
                        <a:lstStyle/>
                        <a:p>
                          <a:pPr algn="ctr"/>
                          <a:r>
                            <a:rPr lang="zh-TW" altLang="en-US" sz="1600" b="0" i="0" kern="1200" dirty="0">
                              <a:solidFill>
                                <a:schemeClr val="tx1"/>
                              </a:solidFill>
                              <a:effectLst/>
                              <a:latin typeface="+mn-lt"/>
                              <a:ea typeface="+mn-ea"/>
                              <a:cs typeface="+mn-cs"/>
                            </a:rPr>
                            <a:t>平均絕對誤差</a:t>
                          </a:r>
                          <a:r>
                            <a:rPr lang="en-US" altLang="zh-TW" sz="1600" b="0" i="0" kern="1200" dirty="0">
                              <a:solidFill>
                                <a:schemeClr val="tx1"/>
                              </a:solidFill>
                              <a:effectLst/>
                              <a:latin typeface="+mn-lt"/>
                              <a:ea typeface="+mn-ea"/>
                              <a:cs typeface="+mn-cs"/>
                            </a:rPr>
                            <a:t>MAE</a:t>
                          </a:r>
                          <a:r>
                            <a:rPr lang="zh-TW" altLang="en-US" sz="1600" b="0" i="0" kern="1200" dirty="0">
                              <a:solidFill>
                                <a:schemeClr val="tx1"/>
                              </a:solidFill>
                              <a:effectLst/>
                              <a:latin typeface="+mn-lt"/>
                              <a:ea typeface="+mn-ea"/>
                              <a:cs typeface="+mn-cs"/>
                            </a:rPr>
                            <a:t>（</a:t>
                          </a:r>
                          <a:r>
                            <a:rPr lang="en-US" altLang="zh-TW" sz="1600" b="0" i="0" kern="1200" dirty="0">
                              <a:solidFill>
                                <a:schemeClr val="tx1"/>
                              </a:solidFill>
                              <a:effectLst/>
                              <a:latin typeface="+mn-lt"/>
                              <a:ea typeface="+mn-ea"/>
                              <a:cs typeface="+mn-cs"/>
                            </a:rPr>
                            <a:t>Mean Absolute Error</a:t>
                          </a:r>
                          <a:r>
                            <a:rPr lang="zh-TW" altLang="en-US" sz="1600" b="0" i="0" kern="1200" dirty="0">
                              <a:solidFill>
                                <a:schemeClr val="tx1"/>
                              </a:solidFill>
                              <a:effectLst/>
                              <a:latin typeface="+mn-lt"/>
                              <a:ea typeface="+mn-ea"/>
                              <a:cs typeface="+mn-cs"/>
                            </a:rPr>
                            <a:t>）</a:t>
                          </a:r>
                          <a:endParaRPr lang="zh-TW"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TW"/>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115" t="-340426" r="-346" b="-177660"/>
                          </a:stretch>
                        </a:blipFill>
                      </a:tcPr>
                    </a:tc>
                    <a:extLst>
                      <a:ext uri="{0D108BD9-81ED-4DB2-BD59-A6C34878D82A}">
                        <a16:rowId xmlns:a16="http://schemas.microsoft.com/office/drawing/2014/main" val="3515148796"/>
                      </a:ext>
                    </a:extLst>
                  </a:tr>
                  <a:tr h="1004666">
                    <a:tc>
                      <a:txBody>
                        <a:bodyPr/>
                        <a:lstStyle/>
                        <a:p>
                          <a:pPr algn="ctr"/>
                          <a:r>
                            <a:rPr lang="zh-TW" altLang="en-US" sz="1600" b="0" i="0" kern="1200" dirty="0">
                              <a:solidFill>
                                <a:schemeClr val="tx1"/>
                              </a:solidFill>
                              <a:effectLst/>
                              <a:latin typeface="+mn-lt"/>
                              <a:ea typeface="+mn-ea"/>
                              <a:cs typeface="+mn-cs"/>
                            </a:rPr>
                            <a:t>平均百分比絕對誤差</a:t>
                          </a:r>
                          <a:r>
                            <a:rPr lang="en-US" altLang="zh-TW" sz="1600" b="0" i="0" kern="1200" dirty="0">
                              <a:solidFill>
                                <a:schemeClr val="tx1"/>
                              </a:solidFill>
                              <a:effectLst/>
                              <a:latin typeface="+mn-lt"/>
                              <a:ea typeface="+mn-ea"/>
                              <a:cs typeface="+mn-cs"/>
                            </a:rPr>
                            <a:t>MAPE</a:t>
                          </a:r>
                          <a:r>
                            <a:rPr lang="zh-TW" altLang="en-US" sz="1600" b="0" i="0" kern="1200" dirty="0">
                              <a:solidFill>
                                <a:schemeClr val="tx1"/>
                              </a:solidFill>
                              <a:effectLst/>
                              <a:latin typeface="+mn-lt"/>
                              <a:ea typeface="+mn-ea"/>
                              <a:cs typeface="+mn-cs"/>
                            </a:rPr>
                            <a:t>（</a:t>
                          </a:r>
                          <a:r>
                            <a:rPr lang="en-US" altLang="zh-TW" sz="1600" b="0" i="0" kern="1200" dirty="0">
                              <a:solidFill>
                                <a:schemeClr val="tx1"/>
                              </a:solidFill>
                              <a:effectLst/>
                              <a:latin typeface="+mn-lt"/>
                              <a:ea typeface="+mn-ea"/>
                              <a:cs typeface="+mn-cs"/>
                            </a:rPr>
                            <a:t>Mean Absolute Percentage Error</a:t>
                          </a:r>
                          <a:r>
                            <a:rPr lang="zh-TW" altLang="en-US" sz="1600" b="0" i="0" kern="1200" dirty="0">
                              <a:solidFill>
                                <a:schemeClr val="tx1"/>
                              </a:solidFill>
                              <a:effectLst/>
                              <a:latin typeface="+mn-lt"/>
                              <a:ea typeface="+mn-ea"/>
                              <a:cs typeface="+mn-cs"/>
                            </a:rPr>
                            <a:t>）</a:t>
                          </a:r>
                          <a:endParaRPr lang="zh-TW"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TW"/>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115" t="-250909" r="-346" b="-1212"/>
                          </a:stretch>
                        </a:blipFill>
                      </a:tcPr>
                    </a:tc>
                    <a:extLst>
                      <a:ext uri="{0D108BD9-81ED-4DB2-BD59-A6C34878D82A}">
                        <a16:rowId xmlns:a16="http://schemas.microsoft.com/office/drawing/2014/main" val="1474630994"/>
                      </a:ext>
                    </a:extLst>
                  </a:tr>
                </a:tbl>
              </a:graphicData>
            </a:graphic>
          </p:graphicFrame>
        </mc:Fallback>
      </mc:AlternateContent>
    </p:spTree>
    <p:extLst>
      <p:ext uri="{BB962C8B-B14F-4D97-AF65-F5344CB8AC3E}">
        <p14:creationId xmlns:p14="http://schemas.microsoft.com/office/powerpoint/2010/main" val="3523334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標題 1">
            <a:extLst>
              <a:ext uri="{FF2B5EF4-FFF2-40B4-BE49-F238E27FC236}">
                <a16:creationId xmlns:a16="http://schemas.microsoft.com/office/drawing/2014/main" id="{4D899CB2-EA6C-46CF-9794-62A3C6D83C9F}"/>
              </a:ext>
            </a:extLst>
          </p:cNvPr>
          <p:cNvSpPr>
            <a:spLocks noGrp="1"/>
          </p:cNvSpPr>
          <p:nvPr>
            <p:ph type="title"/>
          </p:nvPr>
        </p:nvSpPr>
        <p:spPr>
          <a:xfrm>
            <a:off x="640080" y="325369"/>
            <a:ext cx="4368602" cy="1956841"/>
          </a:xfrm>
        </p:spPr>
        <p:txBody>
          <a:bodyPr anchor="b">
            <a:normAutofit/>
          </a:bodyPr>
          <a:lstStyle/>
          <a:p>
            <a:r>
              <a:rPr lang="zh-TW" altLang="en-US" sz="5400"/>
              <a:t>研究目的</a:t>
            </a:r>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內容版面配置區 2">
            <a:extLst>
              <a:ext uri="{FF2B5EF4-FFF2-40B4-BE49-F238E27FC236}">
                <a16:creationId xmlns:a16="http://schemas.microsoft.com/office/drawing/2014/main" id="{38B74F98-C187-4FDE-A42F-0B61F9A063CE}"/>
              </a:ext>
            </a:extLst>
          </p:cNvPr>
          <p:cNvSpPr>
            <a:spLocks noGrp="1"/>
          </p:cNvSpPr>
          <p:nvPr>
            <p:ph sz="quarter" idx="13"/>
          </p:nvPr>
        </p:nvSpPr>
        <p:spPr>
          <a:xfrm>
            <a:off x="640080" y="2872899"/>
            <a:ext cx="4243589" cy="3320668"/>
          </a:xfrm>
        </p:spPr>
        <p:txBody>
          <a:bodyPr>
            <a:normAutofit/>
          </a:bodyPr>
          <a:lstStyle/>
          <a:p>
            <a:pPr marL="0" indent="0">
              <a:buNone/>
            </a:pPr>
            <a:r>
              <a:rPr lang="zh-TW" altLang="en-US" sz="2200" dirty="0">
                <a:effectLst/>
                <a:latin typeface="Calibri" panose="020F0502020204030204" pitchFamily="34" charset="0"/>
                <a:ea typeface="新細明體" panose="02020500000000000000" pitchFamily="18" charset="-120"/>
                <a:cs typeface="Times New Roman" panose="02020603050405020304" pitchFamily="18" charset="0"/>
              </a:rPr>
              <a:t>利用特斯拉的股票分析研究</a:t>
            </a:r>
            <a:endParaRPr lang="en-US" altLang="zh-TW" sz="2200" dirty="0">
              <a:effectLst/>
              <a:latin typeface="Calibri" panose="020F0502020204030204" pitchFamily="34" charset="0"/>
              <a:ea typeface="新細明體" panose="02020500000000000000" pitchFamily="18" charset="-120"/>
              <a:cs typeface="Times New Roman" panose="02020603050405020304" pitchFamily="18" charset="0"/>
            </a:endParaRPr>
          </a:p>
          <a:p>
            <a:pPr marL="0" indent="0">
              <a:buNone/>
            </a:pPr>
            <a:r>
              <a:rPr lang="en-US" altLang="zh-TW" sz="2200" dirty="0">
                <a:effectLst/>
                <a:latin typeface="Calibri" panose="020F0502020204030204" pitchFamily="34" charset="0"/>
                <a:ea typeface="新細明體" panose="02020500000000000000" pitchFamily="18" charset="-120"/>
                <a:cs typeface="Times New Roman" panose="02020603050405020304" pitchFamily="18" charset="0"/>
              </a:rPr>
              <a:t>LSTM</a:t>
            </a:r>
            <a:r>
              <a:rPr lang="zh-TW" altLang="zh-TW" sz="2200" dirty="0">
                <a:effectLst/>
                <a:latin typeface="Calibri" panose="020F0502020204030204" pitchFamily="34" charset="0"/>
                <a:ea typeface="新細明體" panose="02020500000000000000" pitchFamily="18" charset="-120"/>
                <a:cs typeface="Times New Roman" panose="02020603050405020304" pitchFamily="18" charset="0"/>
              </a:rPr>
              <a:t>模型</a:t>
            </a:r>
            <a:r>
              <a:rPr lang="zh-TW" altLang="en-US" sz="2200" dirty="0">
                <a:effectLst/>
                <a:latin typeface="Calibri" panose="020F0502020204030204" pitchFamily="34" charset="0"/>
                <a:ea typeface="新細明體" panose="02020500000000000000" pitchFamily="18" charset="-120"/>
                <a:cs typeface="Times New Roman" panose="02020603050405020304" pitchFamily="18" charset="0"/>
              </a:rPr>
              <a:t>及</a:t>
            </a:r>
            <a:r>
              <a:rPr lang="en-US" altLang="zh-TW" sz="2200" dirty="0">
                <a:effectLst/>
                <a:latin typeface="Calibri" panose="020F0502020204030204" pitchFamily="34" charset="0"/>
                <a:ea typeface="新細明體" panose="02020500000000000000" pitchFamily="18" charset="-120"/>
                <a:cs typeface="Times New Roman" panose="02020603050405020304" pitchFamily="18" charset="0"/>
              </a:rPr>
              <a:t>ARIMA</a:t>
            </a:r>
            <a:r>
              <a:rPr lang="zh-TW" altLang="zh-TW" sz="2200" dirty="0">
                <a:effectLst/>
                <a:latin typeface="Calibri" panose="020F0502020204030204" pitchFamily="34" charset="0"/>
                <a:ea typeface="新細明體" panose="02020500000000000000" pitchFamily="18" charset="-120"/>
                <a:cs typeface="Times New Roman" panose="02020603050405020304" pitchFamily="18" charset="0"/>
              </a:rPr>
              <a:t>模型</a:t>
            </a:r>
            <a:r>
              <a:rPr lang="zh-TW" altLang="en-US" sz="2200" dirty="0">
                <a:effectLst/>
                <a:latin typeface="Calibri" panose="020F0502020204030204" pitchFamily="34" charset="0"/>
                <a:ea typeface="新細明體" panose="02020500000000000000" pitchFamily="18" charset="-120"/>
                <a:cs typeface="Times New Roman" panose="02020603050405020304" pitchFamily="18" charset="0"/>
              </a:rPr>
              <a:t>的表現</a:t>
            </a:r>
            <a:endParaRPr lang="zh-TW" altLang="en-US" sz="2200" dirty="0"/>
          </a:p>
        </p:txBody>
      </p:sp>
      <p:pic>
        <p:nvPicPr>
          <p:cNvPr id="4" name="圖片 3">
            <a:extLst>
              <a:ext uri="{FF2B5EF4-FFF2-40B4-BE49-F238E27FC236}">
                <a16:creationId xmlns:a16="http://schemas.microsoft.com/office/drawing/2014/main" id="{9E71805A-2F5C-448E-8BE9-4E353A7D4CE7}"/>
              </a:ext>
            </a:extLst>
          </p:cNvPr>
          <p:cNvPicPr>
            <a:picLocks noChangeAspect="1"/>
          </p:cNvPicPr>
          <p:nvPr/>
        </p:nvPicPr>
        <p:blipFill rotWithShape="1">
          <a:blip r:embed="rId2"/>
          <a:srcRect l="10756" r="3282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577669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4CBDBB-4FBD-4B9E-BD01-054A81D43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B01A6F03-171F-40B2-8B2C-A061B89241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4" name="Rectangle 13">
            <a:extLst>
              <a:ext uri="{FF2B5EF4-FFF2-40B4-BE49-F238E27FC236}">
                <a16:creationId xmlns:a16="http://schemas.microsoft.com/office/drawing/2014/main" id="{72C4834C-B602-4125-8264-BD0D55A58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172EE5-132F-4DD4-8855-4DBBD9C3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標題 1">
            <a:extLst>
              <a:ext uri="{FF2B5EF4-FFF2-40B4-BE49-F238E27FC236}">
                <a16:creationId xmlns:a16="http://schemas.microsoft.com/office/drawing/2014/main" id="{6302BBD4-A0CF-42F2-BF53-3CC833CAAAD7}"/>
              </a:ext>
            </a:extLst>
          </p:cNvPr>
          <p:cNvSpPr>
            <a:spLocks noGrp="1"/>
          </p:cNvSpPr>
          <p:nvPr>
            <p:ph type="title"/>
          </p:nvPr>
        </p:nvSpPr>
        <p:spPr>
          <a:xfrm>
            <a:off x="1998875" y="1302871"/>
            <a:ext cx="8188026" cy="2044650"/>
          </a:xfrm>
        </p:spPr>
        <p:txBody>
          <a:bodyPr anchor="b">
            <a:normAutofit/>
          </a:bodyPr>
          <a:lstStyle/>
          <a:p>
            <a:pPr algn="ctr"/>
            <a:r>
              <a:rPr lang="zh-TW" altLang="en-US" sz="4800"/>
              <a:t>參考網址</a:t>
            </a:r>
          </a:p>
        </p:txBody>
      </p:sp>
      <p:sp>
        <p:nvSpPr>
          <p:cNvPr id="3" name="內容版面配置區 2">
            <a:extLst>
              <a:ext uri="{FF2B5EF4-FFF2-40B4-BE49-F238E27FC236}">
                <a16:creationId xmlns:a16="http://schemas.microsoft.com/office/drawing/2014/main" id="{164D9F0E-0648-48EB-90E5-3BD90E14BE7F}"/>
              </a:ext>
            </a:extLst>
          </p:cNvPr>
          <p:cNvSpPr>
            <a:spLocks noGrp="1"/>
          </p:cNvSpPr>
          <p:nvPr>
            <p:ph idx="1"/>
          </p:nvPr>
        </p:nvSpPr>
        <p:spPr>
          <a:xfrm>
            <a:off x="1993641" y="3519236"/>
            <a:ext cx="8192843" cy="2057046"/>
          </a:xfrm>
        </p:spPr>
        <p:txBody>
          <a:bodyPr anchor="t">
            <a:normAutofit/>
          </a:bodyPr>
          <a:lstStyle/>
          <a:p>
            <a:pPr algn="ctr" fontAlgn="base"/>
            <a:r>
              <a:rPr lang="en-US" altLang="zh-TW" sz="1300" b="0" i="0" u="none" strike="noStrike">
                <a:effectLst/>
                <a:latin typeface="arial" panose="020B0604020202020204" pitchFamily="34" charset="0"/>
                <a:hlinkClick r:id="rId3"/>
              </a:rPr>
              <a:t>ARIMA</a:t>
            </a:r>
            <a:r>
              <a:rPr lang="zh-TW" altLang="en-US" sz="1300" b="0" i="0" u="none" strike="noStrike">
                <a:effectLst/>
                <a:latin typeface="arial" panose="020B0604020202020204" pitchFamily="34" charset="0"/>
                <a:hlinkClick r:id="rId3"/>
              </a:rPr>
              <a:t>模型</a:t>
            </a:r>
            <a:r>
              <a:rPr lang="en-US" altLang="zh-TW" sz="1300" b="0" i="0" u="none" strike="noStrike">
                <a:effectLst/>
                <a:latin typeface="arial" panose="020B0604020202020204" pitchFamily="34" charset="0"/>
                <a:hlinkClick r:id="rId3"/>
              </a:rPr>
              <a:t>- MBA</a:t>
            </a:r>
            <a:r>
              <a:rPr lang="zh-TW" altLang="en-US" sz="1300" b="0" i="0" u="none" strike="noStrike">
                <a:effectLst/>
                <a:latin typeface="arial" panose="020B0604020202020204" pitchFamily="34" charset="0"/>
                <a:hlinkClick r:id="rId3"/>
              </a:rPr>
              <a:t>智库百科</a:t>
            </a:r>
          </a:p>
          <a:p>
            <a:pPr algn="ctr"/>
            <a:r>
              <a:rPr lang="en-US" altLang="zh-TW" sz="1300" b="0" i="0" u="sng">
                <a:effectLst/>
                <a:latin typeface="arial" panose="020B0604020202020204" pitchFamily="34" charset="0"/>
                <a:hlinkClick r:id="rId4"/>
              </a:rPr>
              <a:t>ARIMA</a:t>
            </a:r>
            <a:r>
              <a:rPr lang="zh-TW" altLang="en-US" sz="1300" b="0" i="0" u="sng">
                <a:effectLst/>
                <a:latin typeface="arial" panose="020B0604020202020204" pitchFamily="34" charset="0"/>
                <a:hlinkClick r:id="rId4"/>
              </a:rPr>
              <a:t>模型</a:t>
            </a:r>
            <a:r>
              <a:rPr lang="en-US" altLang="zh-TW" sz="1300" b="0" i="0" u="sng">
                <a:effectLst/>
                <a:latin typeface="arial" panose="020B0604020202020204" pitchFamily="34" charset="0"/>
                <a:hlinkClick r:id="rId4"/>
              </a:rPr>
              <a:t>- </a:t>
            </a:r>
            <a:r>
              <a:rPr lang="zh-TW" altLang="en-US" sz="1300" b="0" i="0" u="sng">
                <a:effectLst/>
                <a:latin typeface="arial" panose="020B0604020202020204" pitchFamily="34" charset="0"/>
                <a:hlinkClick r:id="rId4"/>
              </a:rPr>
              <a:t>維基百科，自由的百科全書 </a:t>
            </a:r>
            <a:r>
              <a:rPr lang="en-US" altLang="zh-TW" sz="1300" b="0" i="0" u="sng">
                <a:effectLst/>
                <a:latin typeface="arial" panose="020B0604020202020204" pitchFamily="34" charset="0"/>
                <a:hlinkClick r:id="rId4"/>
              </a:rPr>
              <a:t>- Wikipedia</a:t>
            </a:r>
          </a:p>
          <a:p>
            <a:pPr algn="ctr"/>
            <a:r>
              <a:rPr lang="zh-TW" altLang="en-US" sz="1300">
                <a:latin typeface="Source Sans Pro" panose="020B0503030403020204" pitchFamily="34" charset="0"/>
                <a:hlinkClick r:id="rId5"/>
              </a:rPr>
              <a:t>時間序列</a:t>
            </a:r>
            <a:r>
              <a:rPr lang="en-US" altLang="zh-TW" sz="1300">
                <a:latin typeface="Source Sans Pro" panose="020B0503030403020204" pitchFamily="34" charset="0"/>
                <a:hlinkClick r:id="rId5"/>
              </a:rPr>
              <a:t>--ARIMA</a:t>
            </a:r>
            <a:r>
              <a:rPr lang="zh-TW" altLang="en-US" sz="1300">
                <a:latin typeface="Source Sans Pro" panose="020B0503030403020204" pitchFamily="34" charset="0"/>
                <a:hlinkClick r:id="rId5"/>
              </a:rPr>
              <a:t>（原理簡單應用</a:t>
            </a:r>
            <a:endParaRPr lang="en-US" altLang="zh-TW" sz="1300">
              <a:latin typeface="Source Sans Pro" panose="020B0503030403020204" pitchFamily="34" charset="0"/>
            </a:endParaRPr>
          </a:p>
          <a:p>
            <a:pPr algn="ctr"/>
            <a:r>
              <a:rPr lang="en-US" altLang="zh-TW" sz="1300">
                <a:hlinkClick r:id="rId6"/>
              </a:rPr>
              <a:t>R</a:t>
            </a:r>
            <a:r>
              <a:rPr lang="zh-TW" altLang="en-US" sz="1300">
                <a:hlinkClick r:id="rId6"/>
              </a:rPr>
              <a:t>語言自學日記</a:t>
            </a:r>
            <a:r>
              <a:rPr lang="en-US" altLang="zh-TW" sz="1300">
                <a:hlinkClick r:id="rId6"/>
              </a:rPr>
              <a:t>(13) -</a:t>
            </a:r>
            <a:r>
              <a:rPr lang="zh-TW" altLang="en-US" sz="1300">
                <a:hlinkClick r:id="rId6"/>
              </a:rPr>
              <a:t>處理趨勢問題</a:t>
            </a:r>
            <a:endParaRPr lang="en-US" altLang="zh-TW" sz="1300"/>
          </a:p>
          <a:p>
            <a:pPr algn="ctr"/>
            <a:r>
              <a:rPr lang="en-US" altLang="zh-TW" sz="1300">
                <a:latin typeface="fell"/>
                <a:hlinkClick r:id="rId7"/>
              </a:rPr>
              <a:t>R</a:t>
            </a:r>
            <a:r>
              <a:rPr lang="zh-TW" altLang="en-US" sz="1300">
                <a:latin typeface="fell"/>
                <a:hlinkClick r:id="rId7"/>
              </a:rPr>
              <a:t>語言自學日記</a:t>
            </a:r>
            <a:r>
              <a:rPr lang="en-US" altLang="zh-TW" sz="1300">
                <a:latin typeface="fell"/>
                <a:hlinkClick r:id="rId7"/>
              </a:rPr>
              <a:t>(14) -ARIMA</a:t>
            </a:r>
            <a:r>
              <a:rPr lang="zh-TW" altLang="en-US" sz="1300">
                <a:latin typeface="fell"/>
                <a:hlinkClick r:id="rId7"/>
              </a:rPr>
              <a:t>模型簡介與</a:t>
            </a:r>
            <a:r>
              <a:rPr lang="zh-TW" altLang="en-US" sz="1300" b="1">
                <a:latin typeface="fell"/>
                <a:hlinkClick r:id="rId7"/>
              </a:rPr>
              <a:t>定階</a:t>
            </a:r>
            <a:endParaRPr lang="zh-TW" altLang="en-US" sz="1300">
              <a:latin typeface="fell"/>
            </a:endParaRPr>
          </a:p>
          <a:p>
            <a:pPr marL="0" indent="0" algn="ctr">
              <a:buNone/>
            </a:pPr>
            <a:br>
              <a:rPr lang="zh-TW" altLang="en-US" sz="1300"/>
            </a:br>
            <a:endParaRPr lang="zh-TW" altLang="en-US" sz="1300"/>
          </a:p>
        </p:txBody>
      </p:sp>
    </p:spTree>
    <p:extLst>
      <p:ext uri="{BB962C8B-B14F-4D97-AF65-F5344CB8AC3E}">
        <p14:creationId xmlns:p14="http://schemas.microsoft.com/office/powerpoint/2010/main" val="2059141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4CBDBB-4FBD-4B9E-BD01-054A81D43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B01A6F03-171F-40B2-8B2C-A061B89241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4" name="Rectangle 13">
            <a:extLst>
              <a:ext uri="{FF2B5EF4-FFF2-40B4-BE49-F238E27FC236}">
                <a16:creationId xmlns:a16="http://schemas.microsoft.com/office/drawing/2014/main" id="{72C4834C-B602-4125-8264-BD0D55A58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172EE5-132F-4DD4-8855-4DBBD9C3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標題 1">
            <a:extLst>
              <a:ext uri="{FF2B5EF4-FFF2-40B4-BE49-F238E27FC236}">
                <a16:creationId xmlns:a16="http://schemas.microsoft.com/office/drawing/2014/main" id="{6302BBD4-A0CF-42F2-BF53-3CC833CAAAD7}"/>
              </a:ext>
            </a:extLst>
          </p:cNvPr>
          <p:cNvSpPr>
            <a:spLocks noGrp="1"/>
          </p:cNvSpPr>
          <p:nvPr>
            <p:ph type="title"/>
          </p:nvPr>
        </p:nvSpPr>
        <p:spPr>
          <a:xfrm>
            <a:off x="995844" y="1118765"/>
            <a:ext cx="10195740" cy="729700"/>
          </a:xfrm>
        </p:spPr>
        <p:txBody>
          <a:bodyPr anchor="b">
            <a:normAutofit fontScale="90000"/>
          </a:bodyPr>
          <a:lstStyle/>
          <a:p>
            <a:pPr algn="ctr"/>
            <a:r>
              <a:rPr lang="zh-TW" altLang="en-US" sz="4800" dirty="0"/>
              <a:t>分工表</a:t>
            </a:r>
          </a:p>
        </p:txBody>
      </p:sp>
      <p:sp>
        <p:nvSpPr>
          <p:cNvPr id="3" name="內容版面配置區 2">
            <a:extLst>
              <a:ext uri="{FF2B5EF4-FFF2-40B4-BE49-F238E27FC236}">
                <a16:creationId xmlns:a16="http://schemas.microsoft.com/office/drawing/2014/main" id="{164D9F0E-0648-48EB-90E5-3BD90E14BE7F}"/>
              </a:ext>
            </a:extLst>
          </p:cNvPr>
          <p:cNvSpPr>
            <a:spLocks noGrp="1"/>
          </p:cNvSpPr>
          <p:nvPr>
            <p:ph idx="1"/>
          </p:nvPr>
        </p:nvSpPr>
        <p:spPr>
          <a:xfrm>
            <a:off x="1993641" y="3519236"/>
            <a:ext cx="8192843" cy="2057046"/>
          </a:xfrm>
        </p:spPr>
        <p:txBody>
          <a:bodyPr anchor="t">
            <a:normAutofit/>
          </a:bodyPr>
          <a:lstStyle/>
          <a:p>
            <a:pPr marL="0" indent="0" algn="ctr">
              <a:buNone/>
            </a:pPr>
            <a:br>
              <a:rPr lang="zh-TW" altLang="en-US" sz="1300" dirty="0"/>
            </a:br>
            <a:endParaRPr lang="zh-TW" altLang="en-US" sz="1300" dirty="0"/>
          </a:p>
        </p:txBody>
      </p:sp>
      <p:graphicFrame>
        <p:nvGraphicFramePr>
          <p:cNvPr id="4" name="表格 4">
            <a:extLst>
              <a:ext uri="{FF2B5EF4-FFF2-40B4-BE49-F238E27FC236}">
                <a16:creationId xmlns:a16="http://schemas.microsoft.com/office/drawing/2014/main" id="{61FE6A40-1D21-422D-9A01-DC68853FD1A8}"/>
              </a:ext>
            </a:extLst>
          </p:cNvPr>
          <p:cNvGraphicFramePr>
            <a:graphicFrameLocks noGrp="1"/>
          </p:cNvGraphicFramePr>
          <p:nvPr>
            <p:extLst>
              <p:ext uri="{D42A27DB-BD31-4B8C-83A1-F6EECF244321}">
                <p14:modId xmlns:p14="http://schemas.microsoft.com/office/powerpoint/2010/main" val="1357699843"/>
              </p:ext>
            </p:extLst>
          </p:nvPr>
        </p:nvGraphicFramePr>
        <p:xfrm>
          <a:off x="2290916" y="2084440"/>
          <a:ext cx="7639664" cy="2143431"/>
        </p:xfrm>
        <a:graphic>
          <a:graphicData uri="http://schemas.openxmlformats.org/drawingml/2006/table">
            <a:tbl>
              <a:tblPr firstRow="1" bandRow="1">
                <a:tableStyleId>{5940675A-B579-460E-94D1-54222C63F5DA}</a:tableStyleId>
              </a:tblPr>
              <a:tblGrid>
                <a:gridCol w="1909916">
                  <a:extLst>
                    <a:ext uri="{9D8B030D-6E8A-4147-A177-3AD203B41FA5}">
                      <a16:colId xmlns:a16="http://schemas.microsoft.com/office/drawing/2014/main" val="1860579758"/>
                    </a:ext>
                  </a:extLst>
                </a:gridCol>
                <a:gridCol w="1909916">
                  <a:extLst>
                    <a:ext uri="{9D8B030D-6E8A-4147-A177-3AD203B41FA5}">
                      <a16:colId xmlns:a16="http://schemas.microsoft.com/office/drawing/2014/main" val="2314655275"/>
                    </a:ext>
                  </a:extLst>
                </a:gridCol>
                <a:gridCol w="1909916">
                  <a:extLst>
                    <a:ext uri="{9D8B030D-6E8A-4147-A177-3AD203B41FA5}">
                      <a16:colId xmlns:a16="http://schemas.microsoft.com/office/drawing/2014/main" val="855575751"/>
                    </a:ext>
                  </a:extLst>
                </a:gridCol>
                <a:gridCol w="1909916">
                  <a:extLst>
                    <a:ext uri="{9D8B030D-6E8A-4147-A177-3AD203B41FA5}">
                      <a16:colId xmlns:a16="http://schemas.microsoft.com/office/drawing/2014/main" val="2186848141"/>
                    </a:ext>
                  </a:extLst>
                </a:gridCol>
              </a:tblGrid>
              <a:tr h="714477">
                <a:tc>
                  <a:txBody>
                    <a:bodyPr/>
                    <a:lstStyle/>
                    <a:p>
                      <a:pPr algn="ctr"/>
                      <a:r>
                        <a:rPr lang="zh-TW" altLang="en-US" dirty="0"/>
                        <a:t>姓名</a:t>
                      </a:r>
                    </a:p>
                  </a:txBody>
                  <a:tcPr/>
                </a:tc>
                <a:tc>
                  <a:txBody>
                    <a:bodyPr/>
                    <a:lstStyle/>
                    <a:p>
                      <a:pPr algn="ctr"/>
                      <a:r>
                        <a:rPr lang="zh-TW" altLang="en-US" dirty="0"/>
                        <a:t>鄭瑞宇</a:t>
                      </a:r>
                    </a:p>
                  </a:txBody>
                  <a:tcPr/>
                </a:tc>
                <a:tc>
                  <a:txBody>
                    <a:bodyPr/>
                    <a:lstStyle/>
                    <a:p>
                      <a:pPr algn="ctr"/>
                      <a:r>
                        <a:rPr lang="zh-TW" altLang="en-US" dirty="0"/>
                        <a:t>莊詠鈞</a:t>
                      </a:r>
                    </a:p>
                  </a:txBody>
                  <a:tcPr/>
                </a:tc>
                <a:tc>
                  <a:txBody>
                    <a:bodyPr/>
                    <a:lstStyle/>
                    <a:p>
                      <a:pPr algn="ctr"/>
                      <a:r>
                        <a:rPr lang="zh-TW" altLang="en-US" dirty="0"/>
                        <a:t>莊家任</a:t>
                      </a:r>
                    </a:p>
                  </a:txBody>
                  <a:tcPr/>
                </a:tc>
                <a:extLst>
                  <a:ext uri="{0D108BD9-81ED-4DB2-BD59-A6C34878D82A}">
                    <a16:rowId xmlns:a16="http://schemas.microsoft.com/office/drawing/2014/main" val="463611846"/>
                  </a:ext>
                </a:extLst>
              </a:tr>
              <a:tr h="1428954">
                <a:tc>
                  <a:txBody>
                    <a:bodyPr/>
                    <a:lstStyle/>
                    <a:p>
                      <a:pPr algn="ctr"/>
                      <a:r>
                        <a:rPr lang="zh-TW" altLang="en-US" dirty="0"/>
                        <a:t>工作</a:t>
                      </a:r>
                    </a:p>
                  </a:txBody>
                  <a:tcPr/>
                </a:tc>
                <a:tc>
                  <a:txBody>
                    <a:bodyPr/>
                    <a:lstStyle/>
                    <a:p>
                      <a:pPr algn="ctr"/>
                      <a:r>
                        <a:rPr lang="zh-TW" altLang="en-US" dirty="0"/>
                        <a:t>資料處理</a:t>
                      </a:r>
                      <a:br>
                        <a:rPr lang="en-US" altLang="zh-TW" dirty="0"/>
                      </a:br>
                      <a:r>
                        <a:rPr lang="en-US" altLang="zh-TW" dirty="0"/>
                        <a:t>ARIMA</a:t>
                      </a:r>
                      <a:r>
                        <a:rPr lang="zh-TW" altLang="en-US" dirty="0"/>
                        <a:t>模型</a:t>
                      </a:r>
                    </a:p>
                  </a:txBody>
                  <a:tcPr/>
                </a:tc>
                <a:tc>
                  <a:txBody>
                    <a:bodyPr/>
                    <a:lstStyle/>
                    <a:p>
                      <a:pPr algn="ctr"/>
                      <a:r>
                        <a:rPr lang="en-US" altLang="zh-TW" dirty="0"/>
                        <a:t>LSTM</a:t>
                      </a:r>
                      <a:r>
                        <a:rPr lang="zh-TW" altLang="en-US" dirty="0"/>
                        <a:t>模型</a:t>
                      </a:r>
                      <a:endParaRPr lang="en-US" altLang="zh-TW" dirty="0"/>
                    </a:p>
                    <a:p>
                      <a:pPr algn="ctr"/>
                      <a:r>
                        <a:rPr lang="zh-TW" altLang="en-US" dirty="0"/>
                        <a:t>兩模型比較</a:t>
                      </a:r>
                    </a:p>
                  </a:txBody>
                  <a:tcPr/>
                </a:tc>
                <a:tc>
                  <a:txBody>
                    <a:bodyPr/>
                    <a:lstStyle/>
                    <a:p>
                      <a:pPr algn="ctr"/>
                      <a:r>
                        <a:rPr lang="zh-TW" altLang="en-US" dirty="0"/>
                        <a:t>資料處理</a:t>
                      </a:r>
                      <a:endParaRPr lang="en-US" altLang="zh-TW" dirty="0"/>
                    </a:p>
                    <a:p>
                      <a:pPr algn="ctr"/>
                      <a:r>
                        <a:rPr lang="en-US" altLang="zh-TW" dirty="0"/>
                        <a:t>PPT</a:t>
                      </a:r>
                      <a:r>
                        <a:rPr lang="zh-TW" altLang="en-US" dirty="0"/>
                        <a:t>製作</a:t>
                      </a:r>
                    </a:p>
                  </a:txBody>
                  <a:tcPr/>
                </a:tc>
                <a:extLst>
                  <a:ext uri="{0D108BD9-81ED-4DB2-BD59-A6C34878D82A}">
                    <a16:rowId xmlns:a16="http://schemas.microsoft.com/office/drawing/2014/main" val="2879688011"/>
                  </a:ext>
                </a:extLst>
              </a:tr>
            </a:tbl>
          </a:graphicData>
        </a:graphic>
      </p:graphicFrame>
    </p:spTree>
    <p:extLst>
      <p:ext uri="{BB962C8B-B14F-4D97-AF65-F5344CB8AC3E}">
        <p14:creationId xmlns:p14="http://schemas.microsoft.com/office/powerpoint/2010/main" val="1278389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標題 5">
            <a:extLst>
              <a:ext uri="{FF2B5EF4-FFF2-40B4-BE49-F238E27FC236}">
                <a16:creationId xmlns:a16="http://schemas.microsoft.com/office/drawing/2014/main" id="{4F3A05C9-61E3-46C7-B8AA-3CDC268276E6}"/>
              </a:ext>
            </a:extLst>
          </p:cNvPr>
          <p:cNvSpPr>
            <a:spLocks noGrp="1"/>
          </p:cNvSpPr>
          <p:nvPr>
            <p:ph type="ctrTitle"/>
          </p:nvPr>
        </p:nvSpPr>
        <p:spPr>
          <a:xfrm>
            <a:off x="3045368" y="2043663"/>
            <a:ext cx="6105194" cy="2031055"/>
          </a:xfrm>
        </p:spPr>
        <p:txBody>
          <a:bodyPr>
            <a:normAutofit/>
          </a:bodyPr>
          <a:lstStyle/>
          <a:p>
            <a:r>
              <a:rPr lang="en-US" altLang="zh-TW" dirty="0">
                <a:solidFill>
                  <a:srgbClr val="FFFFFF"/>
                </a:solidFill>
              </a:rPr>
              <a:t>Thanks for listening</a:t>
            </a:r>
            <a:endParaRPr lang="zh-TW" altLang="en-US" dirty="0">
              <a:solidFill>
                <a:srgbClr val="FFFFFF"/>
              </a:solidFill>
            </a:endParaRPr>
          </a:p>
        </p:txBody>
      </p:sp>
      <p:sp>
        <p:nvSpPr>
          <p:cNvPr id="8" name="副標題 7">
            <a:extLst>
              <a:ext uri="{FF2B5EF4-FFF2-40B4-BE49-F238E27FC236}">
                <a16:creationId xmlns:a16="http://schemas.microsoft.com/office/drawing/2014/main" id="{6C92A6B9-4A47-4D19-B418-CB6482B59BFA}"/>
              </a:ext>
            </a:extLst>
          </p:cNvPr>
          <p:cNvSpPr>
            <a:spLocks noGrp="1"/>
          </p:cNvSpPr>
          <p:nvPr>
            <p:ph type="subTitle" idx="1"/>
          </p:nvPr>
        </p:nvSpPr>
        <p:spPr>
          <a:xfrm>
            <a:off x="3045368" y="4074718"/>
            <a:ext cx="6105194" cy="682079"/>
          </a:xfrm>
        </p:spPr>
        <p:txBody>
          <a:bodyPr>
            <a:normAutofit/>
          </a:bodyPr>
          <a:lstStyle/>
          <a:p>
            <a:endParaRPr lang="zh-TW" altLang="en-US">
              <a:solidFill>
                <a:srgbClr val="FFFFFF"/>
              </a:solidFill>
            </a:endParaRPr>
          </a:p>
        </p:txBody>
      </p:sp>
    </p:spTree>
    <p:extLst>
      <p:ext uri="{BB962C8B-B14F-4D97-AF65-F5344CB8AC3E}">
        <p14:creationId xmlns:p14="http://schemas.microsoft.com/office/powerpoint/2010/main" val="3027895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BC14C6D5-C295-4AE7-9EBC-A7D891451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8DE0E0C-D349-42F5-9A39-823BED9EB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71500" y="2376240"/>
            <a:ext cx="2105519" cy="210551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FFEC4229-734E-4FC2-B6A0-6DA9B8B1A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36665" y="67603"/>
            <a:ext cx="6972591" cy="6826263"/>
          </a:xfrm>
          <a:custGeom>
            <a:avLst/>
            <a:gdLst>
              <a:gd name="connsiteX0" fmla="*/ 0 w 6972591"/>
              <a:gd name="connsiteY0" fmla="*/ 1976924 h 6826263"/>
              <a:gd name="connsiteX1" fmla="*/ 1976924 w 6972591"/>
              <a:gd name="connsiteY1" fmla="*/ 0 h 6826263"/>
              <a:gd name="connsiteX2" fmla="*/ 6972591 w 6972591"/>
              <a:gd name="connsiteY2" fmla="*/ 0 h 6826263"/>
              <a:gd name="connsiteX3" fmla="*/ 6972590 w 6972591"/>
              <a:gd name="connsiteY3" fmla="*/ 4703010 h 6826263"/>
              <a:gd name="connsiteX4" fmla="*/ 4849338 w 6972591"/>
              <a:gd name="connsiteY4" fmla="*/ 6826263 h 6826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2591" h="6826263">
                <a:moveTo>
                  <a:pt x="0" y="1976924"/>
                </a:moveTo>
                <a:lnTo>
                  <a:pt x="1976924" y="0"/>
                </a:lnTo>
                <a:lnTo>
                  <a:pt x="6972591" y="0"/>
                </a:lnTo>
                <a:lnTo>
                  <a:pt x="6972590" y="4703010"/>
                </a:lnTo>
                <a:lnTo>
                  <a:pt x="4849338" y="68262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Rectangle 43">
            <a:extLst>
              <a:ext uri="{FF2B5EF4-FFF2-40B4-BE49-F238E27FC236}">
                <a16:creationId xmlns:a16="http://schemas.microsoft.com/office/drawing/2014/main" id="{BC01FF70-2FFE-4A99-9E3F-9699B085C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39100" y="1809291"/>
            <a:ext cx="3790670" cy="421457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FA8D7CA-01D6-49EC-955B-6E51F6FB6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8" name="Freeform: Shape 47">
            <a:extLst>
              <a:ext uri="{FF2B5EF4-FFF2-40B4-BE49-F238E27FC236}">
                <a16:creationId xmlns:a16="http://schemas.microsoft.com/office/drawing/2014/main" id="{ADAA6A52-6F71-45C6-A3A3-8F4104091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6" name="標題 5">
            <a:extLst>
              <a:ext uri="{FF2B5EF4-FFF2-40B4-BE49-F238E27FC236}">
                <a16:creationId xmlns:a16="http://schemas.microsoft.com/office/drawing/2014/main" id="{4F3A05C9-61E3-46C7-B8AA-3CDC268276E6}"/>
              </a:ext>
            </a:extLst>
          </p:cNvPr>
          <p:cNvSpPr>
            <a:spLocks noGrp="1"/>
          </p:cNvSpPr>
          <p:nvPr>
            <p:ph type="ctrTitle"/>
          </p:nvPr>
        </p:nvSpPr>
        <p:spPr>
          <a:xfrm>
            <a:off x="1116701" y="2452526"/>
            <a:ext cx="4248318" cy="1952947"/>
          </a:xfrm>
          <a:noFill/>
        </p:spPr>
        <p:txBody>
          <a:bodyPr anchor="ctr">
            <a:normAutofit/>
          </a:bodyPr>
          <a:lstStyle/>
          <a:p>
            <a:r>
              <a:rPr lang="zh-TW" altLang="en-US" sz="3600">
                <a:solidFill>
                  <a:srgbClr val="080808"/>
                </a:solidFill>
              </a:rPr>
              <a:t>模型介紹</a:t>
            </a:r>
            <a:r>
              <a:rPr lang="en-US" altLang="zh-TW" sz="3600" dirty="0">
                <a:solidFill>
                  <a:srgbClr val="080808"/>
                </a:solidFill>
              </a:rPr>
              <a:t>-ARIMA</a:t>
            </a:r>
            <a:endParaRPr lang="zh-TW" altLang="en-US" sz="3600">
              <a:solidFill>
                <a:srgbClr val="080808"/>
              </a:solidFill>
            </a:endParaRPr>
          </a:p>
        </p:txBody>
      </p:sp>
      <p:sp>
        <p:nvSpPr>
          <p:cNvPr id="8" name="副標題 7">
            <a:extLst>
              <a:ext uri="{FF2B5EF4-FFF2-40B4-BE49-F238E27FC236}">
                <a16:creationId xmlns:a16="http://schemas.microsoft.com/office/drawing/2014/main" id="{6C92A6B9-4A47-4D19-B418-CB6482B59BFA}"/>
              </a:ext>
            </a:extLst>
          </p:cNvPr>
          <p:cNvSpPr>
            <a:spLocks noGrp="1"/>
          </p:cNvSpPr>
          <p:nvPr>
            <p:ph type="subTitle" idx="1"/>
          </p:nvPr>
        </p:nvSpPr>
        <p:spPr>
          <a:xfrm>
            <a:off x="1991745" y="4557900"/>
            <a:ext cx="2442690" cy="915772"/>
          </a:xfrm>
          <a:noFill/>
        </p:spPr>
        <p:txBody>
          <a:bodyPr>
            <a:normAutofit/>
          </a:bodyPr>
          <a:lstStyle/>
          <a:p>
            <a:endParaRPr lang="zh-TW" altLang="en-US" sz="2000">
              <a:solidFill>
                <a:srgbClr val="080808"/>
              </a:solidFill>
            </a:endParaRPr>
          </a:p>
        </p:txBody>
      </p:sp>
      <p:sp>
        <p:nvSpPr>
          <p:cNvPr id="50" name="Isosceles Triangle 49">
            <a:extLst>
              <a:ext uri="{FF2B5EF4-FFF2-40B4-BE49-F238E27FC236}">
                <a16:creationId xmlns:a16="http://schemas.microsoft.com/office/drawing/2014/main" id="{DBD14339-4332-4769-B35F-FDA39761E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298702" y="-1"/>
            <a:ext cx="2158854" cy="107942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 name="Rectangle 51">
            <a:extLst>
              <a:ext uri="{FF2B5EF4-FFF2-40B4-BE49-F238E27FC236}">
                <a16:creationId xmlns:a16="http://schemas.microsoft.com/office/drawing/2014/main" id="{24D2F742-54E7-4C62-98C5-F8990E2A01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69144" y="523673"/>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A176DD56-124E-424A-869A-5281743F2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624288" y="1584143"/>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reeform: Shape 55">
            <a:extLst>
              <a:ext uri="{FF2B5EF4-FFF2-40B4-BE49-F238E27FC236}">
                <a16:creationId xmlns:a16="http://schemas.microsoft.com/office/drawing/2014/main" id="{2401BDF6-9398-44DA-B3E3-5E3E9D80A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934212" y="4355671"/>
            <a:ext cx="1981336" cy="2736866"/>
          </a:xfrm>
          <a:custGeom>
            <a:avLst/>
            <a:gdLst>
              <a:gd name="connsiteX0" fmla="*/ 0 w 1981336"/>
              <a:gd name="connsiteY0" fmla="*/ 0 h 2736866"/>
              <a:gd name="connsiteX1" fmla="*/ 1981336 w 1981336"/>
              <a:gd name="connsiteY1" fmla="*/ 1981336 h 2736866"/>
              <a:gd name="connsiteX2" fmla="*/ 1225806 w 1981336"/>
              <a:gd name="connsiteY2" fmla="*/ 2736866 h 2736866"/>
              <a:gd name="connsiteX3" fmla="*/ 0 w 1981336"/>
              <a:gd name="connsiteY3" fmla="*/ 2736866 h 2736866"/>
            </a:gdLst>
            <a:ahLst/>
            <a:cxnLst>
              <a:cxn ang="0">
                <a:pos x="connsiteX0" y="connsiteY0"/>
              </a:cxn>
              <a:cxn ang="0">
                <a:pos x="connsiteX1" y="connsiteY1"/>
              </a:cxn>
              <a:cxn ang="0">
                <a:pos x="connsiteX2" y="connsiteY2"/>
              </a:cxn>
              <a:cxn ang="0">
                <a:pos x="connsiteX3" y="connsiteY3"/>
              </a:cxn>
            </a:cxnLst>
            <a:rect l="l" t="t" r="r" b="b"/>
            <a:pathLst>
              <a:path w="1981336" h="2736866">
                <a:moveTo>
                  <a:pt x="0" y="0"/>
                </a:moveTo>
                <a:lnTo>
                  <a:pt x="1981336" y="1981336"/>
                </a:lnTo>
                <a:lnTo>
                  <a:pt x="1225806" y="2736866"/>
                </a:lnTo>
                <a:lnTo>
                  <a:pt x="0" y="273686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Isosceles Triangle 57">
            <a:extLst>
              <a:ext uri="{FF2B5EF4-FFF2-40B4-BE49-F238E27FC236}">
                <a16:creationId xmlns:a16="http://schemas.microsoft.com/office/drawing/2014/main" id="{90BDA9F5-1E5C-404B-9A6C-5D5C8E0D12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75436" y="3687690"/>
            <a:ext cx="6325510" cy="317030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9195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9CDF6DAD-6680-48EA-B64B-A5F5A4E46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94" y="364885"/>
            <a:ext cx="6025896" cy="57929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標題 1">
            <a:extLst>
              <a:ext uri="{FF2B5EF4-FFF2-40B4-BE49-F238E27FC236}">
                <a16:creationId xmlns:a16="http://schemas.microsoft.com/office/drawing/2014/main" id="{429ADE49-21F8-4E93-AE7F-7FF649722DD4}"/>
              </a:ext>
            </a:extLst>
          </p:cNvPr>
          <p:cNvSpPr>
            <a:spLocks noGrp="1"/>
          </p:cNvSpPr>
          <p:nvPr>
            <p:ph type="title"/>
          </p:nvPr>
        </p:nvSpPr>
        <p:spPr>
          <a:xfrm>
            <a:off x="950976" y="700186"/>
            <a:ext cx="5374494" cy="1188720"/>
          </a:xfrm>
        </p:spPr>
        <p:txBody>
          <a:bodyPr anchor="ctr">
            <a:normAutofit/>
          </a:bodyPr>
          <a:lstStyle/>
          <a:p>
            <a:r>
              <a:rPr lang="en-US" b="1" i="0" dirty="0">
                <a:solidFill>
                  <a:schemeClr val="bg1"/>
                </a:solidFill>
                <a:effectLst/>
                <a:latin typeface="Source Sans Pro" panose="020B0503030403020204" pitchFamily="34" charset="0"/>
              </a:rPr>
              <a:t>ARIMA</a:t>
            </a:r>
            <a:endParaRPr lang="en-US" dirty="0">
              <a:solidFill>
                <a:schemeClr val="bg1"/>
              </a:solidFill>
            </a:endParaRPr>
          </a:p>
        </p:txBody>
      </p:sp>
      <p:sp>
        <p:nvSpPr>
          <p:cNvPr id="3" name="內容版面配置區 2">
            <a:extLst>
              <a:ext uri="{FF2B5EF4-FFF2-40B4-BE49-F238E27FC236}">
                <a16:creationId xmlns:a16="http://schemas.microsoft.com/office/drawing/2014/main" id="{794FA0C1-40C2-44FB-92C4-6E11CD2FEA4C}"/>
              </a:ext>
            </a:extLst>
          </p:cNvPr>
          <p:cNvSpPr>
            <a:spLocks noGrp="1"/>
          </p:cNvSpPr>
          <p:nvPr>
            <p:ph idx="1"/>
          </p:nvPr>
        </p:nvSpPr>
        <p:spPr>
          <a:xfrm>
            <a:off x="950976" y="2066544"/>
            <a:ext cx="5374494" cy="3788346"/>
          </a:xfrm>
        </p:spPr>
        <p:txBody>
          <a:bodyPr>
            <a:normAutofit/>
          </a:bodyPr>
          <a:lstStyle/>
          <a:p>
            <a:r>
              <a:rPr lang="en-US" altLang="zh-TW" sz="2200" dirty="0">
                <a:solidFill>
                  <a:schemeClr val="bg1"/>
                </a:solidFill>
              </a:rPr>
              <a:t>Auto regressive AR(p)</a:t>
            </a:r>
            <a:endParaRPr lang="en-US" sz="2200" dirty="0">
              <a:solidFill>
                <a:schemeClr val="bg1"/>
              </a:solidFill>
            </a:endParaRPr>
          </a:p>
          <a:p>
            <a:r>
              <a:rPr lang="en-US" sz="2200" dirty="0">
                <a:solidFill>
                  <a:schemeClr val="bg1"/>
                </a:solidFill>
              </a:rPr>
              <a:t>Integrated  (d)</a:t>
            </a:r>
          </a:p>
          <a:p>
            <a:r>
              <a:rPr lang="en-US" sz="2200" dirty="0">
                <a:solidFill>
                  <a:schemeClr val="bg1"/>
                </a:solidFill>
              </a:rPr>
              <a:t>moving average MA(q)</a:t>
            </a:r>
          </a:p>
        </p:txBody>
      </p:sp>
      <p:pic>
        <p:nvPicPr>
          <p:cNvPr id="5" name="圖片 4">
            <a:extLst>
              <a:ext uri="{FF2B5EF4-FFF2-40B4-BE49-F238E27FC236}">
                <a16:creationId xmlns:a16="http://schemas.microsoft.com/office/drawing/2014/main" id="{7A413152-94E5-4A2F-8A5D-EFC5531DFCD2}"/>
              </a:ext>
            </a:extLst>
          </p:cNvPr>
          <p:cNvPicPr>
            <a:picLocks noChangeAspect="1"/>
          </p:cNvPicPr>
          <p:nvPr/>
        </p:nvPicPr>
        <p:blipFill>
          <a:blip r:embed="rId3"/>
          <a:stretch>
            <a:fillRect/>
          </a:stretch>
        </p:blipFill>
        <p:spPr>
          <a:xfrm>
            <a:off x="6930766" y="751751"/>
            <a:ext cx="4663440" cy="2016937"/>
          </a:xfrm>
          <a:prstGeom prst="rect">
            <a:avLst/>
          </a:prstGeom>
        </p:spPr>
      </p:pic>
      <p:pic>
        <p:nvPicPr>
          <p:cNvPr id="7" name="圖片 6">
            <a:extLst>
              <a:ext uri="{FF2B5EF4-FFF2-40B4-BE49-F238E27FC236}">
                <a16:creationId xmlns:a16="http://schemas.microsoft.com/office/drawing/2014/main" id="{92597462-0E44-4A75-A4FD-1D17D80F819B}"/>
              </a:ext>
            </a:extLst>
          </p:cNvPr>
          <p:cNvPicPr>
            <a:picLocks noChangeAspect="1"/>
          </p:cNvPicPr>
          <p:nvPr/>
        </p:nvPicPr>
        <p:blipFill>
          <a:blip r:embed="rId4"/>
          <a:stretch>
            <a:fillRect/>
          </a:stretch>
        </p:blipFill>
        <p:spPr>
          <a:xfrm>
            <a:off x="6930766" y="3842325"/>
            <a:ext cx="4663440" cy="1842058"/>
          </a:xfrm>
          <a:prstGeom prst="rect">
            <a:avLst/>
          </a:prstGeom>
        </p:spPr>
      </p:pic>
    </p:spTree>
    <p:extLst>
      <p:ext uri="{BB962C8B-B14F-4D97-AF65-F5344CB8AC3E}">
        <p14:creationId xmlns:p14="http://schemas.microsoft.com/office/powerpoint/2010/main" val="1520433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AAD62A-6A08-4CB8-B199-AB7BA7596FBF}"/>
              </a:ext>
            </a:extLst>
          </p:cNvPr>
          <p:cNvSpPr>
            <a:spLocks noGrp="1"/>
          </p:cNvSpPr>
          <p:nvPr>
            <p:ph type="title"/>
          </p:nvPr>
        </p:nvSpPr>
        <p:spPr>
          <a:xfrm>
            <a:off x="5214579" y="629266"/>
            <a:ext cx="6422849" cy="1676603"/>
          </a:xfrm>
        </p:spPr>
        <p:txBody>
          <a:bodyPr vert="horz" lIns="91440" tIns="45720" rIns="91440" bIns="45720" rtlCol="0" anchor="ctr">
            <a:normAutofit/>
          </a:bodyPr>
          <a:lstStyle/>
          <a:p>
            <a:r>
              <a:rPr lang="zh-TW" altLang="en-US" dirty="0"/>
              <a:t>模型介紹</a:t>
            </a:r>
            <a:r>
              <a:rPr lang="en-US" altLang="zh-TW" dirty="0"/>
              <a:t>-ARIMA</a:t>
            </a:r>
            <a:endParaRPr lang="en-US" altLang="zh-TW"/>
          </a:p>
        </p:txBody>
      </p:sp>
      <p:sp>
        <p:nvSpPr>
          <p:cNvPr id="22" name="Rectangle 21">
            <a:extLst>
              <a:ext uri="{FF2B5EF4-FFF2-40B4-BE49-F238E27FC236}">
                <a16:creationId xmlns:a16="http://schemas.microsoft.com/office/drawing/2014/main" id="{8E20FA99-AAAC-4AF3-9FAE-707420324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68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9573BE85-6043-4C3A-A7DD-483A0A5FB7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559407"/>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內容版面配置區 16">
            <a:extLst>
              <a:ext uri="{FF2B5EF4-FFF2-40B4-BE49-F238E27FC236}">
                <a16:creationId xmlns:a16="http://schemas.microsoft.com/office/drawing/2014/main" id="{987C6A10-C343-47CC-8DE0-B08D4F5F28C8}"/>
              </a:ext>
            </a:extLst>
          </p:cNvPr>
          <p:cNvPicPr>
            <a:picLocks noGrp="1" noChangeAspect="1"/>
          </p:cNvPicPr>
          <p:nvPr>
            <p:ph idx="1"/>
          </p:nvPr>
        </p:nvPicPr>
        <p:blipFill rotWithShape="1">
          <a:blip r:embed="rId3"/>
          <a:srcRect r="4409" b="-1"/>
          <a:stretch/>
        </p:blipFill>
        <p:spPr>
          <a:xfrm>
            <a:off x="649224" y="722376"/>
            <a:ext cx="3337560" cy="5413248"/>
          </a:xfrm>
          <a:prstGeom prst="rect">
            <a:avLst/>
          </a:prstGeom>
          <a:effectLst/>
        </p:spPr>
      </p:pic>
      <p:sp>
        <p:nvSpPr>
          <p:cNvPr id="14" name="文字方塊 13">
            <a:extLst>
              <a:ext uri="{FF2B5EF4-FFF2-40B4-BE49-F238E27FC236}">
                <a16:creationId xmlns:a16="http://schemas.microsoft.com/office/drawing/2014/main" id="{B7105265-7FC9-4550-A3FD-C9E59663B848}"/>
              </a:ext>
            </a:extLst>
          </p:cNvPr>
          <p:cNvSpPr txBox="1"/>
          <p:nvPr/>
        </p:nvSpPr>
        <p:spPr>
          <a:xfrm>
            <a:off x="4800600" y="2438400"/>
            <a:ext cx="7249438" cy="3785419"/>
          </a:xfrm>
          <a:prstGeom prst="rect">
            <a:avLst/>
          </a:prstGeom>
        </p:spPr>
        <p:txBody>
          <a:bodyPr vert="horz" lIns="91440" tIns="45720" rIns="91440" bIns="45720" rtlCol="0">
            <a:normAutofit/>
          </a:bodyPr>
          <a:lstStyle/>
          <a:p>
            <a:pPr marL="57150" indent="-285750">
              <a:lnSpc>
                <a:spcPct val="90000"/>
              </a:lnSpc>
              <a:spcAft>
                <a:spcPts val="600"/>
              </a:spcAft>
              <a:buFont typeface="Courier New" panose="02070309020205020404" pitchFamily="49" charset="0"/>
              <a:buChar char="o"/>
            </a:pPr>
            <a:r>
              <a:rPr lang="zh-TW" altLang="en-US" sz="1400" dirty="0"/>
              <a:t>根據時間序列的散點圖、自相關函數和偏自相關函數圖以</a:t>
            </a:r>
            <a:r>
              <a:rPr lang="en-US" altLang="zh-TW" sz="1400" dirty="0"/>
              <a:t>ADF</a:t>
            </a:r>
            <a:r>
              <a:rPr lang="zh-TW" altLang="en-US" sz="1400" dirty="0"/>
              <a:t>單位根檢驗其方差、趨勢及其季節性變化規律，對序列的平穩性進行識別。</a:t>
            </a:r>
            <a:endParaRPr lang="en-US" altLang="zh-TW" sz="1400" dirty="0"/>
          </a:p>
          <a:p>
            <a:pPr marL="57150" indent="-285750">
              <a:lnSpc>
                <a:spcPct val="90000"/>
              </a:lnSpc>
              <a:spcAft>
                <a:spcPts val="600"/>
              </a:spcAft>
              <a:buFont typeface="Courier New" panose="02070309020205020404" pitchFamily="49" charset="0"/>
              <a:buChar char="o"/>
            </a:pPr>
            <a:endParaRPr lang="en-US" altLang="zh-TW" sz="1400" dirty="0"/>
          </a:p>
          <a:p>
            <a:pPr marL="57150" indent="-285750">
              <a:lnSpc>
                <a:spcPct val="90000"/>
              </a:lnSpc>
              <a:spcAft>
                <a:spcPts val="600"/>
              </a:spcAft>
              <a:buFont typeface="Courier New" panose="02070309020205020404" pitchFamily="49" charset="0"/>
              <a:buChar char="o"/>
            </a:pPr>
            <a:r>
              <a:rPr lang="zh-TW" altLang="en-US" sz="1400" dirty="0"/>
              <a:t>對非平穩序列進行平穩化處理。如果數據序列是非平穩的，則需要對數據進行差分處理。</a:t>
            </a:r>
            <a:endParaRPr lang="en-US" altLang="zh-TW" sz="1400" dirty="0"/>
          </a:p>
          <a:p>
            <a:pPr marL="57150" indent="-285750">
              <a:lnSpc>
                <a:spcPct val="90000"/>
              </a:lnSpc>
              <a:spcAft>
                <a:spcPts val="600"/>
              </a:spcAft>
              <a:buFont typeface="Courier New" panose="02070309020205020404" pitchFamily="49" charset="0"/>
              <a:buChar char="o"/>
            </a:pPr>
            <a:endParaRPr lang="en-US" altLang="zh-TW" sz="1400" dirty="0"/>
          </a:p>
          <a:p>
            <a:pPr marL="57150" indent="-285750">
              <a:lnSpc>
                <a:spcPct val="90000"/>
              </a:lnSpc>
              <a:spcAft>
                <a:spcPts val="600"/>
              </a:spcAft>
              <a:buFont typeface="Courier New" panose="02070309020205020404" pitchFamily="49" charset="0"/>
              <a:buChar char="o"/>
            </a:pPr>
            <a:r>
              <a:rPr lang="zh-TW" altLang="en-US" sz="1400" dirty="0"/>
              <a:t>建立相應的模型並檢驗。</a:t>
            </a:r>
            <a:endParaRPr lang="en-US" altLang="zh-TW" sz="1400" dirty="0"/>
          </a:p>
          <a:p>
            <a:pPr marL="57150" indent="-285750">
              <a:lnSpc>
                <a:spcPct val="90000"/>
              </a:lnSpc>
              <a:spcAft>
                <a:spcPts val="600"/>
              </a:spcAft>
              <a:buFont typeface="Courier New" panose="02070309020205020404" pitchFamily="49" charset="0"/>
              <a:buChar char="o"/>
            </a:pPr>
            <a:endParaRPr lang="en-US" altLang="zh-TW" sz="1400" dirty="0"/>
          </a:p>
          <a:p>
            <a:pPr marL="57150" indent="-285750">
              <a:lnSpc>
                <a:spcPct val="90000"/>
              </a:lnSpc>
              <a:spcAft>
                <a:spcPts val="600"/>
              </a:spcAft>
              <a:buFont typeface="Courier New" panose="02070309020205020404" pitchFamily="49" charset="0"/>
              <a:buChar char="o"/>
            </a:pPr>
            <a:r>
              <a:rPr lang="zh-TW" altLang="en-US" sz="1400" dirty="0"/>
              <a:t>進行參數估計，檢驗是否具有統計意義。</a:t>
            </a:r>
            <a:endParaRPr lang="en-US" altLang="zh-TW" sz="1400" dirty="0"/>
          </a:p>
          <a:p>
            <a:pPr marL="57150" indent="-285750">
              <a:lnSpc>
                <a:spcPct val="90000"/>
              </a:lnSpc>
              <a:spcAft>
                <a:spcPts val="600"/>
              </a:spcAft>
              <a:buFont typeface="Courier New" panose="02070309020205020404" pitchFamily="49" charset="0"/>
              <a:buChar char="o"/>
            </a:pPr>
            <a:endParaRPr lang="en-US" altLang="zh-TW" sz="1400" dirty="0"/>
          </a:p>
          <a:p>
            <a:pPr marL="57150" indent="-285750">
              <a:lnSpc>
                <a:spcPct val="90000"/>
              </a:lnSpc>
              <a:spcAft>
                <a:spcPts val="600"/>
              </a:spcAft>
              <a:buFont typeface="Courier New" panose="02070309020205020404" pitchFamily="49" charset="0"/>
              <a:buChar char="o"/>
            </a:pPr>
            <a:r>
              <a:rPr lang="zh-TW" altLang="en-US" sz="1400" dirty="0"/>
              <a:t>進行假設檢驗，診斷殘差序列是否為白雜訊。</a:t>
            </a:r>
            <a:endParaRPr lang="en-US" altLang="zh-TW" sz="1400" dirty="0"/>
          </a:p>
          <a:p>
            <a:pPr marL="57150" indent="-285750">
              <a:lnSpc>
                <a:spcPct val="90000"/>
              </a:lnSpc>
              <a:spcAft>
                <a:spcPts val="600"/>
              </a:spcAft>
              <a:buFont typeface="Courier New" panose="02070309020205020404" pitchFamily="49" charset="0"/>
              <a:buChar char="o"/>
            </a:pPr>
            <a:endParaRPr lang="en-US" altLang="zh-TW" sz="1400" dirty="0"/>
          </a:p>
          <a:p>
            <a:pPr marL="57150" indent="-285750">
              <a:lnSpc>
                <a:spcPct val="90000"/>
              </a:lnSpc>
              <a:spcAft>
                <a:spcPts val="600"/>
              </a:spcAft>
              <a:buFont typeface="Courier New" panose="02070309020205020404" pitchFamily="49" charset="0"/>
              <a:buChar char="o"/>
            </a:pPr>
            <a:r>
              <a:rPr lang="zh-TW" altLang="en-US" sz="1400" dirty="0"/>
              <a:t>利用已通過檢驗的模型進行預測分析。</a:t>
            </a:r>
          </a:p>
        </p:txBody>
      </p:sp>
    </p:spTree>
    <p:extLst>
      <p:ext uri="{BB962C8B-B14F-4D97-AF65-F5344CB8AC3E}">
        <p14:creationId xmlns:p14="http://schemas.microsoft.com/office/powerpoint/2010/main" val="3547346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D4542F7B-A7F0-4FE0-A15F-CA034E572222}"/>
              </a:ext>
            </a:extLst>
          </p:cNvPr>
          <p:cNvSpPr>
            <a:spLocks noGrp="1"/>
          </p:cNvSpPr>
          <p:nvPr>
            <p:ph type="title"/>
          </p:nvPr>
        </p:nvSpPr>
        <p:spPr>
          <a:xfrm>
            <a:off x="838200" y="562271"/>
            <a:ext cx="10515600" cy="1128417"/>
          </a:xfrm>
        </p:spPr>
        <p:txBody>
          <a:bodyPr vert="horz" lIns="91440" tIns="45720" rIns="91440" bIns="45720" rtlCol="0" anchor="ctr">
            <a:normAutofit/>
          </a:bodyPr>
          <a:lstStyle/>
          <a:p>
            <a:r>
              <a:rPr lang="en-US" altLang="zh-TW" sz="5200" dirty="0"/>
              <a:t>pmdarima.arima-</a:t>
            </a:r>
            <a:r>
              <a:rPr lang="en-US" altLang="zh-TW" sz="5200" dirty="0" err="1"/>
              <a:t>auto_arima</a:t>
            </a:r>
            <a:endParaRPr lang="en-US" altLang="zh-TW" sz="5200" dirty="0"/>
          </a:p>
        </p:txBody>
      </p:sp>
      <p:pic>
        <p:nvPicPr>
          <p:cNvPr id="3" name="內容版面配置區 2">
            <a:extLst>
              <a:ext uri="{FF2B5EF4-FFF2-40B4-BE49-F238E27FC236}">
                <a16:creationId xmlns:a16="http://schemas.microsoft.com/office/drawing/2014/main" id="{0D8938C6-D3B3-40D2-A0EE-C1A8ABF61579}"/>
              </a:ext>
            </a:extLst>
          </p:cNvPr>
          <p:cNvPicPr>
            <a:picLocks noGrp="1" noChangeAspect="1"/>
          </p:cNvPicPr>
          <p:nvPr>
            <p:ph idx="1"/>
          </p:nvPr>
        </p:nvPicPr>
        <p:blipFill rotWithShape="1">
          <a:blip r:embed="rId2"/>
          <a:srcRect t="3484" r="-1" b="2960"/>
          <a:stretch/>
        </p:blipFill>
        <p:spPr>
          <a:xfrm>
            <a:off x="838200" y="1845426"/>
            <a:ext cx="10512547" cy="4450303"/>
          </a:xfrm>
          <a:prstGeom prst="rect">
            <a:avLst/>
          </a:prstGeom>
        </p:spPr>
      </p:pic>
    </p:spTree>
    <p:extLst>
      <p:ext uri="{BB962C8B-B14F-4D97-AF65-F5344CB8AC3E}">
        <p14:creationId xmlns:p14="http://schemas.microsoft.com/office/powerpoint/2010/main" val="2255831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標題 5">
            <a:extLst>
              <a:ext uri="{FF2B5EF4-FFF2-40B4-BE49-F238E27FC236}">
                <a16:creationId xmlns:a16="http://schemas.microsoft.com/office/drawing/2014/main" id="{4F3A05C9-61E3-46C7-B8AA-3CDC268276E6}"/>
              </a:ext>
            </a:extLst>
          </p:cNvPr>
          <p:cNvSpPr>
            <a:spLocks noGrp="1"/>
          </p:cNvSpPr>
          <p:nvPr>
            <p:ph type="ctrTitle"/>
          </p:nvPr>
        </p:nvSpPr>
        <p:spPr>
          <a:xfrm>
            <a:off x="3045368" y="2043663"/>
            <a:ext cx="6105194" cy="2031055"/>
          </a:xfrm>
        </p:spPr>
        <p:txBody>
          <a:bodyPr>
            <a:normAutofit/>
          </a:bodyPr>
          <a:lstStyle/>
          <a:p>
            <a:r>
              <a:rPr lang="zh-TW" altLang="en-US">
                <a:solidFill>
                  <a:srgbClr val="FFFFFF"/>
                </a:solidFill>
              </a:rPr>
              <a:t>資料處理</a:t>
            </a:r>
          </a:p>
        </p:txBody>
      </p:sp>
      <p:sp>
        <p:nvSpPr>
          <p:cNvPr id="8" name="副標題 7">
            <a:extLst>
              <a:ext uri="{FF2B5EF4-FFF2-40B4-BE49-F238E27FC236}">
                <a16:creationId xmlns:a16="http://schemas.microsoft.com/office/drawing/2014/main" id="{6C92A6B9-4A47-4D19-B418-CB6482B59BFA}"/>
              </a:ext>
            </a:extLst>
          </p:cNvPr>
          <p:cNvSpPr>
            <a:spLocks noGrp="1"/>
          </p:cNvSpPr>
          <p:nvPr>
            <p:ph type="subTitle" idx="1"/>
          </p:nvPr>
        </p:nvSpPr>
        <p:spPr>
          <a:xfrm>
            <a:off x="3045368" y="4074718"/>
            <a:ext cx="6105194" cy="682079"/>
          </a:xfrm>
        </p:spPr>
        <p:txBody>
          <a:bodyPr>
            <a:normAutofit/>
          </a:bodyPr>
          <a:lstStyle/>
          <a:p>
            <a:endParaRPr lang="zh-TW" altLang="en-US">
              <a:solidFill>
                <a:srgbClr val="FFFFFF"/>
              </a:solidFill>
            </a:endParaRPr>
          </a:p>
        </p:txBody>
      </p:sp>
    </p:spTree>
    <p:extLst>
      <p:ext uri="{BB962C8B-B14F-4D97-AF65-F5344CB8AC3E}">
        <p14:creationId xmlns:p14="http://schemas.microsoft.com/office/powerpoint/2010/main" val="177364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標題 1">
            <a:extLst>
              <a:ext uri="{FF2B5EF4-FFF2-40B4-BE49-F238E27FC236}">
                <a16:creationId xmlns:a16="http://schemas.microsoft.com/office/drawing/2014/main" id="{CAAFC873-F19F-49F9-B304-57613CBC753D}"/>
              </a:ext>
            </a:extLst>
          </p:cNvPr>
          <p:cNvSpPr>
            <a:spLocks noGrp="1"/>
          </p:cNvSpPr>
          <p:nvPr>
            <p:ph type="title"/>
          </p:nvPr>
        </p:nvSpPr>
        <p:spPr>
          <a:xfrm>
            <a:off x="524256" y="491260"/>
            <a:ext cx="6594189" cy="1625210"/>
          </a:xfrm>
        </p:spPr>
        <p:txBody>
          <a:bodyPr>
            <a:normAutofit/>
          </a:bodyPr>
          <a:lstStyle/>
          <a:p>
            <a:r>
              <a:rPr lang="zh-TW" altLang="en-US">
                <a:solidFill>
                  <a:srgbClr val="FFFFFF"/>
                </a:solidFill>
              </a:rPr>
              <a:t>資料處理及</a:t>
            </a:r>
            <a:r>
              <a:rPr lang="en-US" altLang="zh-TW">
                <a:solidFill>
                  <a:srgbClr val="FFFFFF"/>
                </a:solidFill>
              </a:rPr>
              <a:t>code</a:t>
            </a:r>
            <a:endParaRPr lang="zh-TW" altLang="en-US">
              <a:solidFill>
                <a:srgbClr val="FFFFFF"/>
              </a:solidFill>
            </a:endParaRPr>
          </a:p>
        </p:txBody>
      </p:sp>
      <p:pic>
        <p:nvPicPr>
          <p:cNvPr id="2" name="圖片 1">
            <a:extLst>
              <a:ext uri="{FF2B5EF4-FFF2-40B4-BE49-F238E27FC236}">
                <a16:creationId xmlns:a16="http://schemas.microsoft.com/office/drawing/2014/main" id="{092C15F0-C8D0-46CB-9372-D740FDE1B193}"/>
              </a:ext>
            </a:extLst>
          </p:cNvPr>
          <p:cNvPicPr>
            <a:picLocks noChangeAspect="1"/>
          </p:cNvPicPr>
          <p:nvPr/>
        </p:nvPicPr>
        <p:blipFill rotWithShape="1">
          <a:blip r:embed="rId2"/>
          <a:srcRect t="1071" r="1" b="4550"/>
          <a:stretch/>
        </p:blipFill>
        <p:spPr>
          <a:xfrm>
            <a:off x="327547" y="2454903"/>
            <a:ext cx="7058306" cy="4080254"/>
          </a:xfrm>
          <a:prstGeom prst="rect">
            <a:avLst/>
          </a:prstGeom>
        </p:spPr>
      </p:pic>
      <p:sp>
        <p:nvSpPr>
          <p:cNvPr id="22" name="Rectangle 2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內容版面配置區 2">
            <a:extLst>
              <a:ext uri="{FF2B5EF4-FFF2-40B4-BE49-F238E27FC236}">
                <a16:creationId xmlns:a16="http://schemas.microsoft.com/office/drawing/2014/main" id="{6268A571-EFCE-4C6D-BD7E-2FF330BC8BA8}"/>
              </a:ext>
            </a:extLst>
          </p:cNvPr>
          <p:cNvSpPr>
            <a:spLocks noGrp="1"/>
          </p:cNvSpPr>
          <p:nvPr>
            <p:ph idx="1"/>
          </p:nvPr>
        </p:nvSpPr>
        <p:spPr>
          <a:xfrm>
            <a:off x="8029319" y="917725"/>
            <a:ext cx="3424739" cy="4852362"/>
          </a:xfrm>
        </p:spPr>
        <p:txBody>
          <a:bodyPr anchor="ctr">
            <a:normAutofit/>
          </a:bodyPr>
          <a:lstStyle/>
          <a:p>
            <a:pPr marL="0" indent="0">
              <a:buNone/>
            </a:pPr>
            <a:endParaRPr lang="zh-TW" altLang="zh-TW" sz="2000" kern="100" dirty="0">
              <a:solidFill>
                <a:srgbClr val="FFFFFF"/>
              </a:solidFill>
              <a:effectLst/>
              <a:latin typeface="Calibri" panose="020F0502020204030204" pitchFamily="34" charset="0"/>
              <a:ea typeface="新細明體" panose="02020500000000000000" pitchFamily="18" charset="-120"/>
              <a:cs typeface="Times New Roman" panose="02020603050405020304" pitchFamily="18" charset="0"/>
            </a:endParaRPr>
          </a:p>
          <a:p>
            <a:r>
              <a:rPr lang="zh-TW" altLang="en-US" sz="2000" dirty="0">
                <a:solidFill>
                  <a:srgbClr val="FFFFFF"/>
                </a:solidFill>
              </a:rPr>
              <a:t>特斯拉股票</a:t>
            </a:r>
          </a:p>
          <a:p>
            <a:r>
              <a:rPr lang="en-US" altLang="zh-TW" sz="2000" dirty="0">
                <a:solidFill>
                  <a:srgbClr val="FFFFFF"/>
                </a:solidFill>
              </a:rPr>
              <a:t>2015-07-10~2020-07-01</a:t>
            </a:r>
            <a:r>
              <a:rPr lang="zh-TW" altLang="en-US" sz="2000" dirty="0">
                <a:solidFill>
                  <a:srgbClr val="FFFFFF"/>
                </a:solidFill>
              </a:rPr>
              <a:t>日</a:t>
            </a:r>
          </a:p>
          <a:p>
            <a:r>
              <a:rPr lang="zh-TW" altLang="en-US" sz="2000" dirty="0">
                <a:solidFill>
                  <a:srgbClr val="FFFFFF"/>
                </a:solidFill>
              </a:rPr>
              <a:t>收盤價資料</a:t>
            </a:r>
          </a:p>
          <a:p>
            <a:r>
              <a:rPr lang="zh-TW" altLang="en-US" sz="2000" dirty="0">
                <a:solidFill>
                  <a:srgbClr val="FFFFFF"/>
                </a:solidFill>
              </a:rPr>
              <a:t>存在趨勢</a:t>
            </a:r>
            <a:endParaRPr lang="en-US" altLang="zh-TW" sz="2000" dirty="0">
              <a:solidFill>
                <a:srgbClr val="FFFFFF"/>
              </a:solidFill>
            </a:endParaRPr>
          </a:p>
          <a:p>
            <a:r>
              <a:rPr lang="zh-TW" altLang="en-US" sz="2000" dirty="0">
                <a:solidFill>
                  <a:srgbClr val="FFFFFF"/>
                </a:solidFill>
              </a:rPr>
              <a:t>不平穩</a:t>
            </a:r>
          </a:p>
        </p:txBody>
      </p:sp>
    </p:spTree>
    <p:extLst>
      <p:ext uri="{BB962C8B-B14F-4D97-AF65-F5344CB8AC3E}">
        <p14:creationId xmlns:p14="http://schemas.microsoft.com/office/powerpoint/2010/main" val="164863813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930</Words>
  <Application>Microsoft Office PowerPoint</Application>
  <PresentationFormat>寬螢幕</PresentationFormat>
  <Paragraphs>137</Paragraphs>
  <Slides>32</Slides>
  <Notes>4</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32</vt:i4>
      </vt:variant>
    </vt:vector>
  </HeadingPairs>
  <TitlesOfParts>
    <vt:vector size="42" baseType="lpstr">
      <vt:lpstr>-apple-system</vt:lpstr>
      <vt:lpstr>fell</vt:lpstr>
      <vt:lpstr>Arial</vt:lpstr>
      <vt:lpstr>Arial</vt:lpstr>
      <vt:lpstr>Calibri</vt:lpstr>
      <vt:lpstr>Calibri Light</vt:lpstr>
      <vt:lpstr>Cambria Math</vt:lpstr>
      <vt:lpstr>Courier New</vt:lpstr>
      <vt:lpstr>Source Sans Pro</vt:lpstr>
      <vt:lpstr>Office 佈景主題</vt:lpstr>
      <vt:lpstr>LTSM Arima 比較</vt:lpstr>
      <vt:lpstr>研究目的 </vt:lpstr>
      <vt:lpstr>研究目的</vt:lpstr>
      <vt:lpstr>模型介紹-ARIMA</vt:lpstr>
      <vt:lpstr>ARIMA</vt:lpstr>
      <vt:lpstr>模型介紹-ARIMA</vt:lpstr>
      <vt:lpstr>pmdarima.arima-auto_arima</vt:lpstr>
      <vt:lpstr>資料處理</vt:lpstr>
      <vt:lpstr>資料處理及code</vt:lpstr>
      <vt:lpstr>資料處理及code</vt:lpstr>
      <vt:lpstr>單根與隨機趨勢 (Unit Root &amp; Stochastic Trend)</vt:lpstr>
      <vt:lpstr>資料處理及code</vt:lpstr>
      <vt:lpstr>Test Statistics 3.980002  p-value 1.000000  No. of lags used 23.000000  Number of observations used 1235.000000  critical value (1%) -3.435656  critical value (5%) -2.863883  critical value (10%) -2.568018  dtype: float64</vt:lpstr>
      <vt:lpstr>資料處理</vt:lpstr>
      <vt:lpstr>資料處理</vt:lpstr>
      <vt:lpstr>資料處理</vt:lpstr>
      <vt:lpstr>split data into train and training set</vt:lpstr>
      <vt:lpstr>選擇最適模型 估計參數</vt:lpstr>
      <vt:lpstr>選擇最適模型 估計參數</vt:lpstr>
      <vt:lpstr>PowerPoint 簡報</vt:lpstr>
      <vt:lpstr>PowerPoint 簡報</vt:lpstr>
      <vt:lpstr>Out-data predict</vt:lpstr>
      <vt:lpstr>Out-data predict</vt:lpstr>
      <vt:lpstr>LSTM</vt:lpstr>
      <vt:lpstr>PowerPoint 簡報</vt:lpstr>
      <vt:lpstr>Forget Gate</vt:lpstr>
      <vt:lpstr>Update Gate</vt:lpstr>
      <vt:lpstr>Output Gate</vt:lpstr>
      <vt:lpstr>LSTM與ARIMA比較</vt:lpstr>
      <vt:lpstr>參考網址</vt:lpstr>
      <vt:lpstr>分工表</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LTSM Arima 比較</dc:title>
  <dc:creator>鄭瑞宇</dc:creator>
  <cp:lastModifiedBy>莊家任</cp:lastModifiedBy>
  <cp:revision>4</cp:revision>
  <dcterms:created xsi:type="dcterms:W3CDTF">2021-01-05T08:21:29Z</dcterms:created>
  <dcterms:modified xsi:type="dcterms:W3CDTF">2021-01-05T15:22:06Z</dcterms:modified>
</cp:coreProperties>
</file>