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2"/>
  </p:notesMasterIdLst>
  <p:handoutMasterIdLst>
    <p:handoutMasterId r:id="rId43"/>
  </p:handoutMasterIdLst>
  <p:sldIdLst>
    <p:sldId id="341" r:id="rId2"/>
    <p:sldId id="267" r:id="rId3"/>
    <p:sldId id="337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28" r:id="rId29"/>
    <p:sldId id="329" r:id="rId30"/>
    <p:sldId id="330" r:id="rId31"/>
    <p:sldId id="331" r:id="rId32"/>
    <p:sldId id="302" r:id="rId33"/>
    <p:sldId id="332" r:id="rId34"/>
    <p:sldId id="333" r:id="rId35"/>
    <p:sldId id="334" r:id="rId36"/>
    <p:sldId id="335" r:id="rId37"/>
    <p:sldId id="336" r:id="rId38"/>
    <p:sldId id="338" r:id="rId39"/>
    <p:sldId id="339" r:id="rId40"/>
    <p:sldId id="34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772DDDC-13FB-4D9E-9E02-A9BB69FB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5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AFBAECCE-7E23-4E27-867F-490613139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FC690-9CCB-47FC-80AC-1B1C52E1464D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0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769FE-38B2-4717-A1E7-9A773E29903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9A6D9-2FA8-4D61-87D3-BC19E3906228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8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09C75-03EB-4826-81D7-5C318F8A1F1E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16FD96-5B56-43E0-9400-564FC2F2A02E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53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966E1-4248-4ED9-85B2-E4BEF44616CC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3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F40C1-C16D-4A34-806B-5469BA274807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4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B64D3-24F1-4A4C-B5F2-4B36255BE31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6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BD252-171C-4D3D-A91A-B1F8153FC6B3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80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C60C1-203F-4E54-AC78-6E0FE874D78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11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9FFFA-DC3C-486B-B4A1-6689BFEACC5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360E85-131B-42EF-9169-451E16FA373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9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D8F65-D45D-426D-A21C-B0EE65C3D827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99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FF768-6FFE-466C-9456-FC374A32F968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7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87A482-D495-40E6-A2C1-F555B178C61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0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DA9A1-EF5E-4BF2-B4DD-CF8E79D4CBCF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8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AC3E8-F3AF-49F8-A512-345580F03071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3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5FC08-74A5-4582-9D16-83EBD4D3CB28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4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F7107-5928-4371-B02A-5AFB54B89A1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ACAD5-4725-4103-BC94-5CE3AA3EFBE0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3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1A477-5986-46C9-93AF-17D3FB12112B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6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CB07B-45EA-4583-871F-309C3D3B4DF3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8E8E8-3415-4DA1-B76B-84820489D2E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7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7D1C2-E3A9-4A47-A483-67ABCB164DB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0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3E9CF-FA2A-4E7D-9D5B-0C31507E24D1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3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C687C-8A59-4673-AF2D-8A7FDD6C19E0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3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53020-0A5F-436B-B727-9F7A7DCCEF6D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6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19161-B751-4AB8-A728-37E965ACE8D9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EC058-1F34-4611-B470-1CF44907286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EC20A-96A9-4070-9F05-821BEE5F958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3D0B2-4791-4C87-BB5F-2ADCE98E5AAB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62B96-E01E-4164-B812-DBB0A4A192E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67379-1AEE-49CF-AB06-10AADB90204B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5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755F1EB1-B52E-4DC3-99D0-F8410DC6CAD5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8575529-DCEA-433B-BBFA-87DA776D7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07DCBB6-C084-4A37-A625-6C65A3EA128B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/>
              <a:t>COMP6047</a:t>
            </a:r>
            <a:r>
              <a:rPr lang="en-US" dirty="0" smtClean="0"/>
              <a:t> - Algorithm and Programming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15FAB032-02CF-47F7-9BD4-C71BF77617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6986D5-D7EA-4392-AD02-B7A9F2111CD7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4B5DC-34D3-4CF8-9C68-DCE5AD9DD3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95423-BD8D-4CE8-8772-3954DD93F013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130E2-206D-45F5-8D50-B0E4410C9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19360-BCF0-47F1-A7F9-3713F24D9D73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7DDB3-C719-435B-A2BE-1E0EE1EB66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7DCBB6-C084-4A37-A625-6C65A3EA128B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FAB032-02CF-47F7-9BD4-C71BF77617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19.ht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ysator.liu.se/c/c-faq/c-9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Structures and </a:t>
            </a:r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Unions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13FCCE-B4E6-4663-9F6E-E3BD4586C688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5: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en-GB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Structure can be used without naming, structure variable can be directly declared along with structure declaration.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1371600" y="3352800"/>
            <a:ext cx="6629400" cy="29749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nim[11];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akad_mhs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tono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ali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global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variable of structur</a:t>
            </a:r>
            <a:r>
              <a:rPr lang="id-ID" sz="1600" b="1" dirty="0">
                <a:solidFill>
                  <a:srgbClr val="333399"/>
                </a:solidFill>
              </a:rPr>
              <a:t>e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function1 ( ) {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marL="360363" indent="-360363" eaLnBrk="0" hangingPunct="0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Accessing Structure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0436C0-0851-446D-BD5B-3134CA7D48EA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Element (field) of a structure can be accessed using dot operator from structure variable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1371600" y="2971800"/>
            <a:ext cx="2743200" cy="20955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struct 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9" name="Text Box 3"/>
          <p:cNvSpPr txBox="1">
            <a:spLocks noChangeArrowheads="1"/>
          </p:cNvSpPr>
          <p:nvPr/>
        </p:nvSpPr>
        <p:spPr bwMode="auto">
          <a:xfrm>
            <a:off x="4267200" y="2971800"/>
            <a:ext cx="4572000" cy="29813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  struct 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>
                <a:solidFill>
                  <a:srgbClr val="333399"/>
                </a:solidFill>
                <a:latin typeface="Courier New" pitchFamily="49" charset="0"/>
              </a:rPr>
              <a:t>lia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float wgpa;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scanf(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&amp;lia.nim);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fflush(stdin);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gets(lia.name);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scanf(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%f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&amp;wgpa);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lia.gpa = wgpa;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printf(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 %s %.2f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lia.nim, lia.name, lia.gpa);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Local Structure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096D24-1996-4BA4-9DD5-74B1FEF3A928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914400" y="1981200"/>
            <a:ext cx="7162800" cy="43053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&lt;math.h&gt;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main()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{ 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    int x, y;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  }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tA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tB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dist;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printf(“A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: \n   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printf(“x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and 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y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? ");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scanf("%d %d", &amp;tA.x, &amp;tA.y);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printf("\n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B 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: \n   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x and y 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? ");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scanf("%d %d", &amp;tB.x, &amp;tB.y);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dist = sqrt(pow((tA.x - tB.x), 2) +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     pow((tA.y - tB.y), 2));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printf("\n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Distance between 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A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and 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B = %.2f unit", dist);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5181600" y="2057400"/>
            <a:ext cx="3886200" cy="258750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x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and 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y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? 5 10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 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:</a:t>
            </a: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x and y 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? 15 15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Distance between 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and 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 = 11.18 unit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Nested Structure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8ADF0-1870-4F27-9427-F84A33BEEBB9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Nested Structure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is a structure with one of its element is another structure.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as a member should be declared in advance.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struct mhs consists of nim, name, </a:t>
            </a:r>
            <a:r>
              <a:rPr lang="id-ID" sz="2400" b="1" smtClean="0">
                <a:latin typeface="Tahoma" pitchFamily="34" charset="0"/>
                <a:cs typeface="Tahoma" pitchFamily="34" charset="0"/>
              </a:rPr>
              <a:t>address</a:t>
            </a:r>
            <a:r>
              <a:rPr lang="id-ID" sz="2400" smtClean="0">
                <a:latin typeface="Tahoma" pitchFamily="34" charset="0"/>
                <a:cs typeface="Tahoma" pitchFamily="34" charset="0"/>
              </a:rPr>
              <a:t>, </a:t>
            </a:r>
            <a:r>
              <a:rPr lang="id-ID" sz="2400" b="1" smtClean="0">
                <a:latin typeface="Tahoma" pitchFamily="34" charset="0"/>
                <a:cs typeface="Tahoma" pitchFamily="34" charset="0"/>
              </a:rPr>
              <a:t>dob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address is a structure consists of name street, number, city, and province.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dob is a structure consists of date, month and year.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Nested Structure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23A10B-EB3D-46BC-BB54-4B5E1ED0D7CD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1981200" y="2719387"/>
            <a:ext cx="5541963" cy="37576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Address 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street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province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Dob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month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Mhs{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name[20];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struct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Address 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struct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Dob </a:t>
            </a: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dateofbirth;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Initialization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87C183-B45D-43D7-BC61-285C9B5E8D71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lvl="2" eaLnBrk="1" hangingPunct="1">
              <a:buFont typeface="Tahoma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struct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struct_name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variable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= {value_1, …, value_m};</a:t>
            </a: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 eaLnBrk="1" hangingPunct="1">
              <a:buFont typeface="Tahoma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struct account customer1 = {1984, ‘a’, “frenzy”, 200000, 19};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2743200" y="3733800"/>
            <a:ext cx="5638800" cy="28035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struct employee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int id;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char name[32];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void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struct employee info = {1,"B. Smith"};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printf("name Employee: %s\n", info.name);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printf("ID Employee: %04d\n\n", info.id);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Initialization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3F449-0388-4D3F-9909-8E6A20D94999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variable can be assigned with other structure variable with similar structure name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1828800" y="2971800"/>
            <a:ext cx="5638800" cy="35417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struct employee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int id;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char name[32];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void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struct employee info = {1,"B. Smith"};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struct employee amir = info;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printf("name Employee: %s\n", amir.name);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printf("ID Employee: %04d\n\n", amir.id);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Structure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73CBB7-6BAB-4EC4-B071-615A13D0C08E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Structure data type can only contain one record. Real world problem needs group of records. </a:t>
            </a:r>
          </a:p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In practice, structure usually used in conjunction with array.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2057400" y="3352800"/>
            <a:ext cx="5105400" cy="30495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struct Dob{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	int date, month, year;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struct Account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	int accountNo;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   	char accountType;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	char name[31];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	long credit;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		struct Dob lastTrans;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//Array of structure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struct Account customer[100];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Structure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66869D-0CBB-424D-A1B3-BB03D1A9EE24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Init Array of Structure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2133600" y="2743200"/>
            <a:ext cx="5105400" cy="25574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struct dob{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 char name[31];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 int date, month, year;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};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600" b="1">
              <a:latin typeface="Courier New" pitchFamily="49" charset="0"/>
            </a:endParaRP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struct dob birthday[ ] = {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{“Tata”, 9, 7, 1984},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{“Titi”, 7, 9, 1986},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  {“Tutu”, 9, 9, 1990}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>
                <a:latin typeface="Courier New" pitchFamily="49" charset="0"/>
              </a:rPr>
              <a:t>};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Structure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FFFA1-C976-46EE-9B66-7D09A3D1A513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1295400" y="2895600"/>
            <a:ext cx="2819400" cy="20955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4876800" y="2209800"/>
            <a:ext cx="3962400" cy="40830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  struct tmhs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>
                <a:solidFill>
                  <a:srgbClr val="333399"/>
                </a:solidFill>
                <a:latin typeface="Courier New" pitchFamily="49" charset="0"/>
              </a:rPr>
              <a:t>arr[50]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x;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scanf(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&amp;arr[0].nim);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x = arr[0];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arr[0] = arr[1];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arr[1] = x; 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for (i = 0; i &lt; 50; i++)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printf(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 %s %.2f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arr[i].nim, arr[i].name,  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arr[i].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9A5583-F5F3-4491-82DA-C17E16E04391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38138" indent="-338138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Apply the concept of structure data type for various type of data (homogenous or heterogeneous) (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LO3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Typedef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47516-C792-4E52-AD2F-9D87D5A2B923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typedef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an alias (other name)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Used for short naming – especially for long identifier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typedef commonly used in a structure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typedef struct BinusStudent{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char name[20];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int  nim;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float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gpa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  <a:r>
              <a:rPr lang="id-ID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Mhs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Mhs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is an alias name of struct BinusStudent, and its function as a new data type.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To define a structure variable, using: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  			</a:t>
            </a:r>
            <a:r>
              <a:rPr lang="id-ID" sz="200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Mhs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 ali, tono;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Typedef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C0ABA-0F85-46EF-A423-60746CCF82A6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4876800" cy="457200"/>
          </a:xfrm>
        </p:spPr>
        <p:txBody>
          <a:bodyPr/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5647902" cy="389760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typedef struct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mployee 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int id;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char name[32];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}EMP;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EMP info = {1,"B. Smith"};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printf(“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Employee name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: %s\n", info.name);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printf(“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Employee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ID: %04d\n\n", info.id);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getchar();</a:t>
            </a:r>
            <a:endParaRPr lang="id-ID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Bit Field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140C54-B06C-4AB9-8F6F-F3729DF23503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A struct with each element assign with certain number of bit.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	struct name{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        type  field1: numberof_bit;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        …...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   };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Type : can only use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unsigned int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,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signed int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, or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Bit Field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D0100-3AA1-4856-8D15-ACC06373560C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struct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{   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icon : 8;   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color : 4;   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underline : 1;   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 unsigned short blink : 1; 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}screen[25][80]; 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The screen array filled with 2000 elements, where each element using 2 byte (14 bit needs at least two bytes)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Union Definition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17DB3-FADD-4D8A-A20B-D939F30F28EB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GB" b="1" smtClean="0">
                <a:latin typeface="Tahoma" pitchFamily="34" charset="0"/>
                <a:cs typeface="Tahoma" pitchFamily="34" charset="0"/>
              </a:rPr>
              <a:t>Union</a:t>
            </a:r>
            <a:r>
              <a:rPr lang="en-GB" smtClean="0">
                <a:latin typeface="Tahoma" pitchFamily="34" charset="0"/>
                <a:cs typeface="Tahoma" pitchFamily="34" charset="0"/>
              </a:rPr>
              <a:t> is used for memory join. By using union, a memory location can be assigned for two or more variable with different data types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Memory capacity used by union is the largest capacity used by any element of the union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Union Declaration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A0F85-6D86-4F84-9BF3-C63F157E7A46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Union Data Declaration</a:t>
            </a: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Union Variable Declaration</a:t>
            </a: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838200" y="2667000"/>
          <a:ext cx="6400800" cy="1600200"/>
        </p:xfrm>
        <a:graphic>
          <a:graphicData uri="http://schemas.openxmlformats.org/drawingml/2006/table">
            <a:tbl>
              <a:tblPr/>
              <a:tblGrid>
                <a:gridCol w="923925"/>
                <a:gridCol w="5476875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union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name_union{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   typedata1  name_var1 ;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   typedata2   name_var2;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   ……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} name_var_union;</a:t>
                      </a:r>
                    </a:p>
                  </a:txBody>
                  <a:tcPr marL="90000" marR="90000" marT="164736" marB="46800" horzOverflow="overflow">
                    <a:lnL>
                      <a:noFill/>
                    </a:lnL>
                    <a:lnR>
                      <a:noFill/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9"/>
          <p:cNvGraphicFramePr>
            <a:graphicFrameLocks noGrp="1"/>
          </p:cNvGraphicFramePr>
          <p:nvPr/>
        </p:nvGraphicFramePr>
        <p:xfrm>
          <a:off x="990600" y="4702175"/>
          <a:ext cx="6172200" cy="555625"/>
        </p:xfrm>
        <a:graphic>
          <a:graphicData uri="http://schemas.openxmlformats.org/drawingml/2006/table">
            <a:tbl>
              <a:tblPr/>
              <a:tblGrid>
                <a:gridCol w="525463"/>
                <a:gridCol w="5646737"/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union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name_union   name_var_union;  </a:t>
                      </a:r>
                    </a:p>
                  </a:txBody>
                  <a:tcPr marL="90000" marR="90000" marT="164736" marB="46800" horzOverflow="overflow">
                    <a:lnL>
                      <a:noFill/>
                    </a:lnL>
                    <a:lnR>
                      <a:noFill/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Union Definition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E9F280-89F0-4A99-AAE9-0FF1A4F047D9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990600" y="1905000"/>
            <a:ext cx="50292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union tbil{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unsigned int di;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unsigned char dc[2];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} bil_x;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bil_x.di = 321;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printf("di    = %d \n", bil_x.di);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printf("dc[0] = %d \n", bil_x.dc[0]);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printf("dc[1] = %d\n",  bil_x.dc[1]);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//size assumption for int data type is  2 bytes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9200" y="5791200"/>
            <a:ext cx="28702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b="1" dirty="0">
                <a:latin typeface="Tahoma" pitchFamily="34" charset="0"/>
                <a:cs typeface="Tahoma" pitchFamily="34" charset="0"/>
              </a:rPr>
              <a:t>321= 101000001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6010275" y="2530475"/>
          <a:ext cx="2981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r:id="rId4" imgW="2980952" imgH="1295238" progId="">
                  <p:embed/>
                </p:oleObj>
              </mc:Choice>
              <mc:Fallback>
                <p:oleObj r:id="rId4" imgW="2980952" imgH="129523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2530475"/>
                        <a:ext cx="29813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153150" y="4005262"/>
            <a:ext cx="2627313" cy="1100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di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</a:rPr>
              <a:t>    = 321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</a:rPr>
              <a:t>dc[0] = 65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</a:rPr>
              <a:t>dc[1] = 1 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Union Definition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E96492-0C8E-4B79-92DD-9ACB434B69DF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1" name="Rectangle 2"/>
          <p:cNvSpPr txBox="1">
            <a:spLocks noChangeArrowheads="1"/>
          </p:cNvSpPr>
          <p:nvPr/>
        </p:nvSpPr>
        <p:spPr bwMode="auto">
          <a:xfrm>
            <a:off x="914400" y="1981200"/>
            <a:ext cx="5181600" cy="3962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struct biner{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 unsigned bit0:1; unsigned bit1:1;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 unsigned bit2:1; unsigned bit3:1;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 unsigned bit4:1; unsigned bit5:1;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 unsigned bit6:1; unsigned bit7:1;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unsigned char ch;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union byte x;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Input number 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(0-255): ");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scanf("%d",&amp;ch);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x.ch=ch;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printf("%d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binary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 = %d%d%d%d%d%d%d%d\n",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ch,x.bit.bit7,x.bit.bit6,x.bit.bit5,x.bit.bit4,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x.bit.bit3,x.bit.bit2,x.bit.bit1,x.bit.bit0);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getch();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6324600" y="2209800"/>
            <a:ext cx="2667000" cy="1041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union byte{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unsigned char ch;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struct biner bit;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914400" y="5943600"/>
            <a:ext cx="8001000" cy="58695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Example program to convert 1 byte of decimal number (0-255) to binary system using UNION and BIT-FIELD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Enumeration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42736D-CCA1-463C-8895-33E0CFBA26C1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Enumeration</a:t>
            </a:r>
            <a:r>
              <a:rPr lang="id-ID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is a data type with predefined number of data. This limited number of data is named for program readability.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Data type enumeration declaration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b="1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enum</a:t>
            </a:r>
            <a:r>
              <a:rPr lang="id-ID" b="1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name_type {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b="1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const1, const2,… const_n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b="1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}name_var; 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Enumeration variable</a:t>
            </a:r>
          </a:p>
          <a:p>
            <a:pPr marL="269875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        </a:t>
            </a:r>
            <a:r>
              <a:rPr lang="id-ID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enum</a:t>
            </a:r>
            <a:r>
              <a:rPr lang="id-ID" sz="2000" b="1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name_type name_var;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Enumeration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0CDB7D-D8E3-4B5F-8111-1D711471F42E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2097087"/>
            <a:ext cx="6191250" cy="4532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enum boolean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false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true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enum boolean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evenCheck(int n)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enum boolean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checkResult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if (n % 2  == 0) checkResult = 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true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else checkResult = 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false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return checkResult;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int num;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enum boolean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result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scanf("%d", &amp;bil);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result = evenCheck(bil);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if (result == </a:t>
            </a:r>
            <a:r>
              <a:rPr lang="id-ID" sz="1600" b="1" dirty="0">
                <a:solidFill>
                  <a:srgbClr val="FF66FF"/>
                </a:solidFill>
                <a:latin typeface="Courier New" pitchFamily="49" charset="0"/>
              </a:rPr>
              <a:t>true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) printf(“even");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else printf(“odd");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364287" y="2438400"/>
            <a:ext cx="2627313" cy="7715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100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even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64287" y="3571875"/>
            <a:ext cx="2627313" cy="7715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37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>
                <a:solidFill>
                  <a:srgbClr val="000000"/>
                </a:solidFill>
                <a:latin typeface="Courier New" pitchFamily="49" charset="0"/>
              </a:rPr>
              <a:t>odd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3A7144-F334-43E6-A29C-93671193A543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Structures and Unions: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Definition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Declaration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Local Structure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Nested Structure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Initialization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Array of Structure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id-ID" smtClean="0">
                <a:latin typeface="Tahoma" pitchFamily="34" charset="0"/>
                <a:cs typeface="Tahoma" pitchFamily="34" charset="0"/>
              </a:rPr>
              <a:t>Typedef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Union Definition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Union Declaration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Enumeration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Enumeration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1B5F-C76D-4643-85E4-5DE39D92FC7F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2057400"/>
            <a:ext cx="6191250" cy="3418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&lt;stdio.h</a:t>
            </a:r>
            <a:r>
              <a:rPr lang="id-ID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</a:rPr>
              <a:t>enum dayType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r>
              <a:rPr lang="id-ID" sz="1800" b="1" dirty="0">
                <a:solidFill>
                  <a:srgbClr val="0070C0"/>
                </a:solidFill>
                <a:latin typeface="Courier New" pitchFamily="49" charset="0"/>
              </a:rPr>
              <a:t>Sunday, Monday, Tuesday, Wednesday, Thursday, Friday, Saturday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void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</a:rPr>
              <a:t>enum dayType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800" b="1" dirty="0">
                <a:solidFill>
                  <a:srgbClr val="333399"/>
                </a:solidFill>
                <a:latin typeface="Courier New" pitchFamily="49" charset="0"/>
              </a:rPr>
              <a:t>day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for (day = </a:t>
            </a:r>
            <a:r>
              <a:rPr lang="id-ID" sz="1800" b="1" dirty="0">
                <a:solidFill>
                  <a:srgbClr val="0070C0"/>
                </a:solidFill>
                <a:latin typeface="Courier New" pitchFamily="49" charset="0"/>
              </a:rPr>
              <a:t>Sunday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; day &lt;= </a:t>
            </a:r>
            <a:r>
              <a:rPr lang="id-ID" sz="1800" b="1" dirty="0">
                <a:solidFill>
                  <a:srgbClr val="0070C0"/>
                </a:solidFill>
                <a:latin typeface="Courier New" pitchFamily="49" charset="0"/>
              </a:rPr>
              <a:t>Saturday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; day++)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  printf("%d ",  day);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867400" y="5867400"/>
            <a:ext cx="2438400" cy="433388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2200" b="1" dirty="0">
                <a:solidFill>
                  <a:srgbClr val="000000"/>
                </a:solidFill>
                <a:latin typeface="Courier New" pitchFamily="49" charset="0"/>
              </a:rPr>
              <a:t>0 1 2 3 4 5 6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Enumeration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5E0D3D-0F8E-467E-854A-270C018B505D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3000" y="2286000"/>
            <a:ext cx="6629400" cy="3314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enum boolean {TRUE, FALSE}  </a:t>
            </a: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b=TRUE;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if(b==TRUE) printf("b=TRUE\n");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getch();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799" name="Text Box 3"/>
          <p:cNvSpPr txBox="1">
            <a:spLocks noChangeArrowheads="1"/>
          </p:cNvSpPr>
          <p:nvPr/>
        </p:nvSpPr>
        <p:spPr bwMode="auto">
          <a:xfrm>
            <a:off x="1371600" y="6019800"/>
            <a:ext cx="62484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Use </a:t>
            </a: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typedef</a:t>
            </a:r>
            <a:r>
              <a:rPr lang="id-ID" sz="2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to cut enumeration declaration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7CAC45-23D1-4A65-BF73-C32882DE253B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Create a structure with the following definition: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Struct Student consists of student number, name, address, place and date of birth.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Address is a struct itself consists of street name, number, city, province.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Date of birth is a struct with element: date, month and year.</a:t>
            </a:r>
          </a:p>
          <a:p>
            <a:pPr marL="738188" lvl="1" indent="-28098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AutoNum type="arabicPeriod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Based on previous exercise create a program to input 5 students data (use array of structure)</a:t>
            </a:r>
          </a:p>
          <a:p>
            <a:pPr marL="457200" indent="-457200">
              <a:buFontTx/>
              <a:buAutoNum type="arabicPeriod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AutoNum type="arabicPeriod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BF50D0-DE94-4F69-BC10-700B9FB8ED25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3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Based on the following structure: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00050" lvl="1" indent="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Create an application using array of structure to input 5 car types, and display them on the screen!</a:t>
            </a:r>
          </a:p>
          <a:p>
            <a:pPr marL="457200" indent="-457200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1981200" y="2819400"/>
            <a:ext cx="31242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automobile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year;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model[8];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engine_power;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float weight;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DB216-7E0A-48D5-A5B4-CBBCB9B582B9}" type="slidenum">
              <a:rPr lang="id-ID">
                <a:latin typeface="Tahoma" pitchFamily="34" charset="0"/>
                <a:cs typeface="Tahoma" pitchFamily="34" charset="0"/>
              </a:rPr>
              <a:pPr/>
              <a:t>34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 startAt="4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Using the following structure: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Create a program to input 5 students data and display students with gpa &gt;= 3.0 and gpa &lt; 3.0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Example :</a:t>
            </a:r>
          </a:p>
          <a:p>
            <a:pPr marL="738188" lvl="1" indent="-338138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 smtClean="0">
                <a:latin typeface="Tahoma" pitchFamily="34" charset="0"/>
                <a:cs typeface="Tahoma" pitchFamily="34" charset="0"/>
              </a:rPr>
              <a:t>Mhs gpa &gt;=3.0 :</a:t>
            </a:r>
          </a:p>
          <a:p>
            <a:pPr marL="738188" lvl="1" indent="-338138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 smtClean="0">
                <a:latin typeface="Tahoma" pitchFamily="34" charset="0"/>
                <a:cs typeface="Tahoma" pitchFamily="34" charset="0"/>
              </a:rPr>
              <a:t>	Andi</a:t>
            </a:r>
          </a:p>
          <a:p>
            <a:pPr marL="738188" lvl="1" indent="-338138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 smtClean="0">
                <a:latin typeface="Tahoma" pitchFamily="34" charset="0"/>
                <a:cs typeface="Tahoma" pitchFamily="34" charset="0"/>
              </a:rPr>
              <a:t>	Budi</a:t>
            </a:r>
          </a:p>
          <a:p>
            <a:pPr marL="738188" lvl="1" indent="-338138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 smtClean="0">
                <a:latin typeface="Tahoma" pitchFamily="34" charset="0"/>
                <a:cs typeface="Tahoma" pitchFamily="34" charset="0"/>
              </a:rPr>
              <a:t>	Candra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2057400" y="2678112"/>
            <a:ext cx="3124200" cy="1284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struct ipkmhs {</a:t>
            </a:r>
          </a:p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	char nim[11];</a:t>
            </a:r>
          </a:p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	char name[30];</a:t>
            </a:r>
          </a:p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	float gpa;</a:t>
            </a:r>
          </a:p>
          <a:p>
            <a:pPr marL="338138" indent="-338138">
              <a:lnSpc>
                <a:spcPct val="80000"/>
              </a:lnSpc>
              <a:spcBef>
                <a:spcPts val="4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6871" name="Text Box 3"/>
          <p:cNvSpPr txBox="1">
            <a:spLocks noChangeArrowheads="1"/>
          </p:cNvSpPr>
          <p:nvPr/>
        </p:nvSpPr>
        <p:spPr bwMode="auto">
          <a:xfrm>
            <a:off x="2667000" y="4800600"/>
            <a:ext cx="1676400" cy="8239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8138" indent="-338138">
              <a:lnSpc>
                <a:spcPct val="80000"/>
              </a:lnSpc>
              <a:spcBef>
                <a:spcPts val="45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>
                <a:latin typeface="Tahoma" pitchFamily="34" charset="0"/>
                <a:cs typeface="Tahoma" pitchFamily="34" charset="0"/>
              </a:rPr>
              <a:t>Mhs gpa &lt; 3.0 :</a:t>
            </a:r>
          </a:p>
          <a:p>
            <a:pPr marL="338138" indent="-338138">
              <a:lnSpc>
                <a:spcPct val="80000"/>
              </a:lnSpc>
              <a:spcBef>
                <a:spcPts val="45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>
                <a:latin typeface="Tahoma" pitchFamily="34" charset="0"/>
                <a:cs typeface="Tahoma" pitchFamily="34" charset="0"/>
              </a:rPr>
              <a:t>	Dadu</a:t>
            </a:r>
          </a:p>
          <a:p>
            <a:pPr marL="338138" indent="-338138">
              <a:lnSpc>
                <a:spcPct val="80000"/>
              </a:lnSpc>
              <a:spcBef>
                <a:spcPts val="45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1600">
                <a:latin typeface="Tahoma" pitchFamily="34" charset="0"/>
                <a:cs typeface="Tahoma" pitchFamily="34" charset="0"/>
              </a:rPr>
              <a:t>	Emin</a:t>
            </a:r>
            <a:endParaRPr lang="id-ID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0E9805-3BF7-4783-ACF9-7C4D1FEDDFC1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5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Create a structure: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Create a program (not using array) to receive input for studentScore struct and then display nim, name, subjectCode, sks, and grade.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4" name="Text Box 3"/>
          <p:cNvSpPr txBox="1">
            <a:spLocks noChangeArrowheads="1"/>
          </p:cNvSpPr>
          <p:nvPr/>
        </p:nvSpPr>
        <p:spPr bwMode="auto">
          <a:xfrm>
            <a:off x="1905000" y="2754313"/>
            <a:ext cx="3733800" cy="18176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studentScore {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nim[11];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name [30];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subjectCode [5];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sks;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grade;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4105E5-504D-4AA3-B57B-BA3680279F28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6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Using previous exercise, consider the following grading and sks table: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Create a program using array of struct to input 5 subject score of 1</a:t>
            </a:r>
            <a:r>
              <a:rPr lang="id-ID" sz="2000" baseline="33000" smtClean="0">
                <a:latin typeface="Tahoma" pitchFamily="34" charset="0"/>
                <a:cs typeface="Tahoma" pitchFamily="34" charset="0"/>
              </a:rPr>
              <a:t>st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semester then display the student’s GPA!</a:t>
            </a:r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2971800" y="2895600"/>
            <a:ext cx="26670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Grade  	WeightGrade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	      4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	      3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	      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	      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pt-BR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	      0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FD107-1F4B-49E9-BA20-B274B97A088C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7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Create a program to convert 4 bytes unsigned integer to hexadecimal number system using UNION and BIT-FIELD</a:t>
            </a: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17C15F-94F1-403F-969B-FDDE87402903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is a data type to store group of data with various of data type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in other programming language also called record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Nested Structure is a structure with one of its element is another structure.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Union is used for memory join. By using union, a memory location can be assigned for two or more variable with different data types</a:t>
            </a: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1F7563-47D2-4181-BCFE-74D0C37F3A9D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10 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Collecting Data Items of Different Types: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http://aelinik.free.fr/c/ch19.htm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Structs, Enums, and Unions: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http://www.lysator.liu.se/c/c-faq/c-9.html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B6E4FD-50AE-42E5-B143-EB635226C37F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Structure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is a data type to store group of data with various of data type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component called member/field/element.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Heterogeneous (various element data type)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in other programming language also called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record</a:t>
            </a: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T0016 - Algorithm and Programming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1E252F-F510-4792-A963-2FFD09C78739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A200F-D035-48AB-8579-E86206BCB8BF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838200" y="2133600"/>
            <a:ext cx="4033838" cy="21066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Syntax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name_structure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dataType1 name_field1;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dataType2 name_field2;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b="1">
              <a:solidFill>
                <a:srgbClr val="000000"/>
              </a:solidFill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838200" y="4903788"/>
            <a:ext cx="8229600" cy="8874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620713" lvl="2" indent="-26670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Structure variable declaration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Struct</a:t>
            </a:r>
            <a:r>
              <a:rPr lang="id-ID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name</a:t>
            </a:r>
            <a:r>
              <a:rPr lang="id-ID" sz="18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_structure  name</a:t>
            </a:r>
            <a:r>
              <a:rPr lang="id-ID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_variable_structure;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b="1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b="1">
              <a:solidFill>
                <a:srgbClr val="000000"/>
              </a:solidFill>
            </a:endParaRP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4953000" y="2133600"/>
            <a:ext cx="4114800" cy="23352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Variable can be defined at declaration time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name</a:t>
            </a:r>
            <a:r>
              <a:rPr lang="id-ID" sz="16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_structure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dataType1 name_field1;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dataType2 name_field2;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name_variable_structure ;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6" name="AutoShape 5"/>
          <p:cNvSpPr>
            <a:spLocks noChangeArrowheads="1"/>
          </p:cNvSpPr>
          <p:nvPr/>
        </p:nvSpPr>
        <p:spPr bwMode="auto">
          <a:xfrm>
            <a:off x="2514600" y="4267200"/>
            <a:ext cx="381000" cy="560388"/>
          </a:xfrm>
          <a:prstGeom prst="downArrow">
            <a:avLst>
              <a:gd name="adj1" fmla="val 50000"/>
              <a:gd name="adj2" fmla="val 50002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5671B7-0DEE-4EA7-8A85-5AC9ECE1322D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990600"/>
          </a:xfrm>
        </p:spPr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 1:</a:t>
            </a: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1905000" y="2438400"/>
            <a:ext cx="5029200" cy="20637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account{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accountNo;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accountType;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name[31];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long credit;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account customer1, customer2;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1905000" y="4829175"/>
            <a:ext cx="50292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struct rekening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 accountNo;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accountType;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name[31];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long credit;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 customer1, customer2;</a:t>
            </a:r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1905000" y="4483100"/>
            <a:ext cx="5029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ADBADC-8789-4C4B-819F-386123718CB6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3200400" cy="685800"/>
          </a:xfrm>
        </p:spPr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 2:</a:t>
            </a: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2286000" y="3000375"/>
            <a:ext cx="50292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automobile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year;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model[8];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engine_power;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float weight;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2286000" y="4752975"/>
            <a:ext cx="5029200" cy="1571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 Mahasiswa{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int Nim;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name[20];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float IPK;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char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gender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FC74F-7794-42AB-BB86-B8A5DB7046CE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2590800" cy="533400"/>
          </a:xfrm>
        </p:spPr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3: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1295400" y="2590800"/>
            <a:ext cx="6629400" cy="3862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   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 structure data type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nim[11];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function1 ( 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akad_mhs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//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variable of structure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ali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tono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 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variable of structure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C8C30-0B5B-40DE-A420-302927E1F959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4: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1219200" y="2590800"/>
            <a:ext cx="6629400" cy="36464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   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structure data type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nim[11];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akad_mhs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ali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 tono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global</a:t>
            </a:r>
            <a:r>
              <a:rPr lang="id-ID" sz="16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variable of structure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function1 ( 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973</TotalTime>
  <Words>2463</Words>
  <Application>Microsoft Office PowerPoint</Application>
  <PresentationFormat>On-screen Show (4:3)</PresentationFormat>
  <Paragraphs>658</Paragraphs>
  <Slides>40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 Unicode MS</vt:lpstr>
      <vt:lpstr>ＭＳ Ｐゴシック</vt:lpstr>
      <vt:lpstr>Arial</vt:lpstr>
      <vt:lpstr>Calibri</vt:lpstr>
      <vt:lpstr>Courier New</vt:lpstr>
      <vt:lpstr>Open Sans</vt:lpstr>
      <vt:lpstr>Tahoma</vt:lpstr>
      <vt:lpstr>Times New Roman</vt:lpstr>
      <vt:lpstr>TemplateBM</vt:lpstr>
      <vt:lpstr>Structures and Unions</vt:lpstr>
      <vt:lpstr>Learning Outcomes</vt:lpstr>
      <vt:lpstr>Sub Topics</vt:lpstr>
      <vt:lpstr>Structure Definition</vt:lpstr>
      <vt:lpstr>Structure Declaration</vt:lpstr>
      <vt:lpstr>Structure Declaration</vt:lpstr>
      <vt:lpstr>Structure Declaration</vt:lpstr>
      <vt:lpstr>Structure Declaration</vt:lpstr>
      <vt:lpstr>Structure Declaration</vt:lpstr>
      <vt:lpstr>Structure Declaration</vt:lpstr>
      <vt:lpstr>Accessing Structure</vt:lpstr>
      <vt:lpstr>Local Structure</vt:lpstr>
      <vt:lpstr>Nested Structure</vt:lpstr>
      <vt:lpstr>Nested Structure</vt:lpstr>
      <vt:lpstr>Structure Initialization</vt:lpstr>
      <vt:lpstr>Structure Initialization</vt:lpstr>
      <vt:lpstr>Array of Structure</vt:lpstr>
      <vt:lpstr>Array of Structure</vt:lpstr>
      <vt:lpstr>Array of Structure</vt:lpstr>
      <vt:lpstr>Typedef</vt:lpstr>
      <vt:lpstr>Typedef</vt:lpstr>
      <vt:lpstr>Bit Field</vt:lpstr>
      <vt:lpstr>Bit Field</vt:lpstr>
      <vt:lpstr>Union Definition</vt:lpstr>
      <vt:lpstr>Union Declaration</vt:lpstr>
      <vt:lpstr>Union Definition</vt:lpstr>
      <vt:lpstr>Union Definition</vt:lpstr>
      <vt:lpstr>Enumeration</vt:lpstr>
      <vt:lpstr>Enumeration</vt:lpstr>
      <vt:lpstr>Enumeration</vt:lpstr>
      <vt:lpstr>Enumeration</vt:lpstr>
      <vt:lpstr>Exercise 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115</cp:revision>
  <dcterms:created xsi:type="dcterms:W3CDTF">2009-07-15T08:07:45Z</dcterms:created>
  <dcterms:modified xsi:type="dcterms:W3CDTF">2019-04-22T07:11:13Z</dcterms:modified>
</cp:coreProperties>
</file>