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8"/>
  </p:notesMasterIdLst>
  <p:handoutMasterIdLst>
    <p:handoutMasterId r:id="rId39"/>
  </p:handoutMasterIdLst>
  <p:sldIdLst>
    <p:sldId id="337" r:id="rId2"/>
    <p:sldId id="267" r:id="rId3"/>
    <p:sldId id="333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32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02" r:id="rId32"/>
    <p:sldId id="329" r:id="rId33"/>
    <p:sldId id="330" r:id="rId34"/>
    <p:sldId id="334" r:id="rId35"/>
    <p:sldId id="335" r:id="rId36"/>
    <p:sldId id="33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8" autoAdjust="0"/>
    <p:restoredTop sz="94660"/>
  </p:normalViewPr>
  <p:slideViewPr>
    <p:cSldViewPr>
      <p:cViewPr varScale="1">
        <p:scale>
          <a:sx n="67" d="100"/>
          <a:sy n="67" d="100"/>
        </p:scale>
        <p:origin x="9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D7984FA6-515B-406E-8409-75887BC3C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7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20FFA190-7202-495D-AFF9-747717E9F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02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FE04EB-40C5-4363-8DB8-92797312D76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ECE30E-EA46-485C-BEBF-DB40F1D67C2F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12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5F2422-17D3-476A-840E-2747916FA1C1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11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D1D21-E1C1-4DC2-8E64-337263733552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35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11F0A-FEED-47E9-A5B4-575285711D3F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45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E433E-CD7A-4B93-BE43-7E6B1F9F8101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00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AB294B-7F7F-44FD-B697-2CAE07F0AC78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03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41D23-DA8D-4594-A0C4-7A044691C6F7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3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098F3D-7B6D-417C-BAA9-BDDF770FD719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4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77ADA1-5C8A-43F4-AF70-14E46E256377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01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F101B3-5356-4922-B420-F81130D663E8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3D2351-D93C-4350-9A12-4904B3C04CD2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63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FB289-ACB4-4896-B3DC-564BE164407A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8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0B33-89AE-49A9-9200-F1D64A056F2A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91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39F9-D783-4D27-A902-DFC70338EFDF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81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4E70A0-847B-4285-9190-9FAF13EE75B3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2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94FBF9-6782-4C5C-8F17-0A7F3F65F9D7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76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4C1AD-927B-4589-92D1-2724ABD348A3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90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9C566-B6FB-4194-9814-F0ECBE4763D0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81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F37B17-5882-4CF1-8E29-7202B361FBDC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84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B0F73-F45C-421E-84D0-0E11E2DFD299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84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2093B6-7D3B-4F99-A5FF-A55DFD81E5F9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3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C14B7-0B24-4737-A0B9-52A0EF35FA37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01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07689B-381D-4A2A-8780-371812071EF6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0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0429F-CE91-441C-A62D-88B04D482963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95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8E4C97-AD6F-49E5-A7C3-A4C14159227F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9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5B6A40-9730-41F5-8837-4B296EC1CED2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8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06E42-E0C8-41C8-8C6F-EABCD656DE58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84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5F842-C2E0-4A1F-A655-E9C05136A84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2EAC8E-3D4C-47EA-9915-062D09881208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0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97B0E-3D23-4CF6-A878-167AA67D86C7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60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26EAC0-D410-4E53-B426-CBF1190B411E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4CCCA179-BB24-4305-A8B0-E811E5C84FED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1369A548-7927-4631-BEE0-24A9E3663C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746FC349-9408-49F0-A5F1-86CCB3187CDE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B3FEDED0-A855-475A-84B6-6BA5A56CE2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BF8508-1587-4D92-A661-5FAF6C3327DC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E533C-F31F-4BF3-B304-B77D640244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325A8-8E3C-4425-8444-B3B7097AF99A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5B113-37D0-4A3E-9E67-1464F8E1E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9A980D-5549-4E0E-9A41-76B02AE8E849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EA90D-CDDA-4251-BBED-A319342111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46FC349-9408-49F0-A5F1-86CCB3187CDE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FEDED0-A855-475A-84B6-6BA5A56CE2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xen.com/pike/7.0/tutorial/statements/conditions.x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elinik.free.fr/c/ch10.htm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30575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Program Control: Selection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12912" y="1655762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 Using IF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437632-87F7-4DA2-9C92-75EE09F9A224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Example 1: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Program example to find the roots of a quadratic equation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Algorithm 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1. Get the value of coefficients a, b, and c from keyboard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2. 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Calculate discriminant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d = b*b – 4*a*c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3. if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d &gt;= 0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then calculate x1 and x2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    if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d &lt; 0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then stated imaginer, stop.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4. Stop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calculate x1 using :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calculate x2 using :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endParaRPr lang="id-ID" sz="2000" i="1" dirty="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2294" name="Group 4"/>
          <p:cNvGrpSpPr>
            <a:grpSpLocks/>
          </p:cNvGrpSpPr>
          <p:nvPr/>
        </p:nvGrpSpPr>
        <p:grpSpPr bwMode="auto">
          <a:xfrm>
            <a:off x="3617912" y="4595812"/>
            <a:ext cx="1182688" cy="966788"/>
            <a:chOff x="0" y="2069"/>
            <a:chExt cx="20000" cy="20000"/>
          </a:xfrm>
        </p:grpSpPr>
        <p:sp>
          <p:nvSpPr>
            <p:cNvPr id="12298" name="Rectangle 5"/>
            <p:cNvSpPr>
              <a:spLocks noChangeArrowheads="1"/>
            </p:cNvSpPr>
            <p:nvPr/>
          </p:nvSpPr>
          <p:spPr bwMode="auto">
            <a:xfrm>
              <a:off x="0" y="2069"/>
              <a:ext cx="20000" cy="20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en-US" sz="2000" dirty="0">
                  <a:latin typeface="Tahoma" pitchFamily="34" charset="0"/>
                  <a:cs typeface="Tahoma" pitchFamily="34" charset="0"/>
                </a:rPr>
                <a:t>-b +</a:t>
              </a:r>
              <a:r>
                <a:rPr lang="en-US" sz="2800" i="1" dirty="0">
                  <a:latin typeface="Tahoma" pitchFamily="34" charset="0"/>
                  <a:cs typeface="Tahoma" pitchFamily="34" charset="0"/>
                  <a:sym typeface="Symbol" pitchFamily="18" charset="2"/>
                </a:rPr>
                <a:t></a:t>
              </a:r>
              <a:r>
                <a:rPr lang="en-US" sz="2800" i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dirty="0">
                  <a:latin typeface="Tahoma" pitchFamily="34" charset="0"/>
                  <a:cs typeface="Tahoma" pitchFamily="34" charset="0"/>
                </a:rPr>
                <a:t>d</a:t>
              </a:r>
            </a:p>
            <a:p>
              <a:endParaRPr lang="en-US" sz="700" dirty="0">
                <a:latin typeface="Tahoma" pitchFamily="34" charset="0"/>
                <a:cs typeface="Tahoma" pitchFamily="34" charset="0"/>
              </a:endParaRPr>
            </a:p>
            <a:p>
              <a:r>
                <a:rPr lang="en-US" sz="2000" dirty="0">
                  <a:latin typeface="Tahoma" pitchFamily="34" charset="0"/>
                  <a:cs typeface="Tahoma" pitchFamily="34" charset="0"/>
                </a:rPr>
                <a:t>    2*a</a:t>
              </a:r>
              <a:endParaRPr 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2299" name="Line 6"/>
            <p:cNvSpPr>
              <a:spLocks noChangeShapeType="1"/>
            </p:cNvSpPr>
            <p:nvPr/>
          </p:nvSpPr>
          <p:spPr bwMode="auto">
            <a:xfrm>
              <a:off x="0" y="10782"/>
              <a:ext cx="19140" cy="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3617912" y="5434012"/>
            <a:ext cx="1182688" cy="966788"/>
            <a:chOff x="0" y="0"/>
            <a:chExt cx="20000" cy="20000"/>
          </a:xfrm>
        </p:grpSpPr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20000" cy="20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en-US" sz="2000" dirty="0">
                  <a:latin typeface="Tahoma" pitchFamily="34" charset="0"/>
                  <a:cs typeface="Tahoma" pitchFamily="34" charset="0"/>
                </a:rPr>
                <a:t>-b -</a:t>
              </a:r>
              <a:r>
                <a:rPr lang="en-US" sz="2800" i="1" dirty="0">
                  <a:latin typeface="Tahoma" pitchFamily="34" charset="0"/>
                  <a:cs typeface="Tahoma" pitchFamily="34" charset="0"/>
                  <a:sym typeface="Symbol" pitchFamily="18" charset="2"/>
                </a:rPr>
                <a:t></a:t>
              </a:r>
              <a:r>
                <a:rPr lang="en-US" sz="2800" i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dirty="0">
                  <a:latin typeface="Tahoma" pitchFamily="34" charset="0"/>
                  <a:cs typeface="Tahoma" pitchFamily="34" charset="0"/>
                </a:rPr>
                <a:t>d</a:t>
              </a:r>
            </a:p>
            <a:p>
              <a:endParaRPr lang="en-US" sz="700" dirty="0">
                <a:latin typeface="Tahoma" pitchFamily="34" charset="0"/>
                <a:cs typeface="Tahoma" pitchFamily="34" charset="0"/>
              </a:endParaRPr>
            </a:p>
            <a:p>
              <a:r>
                <a:rPr lang="en-US" sz="2000" dirty="0">
                  <a:latin typeface="Tahoma" pitchFamily="34" charset="0"/>
                  <a:cs typeface="Tahoma" pitchFamily="34" charset="0"/>
                </a:rPr>
                <a:t>    2*a</a:t>
              </a:r>
              <a:endParaRPr 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0" y="10782"/>
              <a:ext cx="19140" cy="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 Using IF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DB27A-0134-4B2A-9135-EC904A777EE3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914400" y="1981200"/>
            <a:ext cx="7848600" cy="3754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#include &lt;math.h&gt;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float a,b,c,d,x1,x2;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printf(“ Input coef. a : “); scanf(“%f”,&amp;a);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printf(“ Input coef. b : “); scanf(“%f”,&amp;b);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printf(” Input coef. c : ”); scanf(“%f”,&amp;c);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d = b*b - 4 * a * c;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if (d &gt;= 0){</a:t>
            </a:r>
          </a:p>
          <a:p>
            <a:pPr lvl="2"/>
            <a:r>
              <a:rPr lang="id-ID" sz="1400" b="1">
                <a:latin typeface="Courier New" pitchFamily="49" charset="0"/>
                <a:cs typeface="Courier New" pitchFamily="49" charset="0"/>
              </a:rPr>
              <a:t>	x1 = (-b + sqrt(d)) / (2 * a);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		x2 = (-b - sqrt(d)) / (2 * a);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		printf(“x1=%f\n  x2=%f\n”,x1,x2);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else printf(” Imaginer root equation”);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914400" y="5811837"/>
            <a:ext cx="78486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1800" b="1">
                <a:latin typeface="Tahoma" pitchFamily="34" charset="0"/>
                <a:cs typeface="Tahoma" pitchFamily="34" charset="0"/>
              </a:rPr>
              <a:t>sqrt() </a:t>
            </a:r>
            <a:r>
              <a:rPr lang="id-ID" sz="1800">
                <a:latin typeface="Tahoma" pitchFamily="34" charset="0"/>
                <a:cs typeface="Tahoma" pitchFamily="34" charset="0"/>
              </a:rPr>
              <a:t>is a function used to calculate root from a number, and it is defined on</a:t>
            </a:r>
            <a:r>
              <a:rPr lang="id-ID" sz="1800" b="1">
                <a:latin typeface="Tahoma" pitchFamily="34" charset="0"/>
                <a:cs typeface="Tahoma" pitchFamily="34" charset="0"/>
              </a:rPr>
              <a:t> &lt;math.h&gt; </a:t>
            </a:r>
            <a:r>
              <a:rPr lang="id-ID" sz="1800">
                <a:latin typeface="Tahoma" pitchFamily="34" charset="0"/>
                <a:cs typeface="Tahoma" pitchFamily="34" charset="0"/>
              </a:rPr>
              <a:t>library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 Using IF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B0D885-31BD-40BC-9C58-91EA4579D165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Standard Library Function :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sqrt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()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The previous slide shows program example using </a:t>
            </a:r>
            <a:r>
              <a:rPr lang="en-US" b="1" dirty="0" err="1" smtClean="0">
                <a:latin typeface="Tahoma" pitchFamily="34" charset="0"/>
                <a:cs typeface="Tahoma" pitchFamily="34" charset="0"/>
              </a:rPr>
              <a:t>sqrt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()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function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Syntax :</a:t>
            </a:r>
          </a:p>
          <a:p>
            <a:pPr marL="873125" lvl="1" indent="-415925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		   double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cs typeface="Tahoma" pitchFamily="34" charset="0"/>
              </a:rPr>
              <a:t>sqrt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 (double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smtClean="0">
                <a:latin typeface="Tahoma" pitchFamily="34" charset="0"/>
                <a:cs typeface="Tahoma" pitchFamily="34" charset="0"/>
              </a:rPr>
              <a:t>x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);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Header file &lt;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math.h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&gt;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To find a square root for a value x, where x is non-negative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1216025" lvl="2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z =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sqrt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(45.35);  </a:t>
            </a:r>
          </a:p>
          <a:p>
            <a:pPr marL="1216025" lvl="2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then value of z is 6.73 </a:t>
            </a:r>
          </a:p>
          <a:p>
            <a:pPr marL="873125" lvl="1" indent="-415925">
              <a:lnSpc>
                <a:spcPct val="90000"/>
              </a:lnSpc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endParaRPr lang="id-ID" sz="2000" i="1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 Using IF-ELSE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7E732B-D7E6-4225-B50C-6B82C6AE0ABF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57400"/>
            <a:ext cx="7848600" cy="3721596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Example 2: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(Calculator Program)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914400" y="2362200"/>
            <a:ext cx="7772400" cy="418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float val1, val2; 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char op;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while(1) {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	printf(“\n Type val1 operator val2, (example: 3 * 4) 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	scanf(“%f %c %f”, &amp;val1, &amp;op, &amp;val2);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	if(op == ‘+’) printf(“ = %f”, val1 + val2);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	else if(op == ‘-’) printf(“ = %f”, val1 - val2);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else if(op == ‘*’) printf(“ = %f”, val1 * val2);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else if(op== ‘/’) printf(“ = %f”, val1 / val2);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else{ 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      printf(“ error: choose operator +,-,* and / 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      break;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	}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return 0;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Program Examples Using IF-ELSE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66E0FB-BEED-4C37-AE2D-B5587470BC2B}" type="slidenum">
              <a:rPr lang="id-ID">
                <a:latin typeface="Tahoma" pitchFamily="34" charset="0"/>
                <a:cs typeface="Tahoma" pitchFamily="34" charset="0"/>
              </a:rPr>
              <a:pPr/>
              <a:t>14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Example 3: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Wrong IF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(unclear IF statement)</a:t>
            </a:r>
          </a:p>
          <a:p>
            <a:pPr>
              <a:lnSpc>
                <a:spcPct val="90000"/>
              </a:lnSpc>
              <a:buFontTx/>
              <a:buNone/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990600" y="2971800"/>
            <a:ext cx="7696200" cy="289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int degree: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printf(“Input degree: “);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scanf(“%d”, &amp;degree);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if (degree &lt; 80)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	if (degree &gt; 30)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		printf (“Hot\n”);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	printf (“Cool\n”);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SWITCH-CASE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A03EE0-7E56-48CA-897F-58839272EADF}" type="slidenum">
              <a:rPr lang="id-ID">
                <a:latin typeface="Tahoma" pitchFamily="34" charset="0"/>
                <a:cs typeface="Tahoma" pitchFamily="34" charset="0"/>
              </a:rPr>
              <a:pPr/>
              <a:t>15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smtClean="0">
                <a:latin typeface="Tahoma" pitchFamily="34" charset="0"/>
                <a:cs typeface="Tahoma" pitchFamily="34" charset="0"/>
              </a:rPr>
              <a:t>Switch-Case Operation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This statement is used in exchange of IF-ELSE, when if-else nested number of level is enormous and difficult to read</a:t>
            </a:r>
          </a:p>
          <a:p>
            <a:pPr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r>
              <a:rPr lang="en-US" sz="2000" b="1" smtClean="0">
                <a:latin typeface="Tahoma" pitchFamily="34" charset="0"/>
                <a:cs typeface="Tahoma" pitchFamily="34" charset="0"/>
              </a:rPr>
              <a:t>Syntax:</a:t>
            </a:r>
            <a:endParaRPr lang="en-US" sz="2000" b="1" i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sz="2000" b="1" i="1" smtClean="0">
                <a:latin typeface="Tahoma" pitchFamily="34" charset="0"/>
                <a:cs typeface="Tahoma" pitchFamily="34" charset="0"/>
              </a:rPr>
              <a:t>switch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 (expression) {</a:t>
            </a:r>
          </a:p>
          <a:p>
            <a:pPr lvl="2"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case constant1 : statements1; break; </a:t>
            </a:r>
          </a:p>
          <a:p>
            <a:pPr lvl="2"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.</a:t>
            </a:r>
          </a:p>
          <a:p>
            <a:pPr lvl="2"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.</a:t>
            </a:r>
          </a:p>
          <a:p>
            <a:pPr lvl="2"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case constant2 : statements2; break;</a:t>
            </a:r>
          </a:p>
          <a:p>
            <a:pPr lvl="2"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default : statements;</a:t>
            </a:r>
          </a:p>
          <a:p>
            <a:pPr lvl="2"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}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SWITCH-CASE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01BC86-3AAE-466F-84CC-7F2E621B5CD1}" type="slidenum">
              <a:rPr lang="id-ID">
                <a:latin typeface="Tahoma" pitchFamily="34" charset="0"/>
                <a:cs typeface="Tahoma" pitchFamily="34" charset="0"/>
              </a:rPr>
              <a:pPr/>
              <a:t>16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Switch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statement evaluate an expression by looking up for each </a:t>
            </a:r>
            <a:r>
              <a:rPr lang="en-US" sz="20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case constant value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. If an expression value matches with a case constant value then related statement/s is executed. If nothing match then </a:t>
            </a:r>
            <a:r>
              <a:rPr lang="en-US" sz="20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default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statement is executed.</a:t>
            </a:r>
          </a:p>
          <a:p>
            <a:pPr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</a:t>
            </a:r>
          </a:p>
          <a:p>
            <a:r>
              <a:rPr lang="en-US" sz="2000" smtClean="0">
                <a:latin typeface="Tahoma" pitchFamily="34" charset="0"/>
                <a:cs typeface="Tahoma" pitchFamily="34" charset="0"/>
              </a:rPr>
              <a:t>Note:</a:t>
            </a:r>
          </a:p>
          <a:p>
            <a:pPr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Expression and constant type should be integer (including </a:t>
            </a:r>
            <a:r>
              <a:rPr lang="en-US" sz="20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char)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  </a:t>
            </a:r>
            <a:endParaRPr lang="en-US" sz="2000" b="1" smtClean="0">
              <a:solidFill>
                <a:schemeClr val="accent1"/>
              </a:solidFill>
              <a:latin typeface="Tahoma" pitchFamily="34" charset="0"/>
              <a:cs typeface="Tahoma" pitchFamily="34" charset="0"/>
            </a:endParaRPr>
          </a:p>
          <a:p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SWITCH-CASE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B19CE8-11F0-45CF-AB27-275BFEC3C88C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93404"/>
            <a:ext cx="7848600" cy="3721596"/>
          </a:xfrm>
        </p:spPr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SWITCH-CASE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Statement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id-ID" dirty="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9462" name="Group 4"/>
          <p:cNvGrpSpPr>
            <a:grpSpLocks/>
          </p:cNvGrpSpPr>
          <p:nvPr/>
        </p:nvGrpSpPr>
        <p:grpSpPr bwMode="auto">
          <a:xfrm>
            <a:off x="1219200" y="2260042"/>
            <a:ext cx="6858000" cy="4521758"/>
            <a:chOff x="344" y="2025"/>
            <a:chExt cx="2198" cy="2051"/>
          </a:xfrm>
        </p:grpSpPr>
        <p:sp>
          <p:nvSpPr>
            <p:cNvPr id="19463" name="Freeform 5"/>
            <p:cNvSpPr>
              <a:spLocks/>
            </p:cNvSpPr>
            <p:nvPr/>
          </p:nvSpPr>
          <p:spPr bwMode="auto">
            <a:xfrm>
              <a:off x="648" y="2076"/>
              <a:ext cx="0" cy="14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64" name="Oval 6"/>
            <p:cNvSpPr>
              <a:spLocks noChangeArrowheads="1"/>
            </p:cNvSpPr>
            <p:nvPr/>
          </p:nvSpPr>
          <p:spPr bwMode="auto">
            <a:xfrm>
              <a:off x="624" y="2025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65" name="Freeform 7"/>
            <p:cNvSpPr>
              <a:spLocks/>
            </p:cNvSpPr>
            <p:nvPr/>
          </p:nvSpPr>
          <p:spPr bwMode="auto">
            <a:xfrm>
              <a:off x="936" y="2321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66" name="Rectangle 8"/>
            <p:cNvSpPr>
              <a:spLocks noChangeArrowheads="1"/>
            </p:cNvSpPr>
            <p:nvPr/>
          </p:nvSpPr>
          <p:spPr bwMode="auto">
            <a:xfrm>
              <a:off x="918" y="2238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67" name="Freeform 9"/>
            <p:cNvSpPr>
              <a:spLocks/>
            </p:cNvSpPr>
            <p:nvPr/>
          </p:nvSpPr>
          <p:spPr bwMode="auto">
            <a:xfrm>
              <a:off x="1672" y="2321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68" name="Oval 10"/>
            <p:cNvSpPr>
              <a:spLocks noChangeArrowheads="1"/>
            </p:cNvSpPr>
            <p:nvPr/>
          </p:nvSpPr>
          <p:spPr bwMode="auto">
            <a:xfrm>
              <a:off x="624" y="4028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69" name="Freeform 11"/>
            <p:cNvSpPr>
              <a:spLocks/>
            </p:cNvSpPr>
            <p:nvPr/>
          </p:nvSpPr>
          <p:spPr bwMode="auto">
            <a:xfrm>
              <a:off x="648" y="2810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0" name="Rectangle 12"/>
            <p:cNvSpPr>
              <a:spLocks noChangeArrowheads="1"/>
            </p:cNvSpPr>
            <p:nvPr/>
          </p:nvSpPr>
          <p:spPr bwMode="auto">
            <a:xfrm>
              <a:off x="696" y="2811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71" name="Rectangle 13"/>
            <p:cNvSpPr>
              <a:spLocks noChangeArrowheads="1"/>
            </p:cNvSpPr>
            <p:nvPr/>
          </p:nvSpPr>
          <p:spPr bwMode="auto">
            <a:xfrm>
              <a:off x="624" y="3014"/>
              <a:ext cx="48" cy="23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.</a:t>
              </a:r>
            </a:p>
            <a:p>
              <a:pPr algn="ctr" eaLnBrk="0" hangingPunct="0"/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.</a:t>
              </a:r>
            </a:p>
            <a:p>
              <a:pPr algn="ctr" eaLnBrk="0" hangingPunct="0"/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.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72" name="Freeform 14"/>
            <p:cNvSpPr>
              <a:spLocks/>
            </p:cNvSpPr>
            <p:nvPr/>
          </p:nvSpPr>
          <p:spPr bwMode="auto">
            <a:xfrm>
              <a:off x="2392" y="2321"/>
              <a:ext cx="14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3" name="Freeform 15"/>
            <p:cNvSpPr>
              <a:spLocks/>
            </p:cNvSpPr>
            <p:nvPr/>
          </p:nvSpPr>
          <p:spPr bwMode="auto">
            <a:xfrm>
              <a:off x="2541" y="2321"/>
              <a:ext cx="0" cy="162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9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4" name="Freeform 16"/>
            <p:cNvSpPr>
              <a:spLocks/>
            </p:cNvSpPr>
            <p:nvPr/>
          </p:nvSpPr>
          <p:spPr bwMode="auto">
            <a:xfrm>
              <a:off x="654" y="3948"/>
              <a:ext cx="1888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96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9475" name="Group 17"/>
            <p:cNvGrpSpPr>
              <a:grpSpLocks/>
            </p:cNvGrpSpPr>
            <p:nvPr/>
          </p:nvGrpSpPr>
          <p:grpSpPr bwMode="auto">
            <a:xfrm>
              <a:off x="360" y="2222"/>
              <a:ext cx="576" cy="197"/>
              <a:chOff x="0" y="0"/>
              <a:chExt cx="20000" cy="20000"/>
            </a:xfrm>
          </p:grpSpPr>
          <p:sp>
            <p:nvSpPr>
              <p:cNvPr id="19517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518" name="Rectangle 19"/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a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</p:grpSp>
        <p:grpSp>
          <p:nvGrpSpPr>
            <p:cNvPr id="19476" name="Group 20"/>
            <p:cNvGrpSpPr>
              <a:grpSpLocks/>
            </p:cNvGrpSpPr>
            <p:nvPr/>
          </p:nvGrpSpPr>
          <p:grpSpPr bwMode="auto">
            <a:xfrm>
              <a:off x="1128" y="2278"/>
              <a:ext cx="544" cy="84"/>
              <a:chOff x="0" y="0"/>
              <a:chExt cx="20000" cy="20000"/>
            </a:xfrm>
          </p:grpSpPr>
          <p:sp>
            <p:nvSpPr>
              <p:cNvPr id="19515" name="Rectangle 21"/>
              <p:cNvSpPr>
                <a:spLocks noChangeArrowheads="1"/>
              </p:cNvSpPr>
              <p:nvPr/>
            </p:nvSpPr>
            <p:spPr bwMode="auto">
              <a:xfrm>
                <a:off x="588" y="4706"/>
                <a:ext cx="18809" cy="1449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a action(s)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16" name="Freeform 22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19477" name="Group 23"/>
            <p:cNvGrpSpPr>
              <a:grpSpLocks/>
            </p:cNvGrpSpPr>
            <p:nvPr/>
          </p:nvGrpSpPr>
          <p:grpSpPr bwMode="auto">
            <a:xfrm>
              <a:off x="1864" y="2278"/>
              <a:ext cx="528" cy="84"/>
              <a:chOff x="0" y="0"/>
              <a:chExt cx="20000" cy="20000"/>
            </a:xfrm>
          </p:grpSpPr>
          <p:sp>
            <p:nvSpPr>
              <p:cNvPr id="19513" name="Rectangle 24"/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break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14" name="Freeform 25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19478" name="Freeform 26"/>
            <p:cNvSpPr>
              <a:spLocks/>
            </p:cNvSpPr>
            <p:nvPr/>
          </p:nvSpPr>
          <p:spPr bwMode="auto">
            <a:xfrm>
              <a:off x="648" y="2417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9" name="Freeform 27"/>
            <p:cNvSpPr>
              <a:spLocks/>
            </p:cNvSpPr>
            <p:nvPr/>
          </p:nvSpPr>
          <p:spPr bwMode="auto">
            <a:xfrm>
              <a:off x="936" y="27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80" name="Freeform 28"/>
            <p:cNvSpPr>
              <a:spLocks/>
            </p:cNvSpPr>
            <p:nvPr/>
          </p:nvSpPr>
          <p:spPr bwMode="auto">
            <a:xfrm>
              <a:off x="1672" y="27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81" name="Freeform 29"/>
            <p:cNvSpPr>
              <a:spLocks/>
            </p:cNvSpPr>
            <p:nvPr/>
          </p:nvSpPr>
          <p:spPr bwMode="auto">
            <a:xfrm>
              <a:off x="2392" y="2708"/>
              <a:ext cx="14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9482" name="Group 30"/>
            <p:cNvGrpSpPr>
              <a:grpSpLocks/>
            </p:cNvGrpSpPr>
            <p:nvPr/>
          </p:nvGrpSpPr>
          <p:grpSpPr bwMode="auto">
            <a:xfrm>
              <a:off x="360" y="2609"/>
              <a:ext cx="576" cy="197"/>
              <a:chOff x="0" y="0"/>
              <a:chExt cx="20000" cy="20000"/>
            </a:xfrm>
          </p:grpSpPr>
          <p:sp>
            <p:nvSpPr>
              <p:cNvPr id="19511" name="Freeform 31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512" name="Rectangle 32"/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b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</p:grpSp>
        <p:grpSp>
          <p:nvGrpSpPr>
            <p:cNvPr id="19483" name="Group 33"/>
            <p:cNvGrpSpPr>
              <a:grpSpLocks/>
            </p:cNvGrpSpPr>
            <p:nvPr/>
          </p:nvGrpSpPr>
          <p:grpSpPr bwMode="auto">
            <a:xfrm>
              <a:off x="1128" y="2665"/>
              <a:ext cx="544" cy="84"/>
              <a:chOff x="0" y="0"/>
              <a:chExt cx="20000" cy="20000"/>
            </a:xfrm>
          </p:grpSpPr>
          <p:sp>
            <p:nvSpPr>
              <p:cNvPr id="19509" name="Rectangle 34"/>
              <p:cNvSpPr>
                <a:spLocks noChangeArrowheads="1"/>
              </p:cNvSpPr>
              <p:nvPr/>
            </p:nvSpPr>
            <p:spPr bwMode="auto">
              <a:xfrm>
                <a:off x="588" y="4695"/>
                <a:ext cx="18809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b action(s)</a:t>
                </a:r>
              </a:p>
              <a:p>
                <a:pPr eaLnBrk="0" hangingPunct="0"/>
                <a:endParaRPr lang="en-US" b="1" dirty="0">
                  <a:latin typeface="Courier New" pitchFamily="49" charset="0"/>
                </a:endParaRPr>
              </a:p>
            </p:txBody>
          </p:sp>
          <p:sp>
            <p:nvSpPr>
              <p:cNvPr id="19510" name="Freeform 35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19484" name="Group 36"/>
            <p:cNvGrpSpPr>
              <a:grpSpLocks/>
            </p:cNvGrpSpPr>
            <p:nvPr/>
          </p:nvGrpSpPr>
          <p:grpSpPr bwMode="auto">
            <a:xfrm>
              <a:off x="1864" y="2665"/>
              <a:ext cx="528" cy="84"/>
              <a:chOff x="0" y="0"/>
              <a:chExt cx="20000" cy="20000"/>
            </a:xfrm>
          </p:grpSpPr>
          <p:sp>
            <p:nvSpPr>
              <p:cNvPr id="19507" name="Rectangle 37"/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break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08" name="Freeform 3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19485" name="Rectangle 39"/>
            <p:cNvSpPr>
              <a:spLocks noChangeArrowheads="1"/>
            </p:cNvSpPr>
            <p:nvPr/>
          </p:nvSpPr>
          <p:spPr bwMode="auto">
            <a:xfrm>
              <a:off x="696" y="2436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86" name="Freeform 40"/>
            <p:cNvSpPr>
              <a:spLocks/>
            </p:cNvSpPr>
            <p:nvPr/>
          </p:nvSpPr>
          <p:spPr bwMode="auto">
            <a:xfrm>
              <a:off x="648" y="3884"/>
              <a:ext cx="0" cy="1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4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87" name="Rectangle 41"/>
            <p:cNvSpPr>
              <a:spLocks noChangeArrowheads="1"/>
            </p:cNvSpPr>
            <p:nvPr/>
          </p:nvSpPr>
          <p:spPr bwMode="auto">
            <a:xfrm>
              <a:off x="696" y="3611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88" name="Freeform 42"/>
            <p:cNvSpPr>
              <a:spLocks/>
            </p:cNvSpPr>
            <p:nvPr/>
          </p:nvSpPr>
          <p:spPr bwMode="auto">
            <a:xfrm>
              <a:off x="648" y="3217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89" name="Freeform 43"/>
            <p:cNvSpPr>
              <a:spLocks/>
            </p:cNvSpPr>
            <p:nvPr/>
          </p:nvSpPr>
          <p:spPr bwMode="auto">
            <a:xfrm>
              <a:off x="936" y="35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90" name="Freeform 44"/>
            <p:cNvSpPr>
              <a:spLocks/>
            </p:cNvSpPr>
            <p:nvPr/>
          </p:nvSpPr>
          <p:spPr bwMode="auto">
            <a:xfrm>
              <a:off x="1672" y="35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91" name="Freeform 45"/>
            <p:cNvSpPr>
              <a:spLocks/>
            </p:cNvSpPr>
            <p:nvPr/>
          </p:nvSpPr>
          <p:spPr bwMode="auto">
            <a:xfrm>
              <a:off x="2392" y="3508"/>
              <a:ext cx="14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9492" name="Group 46"/>
            <p:cNvGrpSpPr>
              <a:grpSpLocks/>
            </p:cNvGrpSpPr>
            <p:nvPr/>
          </p:nvGrpSpPr>
          <p:grpSpPr bwMode="auto">
            <a:xfrm>
              <a:off x="360" y="3409"/>
              <a:ext cx="576" cy="197"/>
              <a:chOff x="0" y="0"/>
              <a:chExt cx="20000" cy="20000"/>
            </a:xfrm>
          </p:grpSpPr>
          <p:sp>
            <p:nvSpPr>
              <p:cNvPr id="19505" name="Freeform 47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506" name="Rectangle 48"/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z</a:t>
                </a:r>
              </a:p>
              <a:p>
                <a:pPr eaLnBrk="0" hangingPunct="0"/>
                <a:endParaRPr lang="en-US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19493" name="Group 49"/>
            <p:cNvGrpSpPr>
              <a:grpSpLocks/>
            </p:cNvGrpSpPr>
            <p:nvPr/>
          </p:nvGrpSpPr>
          <p:grpSpPr bwMode="auto">
            <a:xfrm>
              <a:off x="1128" y="3465"/>
              <a:ext cx="544" cy="84"/>
              <a:chOff x="0" y="0"/>
              <a:chExt cx="20000" cy="20000"/>
            </a:xfrm>
          </p:grpSpPr>
          <p:sp>
            <p:nvSpPr>
              <p:cNvPr id="19503" name="Rectangle 50"/>
              <p:cNvSpPr>
                <a:spLocks noChangeArrowheads="1"/>
              </p:cNvSpPr>
              <p:nvPr/>
            </p:nvSpPr>
            <p:spPr bwMode="auto">
              <a:xfrm>
                <a:off x="588" y="4695"/>
                <a:ext cx="18809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z action(s)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04" name="Freeform 51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19494" name="Group 52"/>
            <p:cNvGrpSpPr>
              <a:grpSpLocks/>
            </p:cNvGrpSpPr>
            <p:nvPr/>
          </p:nvGrpSpPr>
          <p:grpSpPr bwMode="auto">
            <a:xfrm>
              <a:off x="1864" y="3465"/>
              <a:ext cx="528" cy="84"/>
              <a:chOff x="0" y="0"/>
              <a:chExt cx="20000" cy="20000"/>
            </a:xfrm>
          </p:grpSpPr>
          <p:sp>
            <p:nvSpPr>
              <p:cNvPr id="19501" name="Rectangle 53"/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break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02" name="Freeform 5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19495" name="Rectangle 55"/>
            <p:cNvSpPr>
              <a:spLocks noChangeArrowheads="1"/>
            </p:cNvSpPr>
            <p:nvPr/>
          </p:nvSpPr>
          <p:spPr bwMode="auto">
            <a:xfrm>
              <a:off x="918" y="2628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96" name="Rectangle 56"/>
            <p:cNvSpPr>
              <a:spLocks noChangeArrowheads="1"/>
            </p:cNvSpPr>
            <p:nvPr/>
          </p:nvSpPr>
          <p:spPr bwMode="auto">
            <a:xfrm>
              <a:off x="918" y="3427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97" name="Freeform 57"/>
            <p:cNvSpPr>
              <a:spLocks/>
            </p:cNvSpPr>
            <p:nvPr/>
          </p:nvSpPr>
          <p:spPr bwMode="auto">
            <a:xfrm>
              <a:off x="648" y="3606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9498" name="Group 58"/>
            <p:cNvGrpSpPr>
              <a:grpSpLocks/>
            </p:cNvGrpSpPr>
            <p:nvPr/>
          </p:nvGrpSpPr>
          <p:grpSpPr bwMode="auto">
            <a:xfrm>
              <a:off x="344" y="3798"/>
              <a:ext cx="608" cy="84"/>
              <a:chOff x="0" y="0"/>
              <a:chExt cx="20000" cy="20000"/>
            </a:xfrm>
          </p:grpSpPr>
          <p:sp>
            <p:nvSpPr>
              <p:cNvPr id="19499" name="Rectangle 59"/>
              <p:cNvSpPr>
                <a:spLocks noChangeArrowheads="1"/>
              </p:cNvSpPr>
              <p:nvPr/>
            </p:nvSpPr>
            <p:spPr bwMode="auto">
              <a:xfrm>
                <a:off x="592" y="4695"/>
                <a:ext cx="18803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default action(s)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00" name="Freeform 60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7 w 20000"/>
                  <a:gd name="T1" fmla="*/ 0 h 20000"/>
                  <a:gd name="T2" fmla="*/ 19987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7" y="0"/>
                    </a:moveTo>
                    <a:lnTo>
                      <a:pt x="19987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6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Program Examples Using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SWITCH-CASE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B0FF3C-4E04-419C-9544-AD9F233C5247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Example: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914400" y="2646362"/>
            <a:ext cx="7315200" cy="3754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float val1, val2; char op;</a:t>
            </a:r>
          </a:p>
          <a:p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w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hile(1) 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printf(“\n 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Type 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val1 operator val2 \n”);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scanf(“%f %c %f”, &amp;val1, &amp;op, &amp;val2);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switch(op){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case(‘+’): printf(“ = %f”, val1 + val2); break;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case(‘-’) : printf(“ = %f”, val1 - val2); break;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case(‘*’) : printf(“ = %f”, val1 * val2); break;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case(‘/’) : printf(“ = %f”, val1 / val2); break;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default :   printf(“ unknown operator!”); 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	}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}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return(0);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3581400" y="5999162"/>
            <a:ext cx="464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Note</a:t>
            </a:r>
            <a:r>
              <a:rPr lang="en-US" sz="1800" b="1">
                <a:latin typeface="Tahoma" pitchFamily="34" charset="0"/>
                <a:cs typeface="Tahoma" pitchFamily="34" charset="0"/>
              </a:rPr>
              <a:t>: case (’+’) </a:t>
            </a:r>
            <a:r>
              <a:rPr lang="en-US" sz="1800">
                <a:latin typeface="Tahoma" pitchFamily="34" charset="0"/>
                <a:cs typeface="Tahoma" pitchFamily="34" charset="0"/>
              </a:rPr>
              <a:t>can also written </a:t>
            </a:r>
            <a:r>
              <a:rPr lang="en-US" sz="1800" b="1">
                <a:latin typeface="Tahoma" pitchFamily="34" charset="0"/>
                <a:cs typeface="Tahoma" pitchFamily="34" charset="0"/>
              </a:rPr>
              <a:t>case ’+’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?: Operator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A68540-D518-4B1F-9091-91799FFF5C98}" type="slidenum">
              <a:rPr lang="id-ID">
                <a:latin typeface="Tahoma" pitchFamily="34" charset="0"/>
                <a:cs typeface="Tahoma" pitchFamily="34" charset="0"/>
              </a:rPr>
              <a:pPr/>
              <a:t>19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The operator ? : is similar to the IF statement, but it returns a value</a:t>
            </a:r>
          </a:p>
          <a:p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		condition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? 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then-expression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: 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else-expression</a:t>
            </a:r>
          </a:p>
          <a:p>
            <a:pPr>
              <a:buFontTx/>
              <a:buNone/>
            </a:pPr>
            <a:endParaRPr lang="id-ID" sz="2000" b="1" i="1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Using this operator, you can rewrite</a:t>
            </a:r>
          </a:p>
          <a:p>
            <a:pPr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if(a &gt; b)</a:t>
            </a:r>
          </a:p>
          <a:p>
            <a:pPr>
              <a:buFontTx/>
              <a:buNone/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max_value = a;</a:t>
            </a:r>
          </a:p>
          <a:p>
            <a:pPr>
              <a:buFontTx/>
              <a:buNone/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else</a:t>
            </a:r>
          </a:p>
          <a:p>
            <a:pPr>
              <a:buFontTx/>
              <a:buNone/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max_value = b;</a:t>
            </a:r>
          </a:p>
          <a:p>
            <a:pPr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as</a:t>
            </a:r>
          </a:p>
          <a:p>
            <a:pPr>
              <a:buFontTx/>
              <a:buNone/>
            </a:pPr>
            <a:r>
              <a:rPr lang="id-ID" sz="200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id-ID" sz="1800" smtClean="0">
                <a:latin typeface="Courier New" pitchFamily="49" charset="0"/>
                <a:cs typeface="Tahoma" pitchFamily="34" charset="0"/>
              </a:rPr>
              <a:t>max_value = (a &gt; b) ? a : b;</a:t>
            </a:r>
            <a:endParaRPr lang="id-ID" sz="2000" i="1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B431BA-C773-4EBE-8D93-B5F90B481F0D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Demonstrate usage of selection control in C programming language (LO2 &amp; LO3)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098A31-9A4F-4449-867C-37609EA95C06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038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Program Example: (Exam Grading System)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	Grading table</a:t>
            </a: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id-ID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Algorithm and Programming subject comes with laboratory class; thus the final score calculation is:</a:t>
            </a:r>
          </a:p>
          <a:p>
            <a:pPr lvl="1"/>
            <a:r>
              <a:rPr lang="en-US" sz="1800" dirty="0" smtClean="0">
                <a:latin typeface="Tahoma" pitchFamily="34" charset="0"/>
                <a:cs typeface="Tahoma" pitchFamily="34" charset="0"/>
              </a:rPr>
              <a:t>Class score =  50%(final) + 30%(mid term) + 20%(assignment) </a:t>
            </a:r>
          </a:p>
          <a:p>
            <a:pPr lvl="1"/>
            <a:r>
              <a:rPr lang="en-US" sz="1800" dirty="0" smtClean="0">
                <a:latin typeface="Tahoma" pitchFamily="34" charset="0"/>
                <a:cs typeface="Tahoma" pitchFamily="34" charset="0"/>
              </a:rPr>
              <a:t>Lab. score =  40%(final) + 30%(mid term) + 30%(assignment)</a:t>
            </a:r>
          </a:p>
          <a:p>
            <a:pPr lvl="1"/>
            <a:r>
              <a:rPr lang="en-US" sz="1800" dirty="0" smtClean="0">
                <a:latin typeface="Tahoma" pitchFamily="34" charset="0"/>
                <a:cs typeface="Tahoma" pitchFamily="34" charset="0"/>
              </a:rPr>
              <a:t>Final score = 0.8* Class + 0.2* Lab</a:t>
            </a: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8" name="Group 34"/>
          <p:cNvGraphicFramePr>
            <a:graphicFrameLocks noGrp="1"/>
          </p:cNvGraphicFramePr>
          <p:nvPr/>
        </p:nvGraphicFramePr>
        <p:xfrm>
          <a:off x="2209800" y="2819400"/>
          <a:ext cx="4495800" cy="2011680"/>
        </p:xfrm>
        <a:graphic>
          <a:graphicData uri="http://schemas.openxmlformats.org/drawingml/2006/table">
            <a:tbl>
              <a:tblPr/>
              <a:tblGrid>
                <a:gridCol w="1533525"/>
                <a:gridCol w="952500"/>
                <a:gridCol w="2009775"/>
              </a:tblGrid>
              <a:tr h="2667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Score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Weight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Grade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</a:tr>
              <a:tr h="26675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85 - 100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: high distinction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5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75 – 84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 : distinction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5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65 – 74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 : pass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5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50 – 64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 : conceded pass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5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0 - 49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 : fail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F0D5D-C0EA-4E73-8DF3-2482A3535FDE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828800" y="2438400"/>
            <a:ext cx="5562600" cy="339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/*-------------------------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Exam Grading Program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 -------------------------*/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#include &lt;math.h&gt;</a:t>
            </a:r>
          </a:p>
          <a:p>
            <a:endParaRPr lang="id-ID" sz="1800" b="1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int assignClass, assignLab;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int midClass, midLab, finalScore;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int finalClass, finalLab;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float scoreClass, scoreLab;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char answer;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379317-8E2D-4255-8267-360A7A42550F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143000" y="1981200"/>
            <a:ext cx="7543800" cy="434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id-ID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        printf(” Continue [Y/T] ? ”); scanf(“%c”,&amp;answer);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        while (toupper(answer) == ’Y’) {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printf(” Assign class (0 -100) : ”);  scanf(“%d”,&amp;assignClass);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printf(” Assign lab (0 -100) : ”);  scanf(“%d”,&amp;assignLab);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printf(” mid class (0 -100) : ”);  scanf(”%d”,&amp;midClass);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printf(“ mid lab (0 -100) : ”);  scanf(”%d”,&amp;midLab);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printf(“ fin class (0 -100) : “);  scanf(“%d”,&amp;finalClass);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printf(“ fin class (0 -100) : “);  scanf(“%d”,&amp;finalLab);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scoreClass = 0.2*assignClass+0.3*midClass + 0.5*finalClass;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scoreLab = 0.3*assignLab + 0.3*midLab + 0.4*finalLab;	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finalScore = ceil(0.8*scoreClass + 0.2*scoreLab);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if(finalScore &gt;=85) printf(“finalScore = A”);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   else if(finalScore &gt;=75) printf(“finalScore = B”);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      else if(finalScore &gt;=65) printf(“finalScore = C”);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         else if(finalScore &gt;=50) printf(“finalScore = D”);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            else printf(“finalScore = E”);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printf(“\n”);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printf(“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[Y/T] ? “);  scanf(“%c”,&amp;answer); 	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5E1F03-03E7-4DAF-BF60-B61620D7CA3E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latin typeface="Tahoma" pitchFamily="34" charset="0"/>
                <a:cs typeface="Tahoma" pitchFamily="34" charset="0"/>
              </a:rPr>
              <a:t>Example on previous slide using:</a:t>
            </a:r>
          </a:p>
          <a:p>
            <a:pPr lvl="1"/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system</a:t>
            </a:r>
            <a:r>
              <a:rPr lang="id-ID" sz="2400" b="1" dirty="0" smtClean="0">
                <a:latin typeface="Tahoma" pitchFamily="34" charset="0"/>
                <a:cs typeface="Tahoma" pitchFamily="34" charset="0"/>
              </a:rPr>
              <a:t>(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“</a:t>
            </a:r>
            <a:r>
              <a:rPr lang="en-US" sz="2400" b="1" dirty="0" err="1" smtClean="0">
                <a:latin typeface="Tahoma" pitchFamily="34" charset="0"/>
                <a:cs typeface="Tahoma" pitchFamily="34" charset="0"/>
              </a:rPr>
              <a:t>cls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”</a:t>
            </a:r>
            <a:r>
              <a:rPr lang="id-ID" sz="2400" b="1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 lvl="2"/>
            <a:r>
              <a:rPr lang="id-ID" dirty="0" smtClean="0">
                <a:latin typeface="Tahoma" pitchFamily="34" charset="0"/>
                <a:cs typeface="Tahoma" pitchFamily="34" charset="0"/>
              </a:rPr>
              <a:t>clear screen</a:t>
            </a:r>
          </a:p>
          <a:p>
            <a:pPr lvl="2"/>
            <a:r>
              <a:rPr lang="id-ID" dirty="0" smtClean="0">
                <a:latin typeface="Tahoma" pitchFamily="34" charset="0"/>
                <a:cs typeface="Tahoma" pitchFamily="34" charset="0"/>
              </a:rPr>
              <a:t>Header file:  &lt;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stdlib</a:t>
            </a:r>
            <a:r>
              <a:rPr lang="id-ID" dirty="0" smtClean="0">
                <a:latin typeface="Tahoma" pitchFamily="34" charset="0"/>
                <a:cs typeface="Tahoma" pitchFamily="34" charset="0"/>
              </a:rPr>
              <a:t>.h&gt;</a:t>
            </a:r>
          </a:p>
          <a:p>
            <a:pPr lvl="1"/>
            <a:r>
              <a:rPr lang="id-ID" sz="2400" b="1" dirty="0" smtClean="0">
                <a:latin typeface="Tahoma" pitchFamily="34" charset="0"/>
                <a:cs typeface="Tahoma" pitchFamily="34" charset="0"/>
              </a:rPr>
              <a:t>toupper()</a:t>
            </a:r>
          </a:p>
          <a:p>
            <a:pPr lvl="2"/>
            <a:r>
              <a:rPr lang="id-ID" dirty="0" smtClean="0">
                <a:latin typeface="Tahoma" pitchFamily="34" charset="0"/>
                <a:cs typeface="Tahoma" pitchFamily="34" charset="0"/>
              </a:rPr>
              <a:t>syntax: int toupper(int c);</a:t>
            </a:r>
          </a:p>
          <a:p>
            <a:pPr lvl="2"/>
            <a:r>
              <a:rPr lang="id-ID" dirty="0" smtClean="0">
                <a:latin typeface="Tahoma" pitchFamily="34" charset="0"/>
                <a:cs typeface="Tahoma" pitchFamily="34" charset="0"/>
              </a:rPr>
              <a:t>converting char c to capital letter</a:t>
            </a:r>
          </a:p>
          <a:p>
            <a:pPr lvl="2"/>
            <a:r>
              <a:rPr lang="id-ID" dirty="0" smtClean="0">
                <a:latin typeface="Tahoma" pitchFamily="34" charset="0"/>
                <a:cs typeface="Tahoma" pitchFamily="34" charset="0"/>
              </a:rPr>
              <a:t>Header file: &lt;ctype.h&gt; and &lt;stdlib.h&gt;</a:t>
            </a:r>
          </a:p>
          <a:p>
            <a:pPr>
              <a:lnSpc>
                <a:spcPct val="90000"/>
              </a:lnSpc>
            </a:pPr>
            <a:endParaRPr lang="id-ID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Go To and Label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9410AA-29C7-449A-AF27-E382085B7AC9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ahoma" pitchFamily="34" charset="0"/>
                <a:cs typeface="Tahoma" pitchFamily="34" charset="0"/>
              </a:rPr>
              <a:t>C is still providing the old fashion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goto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statement</a:t>
            </a: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Syntax: </a:t>
            </a:r>
          </a:p>
          <a:p>
            <a:pPr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		goto</a:t>
            </a:r>
            <a:r>
              <a:rPr lang="id-ID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b="1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label</a:t>
            </a:r>
            <a:r>
              <a:rPr lang="id-ID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                    ……</a:t>
            </a:r>
          </a:p>
          <a:p>
            <a:pPr>
              <a:buFontTx/>
              <a:buNone/>
            </a:pPr>
            <a:r>
              <a:rPr lang="id-ID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		</a:t>
            </a:r>
            <a:r>
              <a:rPr lang="id-ID" b="1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label</a:t>
            </a:r>
            <a:r>
              <a:rPr lang="id-ID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: </a:t>
            </a:r>
          </a:p>
          <a:p>
            <a:pPr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                    ……</a:t>
            </a: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label is written using colon symbol</a:t>
            </a: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Avoid using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goto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to improve code readability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01A387-1479-4EF2-B798-DC423886EB03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Compile-Time Error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caused by syntax error</a:t>
            </a:r>
          </a:p>
          <a:p>
            <a:pPr>
              <a:lnSpc>
                <a:spcPct val="8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Link-Time Error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success fully compiled, but cause link error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caused by no object code at link time</a:t>
            </a:r>
          </a:p>
          <a:p>
            <a:pPr>
              <a:lnSpc>
                <a:spcPct val="8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Run-Time Error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successfully compiled, but error at runtime. Usually caused by numerical operation such as: overflow, floating point underflow, division by zero, etc.</a:t>
            </a:r>
          </a:p>
          <a:p>
            <a:pPr>
              <a:lnSpc>
                <a:spcPct val="8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Logical Error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wrong result caused by incorrect logical flow/algorithm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543118-CD31-4D22-8974-788EC5253132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Among those Error Types the most difficult to debug is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Logical Error</a:t>
            </a:r>
            <a:r>
              <a:rPr lang="en-US" smtClean="0">
                <a:latin typeface="Tahoma" pitchFamily="34" charset="0"/>
                <a:cs typeface="Tahoma" pitchFamily="34" charset="0"/>
              </a:rPr>
              <a:t>.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Example of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Compile-Time Error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</a:t>
            </a: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316287"/>
            <a:ext cx="5638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838200" y="5830887"/>
            <a:ext cx="71628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Dev-C compiler will give message: </a:t>
            </a:r>
            <a:r>
              <a:rPr lang="en-US" sz="1800" b="1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In function main missing terminating ” character, syntax error before return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C7D614-082C-4D08-9ECF-DB1B9A11C365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Some C compiler merge the compile and link processes, causing in difficulty to distinguish between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Compile-Time Error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with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Link-Time Error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of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Link-Time Error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(Visual C++)</a:t>
            </a:r>
          </a:p>
        </p:txBody>
      </p:sp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505200"/>
            <a:ext cx="2895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70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3938" y="3505200"/>
            <a:ext cx="35147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4953000"/>
            <a:ext cx="708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DDB399-BE75-4AFD-BE90-B8E40DA1DA68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for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Run-Time Error</a:t>
            </a:r>
          </a:p>
        </p:txBody>
      </p:sp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598737"/>
            <a:ext cx="72390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990600" y="5570537"/>
            <a:ext cx="73152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cs typeface="Tahoma" pitchFamily="34" charset="0"/>
              </a:rPr>
              <a:t>successfully compiled and linked, but RUN result, causing by overflow (char range max 127)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120064-0498-49AF-87BF-05364AC6B1EF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for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Run-Time Error</a:t>
            </a:r>
          </a:p>
        </p:txBody>
      </p:sp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9988" y="2617787"/>
            <a:ext cx="4899025" cy="2552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175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141787"/>
            <a:ext cx="3587750" cy="2259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1295400" y="5589587"/>
            <a:ext cx="27432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Tahoma" pitchFamily="34" charset="0"/>
                <a:cs typeface="Tahoma" pitchFamily="34" charset="0"/>
              </a:rPr>
              <a:t>Error cause:</a:t>
            </a:r>
          </a:p>
          <a:p>
            <a:r>
              <a:rPr lang="en-US" sz="1800" b="1">
                <a:latin typeface="Tahoma" pitchFamily="34" charset="0"/>
                <a:cs typeface="Tahoma" pitchFamily="34" charset="0"/>
              </a:rPr>
              <a:t>Division by Zero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D0E5BE-112E-4966-8C11-0F6F22E38FAA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Program Control – Selection: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Selection Definition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If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If-Else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Nested If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Program Examples Using If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Switch-Case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?: Operator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Error Type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Program Examples Using Switch-Case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Program Examples Using ?: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Exercise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14F82E-7664-4AEC-94DF-663363BCEBA9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for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Logical-Error</a:t>
            </a:r>
          </a:p>
        </p:txBody>
      </p:sp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644775"/>
            <a:ext cx="6629400" cy="32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Text Box 5"/>
          <p:cNvSpPr txBox="1">
            <a:spLocks noChangeArrowheads="1"/>
          </p:cNvSpPr>
          <p:nvPr/>
        </p:nvSpPr>
        <p:spPr bwMode="auto">
          <a:xfrm>
            <a:off x="2286000" y="5867400"/>
            <a:ext cx="45720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Should be: x1 = 5.00  and x2 = 2.00</a:t>
            </a: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Can you find the logic error ??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0F415E-9BC4-4A1C-BC7A-85D849C51C23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8" name="Text Box 3"/>
          <p:cNvSpPr txBox="1">
            <a:spLocks noChangeArrowheads="1"/>
          </p:cNvSpPr>
          <p:nvPr/>
        </p:nvSpPr>
        <p:spPr bwMode="auto">
          <a:xfrm>
            <a:off x="914400" y="2392363"/>
            <a:ext cx="7848600" cy="3170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int n;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for(; ;) {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   printf(“\n Enter integer : “);  scanf(“%d “, &amp;n);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   if((n%2) == 0) continue;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   else if((n%3) == 0) break;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   printf(“\n\t Bottom of loop.”);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print(“\n\t Outside of loop.”);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id-ID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914400" y="5562600"/>
            <a:ext cx="7848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What are the output if 7, 4 and 9 entered consecutively?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9F701-01E7-4B6C-AB13-B26EC2C3294F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2"/>
            </a:pPr>
            <a:r>
              <a:rPr lang="en-US" smtClean="0">
                <a:latin typeface="Tahoma" pitchFamily="34" charset="0"/>
                <a:cs typeface="Tahoma" pitchFamily="34" charset="0"/>
              </a:rPr>
              <a:t>Create a program to input value of student’s IPK (cumulative performance index) and state the grading:</a:t>
            </a:r>
          </a:p>
          <a:p>
            <a:pPr lvl="2"/>
            <a:r>
              <a:rPr lang="en-US" smtClean="0">
                <a:latin typeface="Tahoma" pitchFamily="34" charset="0"/>
                <a:cs typeface="Tahoma" pitchFamily="34" charset="0"/>
              </a:rPr>
              <a:t>3.5 - 4.0 		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Cumlaude </a:t>
            </a:r>
          </a:p>
          <a:p>
            <a:pPr lvl="2"/>
            <a:r>
              <a:rPr lang="en-US" smtClean="0">
                <a:latin typeface="Tahoma" pitchFamily="34" charset="0"/>
                <a:cs typeface="Tahoma" pitchFamily="34" charset="0"/>
              </a:rPr>
              <a:t>3.0 - 3.4 		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Outstanding</a:t>
            </a:r>
          </a:p>
          <a:p>
            <a:pPr lvl="2"/>
            <a:r>
              <a:rPr lang="en-US" smtClean="0">
                <a:latin typeface="Tahoma" pitchFamily="34" charset="0"/>
                <a:cs typeface="Tahoma" pitchFamily="34" charset="0"/>
              </a:rPr>
              <a:t>2.5 – 2.9 		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Very Good</a:t>
            </a:r>
          </a:p>
          <a:p>
            <a:pPr lvl="2"/>
            <a:r>
              <a:rPr lang="en-US" smtClean="0">
                <a:latin typeface="Tahoma" pitchFamily="34" charset="0"/>
                <a:cs typeface="Tahoma" pitchFamily="34" charset="0"/>
              </a:rPr>
              <a:t>2.0 – 2.4 		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G</a:t>
            </a:r>
            <a:r>
              <a:rPr lang="en-US" smtClean="0">
                <a:latin typeface="Tahoma" pitchFamily="34" charset="0"/>
                <a:cs typeface="Tahoma" pitchFamily="34" charset="0"/>
              </a:rPr>
              <a:t>ood</a:t>
            </a:r>
          </a:p>
          <a:p>
            <a:pPr lvl="2"/>
            <a:r>
              <a:rPr lang="en-US" smtClean="0">
                <a:latin typeface="Tahoma" pitchFamily="34" charset="0"/>
                <a:cs typeface="Tahoma" pitchFamily="34" charset="0"/>
              </a:rPr>
              <a:t>less than 2.0 	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P</a:t>
            </a:r>
            <a:r>
              <a:rPr lang="en-US" smtClean="0">
                <a:latin typeface="Tahoma" pitchFamily="34" charset="0"/>
                <a:cs typeface="Tahoma" pitchFamily="34" charset="0"/>
              </a:rPr>
              <a:t>oor</a:t>
            </a:r>
          </a:p>
          <a:p>
            <a:pPr marL="457200" indent="-4572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Use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IF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or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IF-ELSE</a:t>
            </a:r>
          </a:p>
          <a:p>
            <a:pPr marL="457200" indent="-457200"/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B9E685-1834-4E9D-AF48-9475FFE8B12B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3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Given the following code:</a:t>
            </a:r>
          </a:p>
          <a:p>
            <a:pPr marL="457200" indent="-457200"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marL="457200" indent="-457200"/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/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/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/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Explain which “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if”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keyword does the </a:t>
            </a:r>
            <a:r>
              <a:rPr lang="en-US" sz="2000" b="1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else</a:t>
            </a:r>
            <a:r>
              <a:rPr lang="en-US" sz="2000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is</a:t>
            </a:r>
            <a:r>
              <a:rPr lang="en-US" sz="2000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pairing with ?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Fix the code to improve readability!</a:t>
            </a:r>
          </a:p>
          <a:p>
            <a:pPr marL="457200" indent="-457200"/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1524000" y="2667000"/>
            <a:ext cx="3886200" cy="193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400" b="1" dirty="0">
                <a:latin typeface="Courier New" pitchFamily="49" charset="0"/>
              </a:rPr>
              <a:t>if(n &gt; 0)</a:t>
            </a:r>
          </a:p>
          <a:p>
            <a:pPr lvl="1"/>
            <a:r>
              <a:rPr lang="en-US" sz="2400" b="1" dirty="0">
                <a:latin typeface="Courier New" pitchFamily="49" charset="0"/>
              </a:rPr>
              <a:t>     if(a &gt; b) </a:t>
            </a:r>
          </a:p>
          <a:p>
            <a:pPr lvl="1"/>
            <a:r>
              <a:rPr lang="en-US" sz="2400" b="1" dirty="0">
                <a:latin typeface="Courier New" pitchFamily="49" charset="0"/>
              </a:rPr>
              <a:t>          z = a;</a:t>
            </a:r>
          </a:p>
          <a:p>
            <a:pPr lvl="1"/>
            <a:r>
              <a:rPr lang="en-US" sz="2400" b="1" dirty="0">
                <a:latin typeface="Courier New" pitchFamily="49" charset="0"/>
              </a:rPr>
              <a:t>     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 lvl="1"/>
            <a:r>
              <a:rPr lang="en-US" sz="2400" b="1" dirty="0">
                <a:latin typeface="Courier New" pitchFamily="49" charset="0"/>
              </a:rPr>
              <a:t>          z = b;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757021-4D43-4C11-8868-804471DF3745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In an algorithm implementation, an instruction or block of instructions may be executed (or not) with certain predetermined condition, that’s why we use selection</a:t>
            </a: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3 types of selection in C: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if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if-else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switch-case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D46B21-669D-49DC-A148-E6028534846B}" type="slidenum">
              <a:rPr lang="id-ID">
                <a:latin typeface="Tahoma" pitchFamily="34" charset="0"/>
                <a:cs typeface="Tahoma" pitchFamily="34" charset="0"/>
              </a:rPr>
              <a:pPr/>
              <a:t>35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.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Chapter 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3 &amp; 4</a:t>
            </a: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Choosing between Alternatives: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3"/>
              </a:rPr>
              <a:t>http://docs.roxen.com/pike/7.0/tutorial/statements/conditions.xml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Getting Controls: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4"/>
              </a:rPr>
              <a:t>http://aelinik.free.fr/c/ch10.htm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ABD3C9-FCAB-4FEE-8894-60EF5C5D28EF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 Definition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98D79C-28AF-4A81-8631-899789CD1411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In an algorithm implementation, an instruction or block of instructions may be executed (or not) with certain predetermined condition</a:t>
            </a: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if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if-else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switch-case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IF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444FF-F14E-4038-BE43-1C1E63D6C477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Syntax :</a:t>
            </a:r>
            <a:endParaRPr lang="id-ID" b="1" i="1" smtClean="0">
              <a:latin typeface="Tahoma" pitchFamily="34" charset="0"/>
              <a:cs typeface="Tahoma" pitchFamily="34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if (boolean expression) statement;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b="1" i="1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or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if (boolean expression) 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   	statement1;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   	statement2;	   	     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Block of statements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		……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}</a:t>
            </a:r>
          </a:p>
          <a:p>
            <a:pPr marL="522288" lvl="1" indent="-65088">
              <a:lnSpc>
                <a:spcPct val="90000"/>
              </a:lnSpc>
              <a:buFontTx/>
              <a:buNone/>
            </a:pPr>
            <a:endParaRPr lang="id-ID" sz="2400" b="1" i="1" smtClean="0"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90000"/>
              </a:lnSpc>
              <a:buFontTx/>
              <a:buNone/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If boolean expression resulting in True, then a statement or some statements will be executed.</a:t>
            </a: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4" name="AutoShape 4"/>
          <p:cNvSpPr>
            <a:spLocks/>
          </p:cNvSpPr>
          <p:nvPr/>
        </p:nvSpPr>
        <p:spPr bwMode="auto">
          <a:xfrm>
            <a:off x="5334000" y="3124200"/>
            <a:ext cx="228600" cy="1752600"/>
          </a:xfrm>
          <a:prstGeom prst="rightBrace">
            <a:avLst>
              <a:gd name="adj1" fmla="val 555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IF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65541A-562F-4EDD-84ED-2D84386187D4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IF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Statement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8198" name="Group 4"/>
          <p:cNvGrpSpPr>
            <a:grpSpLocks/>
          </p:cNvGrpSpPr>
          <p:nvPr/>
        </p:nvGrpSpPr>
        <p:grpSpPr bwMode="auto">
          <a:xfrm>
            <a:off x="1524000" y="2743200"/>
            <a:ext cx="6572250" cy="3581400"/>
            <a:chOff x="1020" y="1296"/>
            <a:chExt cx="4140" cy="2256"/>
          </a:xfrm>
        </p:grpSpPr>
        <p:sp>
          <p:nvSpPr>
            <p:cNvPr id="8199" name="Freeform 5"/>
            <p:cNvSpPr>
              <a:spLocks/>
            </p:cNvSpPr>
            <p:nvPr/>
          </p:nvSpPr>
          <p:spPr bwMode="auto">
            <a:xfrm>
              <a:off x="2760" y="1424"/>
              <a:ext cx="208" cy="24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0" name="Oval 6"/>
            <p:cNvSpPr>
              <a:spLocks noChangeArrowheads="1"/>
            </p:cNvSpPr>
            <p:nvPr/>
          </p:nvSpPr>
          <p:spPr bwMode="auto">
            <a:xfrm>
              <a:off x="2672" y="1296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1" name="Rectangle 7"/>
            <p:cNvSpPr>
              <a:spLocks noChangeArrowheads="1"/>
            </p:cNvSpPr>
            <p:nvPr/>
          </p:nvSpPr>
          <p:spPr bwMode="auto">
            <a:xfrm>
              <a:off x="3816" y="1584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true</a:t>
              </a:r>
            </a:p>
            <a:p>
              <a:pPr eaLnBrk="0" hangingPunct="0"/>
              <a:endParaRPr lang="en-US" sz="1600" b="1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8202" name="Freeform 8"/>
            <p:cNvSpPr>
              <a:spLocks/>
            </p:cNvSpPr>
            <p:nvPr/>
          </p:nvSpPr>
          <p:spPr bwMode="auto">
            <a:xfrm>
              <a:off x="2752" y="3312"/>
              <a:ext cx="64" cy="2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3" name="Oval 9"/>
            <p:cNvSpPr>
              <a:spLocks noChangeArrowheads="1"/>
            </p:cNvSpPr>
            <p:nvPr/>
          </p:nvSpPr>
          <p:spPr bwMode="auto">
            <a:xfrm>
              <a:off x="2664" y="318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4" name="Rectangle 10"/>
            <p:cNvSpPr>
              <a:spLocks noChangeArrowheads="1"/>
            </p:cNvSpPr>
            <p:nvPr/>
          </p:nvSpPr>
          <p:spPr bwMode="auto">
            <a:xfrm>
              <a:off x="1032" y="1632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false</a:t>
              </a:r>
            </a:p>
            <a:p>
              <a:pPr eaLnBrk="0" hangingPunct="0"/>
              <a:endParaRPr lang="en-US" sz="1600" b="1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8205" name="Freeform 11"/>
            <p:cNvSpPr>
              <a:spLocks/>
            </p:cNvSpPr>
            <p:nvPr/>
          </p:nvSpPr>
          <p:spPr bwMode="auto">
            <a:xfrm>
              <a:off x="3784" y="1952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6" name="Freeform 12"/>
            <p:cNvSpPr>
              <a:spLocks/>
            </p:cNvSpPr>
            <p:nvPr/>
          </p:nvSpPr>
          <p:spPr bwMode="auto">
            <a:xfrm>
              <a:off x="4464" y="1960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7" name="Freeform 13"/>
            <p:cNvSpPr>
              <a:spLocks/>
            </p:cNvSpPr>
            <p:nvPr/>
          </p:nvSpPr>
          <p:spPr bwMode="auto">
            <a:xfrm>
              <a:off x="2829" y="3256"/>
              <a:ext cx="1627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8208" name="Group 14"/>
            <p:cNvGrpSpPr>
              <a:grpSpLocks/>
            </p:cNvGrpSpPr>
            <p:nvPr/>
          </p:nvGrpSpPr>
          <p:grpSpPr bwMode="auto">
            <a:xfrm>
              <a:off x="3768" y="2496"/>
              <a:ext cx="1392" cy="232"/>
              <a:chOff x="0" y="0"/>
              <a:chExt cx="20000" cy="20000"/>
            </a:xfrm>
          </p:grpSpPr>
          <p:sp>
            <p:nvSpPr>
              <p:cNvPr id="8215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546 h 20000"/>
                  <a:gd name="T4" fmla="*/ 0 w 20000"/>
                  <a:gd name="T5" fmla="*/ 1354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8216" name="Rectangle 16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600" b="1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statements</a:t>
                </a:r>
              </a:p>
              <a:p>
                <a:pPr eaLnBrk="0" hangingPunct="0"/>
                <a:endParaRPr lang="en-US" sz="1600" b="1"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8209" name="Group 17"/>
            <p:cNvGrpSpPr>
              <a:grpSpLocks/>
            </p:cNvGrpSpPr>
            <p:nvPr/>
          </p:nvGrpSpPr>
          <p:grpSpPr bwMode="auto">
            <a:xfrm>
              <a:off x="1720" y="1672"/>
              <a:ext cx="2077" cy="560"/>
              <a:chOff x="0" y="0"/>
              <a:chExt cx="20000" cy="20000"/>
            </a:xfrm>
          </p:grpSpPr>
          <p:sp>
            <p:nvSpPr>
              <p:cNvPr id="8213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8214" name="Rectangle 19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600" b="1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condition</a:t>
                </a:r>
              </a:p>
              <a:p>
                <a:pPr eaLnBrk="0" hangingPunct="0"/>
                <a:endParaRPr lang="en-US" sz="1600" b="1">
                  <a:latin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8210" name="Freeform 20"/>
            <p:cNvSpPr>
              <a:spLocks/>
            </p:cNvSpPr>
            <p:nvPr/>
          </p:nvSpPr>
          <p:spPr bwMode="auto">
            <a:xfrm flipH="1">
              <a:off x="1020" y="1952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11" name="Freeform 21"/>
            <p:cNvSpPr>
              <a:spLocks/>
            </p:cNvSpPr>
            <p:nvPr/>
          </p:nvSpPr>
          <p:spPr bwMode="auto">
            <a:xfrm flipH="1">
              <a:off x="1032" y="1960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12" name="Freeform 22"/>
            <p:cNvSpPr>
              <a:spLocks/>
            </p:cNvSpPr>
            <p:nvPr/>
          </p:nvSpPr>
          <p:spPr bwMode="auto">
            <a:xfrm flipH="1">
              <a:off x="1040" y="3256"/>
              <a:ext cx="1627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IF-ELSE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F00614-DB85-4B72-AEDE-23DF1E8494F8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Syntax :</a:t>
            </a:r>
            <a:endParaRPr lang="id-ID" sz="2000" b="1" i="1" dirty="0" smtClean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if (boolean expression) statement1;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else statement2;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b="1" i="1" dirty="0" smtClean="0">
                <a:latin typeface="Tahoma" pitchFamily="34" charset="0"/>
                <a:cs typeface="Tahoma" pitchFamily="34" charset="0"/>
              </a:rPr>
              <a:t>or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if (boolean expression){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   statement1;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   statement2;		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Block statement1</a:t>
            </a:r>
            <a:endParaRPr lang="id-ID" sz="2000" i="1" dirty="0" smtClean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   ……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}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else {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   statement3;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   statement4;		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Block statement2</a:t>
            </a:r>
            <a:endParaRPr lang="id-ID" sz="2000" i="1" dirty="0" smtClean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   …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9222" name="AutoShape 4"/>
          <p:cNvSpPr>
            <a:spLocks/>
          </p:cNvSpPr>
          <p:nvPr/>
        </p:nvSpPr>
        <p:spPr bwMode="auto">
          <a:xfrm>
            <a:off x="3810000" y="3276600"/>
            <a:ext cx="457200" cy="10668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9223" name="AutoShape 5"/>
          <p:cNvSpPr>
            <a:spLocks/>
          </p:cNvSpPr>
          <p:nvPr/>
        </p:nvSpPr>
        <p:spPr bwMode="auto">
          <a:xfrm>
            <a:off x="3810000" y="5029200"/>
            <a:ext cx="457200" cy="838200"/>
          </a:xfrm>
          <a:prstGeom prst="righ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9224" name="TextBox 8"/>
          <p:cNvSpPr txBox="1">
            <a:spLocks noChangeArrowheads="1"/>
          </p:cNvSpPr>
          <p:nvPr/>
        </p:nvSpPr>
        <p:spPr bwMode="auto">
          <a:xfrm flipH="1">
            <a:off x="6629400" y="2624138"/>
            <a:ext cx="2438400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975" lvl="1">
              <a:lnSpc>
                <a:spcPct val="90000"/>
              </a:lnSpc>
              <a:spcBef>
                <a:spcPts val="600"/>
              </a:spcBef>
            </a:pPr>
            <a:r>
              <a:rPr lang="id-ID" sz="2000">
                <a:latin typeface="Tahoma" pitchFamily="34" charset="0"/>
                <a:cs typeface="Tahoma" pitchFamily="34" charset="0"/>
              </a:rPr>
              <a:t>If boolean expression resulting in TRUE, then statement1 or  block statement1 will be executed, if FALSE then statement2 or block statement2 be executed.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IF-ELSE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C6E7FA-2839-4232-B798-D129D94C84B2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IF-ELSE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Statement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0246" name="Group 4"/>
          <p:cNvGrpSpPr>
            <a:grpSpLocks/>
          </p:cNvGrpSpPr>
          <p:nvPr/>
        </p:nvGrpSpPr>
        <p:grpSpPr bwMode="auto">
          <a:xfrm>
            <a:off x="1066800" y="2743200"/>
            <a:ext cx="7658100" cy="3581400"/>
            <a:chOff x="264" y="1344"/>
            <a:chExt cx="4824" cy="2256"/>
          </a:xfrm>
        </p:grpSpPr>
        <p:sp>
          <p:nvSpPr>
            <p:cNvPr id="10247" name="Freeform 5"/>
            <p:cNvSpPr>
              <a:spLocks/>
            </p:cNvSpPr>
            <p:nvPr/>
          </p:nvSpPr>
          <p:spPr bwMode="auto">
            <a:xfrm>
              <a:off x="2688" y="1472"/>
              <a:ext cx="208" cy="24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48" name="Oval 6"/>
            <p:cNvSpPr>
              <a:spLocks noChangeArrowheads="1"/>
            </p:cNvSpPr>
            <p:nvPr/>
          </p:nvSpPr>
          <p:spPr bwMode="auto">
            <a:xfrm>
              <a:off x="2600" y="134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49" name="Rectangle 7"/>
            <p:cNvSpPr>
              <a:spLocks noChangeArrowheads="1"/>
            </p:cNvSpPr>
            <p:nvPr/>
          </p:nvSpPr>
          <p:spPr bwMode="auto">
            <a:xfrm>
              <a:off x="3744" y="1632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0250" name="Freeform 8"/>
            <p:cNvSpPr>
              <a:spLocks/>
            </p:cNvSpPr>
            <p:nvPr/>
          </p:nvSpPr>
          <p:spPr bwMode="auto">
            <a:xfrm>
              <a:off x="2680" y="3360"/>
              <a:ext cx="64" cy="2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1" name="Oval 9"/>
            <p:cNvSpPr>
              <a:spLocks noChangeArrowheads="1"/>
            </p:cNvSpPr>
            <p:nvPr/>
          </p:nvSpPr>
          <p:spPr bwMode="auto">
            <a:xfrm>
              <a:off x="2592" y="323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2" name="Rectangle 10"/>
            <p:cNvSpPr>
              <a:spLocks noChangeArrowheads="1"/>
            </p:cNvSpPr>
            <p:nvPr/>
          </p:nvSpPr>
          <p:spPr bwMode="auto">
            <a:xfrm>
              <a:off x="960" y="1680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0253" name="Freeform 11"/>
            <p:cNvSpPr>
              <a:spLocks/>
            </p:cNvSpPr>
            <p:nvPr/>
          </p:nvSpPr>
          <p:spPr bwMode="auto">
            <a:xfrm>
              <a:off x="3712" y="2000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4" name="Freeform 12"/>
            <p:cNvSpPr>
              <a:spLocks/>
            </p:cNvSpPr>
            <p:nvPr/>
          </p:nvSpPr>
          <p:spPr bwMode="auto">
            <a:xfrm>
              <a:off x="4392" y="2008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5" name="Freeform 13"/>
            <p:cNvSpPr>
              <a:spLocks/>
            </p:cNvSpPr>
            <p:nvPr/>
          </p:nvSpPr>
          <p:spPr bwMode="auto">
            <a:xfrm>
              <a:off x="2757" y="3304"/>
              <a:ext cx="1627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0256" name="Group 14"/>
            <p:cNvGrpSpPr>
              <a:grpSpLocks/>
            </p:cNvGrpSpPr>
            <p:nvPr/>
          </p:nvGrpSpPr>
          <p:grpSpPr bwMode="auto">
            <a:xfrm>
              <a:off x="3696" y="2544"/>
              <a:ext cx="1392" cy="232"/>
              <a:chOff x="0" y="0"/>
              <a:chExt cx="20000" cy="20000"/>
            </a:xfrm>
          </p:grpSpPr>
          <p:sp>
            <p:nvSpPr>
              <p:cNvPr id="10267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268" name="Rectangle 16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 1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10257" name="Group 17"/>
            <p:cNvGrpSpPr>
              <a:grpSpLocks/>
            </p:cNvGrpSpPr>
            <p:nvPr/>
          </p:nvGrpSpPr>
          <p:grpSpPr bwMode="auto">
            <a:xfrm>
              <a:off x="1648" y="1720"/>
              <a:ext cx="2077" cy="560"/>
              <a:chOff x="0" y="0"/>
              <a:chExt cx="20000" cy="20000"/>
            </a:xfrm>
          </p:grpSpPr>
          <p:sp>
            <p:nvSpPr>
              <p:cNvPr id="10265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266" name="Rectangle 19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condition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10258" name="Group 20"/>
            <p:cNvGrpSpPr>
              <a:grpSpLocks/>
            </p:cNvGrpSpPr>
            <p:nvPr/>
          </p:nvGrpSpPr>
          <p:grpSpPr bwMode="auto">
            <a:xfrm flipH="1">
              <a:off x="264" y="2000"/>
              <a:ext cx="2331" cy="1448"/>
              <a:chOff x="381" y="2152"/>
              <a:chExt cx="2331" cy="1448"/>
            </a:xfrm>
          </p:grpSpPr>
          <p:sp>
            <p:nvSpPr>
              <p:cNvPr id="10259" name="Freeform 21"/>
              <p:cNvSpPr>
                <a:spLocks/>
              </p:cNvSpPr>
              <p:nvPr/>
            </p:nvSpPr>
            <p:spPr bwMode="auto">
              <a:xfrm>
                <a:off x="1336" y="2152"/>
                <a:ext cx="692" cy="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58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260" name="Freeform 22"/>
              <p:cNvSpPr>
                <a:spLocks/>
              </p:cNvSpPr>
              <p:nvPr/>
            </p:nvSpPr>
            <p:spPr bwMode="auto">
              <a:xfrm>
                <a:off x="2016" y="2160"/>
                <a:ext cx="0" cy="130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0" y="19983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261" name="Freeform 23"/>
              <p:cNvSpPr>
                <a:spLocks/>
              </p:cNvSpPr>
              <p:nvPr/>
            </p:nvSpPr>
            <p:spPr bwMode="auto">
              <a:xfrm>
                <a:off x="381" y="3456"/>
                <a:ext cx="1627" cy="144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19983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 w="lg" len="lg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10262" name="Group 24"/>
              <p:cNvGrpSpPr>
                <a:grpSpLocks/>
              </p:cNvGrpSpPr>
              <p:nvPr/>
            </p:nvGrpSpPr>
            <p:grpSpPr bwMode="auto">
              <a:xfrm>
                <a:off x="1320" y="2696"/>
                <a:ext cx="1392" cy="232"/>
                <a:chOff x="0" y="0"/>
                <a:chExt cx="20000" cy="20000"/>
              </a:xfrm>
            </p:grpSpPr>
            <p:sp>
              <p:nvSpPr>
                <p:cNvPr id="10263" name="Freeform 25"/>
                <p:cNvSpPr>
                  <a:spLocks/>
                </p:cNvSpPr>
                <p:nvPr/>
              </p:nvSpPr>
              <p:spPr bwMode="auto">
                <a:xfrm flipH="1" flipV="1">
                  <a:off x="0" y="0"/>
                  <a:ext cx="20000" cy="19417"/>
                </a:xfrm>
                <a:custGeom>
                  <a:avLst/>
                  <a:gdLst>
                    <a:gd name="T0" fmla="*/ 19985 w 20000"/>
                    <a:gd name="T1" fmla="*/ 0 h 20000"/>
                    <a:gd name="T2" fmla="*/ 19985 w 20000"/>
                    <a:gd name="T3" fmla="*/ 13953 h 20000"/>
                    <a:gd name="T4" fmla="*/ 0 w 20000"/>
                    <a:gd name="T5" fmla="*/ 13953 h 20000"/>
                    <a:gd name="T6" fmla="*/ 0 w 20000"/>
                    <a:gd name="T7" fmla="*/ 0 h 20000"/>
                    <a:gd name="T8" fmla="*/ 19985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5" y="0"/>
                      </a:moveTo>
                      <a:lnTo>
                        <a:pt x="19985" y="19900"/>
                      </a:lnTo>
                      <a:lnTo>
                        <a:pt x="0" y="19900"/>
                      </a:lnTo>
                      <a:lnTo>
                        <a:pt x="0" y="0"/>
                      </a:lnTo>
                      <a:lnTo>
                        <a:pt x="1998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0264" name="Rectangle 26"/>
                <p:cNvSpPr>
                  <a:spLocks noChangeArrowheads="1"/>
                </p:cNvSpPr>
                <p:nvPr/>
              </p:nvSpPr>
              <p:spPr bwMode="auto">
                <a:xfrm flipH="1">
                  <a:off x="2712" y="3301"/>
                  <a:ext cx="14561" cy="16699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sz="1400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statements 2</a:t>
                  </a:r>
                </a:p>
                <a:p>
                  <a:pPr eaLnBrk="0" hangingPunct="0"/>
                  <a:endParaRPr lang="en-US" sz="1400" b="1">
                    <a:latin typeface="Courier New" pitchFamily="49" charset="0"/>
                  </a:endParaRPr>
                </a:p>
              </p:txBody>
            </p:sp>
          </p:grpSp>
        </p:grpSp>
      </p:grp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NESTED-IF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823516-339F-48E4-B0E5-FA77F1C45DD8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Nested selection occurs when the word IF appears more than once within IF statement.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Syntax :</a:t>
            </a:r>
            <a:endParaRPr lang="id-ID" sz="2000" b="1" i="1" smtClean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if (boolean expression) statement1;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	if (boolean expression) statement2;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		 if (boolean expression) statement3;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b="1" i="1" smtClean="0">
                <a:latin typeface="Tahoma" pitchFamily="34" charset="0"/>
                <a:cs typeface="Tahoma" pitchFamily="34" charset="0"/>
              </a:rPr>
              <a:t>or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if (boolean expression) statement1;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else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	if (boolean expression) statement2;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	else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		if (boolean expression) statement3;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938</TotalTime>
  <Words>1422</Words>
  <Application>Microsoft Office PowerPoint</Application>
  <PresentationFormat>On-screen Show (4:3)</PresentationFormat>
  <Paragraphs>505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ＭＳ Ｐゴシック</vt:lpstr>
      <vt:lpstr>Arial</vt:lpstr>
      <vt:lpstr>Calibri</vt:lpstr>
      <vt:lpstr>Courier New</vt:lpstr>
      <vt:lpstr>Open Sans</vt:lpstr>
      <vt:lpstr>Symbol</vt:lpstr>
      <vt:lpstr>Tahoma</vt:lpstr>
      <vt:lpstr>Times New Roman</vt:lpstr>
      <vt:lpstr>Wingdings</vt:lpstr>
      <vt:lpstr>TemplateBM</vt:lpstr>
      <vt:lpstr>Program Control: Selection</vt:lpstr>
      <vt:lpstr>Learning Outcomes</vt:lpstr>
      <vt:lpstr>Sub Topics</vt:lpstr>
      <vt:lpstr>Selection Definition</vt:lpstr>
      <vt:lpstr>Selection: IF</vt:lpstr>
      <vt:lpstr>Selection: IF</vt:lpstr>
      <vt:lpstr>Selection: IF-ELSE</vt:lpstr>
      <vt:lpstr>Selection: IF-ELSE</vt:lpstr>
      <vt:lpstr>Selection: NESTED-IF</vt:lpstr>
      <vt:lpstr>Program Examples Using IF</vt:lpstr>
      <vt:lpstr>Program Examples Using IF</vt:lpstr>
      <vt:lpstr>Program Examples Using IF</vt:lpstr>
      <vt:lpstr>Program Examples Using IF-ELSE</vt:lpstr>
      <vt:lpstr>Program Examples Using IF-ELSE</vt:lpstr>
      <vt:lpstr>Selection: SWITCH-CASE</vt:lpstr>
      <vt:lpstr>Selection: SWITCH-CASE</vt:lpstr>
      <vt:lpstr>Selection: SWITCH-CASE</vt:lpstr>
      <vt:lpstr>Program Examples Using SWITCH-CASE</vt:lpstr>
      <vt:lpstr>?: Operator</vt:lpstr>
      <vt:lpstr>Program Examples</vt:lpstr>
      <vt:lpstr>Program Examples</vt:lpstr>
      <vt:lpstr>Program Examples</vt:lpstr>
      <vt:lpstr>Program Examples</vt:lpstr>
      <vt:lpstr>Go To and Label</vt:lpstr>
      <vt:lpstr>Error Type</vt:lpstr>
      <vt:lpstr>Error Type</vt:lpstr>
      <vt:lpstr>Error Type</vt:lpstr>
      <vt:lpstr>Error Type</vt:lpstr>
      <vt:lpstr>Error Type</vt:lpstr>
      <vt:lpstr>Error Type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BINUS</cp:lastModifiedBy>
  <cp:revision>105</cp:revision>
  <dcterms:created xsi:type="dcterms:W3CDTF">2009-07-15T08:07:45Z</dcterms:created>
  <dcterms:modified xsi:type="dcterms:W3CDTF">2019-04-22T04:46:50Z</dcterms:modified>
</cp:coreProperties>
</file>