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2"/>
  </p:notesMasterIdLst>
  <p:handoutMasterIdLst>
    <p:handoutMasterId r:id="rId43"/>
  </p:handoutMasterIdLst>
  <p:sldIdLst>
    <p:sldId id="341" r:id="rId2"/>
    <p:sldId id="267" r:id="rId3"/>
    <p:sldId id="337" r:id="rId4"/>
    <p:sldId id="303" r:id="rId5"/>
    <p:sldId id="304" r:id="rId6"/>
    <p:sldId id="305" r:id="rId7"/>
    <p:sldId id="306" r:id="rId8"/>
    <p:sldId id="307" r:id="rId9"/>
    <p:sldId id="312" r:id="rId10"/>
    <p:sldId id="311" r:id="rId11"/>
    <p:sldId id="308" r:id="rId12"/>
    <p:sldId id="310" r:id="rId13"/>
    <p:sldId id="313" r:id="rId14"/>
    <p:sldId id="314" r:id="rId15"/>
    <p:sldId id="309" r:id="rId16"/>
    <p:sldId id="315" r:id="rId17"/>
    <p:sldId id="318" r:id="rId18"/>
    <p:sldId id="316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8" r:id="rId29"/>
    <p:sldId id="329" r:id="rId30"/>
    <p:sldId id="330" r:id="rId31"/>
    <p:sldId id="331" r:id="rId32"/>
    <p:sldId id="332" r:id="rId33"/>
    <p:sldId id="302" r:id="rId34"/>
    <p:sldId id="333" r:id="rId35"/>
    <p:sldId id="334" r:id="rId36"/>
    <p:sldId id="335" r:id="rId37"/>
    <p:sldId id="336" r:id="rId38"/>
    <p:sldId id="338" r:id="rId39"/>
    <p:sldId id="339" r:id="rId40"/>
    <p:sldId id="34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>
      <p:cViewPr varScale="1">
        <p:scale>
          <a:sx n="67" d="100"/>
          <a:sy n="67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CFDE0501-260B-4C91-A359-20D744E6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4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364333CB-184C-477C-AD03-FF5B968E5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1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99A67-E9EC-4200-890C-80F5CE9A20C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304FD-2566-4165-AD78-8DB1E69CBE0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5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89A68-E5AB-4470-AEB9-04D9177ADD4F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DF918-E275-4B26-BD27-D4683589FCA8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E9758-45CA-4D85-9062-5AFFEA2038A8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B05E3-9F61-4682-AF20-5BA05731599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7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9F84A-9C80-44BE-99AE-427A66BF815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CA2F3-79F2-464F-8FEB-9DB7B712070A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E67473-2CE5-4E2E-8A28-1C1C6E79906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CDB38-E26E-4A4F-927F-F9D5597DD52E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183AF-D6F6-42A9-8234-B107D5669EE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845A9-F078-478A-8800-C8384219DA7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96A71-B935-4898-A1EB-4199CD250759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27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B741D-C8C1-4CD1-90E5-73292A972E9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2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50538-1F79-4A7A-9094-6CCF1406724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8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47706-49E9-4890-B4B7-84D2F8729224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87B1C-1F27-4793-B54C-6678482A0637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4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136C5-E8B4-40A7-984F-D6C1125031A7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3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E47-CC7A-44B5-A7AB-B471116553B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3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5DB3E-85C5-488B-BB64-099FE1179F2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1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4CD90-E026-47F9-950C-7A3AACFC4027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8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31F45-FBC4-485E-9F18-7914FC8B5814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A4E86-88AB-4779-BBBD-8F309B1A922E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9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D7673-1171-46AE-862F-BFBD9717ECEF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03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F458F-530F-4261-A662-21CC9A996DD3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0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88447-E6B0-48D4-B3F6-E5C309ECECA1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8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4D6E8-EC62-4919-A764-1F2B368590E5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6F0E3-C9E3-4DA4-B10D-0D3BF0EB8330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0EBE4-6C49-4EFB-BBD9-3D9FAC5D8F58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6C2BE-7C22-4C35-BAEA-D564248F015D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43523-AE9F-47D6-B643-8056FE3362D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0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13A00-4827-47B0-A558-9FE6091BE36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AFF79-56BF-4445-9C4A-468DC01ED76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3A777-DE30-4CAD-93F9-CDE669970733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E3318D82-6A2A-4E6C-A852-602746EDF62B}" type="datetime1">
              <a:rPr lang="en-US" smtClean="0"/>
              <a:pPr>
                <a:defRPr/>
              </a:pPr>
              <a:t>4/26/2019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14392B9-00E7-4A35-9A24-111FCB03D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2C941FA-9C0C-457B-98C9-547474CD54C4}" type="datetime1">
              <a:rPr lang="en-US" smtClean="0"/>
              <a:pPr>
                <a:defRPr/>
              </a:pPr>
              <a:t>4/26/2019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736FF2-F838-4BB4-897A-ED895E6B7AE2}" type="datetime1">
              <a:rPr lang="en-US" smtClean="0"/>
              <a:pPr>
                <a:defRPr/>
              </a:pPr>
              <a:t>4/26/2019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C4494-5F80-4706-A323-E7584963A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D316E-4D37-4406-AC79-55A70828E6E9}" type="datetime1">
              <a:rPr lang="en-US" smtClean="0"/>
              <a:pPr>
                <a:defRPr/>
              </a:pPr>
              <a:t>4/26/2019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3D4BA-14C4-4C40-84B6-67D0CF5FC2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A4374E-68D6-4D81-BB29-89379F254086}" type="datetime1">
              <a:rPr lang="en-US" smtClean="0"/>
              <a:pPr>
                <a:defRPr/>
              </a:pPr>
              <a:t>4/26/2019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458D9-C33C-4F07-B1A7-FF0AC7058A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C941FA-9C0C-457B-98C9-547474CD54C4}" type="datetime1">
              <a:rPr lang="en-US" smtClean="0"/>
              <a:pPr>
                <a:defRPr/>
              </a:pPr>
              <a:t>4/26/2019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forsys.com/tutorials/c-language/c-pointer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12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Pointers and </a:t>
            </a:r>
            <a:r>
              <a:rPr lang="en-AU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Arrays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Definition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F2118-03D9-426D-AD79-7F01A851FF01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An illustration of array 1D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Elements of an array indexed starting from 0 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1447800" y="3124200"/>
            <a:ext cx="5438775" cy="1166813"/>
            <a:chOff x="1104" y="2256"/>
            <a:chExt cx="3426" cy="735"/>
          </a:xfrm>
        </p:grpSpPr>
        <p:sp>
          <p:nvSpPr>
            <p:cNvPr id="12295" name="AutoShape 5"/>
            <p:cNvSpPr>
              <a:spLocks noChangeArrowheads="1"/>
            </p:cNvSpPr>
            <p:nvPr/>
          </p:nvSpPr>
          <p:spPr bwMode="auto">
            <a:xfrm>
              <a:off x="1104" y="2256"/>
              <a:ext cx="3427" cy="7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1174" y="2328"/>
              <a:ext cx="3281" cy="264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500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1836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154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2496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2832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3156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3" name="Line 13"/>
            <p:cNvSpPr>
              <a:spLocks noChangeShapeType="1"/>
            </p:cNvSpPr>
            <p:nvPr/>
          </p:nvSpPr>
          <p:spPr bwMode="auto">
            <a:xfrm>
              <a:off x="3486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4" name="Line 14"/>
            <p:cNvSpPr>
              <a:spLocks noChangeShapeType="1"/>
            </p:cNvSpPr>
            <p:nvPr/>
          </p:nvSpPr>
          <p:spPr bwMode="auto">
            <a:xfrm>
              <a:off x="3822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5" name="Line 15"/>
            <p:cNvSpPr>
              <a:spLocks noChangeShapeType="1"/>
            </p:cNvSpPr>
            <p:nvPr/>
          </p:nvSpPr>
          <p:spPr bwMode="auto">
            <a:xfrm>
              <a:off x="4147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2306" name="Group 16"/>
            <p:cNvGrpSpPr>
              <a:grpSpLocks/>
            </p:cNvGrpSpPr>
            <p:nvPr/>
          </p:nvGrpSpPr>
          <p:grpSpPr bwMode="auto">
            <a:xfrm>
              <a:off x="1200" y="2693"/>
              <a:ext cx="3296" cy="194"/>
              <a:chOff x="1200" y="2693"/>
              <a:chExt cx="3296" cy="194"/>
            </a:xfrm>
          </p:grpSpPr>
          <p:sp>
            <p:nvSpPr>
              <p:cNvPr id="12308" name="Rectangle 17"/>
              <p:cNvSpPr>
                <a:spLocks noChangeArrowheads="1"/>
              </p:cNvSpPr>
              <p:nvPr/>
            </p:nvSpPr>
            <p:spPr bwMode="auto">
              <a:xfrm>
                <a:off x="1200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A[0]</a:t>
                </a:r>
              </a:p>
            </p:txBody>
          </p:sp>
          <p:sp>
            <p:nvSpPr>
              <p:cNvPr id="12309" name="Rectangle 18"/>
              <p:cNvSpPr>
                <a:spLocks noChangeArrowheads="1"/>
              </p:cNvSpPr>
              <p:nvPr/>
            </p:nvSpPr>
            <p:spPr bwMode="auto">
              <a:xfrm>
                <a:off x="1506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A[1]</a:t>
                </a:r>
              </a:p>
            </p:txBody>
          </p:sp>
          <p:sp>
            <p:nvSpPr>
              <p:cNvPr id="12310" name="Rectangle 19"/>
              <p:cNvSpPr>
                <a:spLocks noChangeArrowheads="1"/>
              </p:cNvSpPr>
              <p:nvPr/>
            </p:nvSpPr>
            <p:spPr bwMode="auto">
              <a:xfrm>
                <a:off x="184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A[2]</a:t>
                </a:r>
              </a:p>
            </p:txBody>
          </p:sp>
          <p:sp>
            <p:nvSpPr>
              <p:cNvPr id="12311" name="Rectangle 20"/>
              <p:cNvSpPr>
                <a:spLocks noChangeArrowheads="1"/>
              </p:cNvSpPr>
              <p:nvPr/>
            </p:nvSpPr>
            <p:spPr bwMode="auto">
              <a:xfrm>
                <a:off x="217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A[3]</a:t>
                </a:r>
              </a:p>
            </p:txBody>
          </p:sp>
          <p:sp>
            <p:nvSpPr>
              <p:cNvPr id="12312" name="Rectangle 21"/>
              <p:cNvSpPr>
                <a:spLocks noChangeArrowheads="1"/>
              </p:cNvSpPr>
              <p:nvPr/>
            </p:nvSpPr>
            <p:spPr bwMode="auto">
              <a:xfrm>
                <a:off x="2514" y="2693"/>
                <a:ext cx="295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A[4]</a:t>
                </a:r>
              </a:p>
            </p:txBody>
          </p:sp>
          <p:sp>
            <p:nvSpPr>
              <p:cNvPr id="12313" name="Rectangle 22"/>
              <p:cNvSpPr>
                <a:spLocks noChangeArrowheads="1"/>
              </p:cNvSpPr>
              <p:nvPr/>
            </p:nvSpPr>
            <p:spPr bwMode="auto">
              <a:xfrm>
                <a:off x="2844" y="2693"/>
                <a:ext cx="295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A[5]</a:t>
                </a:r>
              </a:p>
            </p:txBody>
          </p:sp>
          <p:sp>
            <p:nvSpPr>
              <p:cNvPr id="12314" name="Rectangle 23"/>
              <p:cNvSpPr>
                <a:spLocks noChangeArrowheads="1"/>
              </p:cNvSpPr>
              <p:nvPr/>
            </p:nvSpPr>
            <p:spPr bwMode="auto">
              <a:xfrm>
                <a:off x="3168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A[6]</a:t>
                </a:r>
              </a:p>
            </p:txBody>
          </p:sp>
          <p:sp>
            <p:nvSpPr>
              <p:cNvPr id="12315" name="Rectangle 24"/>
              <p:cNvSpPr>
                <a:spLocks noChangeArrowheads="1"/>
              </p:cNvSpPr>
              <p:nvPr/>
            </p:nvSpPr>
            <p:spPr bwMode="auto">
              <a:xfrm>
                <a:off x="3493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A[7]</a:t>
                </a:r>
              </a:p>
            </p:txBody>
          </p:sp>
          <p:sp>
            <p:nvSpPr>
              <p:cNvPr id="12316" name="Rectangle 25"/>
              <p:cNvSpPr>
                <a:spLocks noChangeArrowheads="1"/>
              </p:cNvSpPr>
              <p:nvPr/>
            </p:nvSpPr>
            <p:spPr bwMode="auto">
              <a:xfrm>
                <a:off x="382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A[8]</a:t>
                </a:r>
              </a:p>
            </p:txBody>
          </p:sp>
          <p:sp>
            <p:nvSpPr>
              <p:cNvPr id="12317" name="Rectangle 26"/>
              <p:cNvSpPr>
                <a:spLocks noChangeArrowheads="1"/>
              </p:cNvSpPr>
              <p:nvPr/>
            </p:nvSpPr>
            <p:spPr bwMode="auto">
              <a:xfrm>
                <a:off x="4135" y="2694"/>
                <a:ext cx="361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A[9]</a:t>
                </a:r>
              </a:p>
            </p:txBody>
          </p:sp>
        </p:grpSp>
        <p:sp>
          <p:nvSpPr>
            <p:cNvPr id="12307" name="Rectangle 27"/>
            <p:cNvSpPr>
              <a:spLocks noChangeArrowheads="1"/>
            </p:cNvSpPr>
            <p:nvPr/>
          </p:nvSpPr>
          <p:spPr bwMode="auto">
            <a:xfrm>
              <a:off x="4219" y="2375"/>
              <a:ext cx="186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Initialization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CDB82-0431-4A05-9A43-8B8665C3BC60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Array can be initialized explicitly without dimensional value declaration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741363" lvl="1" indent="-28416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 ]={1, 2, -4, 8};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 		Array B has 4 elements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28416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Courier New" pitchFamily="49" charset="0"/>
                <a:cs typeface="Tahoma" pitchFamily="34" charset="0"/>
              </a:rPr>
              <a:t>int B[8]={1, 2, -4, 8};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i="1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962400"/>
            <a:ext cx="38100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486400"/>
            <a:ext cx="64008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Initialization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5B737-E669-4D3E-B352-E0D9C32C9C81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1363" lvl="1" indent="-284163" defTabSz="457200"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B[4] = { 1, 2, -4, 8, 9 }; 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//error</a:t>
            </a:r>
          </a:p>
          <a:p>
            <a:pPr marL="741363" lvl="1" indent="-28416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error in result; smaller dimensional value</a:t>
            </a:r>
          </a:p>
          <a:p>
            <a:pPr marL="741363" lvl="1" indent="-28416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 array initialization after definition: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int A[5];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(for i=0; i&lt;5;i++) A[i]=0;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int B[5];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B[5]={0,0,0,0,0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};</a:t>
            </a:r>
          </a:p>
        </p:txBody>
      </p:sp>
      <p:sp>
        <p:nvSpPr>
          <p:cNvPr id="14342" name="AutoShape 4"/>
          <p:cNvSpPr>
            <a:spLocks/>
          </p:cNvSpPr>
          <p:nvPr/>
        </p:nvSpPr>
        <p:spPr bwMode="auto">
          <a:xfrm>
            <a:off x="4114800" y="4935066"/>
            <a:ext cx="457200" cy="857250"/>
          </a:xfrm>
          <a:prstGeom prst="rightBrace">
            <a:avLst>
              <a:gd name="adj1" fmla="val 13889"/>
              <a:gd name="adj2" fmla="val 48333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4648200" y="5143029"/>
            <a:ext cx="1752600" cy="4016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Error, why ?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Accessing Arrays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489132-2B1F-4931-B0E7-1A11E1FBD335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Two analogous ways of accessing an element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=2;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		*(A+2) or A[2]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  is equivalent with &amp;A[0] or a constant pointer to the first element of particular array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To show A[2] on the monitor screen:</a:t>
            </a:r>
          </a:p>
          <a:p>
            <a:pPr marL="741363" lvl="1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2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printf(“%d”,A[2]) 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or</a:t>
            </a:r>
          </a:p>
          <a:p>
            <a:pPr marL="741363" lvl="1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 smtClean="0">
                <a:latin typeface="Courier New" pitchFamily="49" charset="0"/>
                <a:cs typeface="Tahoma" pitchFamily="34" charset="0"/>
              </a:rPr>
              <a:t>	printf(“%d\n”,*(A+2));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i="1" dirty="0" smtClean="0">
              <a:latin typeface="Tahoma" pitchFamily="34" charset="0"/>
              <a:cs typeface="Tahoma" pitchFamily="34" charset="0"/>
            </a:endParaRPr>
          </a:p>
          <a:p>
            <a:pPr marL="741363" lvl="1" indent="-341313" defTabSz="457200"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Assigning Values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C89D5F-8DD4-4C0A-BE91-2D7802167A9A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91000"/>
          </a:xfrm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Assigning value to an element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: A[6] = 15;  A[3] = 27;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Statement A[2] = A[3] - A[6], resulting:</a:t>
            </a:r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1584325" y="3098799"/>
            <a:ext cx="5438776" cy="1168399"/>
            <a:chOff x="998" y="1803"/>
            <a:chExt cx="3426" cy="736"/>
          </a:xfrm>
        </p:grpSpPr>
        <p:grpSp>
          <p:nvGrpSpPr>
            <p:cNvPr id="16420" name="Group 5"/>
            <p:cNvGrpSpPr>
              <a:grpSpLocks/>
            </p:cNvGrpSpPr>
            <p:nvPr/>
          </p:nvGrpSpPr>
          <p:grpSpPr bwMode="auto">
            <a:xfrm>
              <a:off x="998" y="1803"/>
              <a:ext cx="3426" cy="736"/>
              <a:chOff x="998" y="1803"/>
              <a:chExt cx="3426" cy="736"/>
            </a:xfrm>
          </p:grpSpPr>
          <p:sp>
            <p:nvSpPr>
              <p:cNvPr id="16423" name="AutoShape 6"/>
              <p:cNvSpPr>
                <a:spLocks noChangeArrowheads="1"/>
              </p:cNvSpPr>
              <p:nvPr/>
            </p:nvSpPr>
            <p:spPr bwMode="auto">
              <a:xfrm>
                <a:off x="998" y="1803"/>
                <a:ext cx="3426" cy="7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7112" dir="2021404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24" name="Rectangle 7"/>
              <p:cNvSpPr>
                <a:spLocks noChangeArrowheads="1"/>
              </p:cNvSpPr>
              <p:nvPr/>
            </p:nvSpPr>
            <p:spPr bwMode="auto">
              <a:xfrm>
                <a:off x="1068" y="1843"/>
                <a:ext cx="3280" cy="264"/>
              </a:xfrm>
              <a:prstGeom prst="rect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25" name="Line 8"/>
              <p:cNvSpPr>
                <a:spLocks noChangeShapeType="1"/>
              </p:cNvSpPr>
              <p:nvPr/>
            </p:nvSpPr>
            <p:spPr bwMode="auto">
              <a:xfrm>
                <a:off x="1394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6" name="Line 9"/>
              <p:cNvSpPr>
                <a:spLocks noChangeShapeType="1"/>
              </p:cNvSpPr>
              <p:nvPr/>
            </p:nvSpPr>
            <p:spPr bwMode="auto">
              <a:xfrm>
                <a:off x="1730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7" name="Line 10"/>
              <p:cNvSpPr>
                <a:spLocks noChangeShapeType="1"/>
              </p:cNvSpPr>
              <p:nvPr/>
            </p:nvSpPr>
            <p:spPr bwMode="auto">
              <a:xfrm>
                <a:off x="2048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8" name="Line 11"/>
              <p:cNvSpPr>
                <a:spLocks noChangeShapeType="1"/>
              </p:cNvSpPr>
              <p:nvPr/>
            </p:nvSpPr>
            <p:spPr bwMode="auto">
              <a:xfrm>
                <a:off x="2390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9" name="Line 12"/>
              <p:cNvSpPr>
                <a:spLocks noChangeShapeType="1"/>
              </p:cNvSpPr>
              <p:nvPr/>
            </p:nvSpPr>
            <p:spPr bwMode="auto">
              <a:xfrm>
                <a:off x="2726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0" name="Line 13"/>
              <p:cNvSpPr>
                <a:spLocks noChangeShapeType="1"/>
              </p:cNvSpPr>
              <p:nvPr/>
            </p:nvSpPr>
            <p:spPr bwMode="auto">
              <a:xfrm>
                <a:off x="3050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1" name="Line 14"/>
              <p:cNvSpPr>
                <a:spLocks noChangeShapeType="1"/>
              </p:cNvSpPr>
              <p:nvPr/>
            </p:nvSpPr>
            <p:spPr bwMode="auto">
              <a:xfrm>
                <a:off x="3380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2" name="Line 15"/>
              <p:cNvSpPr>
                <a:spLocks noChangeShapeType="1"/>
              </p:cNvSpPr>
              <p:nvPr/>
            </p:nvSpPr>
            <p:spPr bwMode="auto">
              <a:xfrm>
                <a:off x="3716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3" name="Line 16"/>
              <p:cNvSpPr>
                <a:spLocks noChangeShapeType="1"/>
              </p:cNvSpPr>
              <p:nvPr/>
            </p:nvSpPr>
            <p:spPr bwMode="auto">
              <a:xfrm>
                <a:off x="4040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6434" name="Group 17"/>
              <p:cNvGrpSpPr>
                <a:grpSpLocks/>
              </p:cNvGrpSpPr>
              <p:nvPr/>
            </p:nvGrpSpPr>
            <p:grpSpPr bwMode="auto">
              <a:xfrm>
                <a:off x="1094" y="2208"/>
                <a:ext cx="3294" cy="193"/>
                <a:chOff x="1094" y="2208"/>
                <a:chExt cx="3294" cy="193"/>
              </a:xfrm>
            </p:grpSpPr>
            <p:sp>
              <p:nvSpPr>
                <p:cNvPr id="16436" name="Rectangle 18"/>
                <p:cNvSpPr>
                  <a:spLocks noChangeArrowheads="1"/>
                </p:cNvSpPr>
                <p:nvPr/>
              </p:nvSpPr>
              <p:spPr bwMode="auto">
                <a:xfrm>
                  <a:off x="1094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A[0]</a:t>
                  </a:r>
                </a:p>
              </p:txBody>
            </p:sp>
            <p:sp>
              <p:nvSpPr>
                <p:cNvPr id="16437" name="Rectangle 19"/>
                <p:cNvSpPr>
                  <a:spLocks noChangeArrowheads="1"/>
                </p:cNvSpPr>
                <p:nvPr/>
              </p:nvSpPr>
              <p:spPr bwMode="auto">
                <a:xfrm>
                  <a:off x="1400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A[1]</a:t>
                  </a:r>
                </a:p>
              </p:txBody>
            </p:sp>
            <p:sp>
              <p:nvSpPr>
                <p:cNvPr id="16438" name="Rectangle 20"/>
                <p:cNvSpPr>
                  <a:spLocks noChangeArrowheads="1"/>
                </p:cNvSpPr>
                <p:nvPr/>
              </p:nvSpPr>
              <p:spPr bwMode="auto">
                <a:xfrm>
                  <a:off x="173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A[2]</a:t>
                  </a:r>
                </a:p>
              </p:txBody>
            </p:sp>
            <p:sp>
              <p:nvSpPr>
                <p:cNvPr id="16439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5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A[3]</a:t>
                  </a:r>
                </a:p>
              </p:txBody>
            </p:sp>
            <p:sp>
              <p:nvSpPr>
                <p:cNvPr id="16440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8" y="2208"/>
                  <a:ext cx="295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A[4]</a:t>
                  </a:r>
                </a:p>
              </p:txBody>
            </p:sp>
            <p:sp>
              <p:nvSpPr>
                <p:cNvPr id="16441" name="Rectangle 23"/>
                <p:cNvSpPr>
                  <a:spLocks noChangeArrowheads="1"/>
                </p:cNvSpPr>
                <p:nvPr/>
              </p:nvSpPr>
              <p:spPr bwMode="auto">
                <a:xfrm>
                  <a:off x="2738" y="2208"/>
                  <a:ext cx="295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A[5]</a:t>
                  </a:r>
                </a:p>
              </p:txBody>
            </p:sp>
            <p:sp>
              <p:nvSpPr>
                <p:cNvPr id="16442" name="Rectangle 24"/>
                <p:cNvSpPr>
                  <a:spLocks noChangeArrowheads="1"/>
                </p:cNvSpPr>
                <p:nvPr/>
              </p:nvSpPr>
              <p:spPr bwMode="auto">
                <a:xfrm>
                  <a:off x="3062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A[6]</a:t>
                  </a:r>
                </a:p>
              </p:txBody>
            </p:sp>
            <p:sp>
              <p:nvSpPr>
                <p:cNvPr id="16443" name="Rectangle 25"/>
                <p:cNvSpPr>
                  <a:spLocks noChangeArrowheads="1"/>
                </p:cNvSpPr>
                <p:nvPr/>
              </p:nvSpPr>
              <p:spPr bwMode="auto">
                <a:xfrm>
                  <a:off x="338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 dirty="0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A[7]</a:t>
                  </a:r>
                </a:p>
              </p:txBody>
            </p:sp>
            <p:sp>
              <p:nvSpPr>
                <p:cNvPr id="164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71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A[8]</a:t>
                  </a:r>
                </a:p>
              </p:txBody>
            </p:sp>
            <p:sp>
              <p:nvSpPr>
                <p:cNvPr id="16445" name="Rectangle 27"/>
                <p:cNvSpPr>
                  <a:spLocks noChangeArrowheads="1"/>
                </p:cNvSpPr>
                <p:nvPr/>
              </p:nvSpPr>
              <p:spPr bwMode="auto">
                <a:xfrm>
                  <a:off x="4028" y="2209"/>
                  <a:ext cx="360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A[9]</a:t>
                  </a:r>
                </a:p>
              </p:txBody>
            </p:sp>
          </p:grpSp>
          <p:sp>
            <p:nvSpPr>
              <p:cNvPr id="16435" name="Rectangle 28"/>
              <p:cNvSpPr>
                <a:spLocks noChangeArrowheads="1"/>
              </p:cNvSpPr>
              <p:nvPr/>
            </p:nvSpPr>
            <p:spPr bwMode="auto">
              <a:xfrm>
                <a:off x="4112" y="1891"/>
                <a:ext cx="186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6421" name="Rectangle 29"/>
            <p:cNvSpPr>
              <a:spLocks noChangeArrowheads="1"/>
            </p:cNvSpPr>
            <p:nvPr/>
          </p:nvSpPr>
          <p:spPr bwMode="auto">
            <a:xfrm>
              <a:off x="2096" y="1887"/>
              <a:ext cx="27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27</a:t>
              </a:r>
            </a:p>
          </p:txBody>
        </p:sp>
        <p:sp>
          <p:nvSpPr>
            <p:cNvPr id="16422" name="Rectangle 30"/>
            <p:cNvSpPr>
              <a:spLocks noChangeArrowheads="1"/>
            </p:cNvSpPr>
            <p:nvPr/>
          </p:nvSpPr>
          <p:spPr bwMode="auto">
            <a:xfrm>
              <a:off x="3074" y="1887"/>
              <a:ext cx="27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15</a:t>
              </a:r>
            </a:p>
          </p:txBody>
        </p:sp>
      </p:grpSp>
      <p:grpSp>
        <p:nvGrpSpPr>
          <p:cNvPr id="16391" name="Group 31"/>
          <p:cNvGrpSpPr>
            <a:grpSpLocks/>
          </p:cNvGrpSpPr>
          <p:nvPr/>
        </p:nvGrpSpPr>
        <p:grpSpPr bwMode="auto">
          <a:xfrm>
            <a:off x="1600200" y="5079999"/>
            <a:ext cx="5440363" cy="1168401"/>
            <a:chOff x="1056" y="3040"/>
            <a:chExt cx="3427" cy="736"/>
          </a:xfrm>
        </p:grpSpPr>
        <p:grpSp>
          <p:nvGrpSpPr>
            <p:cNvPr id="16392" name="Group 32"/>
            <p:cNvGrpSpPr>
              <a:grpSpLocks/>
            </p:cNvGrpSpPr>
            <p:nvPr/>
          </p:nvGrpSpPr>
          <p:grpSpPr bwMode="auto">
            <a:xfrm>
              <a:off x="1056" y="3040"/>
              <a:ext cx="3427" cy="736"/>
              <a:chOff x="1056" y="3040"/>
              <a:chExt cx="3427" cy="736"/>
            </a:xfrm>
          </p:grpSpPr>
          <p:grpSp>
            <p:nvGrpSpPr>
              <p:cNvPr id="16394" name="Group 33"/>
              <p:cNvGrpSpPr>
                <a:grpSpLocks/>
              </p:cNvGrpSpPr>
              <p:nvPr/>
            </p:nvGrpSpPr>
            <p:grpSpPr bwMode="auto">
              <a:xfrm>
                <a:off x="1056" y="3040"/>
                <a:ext cx="3427" cy="736"/>
                <a:chOff x="1056" y="3040"/>
                <a:chExt cx="3427" cy="736"/>
              </a:xfrm>
            </p:grpSpPr>
            <p:sp>
              <p:nvSpPr>
                <p:cNvPr id="16397" name="AutoShape 34"/>
                <p:cNvSpPr>
                  <a:spLocks noChangeArrowheads="1"/>
                </p:cNvSpPr>
                <p:nvPr/>
              </p:nvSpPr>
              <p:spPr bwMode="auto">
                <a:xfrm>
                  <a:off x="1056" y="3040"/>
                  <a:ext cx="3427" cy="7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57112" dir="2021404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6398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6" y="3144"/>
                  <a:ext cx="3281" cy="264"/>
                </a:xfrm>
                <a:prstGeom prst="rect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6399" name="Line 36"/>
                <p:cNvSpPr>
                  <a:spLocks noChangeShapeType="1"/>
                </p:cNvSpPr>
                <p:nvPr/>
              </p:nvSpPr>
              <p:spPr bwMode="auto">
                <a:xfrm>
                  <a:off x="1452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0" name="Line 37"/>
                <p:cNvSpPr>
                  <a:spLocks noChangeShapeType="1"/>
                </p:cNvSpPr>
                <p:nvPr/>
              </p:nvSpPr>
              <p:spPr bwMode="auto">
                <a:xfrm>
                  <a:off x="1788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1" name="Line 38"/>
                <p:cNvSpPr>
                  <a:spLocks noChangeShapeType="1"/>
                </p:cNvSpPr>
                <p:nvPr/>
              </p:nvSpPr>
              <p:spPr bwMode="auto">
                <a:xfrm>
                  <a:off x="2106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2" name="Line 39"/>
                <p:cNvSpPr>
                  <a:spLocks noChangeShapeType="1"/>
                </p:cNvSpPr>
                <p:nvPr/>
              </p:nvSpPr>
              <p:spPr bwMode="auto">
                <a:xfrm>
                  <a:off x="2448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3" name="Line 40"/>
                <p:cNvSpPr>
                  <a:spLocks noChangeShapeType="1"/>
                </p:cNvSpPr>
                <p:nvPr/>
              </p:nvSpPr>
              <p:spPr bwMode="auto">
                <a:xfrm>
                  <a:off x="2784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4" name="Line 41"/>
                <p:cNvSpPr>
                  <a:spLocks noChangeShapeType="1"/>
                </p:cNvSpPr>
                <p:nvPr/>
              </p:nvSpPr>
              <p:spPr bwMode="auto">
                <a:xfrm>
                  <a:off x="3109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5" name="Line 42"/>
                <p:cNvSpPr>
                  <a:spLocks noChangeShapeType="1"/>
                </p:cNvSpPr>
                <p:nvPr/>
              </p:nvSpPr>
              <p:spPr bwMode="auto">
                <a:xfrm>
                  <a:off x="3439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6" name="Line 43"/>
                <p:cNvSpPr>
                  <a:spLocks noChangeShapeType="1"/>
                </p:cNvSpPr>
                <p:nvPr/>
              </p:nvSpPr>
              <p:spPr bwMode="auto">
                <a:xfrm>
                  <a:off x="3775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7" name="Line 44"/>
                <p:cNvSpPr>
                  <a:spLocks noChangeShapeType="1"/>
                </p:cNvSpPr>
                <p:nvPr/>
              </p:nvSpPr>
              <p:spPr bwMode="auto">
                <a:xfrm>
                  <a:off x="4099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16408" name="Group 49"/>
                <p:cNvGrpSpPr>
                  <a:grpSpLocks/>
                </p:cNvGrpSpPr>
                <p:nvPr/>
              </p:nvGrpSpPr>
              <p:grpSpPr bwMode="auto">
                <a:xfrm>
                  <a:off x="1152" y="3509"/>
                  <a:ext cx="3296" cy="193"/>
                  <a:chOff x="1152" y="3509"/>
                  <a:chExt cx="3296" cy="193"/>
                </a:xfrm>
              </p:grpSpPr>
              <p:sp>
                <p:nvSpPr>
                  <p:cNvPr id="1641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A[0]</a:t>
                    </a:r>
                  </a:p>
                </p:txBody>
              </p:sp>
              <p:sp>
                <p:nvSpPr>
                  <p:cNvPr id="1641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458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A[1]</a:t>
                    </a:r>
                  </a:p>
                </p:txBody>
              </p:sp>
              <p:sp>
                <p:nvSpPr>
                  <p:cNvPr id="1641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A[2]</a:t>
                    </a:r>
                  </a:p>
                </p:txBody>
              </p:sp>
              <p:sp>
                <p:nvSpPr>
                  <p:cNvPr id="1641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124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A[3]</a:t>
                    </a:r>
                  </a:p>
                </p:txBody>
              </p:sp>
              <p:sp>
                <p:nvSpPr>
                  <p:cNvPr id="1641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3509"/>
                    <a:ext cx="295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 dirty="0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A[4]</a:t>
                    </a:r>
                  </a:p>
                </p:txBody>
              </p:sp>
              <p:sp>
                <p:nvSpPr>
                  <p:cNvPr id="1641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796" y="3509"/>
                    <a:ext cx="295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A[5]</a:t>
                    </a:r>
                  </a:p>
                </p:txBody>
              </p:sp>
              <p:sp>
                <p:nvSpPr>
                  <p:cNvPr id="1641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121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 dirty="0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A[6]</a:t>
                    </a:r>
                  </a:p>
                </p:txBody>
              </p:sp>
              <p:sp>
                <p:nvSpPr>
                  <p:cNvPr id="1641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A[7]</a:t>
                    </a:r>
                  </a:p>
                </p:txBody>
              </p:sp>
              <p:sp>
                <p:nvSpPr>
                  <p:cNvPr id="1641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775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A[8]</a:t>
                    </a:r>
                  </a:p>
                </p:txBody>
              </p:sp>
              <p:sp>
                <p:nvSpPr>
                  <p:cNvPr id="1641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087" y="3510"/>
                    <a:ext cx="361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A[9]</a:t>
                    </a:r>
                  </a:p>
                </p:txBody>
              </p:sp>
            </p:grpSp>
            <p:sp>
              <p:nvSpPr>
                <p:cNvPr id="16409" name="Rectangle 56"/>
                <p:cNvSpPr>
                  <a:spLocks noChangeArrowheads="1"/>
                </p:cNvSpPr>
                <p:nvPr/>
              </p:nvSpPr>
              <p:spPr bwMode="auto">
                <a:xfrm>
                  <a:off x="4171" y="3192"/>
                  <a:ext cx="186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16395" name="Rectangle 57"/>
              <p:cNvSpPr>
                <a:spLocks noChangeArrowheads="1"/>
              </p:cNvSpPr>
              <p:nvPr/>
            </p:nvSpPr>
            <p:spPr bwMode="auto">
              <a:xfrm>
                <a:off x="2154" y="3188"/>
                <a:ext cx="270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27</a:t>
                </a:r>
              </a:p>
            </p:txBody>
          </p:sp>
          <p:sp>
            <p:nvSpPr>
              <p:cNvPr id="16396" name="Rectangle 58"/>
              <p:cNvSpPr>
                <a:spLocks noChangeArrowheads="1"/>
              </p:cNvSpPr>
              <p:nvPr/>
            </p:nvSpPr>
            <p:spPr bwMode="auto">
              <a:xfrm>
                <a:off x="3132" y="3188"/>
                <a:ext cx="270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15</a:t>
                </a:r>
              </a:p>
            </p:txBody>
          </p:sp>
        </p:grpSp>
        <p:sp>
          <p:nvSpPr>
            <p:cNvPr id="16393" name="Rectangle 59"/>
            <p:cNvSpPr>
              <a:spLocks noChangeArrowheads="1"/>
            </p:cNvSpPr>
            <p:nvPr/>
          </p:nvSpPr>
          <p:spPr bwMode="auto">
            <a:xfrm>
              <a:off x="1824" y="3194"/>
              <a:ext cx="264" cy="1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12</a:t>
              </a:r>
            </a:p>
          </p:txBody>
        </p:sp>
      </p:grp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9FA1CF-BACA-4451-AA72-44FC1D8B1737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Pointer variable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is a pointer that can be assigned with new value at run-time.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Pointer constant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is a pointer that can not be assigned with new value at run-time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Array is Pointer Constant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to its first element of the array. Array can be filled with pointer variable.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Example:</a:t>
            </a:r>
            <a:endParaRPr lang="id-ID" sz="2000" b="1" dirty="0" smtClean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x=10, y=20;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*ptr;	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//ptr is pointer variable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cs typeface="Tahoma" pitchFamily="34" charset="0"/>
              </a:rPr>
              <a:t>ptr = &amp;x;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cs typeface="Tahoma" pitchFamily="34" charset="0"/>
              </a:rPr>
              <a:t>ptr = &amp;y;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1EA2B-0E84-4F3E-975D-0A8508D1CBC6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x=10, y=20;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B[4];	// B is an Array </a:t>
            </a:r>
            <a:r>
              <a:rPr lang="en-US" dirty="0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pointer constant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*ptr;	// ptr is a pointer variable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 = &amp;x;	// ok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 = B;	// ok 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ptr++;		// ok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 = ptr;	// error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B++;		// error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 = &amp;y;		// error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2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ptr = B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; analogous with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ptr = &amp;B[0];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B is a pointer constant pointing to the first element of an array.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E1C9B-AA36-4605-9F25-782053F50578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Pointer constant can only be initialized at definition time</a:t>
            </a:r>
          </a:p>
          <a:p>
            <a:pPr marL="341313" indent="-34131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Arr1[10];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Arr1[10] = {1, 2, 3, 4, 5};	// error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 = {1, 2, 3, 4, 5};	// error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Arr1[10] = 12;			// error max 9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Arr1[0] = 23;			// ok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Arr2[10] = {1, 2, 3, 4, 5}; //ok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Accessing Arrays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9DA6F-58F7-421B-9FDD-786AF722158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6550" defTabSz="457200">
              <a:buClr>
                <a:srgbClr val="000000"/>
              </a:buCl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Accessing array using a pointer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</a:t>
            </a: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arr[10];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int *ptr_arr;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ptr_arr = arr; //or ptr_arr = &amp;arr[0];</a:t>
            </a:r>
          </a:p>
          <a:p>
            <a:pPr marL="336550" indent="-336550" defTabSz="45720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endParaRPr lang="en-US" sz="2000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36550" indent="-336550" defTabSz="457200">
              <a:buClr>
                <a:srgbClr val="000000"/>
              </a:buCl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To access certain element can be done using: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GB" sz="2000" b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</a:t>
            </a: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ptr_arr[i];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arr[i];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*(ptr_arr + i);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*(arr + i);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ptr_arr = ptr_arr + i; *ptr_arr;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Array: Program Examples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9D375B-C52B-4E78-9747-8478666AF17A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8229600" cy="255746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i;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list_int[10];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for (i=0; i&lt;10; i++){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  list_int[i] = i + 1;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  printf( "list_int[%d] init with %d.\n", i, list_int[i]);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 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2376C-8E73-478D-AB5B-93F0B7A31921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41313" indent="-341313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Explain the concept of array data and pointer</a:t>
            </a:r>
          </a:p>
          <a:p>
            <a:pPr marL="341313" indent="-341313" defTabSz="457200"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One Dimensional Array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E173F-DB0E-4DC8-B7AC-308F9EC7A0F5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Tahoma" pitchFamily="34" charset="0"/>
                <a:cs typeface="Tahoma" pitchFamily="34" charset="0"/>
              </a:rPr>
              <a:t>C compiler does not limit number of dimensional which can be created. Our PC memory does.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Array 1D: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7543800" cy="329565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SIZE = 5;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i, j;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n[SIZE] = {15, 9, 1, 7, 5};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for( i=0 ; i&lt;= SIZE ; i++) 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printf("%5d ", n[i]);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 ( j=1; j&lt;=n[i] ; j++) printf("%c","*");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printf("\n");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7A86D-FB60-40A8-8C60-545F4C157ADC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Syntax 2D Array: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		type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name_array[row][col]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int a[3][4];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1371600" y="4013200"/>
            <a:ext cx="6503988" cy="2387600"/>
            <a:chOff x="816" y="2256"/>
            <a:chExt cx="4097" cy="1504"/>
          </a:xfrm>
        </p:grpSpPr>
        <p:grpSp>
          <p:nvGrpSpPr>
            <p:cNvPr id="23559" name="Group 5"/>
            <p:cNvGrpSpPr>
              <a:grpSpLocks/>
            </p:cNvGrpSpPr>
            <p:nvPr/>
          </p:nvGrpSpPr>
          <p:grpSpPr bwMode="auto">
            <a:xfrm>
              <a:off x="816" y="2256"/>
              <a:ext cx="3848" cy="864"/>
              <a:chOff x="816" y="2256"/>
              <a:chExt cx="3848" cy="864"/>
            </a:xfrm>
          </p:grpSpPr>
          <p:sp>
            <p:nvSpPr>
              <p:cNvPr id="23567" name="Rectangle 6"/>
              <p:cNvSpPr>
                <a:spLocks noChangeArrowheads="1"/>
              </p:cNvSpPr>
              <p:nvPr/>
            </p:nvSpPr>
            <p:spPr bwMode="auto">
              <a:xfrm>
                <a:off x="816" y="2508"/>
                <a:ext cx="448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0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68" name="Rectangle 7"/>
              <p:cNvSpPr>
                <a:spLocks noChangeArrowheads="1"/>
              </p:cNvSpPr>
              <p:nvPr/>
            </p:nvSpPr>
            <p:spPr bwMode="auto">
              <a:xfrm>
                <a:off x="816" y="2677"/>
                <a:ext cx="448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1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69" name="Rectangle 8"/>
              <p:cNvSpPr>
                <a:spLocks noChangeArrowheads="1"/>
              </p:cNvSpPr>
              <p:nvPr/>
            </p:nvSpPr>
            <p:spPr bwMode="auto">
              <a:xfrm>
                <a:off x="816" y="2846"/>
                <a:ext cx="448" cy="11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2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0" name="Rectangle 9"/>
              <p:cNvSpPr>
                <a:spLocks noChangeArrowheads="1"/>
              </p:cNvSpPr>
              <p:nvPr/>
            </p:nvSpPr>
            <p:spPr bwMode="auto">
              <a:xfrm>
                <a:off x="1437" y="2256"/>
                <a:ext cx="695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0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1" name="Rectangle 10"/>
              <p:cNvSpPr>
                <a:spLocks noChangeArrowheads="1"/>
              </p:cNvSpPr>
              <p:nvPr/>
            </p:nvSpPr>
            <p:spPr bwMode="auto">
              <a:xfrm>
                <a:off x="2262" y="2256"/>
                <a:ext cx="696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1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2" name="Rectangle 11"/>
              <p:cNvSpPr>
                <a:spLocks noChangeArrowheads="1"/>
              </p:cNvSpPr>
              <p:nvPr/>
            </p:nvSpPr>
            <p:spPr bwMode="auto">
              <a:xfrm>
                <a:off x="3088" y="2256"/>
                <a:ext cx="695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2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3" name="Rectangle 12"/>
              <p:cNvSpPr>
                <a:spLocks noChangeArrowheads="1"/>
              </p:cNvSpPr>
              <p:nvPr/>
            </p:nvSpPr>
            <p:spPr bwMode="auto">
              <a:xfrm>
                <a:off x="3913" y="2256"/>
                <a:ext cx="696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3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grpSp>
            <p:nvGrpSpPr>
              <p:cNvPr id="23574" name="Group 13"/>
              <p:cNvGrpSpPr>
                <a:grpSpLocks/>
              </p:cNvGrpSpPr>
              <p:nvPr/>
            </p:nvGrpSpPr>
            <p:grpSpPr bwMode="auto">
              <a:xfrm>
                <a:off x="1362" y="2448"/>
                <a:ext cx="826" cy="217"/>
                <a:chOff x="1362" y="2448"/>
                <a:chExt cx="826" cy="217"/>
              </a:xfrm>
            </p:grpSpPr>
            <p:sp>
              <p:nvSpPr>
                <p:cNvPr id="23608" name="Freeform 14"/>
                <p:cNvSpPr>
                  <a:spLocks noChangeArrowheads="1"/>
                </p:cNvSpPr>
                <p:nvPr/>
              </p:nvSpPr>
              <p:spPr bwMode="auto">
                <a:xfrm>
                  <a:off x="1362" y="2448"/>
                  <a:ext cx="826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9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6" y="2479"/>
                  <a:ext cx="758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5" name="Group 16"/>
              <p:cNvGrpSpPr>
                <a:grpSpLocks/>
              </p:cNvGrpSpPr>
              <p:nvPr/>
            </p:nvGrpSpPr>
            <p:grpSpPr bwMode="auto">
              <a:xfrm>
                <a:off x="1362" y="2665"/>
                <a:ext cx="826" cy="215"/>
                <a:chOff x="1362" y="2665"/>
                <a:chExt cx="826" cy="215"/>
              </a:xfrm>
            </p:grpSpPr>
            <p:sp>
              <p:nvSpPr>
                <p:cNvPr id="23606" name="Freeform 17"/>
                <p:cNvSpPr>
                  <a:spLocks noChangeArrowheads="1"/>
                </p:cNvSpPr>
                <p:nvPr/>
              </p:nvSpPr>
              <p:spPr bwMode="auto">
                <a:xfrm>
                  <a:off x="1362" y="2665"/>
                  <a:ext cx="826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7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6" y="2696"/>
                  <a:ext cx="758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6" name="Group 25"/>
              <p:cNvGrpSpPr>
                <a:grpSpLocks/>
              </p:cNvGrpSpPr>
              <p:nvPr/>
            </p:nvGrpSpPr>
            <p:grpSpPr bwMode="auto">
              <a:xfrm>
                <a:off x="1362" y="2880"/>
                <a:ext cx="826" cy="240"/>
                <a:chOff x="1362" y="2880"/>
                <a:chExt cx="826" cy="240"/>
              </a:xfrm>
            </p:grpSpPr>
            <p:sp>
              <p:nvSpPr>
                <p:cNvPr id="23604" name="Freeform 20"/>
                <p:cNvSpPr>
                  <a:spLocks noChangeArrowheads="1"/>
                </p:cNvSpPr>
                <p:nvPr/>
              </p:nvSpPr>
              <p:spPr bwMode="auto">
                <a:xfrm>
                  <a:off x="1362" y="2880"/>
                  <a:ext cx="826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396" y="2914"/>
                  <a:ext cx="758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2188" y="2448"/>
                <a:ext cx="825" cy="217"/>
                <a:chOff x="2188" y="2448"/>
                <a:chExt cx="825" cy="217"/>
              </a:xfrm>
            </p:grpSpPr>
            <p:sp>
              <p:nvSpPr>
                <p:cNvPr id="23602" name="Freeform 23"/>
                <p:cNvSpPr>
                  <a:spLocks noChangeArrowheads="1"/>
                </p:cNvSpPr>
                <p:nvPr/>
              </p:nvSpPr>
              <p:spPr bwMode="auto">
                <a:xfrm>
                  <a:off x="2188" y="2448"/>
                  <a:ext cx="825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3" name="Rectangle 24"/>
                <p:cNvSpPr>
                  <a:spLocks noChangeArrowheads="1"/>
                </p:cNvSpPr>
                <p:nvPr/>
              </p:nvSpPr>
              <p:spPr bwMode="auto">
                <a:xfrm>
                  <a:off x="2221" y="2479"/>
                  <a:ext cx="757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8" name="Group 25"/>
              <p:cNvGrpSpPr>
                <a:grpSpLocks/>
              </p:cNvGrpSpPr>
              <p:nvPr/>
            </p:nvGrpSpPr>
            <p:grpSpPr bwMode="auto">
              <a:xfrm>
                <a:off x="2188" y="2665"/>
                <a:ext cx="825" cy="215"/>
                <a:chOff x="2188" y="2665"/>
                <a:chExt cx="825" cy="215"/>
              </a:xfrm>
            </p:grpSpPr>
            <p:sp>
              <p:nvSpPr>
                <p:cNvPr id="23600" name="Freeform 26"/>
                <p:cNvSpPr>
                  <a:spLocks noChangeArrowheads="1"/>
                </p:cNvSpPr>
                <p:nvPr/>
              </p:nvSpPr>
              <p:spPr bwMode="auto">
                <a:xfrm>
                  <a:off x="2188" y="2665"/>
                  <a:ext cx="825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1" name="Rectangle 27"/>
                <p:cNvSpPr>
                  <a:spLocks noChangeArrowheads="1"/>
                </p:cNvSpPr>
                <p:nvPr/>
              </p:nvSpPr>
              <p:spPr bwMode="auto">
                <a:xfrm>
                  <a:off x="2221" y="2696"/>
                  <a:ext cx="757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9" name="Group 28"/>
              <p:cNvGrpSpPr>
                <a:grpSpLocks/>
              </p:cNvGrpSpPr>
              <p:nvPr/>
            </p:nvGrpSpPr>
            <p:grpSpPr bwMode="auto">
              <a:xfrm>
                <a:off x="2188" y="2880"/>
                <a:ext cx="825" cy="240"/>
                <a:chOff x="2188" y="2880"/>
                <a:chExt cx="825" cy="240"/>
              </a:xfrm>
            </p:grpSpPr>
            <p:sp>
              <p:nvSpPr>
                <p:cNvPr id="23598" name="Freeform 29"/>
                <p:cNvSpPr>
                  <a:spLocks noChangeArrowheads="1"/>
                </p:cNvSpPr>
                <p:nvPr/>
              </p:nvSpPr>
              <p:spPr bwMode="auto">
                <a:xfrm>
                  <a:off x="2188" y="2880"/>
                  <a:ext cx="825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9" name="Rectangle 30"/>
                <p:cNvSpPr>
                  <a:spLocks noChangeArrowheads="1"/>
                </p:cNvSpPr>
                <p:nvPr/>
              </p:nvSpPr>
              <p:spPr bwMode="auto">
                <a:xfrm>
                  <a:off x="2221" y="2914"/>
                  <a:ext cx="757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0" name="Group 31"/>
              <p:cNvGrpSpPr>
                <a:grpSpLocks/>
              </p:cNvGrpSpPr>
              <p:nvPr/>
            </p:nvGrpSpPr>
            <p:grpSpPr bwMode="auto">
              <a:xfrm>
                <a:off x="3013" y="2448"/>
                <a:ext cx="826" cy="217"/>
                <a:chOff x="3013" y="2448"/>
                <a:chExt cx="826" cy="217"/>
              </a:xfrm>
            </p:grpSpPr>
            <p:sp>
              <p:nvSpPr>
                <p:cNvPr id="23596" name="Freeform 32"/>
                <p:cNvSpPr>
                  <a:spLocks noChangeArrowheads="1"/>
                </p:cNvSpPr>
                <p:nvPr/>
              </p:nvSpPr>
              <p:spPr bwMode="auto">
                <a:xfrm>
                  <a:off x="3013" y="2448"/>
                  <a:ext cx="826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7" name="Rectangle 33"/>
                <p:cNvSpPr>
                  <a:spLocks noChangeArrowheads="1"/>
                </p:cNvSpPr>
                <p:nvPr/>
              </p:nvSpPr>
              <p:spPr bwMode="auto">
                <a:xfrm>
                  <a:off x="3046" y="2479"/>
                  <a:ext cx="758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1" name="Group 34"/>
              <p:cNvGrpSpPr>
                <a:grpSpLocks/>
              </p:cNvGrpSpPr>
              <p:nvPr/>
            </p:nvGrpSpPr>
            <p:grpSpPr bwMode="auto">
              <a:xfrm>
                <a:off x="3013" y="2665"/>
                <a:ext cx="826" cy="215"/>
                <a:chOff x="3013" y="2665"/>
                <a:chExt cx="826" cy="215"/>
              </a:xfrm>
            </p:grpSpPr>
            <p:sp>
              <p:nvSpPr>
                <p:cNvPr id="23594" name="Freeform 35"/>
                <p:cNvSpPr>
                  <a:spLocks noChangeArrowheads="1"/>
                </p:cNvSpPr>
                <p:nvPr/>
              </p:nvSpPr>
              <p:spPr bwMode="auto">
                <a:xfrm>
                  <a:off x="3013" y="2665"/>
                  <a:ext cx="826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5" name="Rectangle 36"/>
                <p:cNvSpPr>
                  <a:spLocks noChangeArrowheads="1"/>
                </p:cNvSpPr>
                <p:nvPr/>
              </p:nvSpPr>
              <p:spPr bwMode="auto">
                <a:xfrm>
                  <a:off x="3046" y="2696"/>
                  <a:ext cx="758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2" name="Group 37"/>
              <p:cNvGrpSpPr>
                <a:grpSpLocks/>
              </p:cNvGrpSpPr>
              <p:nvPr/>
            </p:nvGrpSpPr>
            <p:grpSpPr bwMode="auto">
              <a:xfrm>
                <a:off x="3013" y="2880"/>
                <a:ext cx="826" cy="240"/>
                <a:chOff x="3013" y="2880"/>
                <a:chExt cx="826" cy="240"/>
              </a:xfrm>
            </p:grpSpPr>
            <p:sp>
              <p:nvSpPr>
                <p:cNvPr id="23592" name="Freeform 38"/>
                <p:cNvSpPr>
                  <a:spLocks noChangeArrowheads="1"/>
                </p:cNvSpPr>
                <p:nvPr/>
              </p:nvSpPr>
              <p:spPr bwMode="auto">
                <a:xfrm>
                  <a:off x="3013" y="2880"/>
                  <a:ext cx="826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3" name="Rectangle 39"/>
                <p:cNvSpPr>
                  <a:spLocks noChangeArrowheads="1"/>
                </p:cNvSpPr>
                <p:nvPr/>
              </p:nvSpPr>
              <p:spPr bwMode="auto">
                <a:xfrm>
                  <a:off x="3046" y="2914"/>
                  <a:ext cx="758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3" name="Group 40"/>
              <p:cNvGrpSpPr>
                <a:grpSpLocks/>
              </p:cNvGrpSpPr>
              <p:nvPr/>
            </p:nvGrpSpPr>
            <p:grpSpPr bwMode="auto">
              <a:xfrm>
                <a:off x="3839" y="2448"/>
                <a:ext cx="825" cy="217"/>
                <a:chOff x="3839" y="2448"/>
                <a:chExt cx="825" cy="217"/>
              </a:xfrm>
            </p:grpSpPr>
            <p:sp>
              <p:nvSpPr>
                <p:cNvPr id="23590" name="Freeform 41"/>
                <p:cNvSpPr>
                  <a:spLocks noChangeArrowheads="1"/>
                </p:cNvSpPr>
                <p:nvPr/>
              </p:nvSpPr>
              <p:spPr bwMode="auto">
                <a:xfrm>
                  <a:off x="3839" y="2448"/>
                  <a:ext cx="825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1" name="Rectangle 42"/>
                <p:cNvSpPr>
                  <a:spLocks noChangeArrowheads="1"/>
                </p:cNvSpPr>
                <p:nvPr/>
              </p:nvSpPr>
              <p:spPr bwMode="auto">
                <a:xfrm>
                  <a:off x="3872" y="2479"/>
                  <a:ext cx="757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4" name="Group 43"/>
              <p:cNvGrpSpPr>
                <a:grpSpLocks/>
              </p:cNvGrpSpPr>
              <p:nvPr/>
            </p:nvGrpSpPr>
            <p:grpSpPr bwMode="auto">
              <a:xfrm>
                <a:off x="3839" y="2665"/>
                <a:ext cx="825" cy="215"/>
                <a:chOff x="3839" y="2665"/>
                <a:chExt cx="825" cy="215"/>
              </a:xfrm>
            </p:grpSpPr>
            <p:sp>
              <p:nvSpPr>
                <p:cNvPr id="23588" name="Freeform 44"/>
                <p:cNvSpPr>
                  <a:spLocks noChangeArrowheads="1"/>
                </p:cNvSpPr>
                <p:nvPr/>
              </p:nvSpPr>
              <p:spPr bwMode="auto">
                <a:xfrm>
                  <a:off x="3839" y="2665"/>
                  <a:ext cx="825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89" name="Rectangle 45"/>
                <p:cNvSpPr>
                  <a:spLocks noChangeArrowheads="1"/>
                </p:cNvSpPr>
                <p:nvPr/>
              </p:nvSpPr>
              <p:spPr bwMode="auto">
                <a:xfrm>
                  <a:off x="3872" y="2696"/>
                  <a:ext cx="757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5" name="Group 46"/>
              <p:cNvGrpSpPr>
                <a:grpSpLocks/>
              </p:cNvGrpSpPr>
              <p:nvPr/>
            </p:nvGrpSpPr>
            <p:grpSpPr bwMode="auto">
              <a:xfrm>
                <a:off x="3839" y="2880"/>
                <a:ext cx="825" cy="240"/>
                <a:chOff x="3839" y="2880"/>
                <a:chExt cx="825" cy="240"/>
              </a:xfrm>
            </p:grpSpPr>
            <p:sp>
              <p:nvSpPr>
                <p:cNvPr id="23586" name="Freeform 47"/>
                <p:cNvSpPr>
                  <a:spLocks noChangeArrowheads="1"/>
                </p:cNvSpPr>
                <p:nvPr/>
              </p:nvSpPr>
              <p:spPr bwMode="auto">
                <a:xfrm>
                  <a:off x="3839" y="2880"/>
                  <a:ext cx="825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87" name="Rectangle 48"/>
                <p:cNvSpPr>
                  <a:spLocks noChangeArrowheads="1"/>
                </p:cNvSpPr>
                <p:nvPr/>
              </p:nvSpPr>
              <p:spPr bwMode="auto">
                <a:xfrm>
                  <a:off x="3872" y="2914"/>
                  <a:ext cx="757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3560" name="Rectangle 49"/>
            <p:cNvSpPr>
              <a:spLocks noChangeArrowheads="1"/>
            </p:cNvSpPr>
            <p:nvPr/>
          </p:nvSpPr>
          <p:spPr bwMode="auto">
            <a:xfrm>
              <a:off x="1938" y="3648"/>
              <a:ext cx="1392" cy="1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Row subscript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1" name="Rectangle 50"/>
            <p:cNvSpPr>
              <a:spLocks noChangeArrowheads="1"/>
            </p:cNvSpPr>
            <p:nvPr/>
          </p:nvSpPr>
          <p:spPr bwMode="auto">
            <a:xfrm>
              <a:off x="1506" y="3456"/>
              <a:ext cx="860" cy="1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Array name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2" name="Rectangle 51"/>
            <p:cNvSpPr>
              <a:spLocks noChangeArrowheads="1"/>
            </p:cNvSpPr>
            <p:nvPr/>
          </p:nvSpPr>
          <p:spPr bwMode="auto">
            <a:xfrm>
              <a:off x="3315" y="3282"/>
              <a:ext cx="1599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Column subscript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3" name="Freeform 52"/>
            <p:cNvSpPr>
              <a:spLocks/>
            </p:cNvSpPr>
            <p:nvPr/>
          </p:nvSpPr>
          <p:spPr bwMode="auto">
            <a:xfrm>
              <a:off x="2274" y="3072"/>
              <a:ext cx="48" cy="4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4" name="Freeform 53"/>
            <p:cNvSpPr>
              <a:spLocks/>
            </p:cNvSpPr>
            <p:nvPr/>
          </p:nvSpPr>
          <p:spPr bwMode="auto">
            <a:xfrm flipH="1">
              <a:off x="2419" y="3072"/>
              <a:ext cx="47" cy="5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5" name="Freeform 54"/>
            <p:cNvSpPr>
              <a:spLocks/>
            </p:cNvSpPr>
            <p:nvPr/>
          </p:nvSpPr>
          <p:spPr bwMode="auto">
            <a:xfrm>
              <a:off x="2803" y="3072"/>
              <a:ext cx="47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6" name="Freeform 55"/>
            <p:cNvSpPr>
              <a:spLocks noChangeArrowheads="1"/>
            </p:cNvSpPr>
            <p:nvPr/>
          </p:nvSpPr>
          <p:spPr bwMode="auto">
            <a:xfrm flipV="1">
              <a:off x="2802" y="3312"/>
              <a:ext cx="480" cy="4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3251F-2922-4154-92B7-4DF7878F608F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Initialization: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	using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rmo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(row major order)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{1, 2, 3, 4 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 { 1, 2 }, { 3, 4 } 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 { 1 }, { 3, 4 } }; 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x[3][4] = {1, 2, 3, 4, 5, 6, 7, 8, 9, 10, 11, 12};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x[3][4] = { {1, 2, 3, 4},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   {5, 6, 7, 8},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   {9, 10, 11, 12}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 };</a:t>
            </a:r>
          </a:p>
          <a:p>
            <a:pPr marL="341313" indent="-341313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7620000" y="3048000"/>
            <a:ext cx="914400" cy="638175"/>
            <a:chOff x="4128" y="1632"/>
            <a:chExt cx="576" cy="402"/>
          </a:xfrm>
        </p:grpSpPr>
        <p:sp>
          <p:nvSpPr>
            <p:cNvPr id="24589" name="Text Box 5"/>
            <p:cNvSpPr txBox="1">
              <a:spLocks noChangeArrowheads="1"/>
            </p:cNvSpPr>
            <p:nvPr/>
          </p:nvSpPr>
          <p:spPr bwMode="auto">
            <a:xfrm>
              <a:off x="4128" y="1632"/>
              <a:ext cx="576" cy="40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1    2</a:t>
              </a:r>
            </a:p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24590" name="Line 6"/>
            <p:cNvSpPr>
              <a:spLocks noChangeShapeType="1"/>
            </p:cNvSpPr>
            <p:nvPr/>
          </p:nvSpPr>
          <p:spPr bwMode="auto">
            <a:xfrm>
              <a:off x="4416" y="1632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1" name="Line 7"/>
            <p:cNvSpPr>
              <a:spLocks noChangeShapeType="1"/>
            </p:cNvSpPr>
            <p:nvPr/>
          </p:nvSpPr>
          <p:spPr bwMode="auto">
            <a:xfrm>
              <a:off x="4128" y="1824"/>
              <a:ext cx="5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7620000" y="3733800"/>
            <a:ext cx="914400" cy="638175"/>
            <a:chOff x="4128" y="2160"/>
            <a:chExt cx="576" cy="402"/>
          </a:xfrm>
        </p:grpSpPr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4128" y="2160"/>
              <a:ext cx="576" cy="40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1    0</a:t>
              </a:r>
            </a:p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4416" y="2160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4128" y="2352"/>
              <a:ext cx="5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584" name="AutoShape 12"/>
          <p:cNvSpPr>
            <a:spLocks/>
          </p:cNvSpPr>
          <p:nvPr/>
        </p:nvSpPr>
        <p:spPr bwMode="auto">
          <a:xfrm>
            <a:off x="6400800" y="31242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85" name="AutoShape 13"/>
          <p:cNvSpPr>
            <a:spLocks noChangeArrowheads="1"/>
          </p:cNvSpPr>
          <p:nvPr/>
        </p:nvSpPr>
        <p:spPr bwMode="auto">
          <a:xfrm>
            <a:off x="6629400" y="3200400"/>
            <a:ext cx="838200" cy="304800"/>
          </a:xfrm>
          <a:prstGeom prst="rightArrow">
            <a:avLst>
              <a:gd name="adj1" fmla="val 50000"/>
              <a:gd name="adj2" fmla="val 91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959CD-D217-4ED2-8251-17764CEC268A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Array 2D: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8077200" cy="30495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 Printing out array 2-D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two_dim[3][5] = {1, 2, 3, 4, 5,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	      10, 20, 30, 40, 50,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	      100, 200, 300, 400, 500};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i, j;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for (i=0; i&lt;3; i++){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for (j=0; j&lt;5; j++) printf("%6d", two_dim[i][j]);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printf("\n");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2895600" cy="12017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1 2 3 4 5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10 20 30 40 50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100 200 300 400 500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Three Dimensional Array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FD19B3-2108-402E-9170-F83A06DD97F4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Syntax 3D Array :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		type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name_array[row][col][depth]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int x[3][2][4] = {{{1,2,3,4}, {5,6,7,8}},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                       {{11,12,13,14}, {15,16,17,18}},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                       {{21,22,23,24}, {25,26,27,28}}</a:t>
            </a:r>
            <a:endParaRPr lang="en-US" sz="1600" smtClean="0">
              <a:latin typeface="Courier New" pitchFamily="49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>
                <a:latin typeface="Courier New" pitchFamily="49" charset="0"/>
              </a:rPr>
              <a:t>			     </a:t>
            </a:r>
            <a:r>
              <a:rPr lang="id-ID" sz="1600" smtClean="0">
                <a:latin typeface="Courier New" pitchFamily="49" charset="0"/>
              </a:rPr>
              <a:t>};   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	void main() {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</a:t>
            </a:r>
            <a:r>
              <a:rPr lang="en-US" sz="1600" smtClean="0">
                <a:latin typeface="Courier New" pitchFamily="49" charset="0"/>
              </a:rPr>
              <a:t>	int </a:t>
            </a:r>
            <a:r>
              <a:rPr lang="id-ID" sz="1600" smtClean="0">
                <a:latin typeface="Courier New" pitchFamily="49" charset="0"/>
              </a:rPr>
              <a:t>x[4][3][5] = {{{1, 2, 3}, {0, 4, 3, 4}, {1, 2}},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			</a:t>
            </a:r>
            <a:r>
              <a:rPr lang="en-US" sz="1600" smtClean="0">
                <a:latin typeface="Courier New" pitchFamily="49" charset="0"/>
              </a:rPr>
              <a:t>   </a:t>
            </a:r>
            <a:r>
              <a:rPr lang="id-ID" sz="1600" smtClean="0">
                <a:latin typeface="Courier New" pitchFamily="49" charset="0"/>
              </a:rPr>
              <a:t>{{9, 7, 5}, {5, 7, 2}, {9}},        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			</a:t>
            </a:r>
            <a:r>
              <a:rPr lang="en-US" sz="1600" smtClean="0">
                <a:latin typeface="Courier New" pitchFamily="49" charset="0"/>
              </a:rPr>
              <a:t>   </a:t>
            </a:r>
            <a:r>
              <a:rPr lang="id-ID" sz="1600" smtClean="0">
                <a:latin typeface="Courier New" pitchFamily="49" charset="0"/>
              </a:rPr>
              <a:t>{{3, 3, 5}, {2, 8, 9, 9}, {1, 2, 1}},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			</a:t>
            </a:r>
            <a:r>
              <a:rPr lang="en-US" sz="1600" smtClean="0">
                <a:latin typeface="Courier New" pitchFamily="49" charset="0"/>
              </a:rPr>
              <a:t>   </a:t>
            </a:r>
            <a:r>
              <a:rPr lang="id-ID" sz="1600" smtClean="0">
                <a:latin typeface="Courier New" pitchFamily="49" charset="0"/>
              </a:rPr>
              <a:t>{{0}, {1}, {0, 1, 9}}</a:t>
            </a:r>
            <a:endParaRPr lang="en-US" sz="1600" smtClean="0">
              <a:latin typeface="Courier New" pitchFamily="49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smtClean="0">
                <a:latin typeface="Courier New" pitchFamily="49" charset="0"/>
              </a:rPr>
              <a:t>				  </a:t>
            </a:r>
            <a:r>
              <a:rPr lang="id-ID" sz="1600" smtClean="0">
                <a:latin typeface="Courier New" pitchFamily="49" charset="0"/>
              </a:rPr>
              <a:t>};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   	printf(“%5d”, x[2][1][3]);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smtClean="0">
                <a:latin typeface="Courier New" pitchFamily="49" charset="0"/>
              </a:rPr>
              <a:t>	}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Pointer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B2D0D8-239E-49CD-B65D-FCC286CF56E1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An array filled with pointer/s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b="1" i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type *</a:t>
            </a:r>
            <a:r>
              <a:rPr lang="en-US" sz="2000" i="1" dirty="0" smtClean="0">
                <a:latin typeface="Tahoma" pitchFamily="34" charset="0"/>
                <a:cs typeface="Tahoma" pitchFamily="34" charset="0"/>
              </a:rPr>
              <a:t>array_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name [value_dim];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</a:rPr>
              <a:t>	int i;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</a:rPr>
              <a:t>	int *ptr[4]; 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</a:rPr>
              <a:t>	int x=1, y=2,  z=3, w=5;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</a:rPr>
              <a:t>	ptr[0]=&amp;x, ptr[1]=&amp;y; ptr[2]=&amp;z;  ptr[3]=&amp;w;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</a:rPr>
              <a:t>	for(i=0;i&lt;4;i++) printf("%d ",*ptr[i]);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 smtClean="0">
              <a:latin typeface="Courier New" pitchFamily="49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447800" y="5638800"/>
            <a:ext cx="21336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5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Character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6180D7-F575-4F54-A98C-5A28D0BDED7A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Array filled with character/s</a:t>
            </a:r>
          </a:p>
          <a:p>
            <a:pPr marL="341313" indent="-34131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 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char array_name[value_dim];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b="1" i="1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name[40];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ss[20]={‘B’,’I’,’N’,’U’,’S’};		//20 elements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ss[ ]= {‘B’,’I’,’N’,’U’,’S’};		// 5 elements</a:t>
            </a:r>
          </a:p>
          <a:p>
            <a:pPr marL="341313" indent="-341313" defTabSz="457200"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String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7B0EC-AB58-4E4E-9AB2-923746751B33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 fontScale="92500" lnSpcReduction="1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String is an </a:t>
            </a:r>
            <a:r>
              <a:rPr lang="en-US" sz="2000" b="1" i="1" dirty="0" smtClean="0">
                <a:latin typeface="Tahoma" pitchFamily="34" charset="0"/>
                <a:cs typeface="Tahoma" pitchFamily="34" charset="0"/>
              </a:rPr>
              <a:t>array of character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that ended with </a:t>
            </a:r>
            <a:r>
              <a:rPr lang="en-US" sz="2000" b="1" i="1" dirty="0" smtClean="0">
                <a:latin typeface="Tahoma" pitchFamily="34" charset="0"/>
                <a:cs typeface="Tahoma" pitchFamily="34" charset="0"/>
              </a:rPr>
              <a:t>null character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( ‘\0’ or in ASCII = 0)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10000"/>
              </a:lnSpc>
              <a:spcBef>
                <a:spcPts val="700"/>
              </a:spcBef>
              <a:buClr>
                <a:srgbClr val="3333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String constant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b="1" dirty="0" smtClean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string literal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is some characters written between double quote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”Welcome to 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Binus”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1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String constant type is pointer constant, thus can be assigned to an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array of character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name[40] = ”Amir”;  //ok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name = ”Amir”;   // error name is a constant pointer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Name[40]= “Amir”;  //error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String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8105B5-3919-464C-B1A2-679EF8286632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A Constant String can be linked at compile-time: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”Hello,” ” world”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Similar to: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”Hello, world”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 string initialization: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Courier New" pitchFamily="49" charset="0"/>
                <a:cs typeface="Tahoma" pitchFamily="34" charset="0"/>
              </a:rPr>
              <a:t>char s[ ] = ”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BiNus”;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		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	Similar to 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char s[ ] = {’B’,’i’,’N’,’u’,’s’,’\0’}; 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i="1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String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as a data type does not known in C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Char vs String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2677EF-1BF7-4EF1-98AE-66EDACE44D19}" type="slidenum">
              <a:rPr lang="id-ID">
                <a:latin typeface="Tahoma" pitchFamily="34" charset="0"/>
                <a:cs typeface="Tahoma" pitchFamily="34" charset="0"/>
              </a:rPr>
              <a:pPr/>
              <a:t>29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2819400"/>
          </a:xfrm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Character in c written between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single quote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. Each uses one byte of computer memory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ch=</a:t>
            </a:r>
            <a:r>
              <a:rPr lang="id-ID" sz="1600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’A’;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char ch=65;     //Ascii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char ch=0x41; //Ascii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String written in between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double quote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1275" y="5181600"/>
            <a:ext cx="3743325" cy="120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751" name="AutoShape 5"/>
          <p:cNvSpPr>
            <a:spLocks/>
          </p:cNvSpPr>
          <p:nvPr/>
        </p:nvSpPr>
        <p:spPr bwMode="auto">
          <a:xfrm>
            <a:off x="4419600" y="32766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4572000" y="3657600"/>
            <a:ext cx="914400" cy="3714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Similar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F9E8D7-3FF4-40A8-9245-298D14702D06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Pointers and Arrays: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Concept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to Pointer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Array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Array Initialization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Constant &amp; Pointer Variable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Accessing Array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2 and 3 Dimensional Array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String Manipulation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Program Examples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Exercise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Review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String Manipulation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9FDF77-6D53-41CE-9D38-52F5D2521F2D}" type="slidenum">
              <a:rPr lang="id-ID">
                <a:latin typeface="Tahoma" pitchFamily="34" charset="0"/>
                <a:cs typeface="Tahoma" pitchFamily="34" charset="0"/>
              </a:rPr>
              <a:pPr/>
              <a:t>30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962400"/>
          </a:xfrm>
        </p:spPr>
        <p:txBody>
          <a:bodyPr>
            <a:normAutofit fontScale="92500" lnSpcReduction="20000"/>
          </a:bodyPr>
          <a:lstStyle/>
          <a:p>
            <a:pPr marL="341313" indent="-341313" defTabSz="457200">
              <a:lnSpc>
                <a:spcPct val="12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In Standard Library Function (header file </a:t>
            </a: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string.h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)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provides functions to manipulate string: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strlen()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	Return a value of string length; excluded null char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strcpy(s1,s2)</a:t>
            </a:r>
            <a:r>
              <a:rPr lang="id-ID" sz="180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	Copy s2 to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strncpy(s1,s2,n)</a:t>
            </a:r>
            <a:r>
              <a:rPr lang="id-ID" sz="180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	Copy first n characters of s2 to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strcat(s1,s2)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 		Adding string s2 to the end of string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strncat(s1,s2,n)</a:t>
            </a:r>
            <a:r>
              <a:rPr lang="id-ID" sz="1800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	Adding n characters of string s2 to the end of string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 smtClean="0">
                <a:latin typeface="Tahoma" pitchFamily="34" charset="0"/>
                <a:cs typeface="Tahoma" pitchFamily="34" charset="0"/>
              </a:rPr>
              <a:t>strcmp(s1,s2)</a:t>
            </a:r>
          </a:p>
          <a:p>
            <a:pPr marL="341313" indent="-341313" defTabSz="457200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		Comparing the value of string s1 and s2, if similar returning 0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 smtClean="0">
                <a:latin typeface="Tahoma" pitchFamily="34" charset="0"/>
                <a:cs typeface="Tahoma" pitchFamily="34" charset="0"/>
              </a:rPr>
              <a:t>etc.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234340-D49A-4CCE-9637-5772E3733609}" type="slidenum">
              <a:rPr lang="id-ID">
                <a:latin typeface="Tahoma" pitchFamily="34" charset="0"/>
                <a:cs typeface="Tahoma" pitchFamily="34" charset="0"/>
              </a:rPr>
              <a:pPr/>
              <a:t>31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 (String Manipulation)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295400" y="2362200"/>
            <a:ext cx="6629400" cy="3971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s1[ ] = “abcdef”;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s2[ ] = “xyz”;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strlen(“nana”); 		// 4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strcmp(“nana”, “nana”)	// result 0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strcpy(s1,s2);		// s1 = “xyz”, s2 = 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strncpy(s1,s2,2);	 	// s1 = “</a:t>
            </a:r>
            <a:r>
              <a:rPr lang="id-ID" sz="1400" dirty="0" smtClean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xycdef”, </a:t>
            </a: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s2 = 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strncpy(s1,s2,4);		// if n&gt;=strlen(s2) similar with 				//  strcpy()   s1 = 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strcat(s1,s2);	 	// s1=“abcdefxyz”, s2=“xyz”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strncat(s1,s2,2);	 	// s1=“abcdefxy”, s2=“xyz”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s1 = “Happy”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s2 = “New Year”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strcat( s1, s2 ) 		// s1= “Happy New Year”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strncat( s3, s1, 6 ) 	// s1= “Happy”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strcat( s3, s1 ) 		// s1= “Happy Happy New Year”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365358-4EE3-4DBF-82ED-137FE7B7E1D4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3721596"/>
          </a:xfrm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 (Copy String)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1371600" y="2362200"/>
            <a:ext cx="6705600" cy="41878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 Copy string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&lt;string.h&gt;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char str1[] = "Copy a string.";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char str2[15];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char str3[15];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 i;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strcpy(str2, str1); 	// with strcpy()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for (i=0; str1[i]; i++) 	// without strcpy()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str3[i] = str1[i];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str3[i] = `\0';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endParaRPr lang="en-US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 print out str2 and str3 */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printf("The content of str2: %s\n", str2);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printf("The content of str3: %s\n", str3);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86EDA-663F-4339-BEA2-162E84EC3746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defTabSz="457200">
              <a:lnSpc>
                <a:spcPct val="90000"/>
              </a:lnSpc>
              <a:spcBef>
                <a:spcPct val="0"/>
              </a:spcBef>
              <a:buFontTx/>
              <a:buAutoNum type="arabicPeriod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to get 10 integer values from keyboard and store in an array. Find out: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Max value inside the array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Min value inside the array 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Calculate average value of the array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Show the result to the monitor</a:t>
            </a:r>
          </a:p>
          <a:p>
            <a:pPr marL="457200" indent="-457200" defTabSz="457200">
              <a:lnSpc>
                <a:spcPct val="90000"/>
              </a:lnSpc>
              <a:spcBef>
                <a:spcPts val="600"/>
              </a:spcBef>
              <a:buFontTx/>
              <a:buAutoNum type="arabicPeriod" startAt="2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in C to: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Get a string from keyboard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Rotate those characters 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Display the result</a:t>
            </a:r>
          </a:p>
          <a:p>
            <a:pPr marL="457200" indent="-457200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Example:  	input : KASUR</a:t>
            </a:r>
          </a:p>
          <a:p>
            <a:pPr marL="457200" indent="-457200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	rotated : RUSAK</a:t>
            </a: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84B2C-7DEE-4710-A59A-4CD37D93ABF9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of matrix addition. Use 2D array!</a:t>
            </a: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AutoNum type="arabicPeriod" startAt="4"/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Create a program of matrix multiplication. Use 2D array!</a:t>
            </a:r>
          </a:p>
          <a:p>
            <a:pPr marL="609600" indent="-609600">
              <a:buFontTx/>
              <a:buNone/>
            </a:pPr>
            <a:endParaRPr lang="en-US" sz="200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AutoNum type="arabicPeriod"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549" y="4648200"/>
            <a:ext cx="4267200" cy="1247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008" y="2715382"/>
            <a:ext cx="4267200" cy="1247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45F910-BC5A-4C1C-B998-2EFCD5D4EB16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5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Given the following Arrays: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z="2000" smtClean="0">
                <a:latin typeface="Courier New" pitchFamily="49" charset="0"/>
                <a:cs typeface="Courier New" pitchFamily="49" charset="0"/>
              </a:rPr>
              <a:t>int A[3][4]={1, 3, 2, 4, 5, 7, 6, 8, 9,11, 12 };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z="2000" smtClean="0">
                <a:latin typeface="Courier New" pitchFamily="49" charset="0"/>
                <a:cs typeface="Courier New" pitchFamily="49" charset="0"/>
              </a:rPr>
              <a:t>int B[3][3]={{1, 2}, {3, 4, 5} ,{ 7 }};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What are the values of: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A[1][1]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B[2][2]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A[2][3]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B[0][1]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mtClean="0"/>
              <a:t>A[0][2] = ?</a:t>
            </a:r>
          </a:p>
          <a:p>
            <a:pPr marL="457200" indent="-457200" defTabSz="457200">
              <a:buFontTx/>
              <a:buAutoNum type="arabi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83392D-B166-4BCB-B712-F2EDB41CADCA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8013" indent="-608013" defTabSz="457200">
              <a:lnSpc>
                <a:spcPct val="90000"/>
              </a:lnSpc>
              <a:buFont typeface="Times New Roman" pitchFamily="18" charset="0"/>
              <a:buAutoNum type="arabicPeriod" startAt="6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Given the following statements: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</a:t>
            </a:r>
            <a:r>
              <a:rPr lang="id-ID" sz="2000" smtClean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str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[] = ”</a:t>
            </a:r>
            <a:r>
              <a:rPr lang="en-US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Welcome to 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Binus”;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char *</a:t>
            </a:r>
            <a:r>
              <a:rPr lang="id-ID" sz="2000" smtClean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str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= ”</a:t>
            </a:r>
            <a:r>
              <a:rPr lang="en-US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Welcome to 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Binus”;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Compare and contrast the two 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str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identifier described above!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608013" indent="-608013" defTabSz="457200">
              <a:lnSpc>
                <a:spcPct val="90000"/>
              </a:lnSpc>
              <a:buFont typeface="Times New Roman" pitchFamily="18" charset="0"/>
              <a:buAutoNum type="arabicPeriod" startAt="7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Given the following statements: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char *</a:t>
            </a:r>
            <a:r>
              <a:rPr lang="id-ID" sz="2000" smtClean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name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[] = {”Ali”,”Ani”,”Tono”};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Courier New" pitchFamily="49" charset="0"/>
                <a:cs typeface="Tahoma" pitchFamily="34" charset="0"/>
              </a:rPr>
              <a:t>	char </a:t>
            </a:r>
            <a:r>
              <a:rPr lang="id-ID" sz="2000" smtClean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name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[][10] = {”Ali”,”Ani”,”Tono”};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Compare and contrast the two name identifiers above !</a:t>
            </a:r>
          </a:p>
          <a:p>
            <a:pPr marL="608013" indent="-608013" defTabSz="457200">
              <a:lnSpc>
                <a:spcPct val="90000"/>
              </a:lnSpc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608013" indent="-608013" defTabSz="457200"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2552F5-7D31-43A2-9556-6ECB340D0B69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lnSpc>
                <a:spcPct val="90000"/>
              </a:lnSpc>
              <a:buFontTx/>
              <a:buAutoNum type="arabicPeriod" startAt="8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Describe some functions of &lt;ctype.h&gt;: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isalpha(int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isupper(int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islower(int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isdigit(int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isalnum(int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isspace(int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toupper(int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tolower(int c);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AB55E-F16A-4244-A9A3-FB39DD2B7963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is a variable that store the address of another variable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to pointer is a variable that saves another address of a pointer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Data saved in a certain structure to be accessed as a group or individually. Some variables saved using the same name distinguish by their index which called as an array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String is an array of character that ended with null character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932D7-3DC7-4ED1-B529-EDEDA32829A9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6 &amp; 7 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 Programming – Pointers: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http://www.exforsys.com/tutorials/c-language/c-pointers.html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Storing Similar Data Items: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http://aelinik.free.fr/c/ch12.htm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7BED-7BA6-495D-A376-7B8AEFFB9040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Pointer is a variable that store the address of another variable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&lt;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type&gt; *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ptr_name;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Two operators mostly used in pointer : * (content of) and &amp; (address of)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838200" lvl="1" indent="-381000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Initialize an integer pointer into a data variable: </a:t>
            </a:r>
          </a:p>
          <a:p>
            <a:pPr marL="1238250" lvl="2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i, *ptr;</a:t>
            </a:r>
          </a:p>
          <a:p>
            <a:pPr marL="1238250" lvl="2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ptr = &amp;i;</a:t>
            </a:r>
          </a:p>
          <a:p>
            <a:pPr marL="838200" lvl="1" indent="-381000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To assign a new value to the variable pointed by the pointer:</a:t>
            </a:r>
          </a:p>
          <a:p>
            <a:pPr marL="838200" lvl="1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*ptr = 5;  /</a:t>
            </a:r>
            <a:r>
              <a:rPr lang="id-ID" smtClean="0">
                <a:latin typeface="Tahoma" pitchFamily="34" charset="0"/>
                <a:cs typeface="Tahoma" pitchFamily="34" charset="0"/>
              </a:rPr>
              <a:t>* means i=5 */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2DF286-C326-4344-9D4F-39A7DC9BAF0F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Concept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963B9-7B42-491F-91D2-8B4CD6868B14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57400"/>
            <a:ext cx="4191000" cy="233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038600"/>
            <a:ext cx="4267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to Pointer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B2C1D-D080-474E-9B99-59B0AC0F95E0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Pointer to pointer is a variable that saves another address of a pointer</a:t>
            </a:r>
          </a:p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41313" indent="-34131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	&lt;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type&gt; 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**ptr_ptr ;</a:t>
            </a:r>
          </a:p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i, *ptr, **ptr_ptr;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ptr = &amp;i;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ptr_ptr = &amp;ptr;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	To assign new value to i: 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smtClean="0">
                <a:latin typeface="Courier New" pitchFamily="49" charset="0"/>
                <a:cs typeface="Tahoma" pitchFamily="34" charset="0"/>
              </a:rPr>
              <a:t>*ptr = 5;		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// means i=5 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Courier New" pitchFamily="49" charset="0"/>
                <a:cs typeface="Tahoma" pitchFamily="34" charset="0"/>
              </a:rPr>
              <a:t>	**ptr_ptr = 9</a:t>
            </a:r>
            <a:r>
              <a:rPr lang="id-ID" smtClean="0">
                <a:latin typeface="Courier New" pitchFamily="49" charset="0"/>
                <a:cs typeface="Tahoma" pitchFamily="34" charset="0"/>
              </a:rPr>
              <a:t>; 	// means i=9; or *ptr=9;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to Pointer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64538-87A6-4137-8170-F2A47CB0393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" y="2097087"/>
            <a:ext cx="3962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0125" y="3697287"/>
            <a:ext cx="4181475" cy="277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Definition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64B648-C173-4387-80DB-219B47463CC2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Data saved in a certain structure to be accessed as a group or individually. Some variables saved using the same name distinguish by their index.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i="1" u="sng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Array characteristics:</a:t>
            </a:r>
          </a:p>
          <a:p>
            <a:pPr marL="741363" lvl="1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Homogenous</a:t>
            </a:r>
          </a:p>
          <a:p>
            <a:pPr marL="741363" lvl="1" indent="-28416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All elements have similar data type</a:t>
            </a:r>
          </a:p>
          <a:p>
            <a:pPr marL="741363" lvl="1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Random Access</a:t>
            </a:r>
          </a:p>
          <a:p>
            <a:pPr marL="741363" lvl="1" indent="-28416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Each element can be reached individually, does not have to be sequential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Definition</a:t>
            </a:r>
            <a:br>
              <a:rPr lang="en-US" b="1" smtClean="0">
                <a:latin typeface="Tahoma" pitchFamily="34" charset="0"/>
                <a:cs typeface="Tahoma" pitchFamily="34" charset="0"/>
              </a:rPr>
            </a:br>
            <a:r>
              <a:rPr lang="en-US" sz="1800" b="1" smtClean="0">
                <a:latin typeface="Tahoma" pitchFamily="34" charset="0"/>
                <a:cs typeface="Tahoma" pitchFamily="34" charset="0"/>
              </a:rPr>
              <a:t>(One Dimensional Array)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5BFB0C-09A4-4087-8EEF-56B1574D61CB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i="1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type 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array_value [value_dim]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A[10];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The definition consists of 4 components: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Type specified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Identifier (name of the array)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Operator index ([  ])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Dimensional value inside operator [ ]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1196</TotalTime>
  <Words>1420</Words>
  <Application>Microsoft Office PowerPoint</Application>
  <PresentationFormat>On-screen Show (4:3)</PresentationFormat>
  <Paragraphs>579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 Unicode MS</vt:lpstr>
      <vt:lpstr>ＭＳ Ｐゴシック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Wingdings</vt:lpstr>
      <vt:lpstr>TemplateBM</vt:lpstr>
      <vt:lpstr>Pointers and Arrays</vt:lpstr>
      <vt:lpstr>Learning Outcomes</vt:lpstr>
      <vt:lpstr>Sub Topics</vt:lpstr>
      <vt:lpstr>Pointer Definition</vt:lpstr>
      <vt:lpstr>Pointer Concept</vt:lpstr>
      <vt:lpstr>Pointer to Pointer</vt:lpstr>
      <vt:lpstr>Pointer to Pointer</vt:lpstr>
      <vt:lpstr>Array Definition</vt:lpstr>
      <vt:lpstr>Array Definition (One Dimensional Array)</vt:lpstr>
      <vt:lpstr>Array Definition</vt:lpstr>
      <vt:lpstr>Array Initialization</vt:lpstr>
      <vt:lpstr>Array Initialization</vt:lpstr>
      <vt:lpstr>Accessing Arrays</vt:lpstr>
      <vt:lpstr>Assigning Values</vt:lpstr>
      <vt:lpstr>Pointer Constant &amp; Pointer Variable</vt:lpstr>
      <vt:lpstr>Pointer Constant &amp; Pointer Variable</vt:lpstr>
      <vt:lpstr>Pointer Constant &amp; Pointer Variable</vt:lpstr>
      <vt:lpstr>Accessing Arrays</vt:lpstr>
      <vt:lpstr>Array: Program Examples</vt:lpstr>
      <vt:lpstr>One Dimensional Array</vt:lpstr>
      <vt:lpstr>Two Dimensional Array</vt:lpstr>
      <vt:lpstr>Two Dimensional Array</vt:lpstr>
      <vt:lpstr>Two Dimensional Array</vt:lpstr>
      <vt:lpstr>Three Dimensional Array</vt:lpstr>
      <vt:lpstr>Array of Pointer</vt:lpstr>
      <vt:lpstr>Array of Character</vt:lpstr>
      <vt:lpstr>String</vt:lpstr>
      <vt:lpstr>String</vt:lpstr>
      <vt:lpstr>Char vs String</vt:lpstr>
      <vt:lpstr>String Manipulation</vt:lpstr>
      <vt:lpstr>Program Examples</vt:lpstr>
      <vt:lpstr>Program Examples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109</cp:revision>
  <dcterms:created xsi:type="dcterms:W3CDTF">2009-07-15T08:07:45Z</dcterms:created>
  <dcterms:modified xsi:type="dcterms:W3CDTF">2019-04-26T04:13:35Z</dcterms:modified>
</cp:coreProperties>
</file>