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handoutMasterIdLst>
    <p:handoutMasterId r:id="rId47"/>
  </p:handoutMasterIdLst>
  <p:sldIdLst>
    <p:sldId id="344" r:id="rId2"/>
    <p:sldId id="267" r:id="rId3"/>
    <p:sldId id="340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0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02" r:id="rId37"/>
    <p:sldId id="335" r:id="rId38"/>
    <p:sldId id="336" r:id="rId39"/>
    <p:sldId id="337" r:id="rId40"/>
    <p:sldId id="338" r:id="rId41"/>
    <p:sldId id="339" r:id="rId42"/>
    <p:sldId id="341" r:id="rId43"/>
    <p:sldId id="342" r:id="rId44"/>
    <p:sldId id="34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4D50E42-D4C0-4BEA-B894-915762B84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AC6D2AD-5AB0-4189-9E6C-33DF05FFC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DE58D-C7CF-4D04-AC33-F1B33285F17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0085A-B02D-43C7-831D-9C9FDFE37A5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E5896-3D2D-4407-A786-7F54E52E919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705D0-8954-497A-ACFA-39CE520A0D8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5C8CA-CB01-41BF-8C8D-5E83DE3891A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63DE1-6878-43F1-9501-0177B01C694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89009-9279-4706-99D8-897311321C0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C65FA-C0D5-4F6C-BD58-9B957F47169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8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E42CA-A6C7-46D9-B7A8-719F1C1E29A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6511B-5A66-4810-A834-D886692E949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3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EFC10-EEBF-4C16-9A2B-370AD95F193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49A52-A7A1-471C-B7EA-F9DD6FEA20D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AD921-E117-4ACA-BFBF-F4933F11D47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55122-2B9B-48B2-8996-E68B37105CF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732AF-0C0A-4697-B203-9AD7B98DF5E9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C9A7D-C216-4719-AB6B-376BCF7D4C0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15B19-8476-4777-AC85-E0F9DDBD378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4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42168-5F40-4B24-9763-512E5EB50E6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9D8D5-624D-4CA7-90EA-55E091F5D7B3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6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DC67-9C74-424A-A616-2A4A3F6E082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A1B6-4BF2-4BA6-A7F7-24B2DDB608E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1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C8F48-0247-4E37-AFD4-B90A6E2F4F5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4E590-311E-4314-824B-27C7E4001AA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7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64C19-9DF6-488C-825F-3113542AE39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2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44672-D50D-48E3-A81A-64D3ED2ED7F1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7579-1D16-4E67-A6C1-DC150A016AB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2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F396B-5EFA-4941-AC0E-58ECBBA67F34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4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B6D0E-AC9B-4A2E-B300-09F578465512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7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F5A35-72E5-4B73-A7C4-D9C56457F656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53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72555-0BB4-4AE5-AE3F-3298823B0289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1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91E3F-96B3-48E7-B7E1-A65E5CD7BBBF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61E3E-DF22-43EA-8885-7713A9DDE0B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62C82-9B36-4FC1-AE31-A29A3A9303D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CD123-A592-4FD7-A426-8C23C75F5E2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3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17F1-67DB-4D7E-A279-55DCFE39EF8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0EEA7-3F41-47B4-A8BF-7BD9FA815A3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CABCF-27B7-4796-851F-46FD439C9F7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9F1580A-58C1-4F4A-AE24-54BCBB26F4B5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362CD935-AA6A-463A-BBCF-86C0B05D1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57A63C0-EA9B-483D-BDFB-E2A2EA334D1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86933AF6-09E7-4A58-AA4B-F698EEA8AC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4AB93-696E-4658-A06D-36DFFCBDE45D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4558-68D5-467B-A046-28B397B54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ED46D-CBE7-4E3E-A9C5-70449159BBBF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E261-6C78-4371-8FD2-DA03E5EA9A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19CE6-6954-40BD-BABC-90071A471EC6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1A05-CE88-4DD4-917D-0BAC10E11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7A63C0-EA9B-483D-BDFB-E2A2EA334D1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3AF6-09E7-4A58-AA4B-F698EEA8A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5.ht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Function and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Recursion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29BF5-545B-41D4-988E-4020F5705649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80772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Function Construction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function-name( </a:t>
            </a:r>
            <a:r>
              <a:rPr lang="en-US" sz="2000" b="1" i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{</a:t>
            </a:r>
            <a:br>
              <a:rPr lang="en-US" sz="2000" i="1" dirty="0">
                <a:latin typeface="Tahoma" pitchFamily="34" charset="0"/>
                <a:cs typeface="Tahoma" pitchFamily="34" charset="0"/>
              </a:rPr>
            </a:br>
            <a:r>
              <a:rPr lang="en-US" sz="2000" i="1" dirty="0">
                <a:latin typeface="Tahoma" pitchFamily="34" charset="0"/>
                <a:cs typeface="Tahoma" pitchFamily="34" charset="0"/>
              </a:rPr>
              <a:t>   statements;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} 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return-value-type: 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data type of the value returned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not filled, then default data type will be used (default integer)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void then the function will not return value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list of value sent from the function initiator (user)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2C76F-ECE3-46D8-A6FD-5AE8E112433A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2812" y="1905000"/>
            <a:ext cx="823118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0" hangingPunct="0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Example :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219200" y="2844800"/>
            <a:ext cx="3886200" cy="13255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(int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 int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int max =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if (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&gt; max) max =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return</a:t>
            </a:r>
            <a:r>
              <a:rPr lang="id-ID" sz="160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286000" y="4356100"/>
            <a:ext cx="6705600" cy="1571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printf("Largest value is : %d\n",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934200" y="2616200"/>
            <a:ext cx="1143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934200" y="3378200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Initiator/ Caller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5103813" y="2844800"/>
            <a:ext cx="183197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7467600" y="3898900"/>
            <a:ext cx="46038" cy="1447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4800600" y="6032500"/>
            <a:ext cx="2209800" cy="368300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Actual parameter</a:t>
            </a:r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V="1">
            <a:off x="7010400" y="5651500"/>
            <a:ext cx="12192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343400" y="2146300"/>
            <a:ext cx="2362200" cy="371475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Formal parameter</a:t>
            </a:r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3733800" y="2298700"/>
            <a:ext cx="6096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FD2B5-9C8F-4882-81AE-5897784A46C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914400" y="2103437"/>
            <a:ext cx="8001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Function in C usually written above the initiator/caller or main program. Otherwise should use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Objective: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To ensure a function is known by the initiator/caller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Compiler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will validate the parameters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	return-value-type  function-name ( parameter-list 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9E4EC-9AB1-43D3-B7F8-B304469D5EE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914400" y="182880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6172200" cy="3787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 (int x, int y){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max =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if ( y &gt; max) 	max =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return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int a,b;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printf("Largest value : %d\n",maximum(a,b));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239000" y="2895600"/>
            <a:ext cx="1828800" cy="2249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No need for function prototype as the function placed above initiator (main program)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075A5-3122-44A0-B9BE-32961279C01F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4400" y="19510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2: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14400" y="2290762"/>
            <a:ext cx="6172200" cy="40338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maximum(int, int);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int a,b;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printf("Largest value : %d\n",maximum(a,b));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 (int x, int y){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max =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if ( y &gt; max) 	max =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return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239000" y="2290762"/>
            <a:ext cx="1828800" cy="650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3733799" y="2519362"/>
            <a:ext cx="3430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7239000" y="3052762"/>
            <a:ext cx="1828800" cy="20240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prototype needed as the function placed below the initiator/caller (Main program)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E8C15-4A6C-4680-B788-D580C308CDE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7772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Function Prototype can be written as follows: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int maximum (int a, int b);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Important: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parameters data type, number of parameters and its order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0A7F7-49B8-4ACF-9A84-D449F9D5611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Identifier Scoping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scope of identifier is reachable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Identifier Scoping: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Local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Global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C85FA-DDAF-4041-B7F5-EAC2D2F12AF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838200" y="20272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Local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in a function including the parameters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Scope limited in the function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Global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outside any function and placed on top of all functions in a C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Reachable from any point in the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Global Identifier, can be re-declared in subprogram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It is advisable not to use global variable for the following reasons: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Error rate might increase as line of code increase.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in debugging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Exclusivity of data is low. All functions in the program can change its value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B64F10-34AD-4AEF-9652-FC6DEC6C604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400800" y="2438400"/>
            <a:ext cx="22098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x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324600" y="3733800"/>
            <a:ext cx="20574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y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5638800" y="5334001"/>
            <a:ext cx="3429000" cy="58695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and y scope only in main program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in main different from function2()</a:t>
            </a:r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>
            <a:off x="5486400" y="2590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4800600" cy="4525963"/>
          </a:xfrm>
          <a:prstGeom prst="rect">
            <a:avLst/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function1(){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3733800" cy="286385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function2(){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z;	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0492" name="Text Box 8"/>
          <p:cNvSpPr txBox="1">
            <a:spLocks noChangeArrowheads="1"/>
          </p:cNvSpPr>
          <p:nvPr/>
        </p:nvSpPr>
        <p:spPr bwMode="auto">
          <a:xfrm>
            <a:off x="1752600" y="4648200"/>
            <a:ext cx="2819400" cy="1201738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main(){			int z;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y;	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4572000" y="5518150"/>
            <a:ext cx="1066800" cy="44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V="1">
            <a:off x="5105400" y="3887788"/>
            <a:ext cx="1219200" cy="746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5395C-6F72-462F-AA08-0A85B67271CF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57400"/>
            <a:ext cx="5181600" cy="4337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8AB96-3712-43ED-A9BA-FE8C91975E0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Using function and recursion in C using parameters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62154-27FA-4331-86AC-477E182AF63C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If a module is not self sufficed then needed data/value and its result passes in and out using parameter(s)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List of parameters is the interface of a module with other modules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Passing Parameter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By-Value,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sent to other module is the value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By Location/by reference,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sent to other module is the address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296EA-7616-402C-9B45-1C009C3DBDC3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914400" y="1828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Example: (Passing Parameter by Value)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924800" cy="36639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Line 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) { 	/* x is Formal Parameter*/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int i;		/ *i, x are Local Variabl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e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for (i = 1; i&lt;=10; i++) printf(“%c”,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 i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i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/*Main Program*/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’-’;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Line(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/* A is Actual Parameter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3B07A-AC09-4041-B0E2-914925EF948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914400" y="1905001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 (Passing Parameter by Location)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914400" y="2366962"/>
            <a:ext cx="7924800" cy="40338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Calculate (int X, int Y, 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*P, int 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*P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+ Y;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*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X, Y, P, Q;       /*local variab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X=”); scanf(“%d”,&amp;X);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Y=”); scanf(“%d”,&amp;Y);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Calculate(X,Y,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&amp;P,&amp;Q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+ Y = %d\n”, P);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* Y = %d\n”, Q);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Parameter: 1D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F5170-2BBE-4FC3-8E6F-DF6DAB73AF9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If an array used as function's parameter, then parameter passing should be done by location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 the example above, A in the main program is a 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constant pointer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, on the other hand, A inside print_array is 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pointer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524000" y="3200400"/>
            <a:ext cx="5867400" cy="23098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print_array(int index, int *A)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printf(“A[%d]=%d\n”,index, A[index]);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A[ ]={1,6,2,8,12};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print_array(2, A);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Parameter: 2D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01511-0399-4166-ADCA-E9AA0F2E6045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 declaration can be: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a[10][10]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, int b, int k)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a[][10]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But CANNOT be: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a[10][]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a[][]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Parameter: 2D Array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21C9D-85D1-48C1-A3C1-A121EC9DC019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6962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void print(int A[3][4])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int row,col;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for(row=0; row&lt;3; row++){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for(col=0; col&lt;4; col++)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printf("X[%d][%d]=%d",row,col,A[row][col]);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printf("\n");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x[3][4]={{1,2,3,4},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   {8,7,6,5},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   {9,10,11,12}};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print(x);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return(0);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0F222-4041-4312-ABF1-A419E7B104F6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2010134"/>
            <a:ext cx="8839200" cy="3859867"/>
            <a:chOff x="-4082" y="1916113"/>
            <a:chExt cx="9075964" cy="3963255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-4082" y="3886200"/>
              <a:ext cx="4423682" cy="1993168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void rotate( </a:t>
              </a:r>
              <a:r>
                <a:rPr lang="id-ID" b="1" dirty="0">
                  <a:solidFill>
                    <a:srgbClr val="FF33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 ss[ ]</a:t>
              </a: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int c,i,j;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for(i=0, j=strlen(ss)-1; i&lt;j; i++, j-</a:t>
              </a:r>
              <a:r>
                <a:rPr lang="id-ID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-)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	</a:t>
              </a:r>
              <a:r>
                <a:rPr lang="id-ID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{</a:t>
              </a:r>
              <a:endParaRPr lang="id-ID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c=ss[i];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ss[i]=ss[j];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ss[j]=c;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}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4572000" y="3886200"/>
              <a:ext cx="4499882" cy="1993168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void rotate( </a:t>
              </a:r>
              <a:r>
                <a:rPr lang="id-ID" b="1" dirty="0">
                  <a:solidFill>
                    <a:srgbClr val="FF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 *ss</a:t>
              </a: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int c,i,j;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for(i=0, j=strlen(ss)-1; i&lt;j; i++, j-</a:t>
              </a:r>
              <a:r>
                <a:rPr lang="id-ID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-)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id-ID" b="1" dirty="0" smtClean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{</a:t>
              </a:r>
              <a:endParaRPr lang="id-ID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c=ss[i];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ss[i]=ss[j];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ss[j]=c;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}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2590800" y="1916113"/>
              <a:ext cx="3048000" cy="1817687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int main()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char ss[20]="KASUR";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rotate(ss);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printf("%s\n",ss);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getch();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return(0);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81" name="Freeform 6"/>
            <p:cNvSpPr>
              <a:spLocks/>
            </p:cNvSpPr>
            <p:nvPr/>
          </p:nvSpPr>
          <p:spPr bwMode="auto">
            <a:xfrm>
              <a:off x="1714500" y="2743200"/>
              <a:ext cx="1333500" cy="1066800"/>
            </a:xfrm>
            <a:custGeom>
              <a:avLst/>
              <a:gdLst>
                <a:gd name="T0" fmla="*/ 2147483647 w 744"/>
                <a:gd name="T1" fmla="*/ 0 h 1152"/>
                <a:gd name="T2" fmla="*/ 2147483647 w 744"/>
                <a:gd name="T3" fmla="*/ 2147483647 h 1152"/>
                <a:gd name="T4" fmla="*/ 2147483647 w 744"/>
                <a:gd name="T5" fmla="*/ 2147483647 h 1152"/>
                <a:gd name="T6" fmla="*/ 0 60000 65536"/>
                <a:gd name="T7" fmla="*/ 0 60000 65536"/>
                <a:gd name="T8" fmla="*/ 0 60000 65536"/>
                <a:gd name="T9" fmla="*/ 0 w 744"/>
                <a:gd name="T10" fmla="*/ 0 h 1152"/>
                <a:gd name="T11" fmla="*/ 744 w 74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1152">
                  <a:moveTo>
                    <a:pt x="744" y="0"/>
                  </a:moveTo>
                  <a:cubicBezTo>
                    <a:pt x="492" y="24"/>
                    <a:pt x="240" y="48"/>
                    <a:pt x="120" y="240"/>
                  </a:cubicBezTo>
                  <a:cubicBezTo>
                    <a:pt x="0" y="432"/>
                    <a:pt x="40" y="1008"/>
                    <a:pt x="24" y="1152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6096000" y="2057400"/>
              <a:ext cx="2667000" cy="882650"/>
            </a:xfrm>
            <a:prstGeom prst="rect">
              <a:avLst/>
            </a:prstGeom>
            <a:solidFill>
              <a:srgbClr val="3366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FFFFF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as formal parameter :</a:t>
              </a:r>
            </a:p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FFFFF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char[ ] or char *</a:t>
              </a:r>
            </a:p>
          </p:txBody>
        </p:sp>
        <p:sp>
          <p:nvSpPr>
            <p:cNvPr id="28683" name="Freeform 8"/>
            <p:cNvSpPr>
              <a:spLocks/>
            </p:cNvSpPr>
            <p:nvPr/>
          </p:nvSpPr>
          <p:spPr bwMode="auto">
            <a:xfrm>
              <a:off x="5029200" y="2743200"/>
              <a:ext cx="1295400" cy="1066800"/>
            </a:xfrm>
            <a:custGeom>
              <a:avLst/>
              <a:gdLst>
                <a:gd name="T0" fmla="*/ 0 w 1488"/>
                <a:gd name="T1" fmla="*/ 0 h 1152"/>
                <a:gd name="T2" fmla="*/ 2147483647 w 1488"/>
                <a:gd name="T3" fmla="*/ 2147483647 h 1152"/>
                <a:gd name="T4" fmla="*/ 2147483647 w 1488"/>
                <a:gd name="T5" fmla="*/ 2147483647 h 1152"/>
                <a:gd name="T6" fmla="*/ 0 60000 65536"/>
                <a:gd name="T7" fmla="*/ 0 60000 65536"/>
                <a:gd name="T8" fmla="*/ 0 60000 65536"/>
                <a:gd name="T9" fmla="*/ 0 w 1488"/>
                <a:gd name="T10" fmla="*/ 0 h 1152"/>
                <a:gd name="T11" fmla="*/ 1488 w 148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152">
                  <a:moveTo>
                    <a:pt x="0" y="0"/>
                  </a:moveTo>
                  <a:cubicBezTo>
                    <a:pt x="428" y="24"/>
                    <a:pt x="856" y="48"/>
                    <a:pt x="1104" y="240"/>
                  </a:cubicBezTo>
                  <a:cubicBezTo>
                    <a:pt x="1352" y="432"/>
                    <a:pt x="1420" y="792"/>
                    <a:pt x="1488" y="1152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 Definition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25E71-D69C-475A-92E1-91A0B46EC639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function call inside a certain function calling itself 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Function, suitable for recursive problem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Factorial (n)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or n! defined as follows :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1, for n = 0; 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n * (n-1)!, for n &gt; 0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4! = 4 * 3!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3! = 3 * 2!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2! = 2 * 1!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1! =  1* 0!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0! =  1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Trace back : 4! = 1*2*3*4 = 24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 Definition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ACAFE-A3DC-4E4C-91F5-5B80B4413FF7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(5 factorial)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4191000" cy="37877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5!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4!)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*3!))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2!)))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1!))))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(1 * 0!)))))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(1 * 1)))))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 1))))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2)))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6 ))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24)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120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760" y="3247824"/>
            <a:ext cx="4191640" cy="2009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 Function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27C75-630B-4157-9F73-FDC86A3400E0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 has two components: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return value(constant) without calling next recursive call.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sequence of input value converging to the base case.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(Factorial function)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 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n = 0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f(n) = n * f(n-1)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4D3F1-A591-4D0F-84C1-8E20D1E66EA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Function and Recursion: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Modular Programming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Prototype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Identifier Scoping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Passing Parameter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Examples Using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Recursive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Iterative vs. Recursive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Examples Using Recursive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Iterative vs Recursive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1E7F5-84F6-43E7-BBE2-07FDDE2DC480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1066800" y="1981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 (Iterative vs Recursive)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066800" y="2362200"/>
            <a:ext cx="6248400" cy="2133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Recursive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 (int n)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if(n==0) return (1);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return(n * factor(n-1));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429000" y="4495800"/>
            <a:ext cx="55626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Iterative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factor(int n) 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long i, fac = 1;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for(i=1; i&lt;=n; i++)  fac *= i;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return (fac);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Recursive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5E6D4-9D3B-44ED-A583-923FD2EB19F9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1066800" y="1981200"/>
            <a:ext cx="7848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Drawback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Although recursive code more concise it needs: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More memory consumption – as stack memory is needed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Takes longer time, should traverse through all recursive call using stack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Best Practice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Generally, use recursive solution if: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to solve iteratively.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using recursive has been reached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is less important in comparison with readability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Memory efficiency and execution time are not the main concern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Consider carefully speed and efficiency using iterative approach, rather than nice logical design using recursive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813AC-6000-4F51-8815-7E4434C2E1E9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1" name="Rectangle 3"/>
          <p:cNvSpPr txBox="1">
            <a:spLocks noChangeArrowheads="1"/>
          </p:cNvSpPr>
          <p:nvPr/>
        </p:nvSpPr>
        <p:spPr bwMode="auto">
          <a:xfrm>
            <a:off x="990600" y="21336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sequence: 0, 1, 1, 2, 3, 5, 8, 13 ...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Relation between the number define recursively as follows: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Fib(N) = N 	      			if N = 0 or 1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Fib(N) = Fib(N-2) + Fib(N-1) 	if N &gt;= 2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1752600" y="4114800"/>
            <a:ext cx="49530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Fib(int n)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int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if(n==0) f = 0;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if(n==1) f =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else f = Fib(n-2) + Fib(n-1);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return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8D783-05AB-4592-949E-E8B6F34AB3E0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990600" y="20574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Fibonacci illustration N=4</a:t>
            </a:r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153988" y="2971798"/>
            <a:ext cx="8692346" cy="3200401"/>
            <a:chOff x="192" y="1536"/>
            <a:chExt cx="5375" cy="1979"/>
          </a:xfrm>
        </p:grpSpPr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592" y="153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(4)</a:t>
              </a:r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1296" y="2072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(3)</a:t>
              </a:r>
            </a:p>
          </p:txBody>
        </p:sp>
        <p:sp>
          <p:nvSpPr>
            <p:cNvPr id="35849" name="Text Box 7"/>
            <p:cNvSpPr txBox="1">
              <a:spLocks noChangeArrowheads="1"/>
            </p:cNvSpPr>
            <p:nvPr/>
          </p:nvSpPr>
          <p:spPr bwMode="auto">
            <a:xfrm>
              <a:off x="3888" y="2072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35850" name="Text Box 8"/>
            <p:cNvSpPr txBox="1">
              <a:spLocks noChangeArrowheads="1"/>
            </p:cNvSpPr>
            <p:nvPr/>
          </p:nvSpPr>
          <p:spPr bwMode="auto">
            <a:xfrm>
              <a:off x="7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19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316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60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192" y="3225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248" y="322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H="1">
              <a:off x="2159" y="1766"/>
              <a:ext cx="818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2976" y="1766"/>
              <a:ext cx="912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>
              <a:off x="1632" y="2304"/>
              <a:ext cx="62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 flipH="1">
              <a:off x="3599" y="2304"/>
              <a:ext cx="72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>
              <a:off x="4320" y="2304"/>
              <a:ext cx="720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 flipH="1">
              <a:off x="671" y="2880"/>
              <a:ext cx="43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1104" y="2880"/>
              <a:ext cx="43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H="1">
              <a:off x="1151" y="2304"/>
              <a:ext cx="48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10F34-489C-4AED-A1F7-CD6CFBA49C6C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Classic Function Parameter Declaration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876800" y="3257550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143000" y="3028950"/>
            <a:ext cx="3124200" cy="329565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function1(a)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function2(b)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241EF-9D96-4E4A-9472-5E1B688F7B6B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1295400" y="2209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Modern Function Parameter Declaration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876800" y="3352800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295400" y="3352800"/>
            <a:ext cx="31242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4996AC-8448-445C-8182-0CE933B7870C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with the following functions: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to input 10 numbers into an array 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to find max value in an array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to find min value in an array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to print out:</a:t>
            </a:r>
          </a:p>
          <a:p>
            <a:pPr lvl="2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those 10 numbers</a:t>
            </a:r>
          </a:p>
          <a:p>
            <a:pPr lvl="2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max and min value</a:t>
            </a:r>
          </a:p>
          <a:p>
            <a:pPr marL="457200" indent="-457200" defTabSz="4572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95036-B20F-4ADB-915B-B881FFF60CE2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Hanoi Tower</a:t>
            </a: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Move n-plates from left pillar to the right pillar  using the middle pillar. At all time the smaller plate should be placed on top of larger plate.</a:t>
            </a:r>
          </a:p>
          <a:p>
            <a:pPr marL="457200" indent="-457200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Recursive solution :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1.	Move (n-1) top plates to the middle pillar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2.	Move last plate to the last pillar (target).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3.	Repeat 2 and 3 until finish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2895600" y="2136775"/>
            <a:ext cx="4773613" cy="1901825"/>
            <a:chOff x="768" y="1200"/>
            <a:chExt cx="3809" cy="1682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811" y="2757"/>
              <a:ext cx="3650" cy="126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1557" y="1215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916" y="2546"/>
              <a:ext cx="1289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2660" y="1210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912" y="1241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1064" y="2327"/>
              <a:ext cx="1030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1181" y="2110"/>
              <a:ext cx="802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>
              <a:off x="1286" y="1896"/>
              <a:ext cx="56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1" name="Rectangle 13"/>
            <p:cNvSpPr>
              <a:spLocks noChangeArrowheads="1"/>
            </p:cNvSpPr>
            <p:nvPr/>
          </p:nvSpPr>
          <p:spPr bwMode="auto">
            <a:xfrm>
              <a:off x="1915" y="1789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2050" y="2041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2155" y="2261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2229" y="2479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9955" name="Rectangle 17"/>
            <p:cNvSpPr>
              <a:spLocks noChangeArrowheads="1"/>
            </p:cNvSpPr>
            <p:nvPr/>
          </p:nvSpPr>
          <p:spPr bwMode="auto">
            <a:xfrm>
              <a:off x="768" y="1200"/>
              <a:ext cx="752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Left</a:t>
              </a:r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3986" y="1222"/>
              <a:ext cx="592" cy="5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Right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198" y="1250"/>
              <a:ext cx="475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8" name="Rectangle 20"/>
            <p:cNvSpPr>
              <a:spLocks noChangeArrowheads="1"/>
            </p:cNvSpPr>
            <p:nvPr/>
          </p:nvSpPr>
          <p:spPr bwMode="auto">
            <a:xfrm>
              <a:off x="2716" y="1248"/>
              <a:ext cx="685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Middle</a:t>
              </a:r>
            </a:p>
          </p:txBody>
        </p: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9AE49-8BAD-457A-9400-3059890E64A1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3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Repair the following code: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524000" y="2819400"/>
            <a:ext cx="5715000" cy="3295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swap(char A, char B 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char C 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C = A;   A = B,   B = C;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X, Y 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X = ‘S’;    Y = ‘D’;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swap (X, Y);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printf(“X = %c  Y= %c”, X, Y);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51881-A078-4235-A51F-3A3568AE8D10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4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90" name="Rectangle 3"/>
          <p:cNvSpPr txBox="1">
            <a:spLocks noChangeArrowheads="1"/>
          </p:cNvSpPr>
          <p:nvPr/>
        </p:nvSpPr>
        <p:spPr bwMode="auto">
          <a:xfrm>
            <a:off x="1295400" y="2255837"/>
            <a:ext cx="42672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(float x, int y, float *z)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if(y==0)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*z=x/y;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float div(float x, int y){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if(y!=0) </a:t>
            </a:r>
            <a:r>
              <a:rPr lang="id-ID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(x/y);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float f,a=12.75;    int b=5;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(a,b,&amp;f);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b=3;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f=div(a,b);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6400800" y="2560637"/>
            <a:ext cx="24384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void function</a:t>
            </a: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6324600" y="3475037"/>
            <a:ext cx="25146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return value function</a:t>
            </a:r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4419600" y="3703637"/>
            <a:ext cx="19081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 flipH="1">
            <a:off x="5334000" y="2789237"/>
            <a:ext cx="10699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1995" name="AutoShape 8"/>
          <p:cNvSpPr>
            <a:spLocks/>
          </p:cNvSpPr>
          <p:nvPr/>
        </p:nvSpPr>
        <p:spPr bwMode="auto">
          <a:xfrm>
            <a:off x="5029200" y="2408237"/>
            <a:ext cx="152400" cy="7620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6" name="AutoShape 9"/>
          <p:cNvSpPr>
            <a:spLocks/>
          </p:cNvSpPr>
          <p:nvPr/>
        </p:nvSpPr>
        <p:spPr bwMode="auto">
          <a:xfrm>
            <a:off x="4114800" y="3322637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7" name="Text Box 10"/>
          <p:cNvSpPr txBox="1">
            <a:spLocks noChangeArrowheads="1"/>
          </p:cNvSpPr>
          <p:nvPr/>
        </p:nvSpPr>
        <p:spPr bwMode="auto">
          <a:xfrm>
            <a:off x="5181600" y="4267200"/>
            <a:ext cx="3810000" cy="6492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compare both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inside divide and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inside div ?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238B04-A79D-4E1F-BB34-5EC0710FE74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is divided into modules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Module in C programming language is implemented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Function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formed through grouping some statements to do a particular job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Module is needed when a certain block of statement frequently used by other distinct code in a program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called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Sub-Program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1E3B8-3A53-4968-AEAF-D66DBCF0464F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4" name="Rectangle 3"/>
          <p:cNvSpPr txBox="1">
            <a:spLocks noChangeArrowheads="1"/>
          </p:cNvSpPr>
          <p:nvPr/>
        </p:nvSpPr>
        <p:spPr bwMode="auto">
          <a:xfrm>
            <a:off x="1447800" y="2286000"/>
            <a:ext cx="42672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(float x, int y, float *z)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if(y==0)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*z=x/y;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float div(float x, int y){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if(y!=0) </a:t>
            </a:r>
            <a:r>
              <a:rPr lang="id-ID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(x/y);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float f,a=12.75;    int b=5;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(a,b,&amp;f);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b=3;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f=div(a,b);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5105400" y="3352800"/>
            <a:ext cx="3810000" cy="13700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defTabSz="457200">
              <a:spcBef>
                <a:spcPts val="1250"/>
              </a:spcBef>
              <a:buClr>
                <a:srgbClr val="000000"/>
              </a:buClr>
              <a:buSzPct val="100000"/>
              <a:buFont typeface="Interstate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divide function not use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, if so, how?</a:t>
            </a:r>
          </a:p>
          <a:p>
            <a:pPr marL="342900" indent="-342900" defTabSz="457200">
              <a:spcBef>
                <a:spcPts val="1250"/>
              </a:spcBef>
              <a:buClr>
                <a:srgbClr val="000000"/>
              </a:buClr>
              <a:buSzPct val="100000"/>
              <a:buFont typeface="Interstate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div function not using keyword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FD01F-80BF-4CA9-B9E7-893BFAC2F06E}" type="slidenum">
              <a:rPr lang="en-US">
                <a:latin typeface="Tahoma" pitchFamily="34" charset="0"/>
                <a:cs typeface="Tahoma" pitchFamily="34" charset="0"/>
              </a:rPr>
              <a:pPr/>
              <a:t>41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6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1371600" y="22860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 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int main(){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int x,y;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for(x=1; x&lt;=3; x++) 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int x=5;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printf("x=%d ",x++);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for(y=0; y&lt;x; y++){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id-ID" sz="1600" b="1" dirty="0">
                <a:latin typeface="Courier New" pitchFamily="49" charset="0"/>
              </a:rPr>
              <a:t>int x=20;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id-ID" sz="1600" b="1" dirty="0">
                <a:latin typeface="Courier New" pitchFamily="49" charset="0"/>
              </a:rPr>
              <a:t>printf("x=%d ",x++);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>
                <a:latin typeface="Courier New" pitchFamily="49" charset="0"/>
              </a:rPr>
              <a:t>	    </a:t>
            </a:r>
            <a:r>
              <a:rPr lang="id-ID" sz="1600" b="1" dirty="0">
                <a:latin typeface="Courier New" pitchFamily="49" charset="0"/>
              </a:rPr>
              <a:t>}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printf("\n");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}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return 0;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4572000" y="5105400"/>
            <a:ext cx="3810000" cy="6492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Note the x variable scope.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Describe the output of the code!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F920-E229-4E62-B3BB-CC96FF3AA2EA}" type="slidenum">
              <a:rPr lang="en-US">
                <a:latin typeface="Tahoma" pitchFamily="34" charset="0"/>
                <a:cs typeface="Tahoma" pitchFamily="34" charset="0"/>
              </a:rPr>
              <a:pPr/>
              <a:t>42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is formed through grouping some statements to do a particular job</a:t>
            </a:r>
          </a:p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Recursive is a function call inside a certain function calling itself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FECB5-8EB1-4513-A1DC-AA9AFC6F3DDB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5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Functions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http://aelinik.free.fr/c/ch15.htm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3698B-E368-48F7-B972-BA0247488D98}" type="slidenum">
              <a:rPr lang="en-US">
                <a:latin typeface="Tahoma" pitchFamily="34" charset="0"/>
                <a:cs typeface="Tahoma" pitchFamily="34" charset="0"/>
              </a:rPr>
              <a:pPr/>
              <a:t>44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09A4F-B10E-4A34-ACA0-578B57E844A5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Advantages of using Modules: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Top-down design with sub goal, huge program divided into smaller modules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Can be done by more than one developer/ programmer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Easier to debug, as logical flow is easy to follow and easier to pin point errors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Modification can be done without affecting overall codes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Easier to document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94329D-E946-47D7-9E61-26C77A649A0C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of dividing program into subprograms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828800" y="3586163"/>
            <a:ext cx="5348288" cy="2586037"/>
            <a:chOff x="1152" y="1968"/>
            <a:chExt cx="3369" cy="1629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078" y="1968"/>
              <a:ext cx="1369" cy="260"/>
            </a:xfrm>
            <a:prstGeom prst="rect">
              <a:avLst/>
            </a:prstGeom>
            <a:solidFill>
              <a:srgbClr val="CCFF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Main Program</a:t>
              </a: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1152" y="2626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1746" y="3348"/>
              <a:ext cx="1048" cy="250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dirty="0" err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2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2310" y="2613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474" y="2609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3000" y="3343"/>
              <a:ext cx="1048" cy="249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1666" y="2408"/>
              <a:ext cx="228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654" y="2408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3952" y="2414"/>
              <a:ext cx="1" cy="1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2824" y="2234"/>
              <a:ext cx="1" cy="3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2218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502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218" y="3122"/>
              <a:ext cx="128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36" y="2881"/>
              <a:ext cx="1" cy="2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40441-B08F-4FA5-8360-9191739CEB8F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Best practice in module programming: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High Fan-In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frequently used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Low Fan-Out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more specific functionality/ small number of job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Self-Contained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self resource sufficient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vs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F0E87-4D80-40FC-A023-84B597B33EC5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886200"/>
          </a:xfrm>
        </p:spPr>
        <p:txBody>
          <a:bodyPr>
            <a:norm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Library function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is a standard function provided by C compiler. Those function described in the header files (.h)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Example:  	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strcpy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() in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string.h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		sqrt() in math.h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		printf() in stdio.h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User-defined function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is self defined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vs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308AF-08A9-4091-A194-785908B38F5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848600" cy="710067"/>
          </a:xfrm>
          <a:ln w="9360">
            <a:solidFill>
              <a:srgbClr val="000000"/>
            </a:solidFill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Program using Standard Library Function : </a:t>
            </a:r>
            <a:r>
              <a:rPr lang="id-ID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printf and sqrt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935287"/>
            <a:ext cx="7848600" cy="2398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#include&lt;math.h&gt;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for(i=0; i&lt;6; i++)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printf(“%d %f”,i,sqrt(i));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982</TotalTime>
  <Words>2462</Words>
  <Application>Microsoft Office PowerPoint</Application>
  <PresentationFormat>On-screen Show (4:3)</PresentationFormat>
  <Paragraphs>715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 Unicode MS</vt:lpstr>
      <vt:lpstr>MS PGothic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</vt:lpstr>
      <vt:lpstr>Function and Recursion</vt:lpstr>
      <vt:lpstr>Learning Outcomes</vt:lpstr>
      <vt:lpstr>Sub Topics</vt:lpstr>
      <vt:lpstr>Modular Programming</vt:lpstr>
      <vt:lpstr>Modular Programming</vt:lpstr>
      <vt:lpstr>Modular Programming</vt:lpstr>
      <vt:lpstr>Modular Programming</vt:lpstr>
      <vt:lpstr>Library vs User-Defined Function</vt:lpstr>
      <vt:lpstr>Library vs User-Defined Function</vt:lpstr>
      <vt:lpstr>Function Definition</vt:lpstr>
      <vt:lpstr>Function Definition</vt:lpstr>
      <vt:lpstr>Function Prototype</vt:lpstr>
      <vt:lpstr>Function Prototype</vt:lpstr>
      <vt:lpstr>Function Prototype</vt:lpstr>
      <vt:lpstr>Function Prototype</vt:lpstr>
      <vt:lpstr>Identifier Scoping</vt:lpstr>
      <vt:lpstr>Identifier Scoping</vt:lpstr>
      <vt:lpstr>Identifier Scoping</vt:lpstr>
      <vt:lpstr>Identifier Scoping</vt:lpstr>
      <vt:lpstr>Passing Parameter</vt:lpstr>
      <vt:lpstr>Passing Parameter</vt:lpstr>
      <vt:lpstr>Passing Parameter</vt:lpstr>
      <vt:lpstr>Passing Parameter: 1D Array</vt:lpstr>
      <vt:lpstr>Passing Parameter: 2D Array</vt:lpstr>
      <vt:lpstr>Passing Parameter: 2D Array</vt:lpstr>
      <vt:lpstr>Passing Parameter</vt:lpstr>
      <vt:lpstr>Recursive Definition</vt:lpstr>
      <vt:lpstr>Recursive Definition</vt:lpstr>
      <vt:lpstr>Recursive Function</vt:lpstr>
      <vt:lpstr>Iterative vs Recursive</vt:lpstr>
      <vt:lpstr>Recursive</vt:lpstr>
      <vt:lpstr>Program Example Using Recursive</vt:lpstr>
      <vt:lpstr>Program Example Using Recursive</vt:lpstr>
      <vt:lpstr>Classic &amp; Modern (Function Parameter Declaration)</vt:lpstr>
      <vt:lpstr>Classic &amp; Modern (Function Parameter Declaration)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113</cp:revision>
  <dcterms:created xsi:type="dcterms:W3CDTF">2009-07-15T08:07:45Z</dcterms:created>
  <dcterms:modified xsi:type="dcterms:W3CDTF">2019-04-22T07:05:20Z</dcterms:modified>
</cp:coreProperties>
</file>