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3" r:id="rId4"/>
    <p:sldId id="347" r:id="rId5"/>
    <p:sldId id="311" r:id="rId6"/>
    <p:sldId id="312" r:id="rId7"/>
    <p:sldId id="313" r:id="rId8"/>
    <p:sldId id="314" r:id="rId9"/>
    <p:sldId id="315" r:id="rId10"/>
    <p:sldId id="316" r:id="rId11"/>
    <p:sldId id="323" r:id="rId12"/>
    <p:sldId id="324" r:id="rId13"/>
    <p:sldId id="325" r:id="rId14"/>
    <p:sldId id="326" r:id="rId15"/>
    <p:sldId id="321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10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47"/>
            <p14:sldId id="311"/>
            <p14:sldId id="312"/>
            <p14:sldId id="313"/>
            <p14:sldId id="314"/>
            <p14:sldId id="315"/>
            <p14:sldId id="316"/>
            <p14:sldId id="323"/>
            <p14:sldId id="324"/>
            <p14:sldId id="325"/>
            <p14:sldId id="326"/>
            <p14:sldId id="321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4B2E0D8A-8BA7-4E4F-8EE5-B2F9396DB5BE}"/>
    <pc:docChg chg="modSld">
      <pc:chgData name="Rini Wongso" userId="63eaad76-91a1-4ce2-80f5-744d53874659" providerId="ADAL" clId="{4B2E0D8A-8BA7-4E4F-8EE5-B2F9396DB5BE}" dt="2018-12-04T06:52:19.207" v="12" actId="20577"/>
      <pc:docMkLst>
        <pc:docMk/>
      </pc:docMkLst>
      <pc:sldChg chg="modSp">
        <pc:chgData name="Rini Wongso" userId="63eaad76-91a1-4ce2-80f5-744d53874659" providerId="ADAL" clId="{4B2E0D8A-8BA7-4E4F-8EE5-B2F9396DB5BE}" dt="2018-12-04T06:52:19.207" v="12" actId="20577"/>
        <pc:sldMkLst>
          <pc:docMk/>
          <pc:sldMk cId="4204421142" sldId="256"/>
        </pc:sldMkLst>
        <pc:spChg chg="mod">
          <ac:chgData name="Rini Wongso" userId="63eaad76-91a1-4ce2-80f5-744d53874659" providerId="ADAL" clId="{4B2E0D8A-8BA7-4E4F-8EE5-B2F9396DB5BE}" dt="2018-12-04T06:52:19.207" v="12" actId="20577"/>
          <ac:spMkLst>
            <pc:docMk/>
            <pc:sldMk cId="4204421142" sldId="256"/>
            <ac:spMk id="5" creationId="{20E2BB45-3A23-4211-9019-2D13A462E547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B3BE1D20-9623-49F6-B71F-F3F6A1BD9ADC}"/>
    <pc:docChg chg="undo custSel addSld modSld">
      <pc:chgData name="Rini Wongso" userId="63eaad76-91a1-4ce2-80f5-744d53874659" providerId="ADAL" clId="{B3BE1D20-9623-49F6-B71F-F3F6A1BD9ADC}" dt="2018-11-27T08:37:20.969" v="923" actId="2711"/>
      <pc:docMkLst>
        <pc:docMk/>
      </pc:docMkLst>
      <pc:sldChg chg="modSp">
        <pc:chgData name="Rini Wongso" userId="63eaad76-91a1-4ce2-80f5-744d53874659" providerId="ADAL" clId="{B3BE1D20-9623-49F6-B71F-F3F6A1BD9ADC}" dt="2018-11-23T07:27:12.706" v="915" actId="20577"/>
        <pc:sldMkLst>
          <pc:docMk/>
          <pc:sldMk cId="0" sldId="263"/>
        </pc:sldMkLst>
        <pc:spChg chg="mod">
          <ac:chgData name="Rini Wongso" userId="63eaad76-91a1-4ce2-80f5-744d53874659" providerId="ADAL" clId="{B3BE1D20-9623-49F6-B71F-F3F6A1BD9ADC}" dt="2018-11-23T07:27:12.706" v="91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B3BE1D20-9623-49F6-B71F-F3F6A1BD9ADC}" dt="2018-11-23T07:24:32.566" v="760" actId="123"/>
        <pc:sldMkLst>
          <pc:docMk/>
          <pc:sldMk cId="0" sldId="310"/>
        </pc:sldMkLst>
        <pc:spChg chg="mod">
          <ac:chgData name="Rini Wongso" userId="63eaad76-91a1-4ce2-80f5-744d53874659" providerId="ADAL" clId="{B3BE1D20-9623-49F6-B71F-F3F6A1BD9ADC}" dt="2018-11-23T07:24:32.566" v="760" actId="123"/>
          <ac:spMkLst>
            <pc:docMk/>
            <pc:sldMk cId="0" sldId="310"/>
            <ac:spMk id="4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16.771" v="916" actId="478"/>
        <pc:sldMkLst>
          <pc:docMk/>
          <pc:sldMk cId="1180251065" sldId="311"/>
        </pc:sldMkLst>
        <pc:spChg chg="del">
          <ac:chgData name="Rini Wongso" userId="63eaad76-91a1-4ce2-80f5-744d53874659" providerId="ADAL" clId="{B3BE1D20-9623-49F6-B71F-F3F6A1BD9ADC}" dt="2018-11-23T07:27:16.771" v="916" actId="478"/>
          <ac:spMkLst>
            <pc:docMk/>
            <pc:sldMk cId="1180251065" sldId="311"/>
            <ac:spMk id="10244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18.577" v="917" actId="478"/>
        <pc:sldMkLst>
          <pc:docMk/>
          <pc:sldMk cId="4018087299" sldId="312"/>
        </pc:sldMkLst>
        <pc:spChg chg="del">
          <ac:chgData name="Rini Wongso" userId="63eaad76-91a1-4ce2-80f5-744d53874659" providerId="ADAL" clId="{B3BE1D20-9623-49F6-B71F-F3F6A1BD9ADC}" dt="2018-11-23T07:27:18.577" v="917" actId="478"/>
          <ac:spMkLst>
            <pc:docMk/>
            <pc:sldMk cId="4018087299" sldId="312"/>
            <ac:spMk id="11268" creationId="{00000000-0000-0000-0000-000000000000}"/>
          </ac:spMkLst>
        </pc:spChg>
      </pc:sldChg>
      <pc:sldChg chg="delSp modSp">
        <pc:chgData name="Rini Wongso" userId="63eaad76-91a1-4ce2-80f5-744d53874659" providerId="ADAL" clId="{B3BE1D20-9623-49F6-B71F-F3F6A1BD9ADC}" dt="2018-11-23T07:27:21.743" v="919" actId="478"/>
        <pc:sldMkLst>
          <pc:docMk/>
          <pc:sldMk cId="1466085575" sldId="313"/>
        </pc:sldMkLst>
        <pc:spChg chg="del mod">
          <ac:chgData name="Rini Wongso" userId="63eaad76-91a1-4ce2-80f5-744d53874659" providerId="ADAL" clId="{B3BE1D20-9623-49F6-B71F-F3F6A1BD9ADC}" dt="2018-11-23T07:27:21.743" v="919" actId="478"/>
          <ac:spMkLst>
            <pc:docMk/>
            <pc:sldMk cId="1466085575" sldId="313"/>
            <ac:spMk id="8196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24.103" v="920" actId="478"/>
        <pc:sldMkLst>
          <pc:docMk/>
          <pc:sldMk cId="3293509243" sldId="314"/>
        </pc:sldMkLst>
        <pc:spChg chg="del">
          <ac:chgData name="Rini Wongso" userId="63eaad76-91a1-4ce2-80f5-744d53874659" providerId="ADAL" clId="{B3BE1D20-9623-49F6-B71F-F3F6A1BD9ADC}" dt="2018-11-23T07:27:24.103" v="920" actId="478"/>
          <ac:spMkLst>
            <pc:docMk/>
            <pc:sldMk cId="3293509243" sldId="314"/>
            <ac:spMk id="9220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25.870" v="921" actId="478"/>
        <pc:sldMkLst>
          <pc:docMk/>
          <pc:sldMk cId="2413035010" sldId="315"/>
        </pc:sldMkLst>
        <pc:spChg chg="del">
          <ac:chgData name="Rini Wongso" userId="63eaad76-91a1-4ce2-80f5-744d53874659" providerId="ADAL" clId="{B3BE1D20-9623-49F6-B71F-F3F6A1BD9ADC}" dt="2018-11-23T07:27:25.870" v="921" actId="478"/>
          <ac:spMkLst>
            <pc:docMk/>
            <pc:sldMk cId="2413035010" sldId="315"/>
            <ac:spMk id="10244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27.387" v="922" actId="478"/>
        <pc:sldMkLst>
          <pc:docMk/>
          <pc:sldMk cId="280170818" sldId="316"/>
        </pc:sldMkLst>
        <pc:spChg chg="del">
          <ac:chgData name="Rini Wongso" userId="63eaad76-91a1-4ce2-80f5-744d53874659" providerId="ADAL" clId="{B3BE1D20-9623-49F6-B71F-F3F6A1BD9ADC}" dt="2018-11-23T07:27:27.387" v="922" actId="478"/>
          <ac:spMkLst>
            <pc:docMk/>
            <pc:sldMk cId="280170818" sldId="316"/>
            <ac:spMk id="11268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4:47.754" v="761" actId="478"/>
        <pc:sldMkLst>
          <pc:docMk/>
          <pc:sldMk cId="1914407572" sldId="321"/>
        </pc:sldMkLst>
        <pc:spChg chg="del">
          <ac:chgData name="Rini Wongso" userId="63eaad76-91a1-4ce2-80f5-744d53874659" providerId="ADAL" clId="{B3BE1D20-9623-49F6-B71F-F3F6A1BD9ADC}" dt="2018-11-23T07:24:47.754" v="761" actId="478"/>
          <ac:spMkLst>
            <pc:docMk/>
            <pc:sldMk cId="1914407572" sldId="321"/>
            <ac:spMk id="16388" creationId="{00000000-0000-0000-0000-000000000000}"/>
          </ac:spMkLst>
        </pc:spChg>
      </pc:sldChg>
      <pc:sldChg chg="modSp">
        <pc:chgData name="Rini Wongso" userId="63eaad76-91a1-4ce2-80f5-744d53874659" providerId="ADAL" clId="{B3BE1D20-9623-49F6-B71F-F3F6A1BD9ADC}" dt="2018-11-23T07:18:58.919" v="524" actId="20577"/>
        <pc:sldMkLst>
          <pc:docMk/>
          <pc:sldMk cId="2361857600" sldId="324"/>
        </pc:sldMkLst>
        <pc:spChg chg="mod">
          <ac:chgData name="Rini Wongso" userId="63eaad76-91a1-4ce2-80f5-744d53874659" providerId="ADAL" clId="{B3BE1D20-9623-49F6-B71F-F3F6A1BD9ADC}" dt="2018-11-23T07:18:58.919" v="524" actId="20577"/>
          <ac:spMkLst>
            <pc:docMk/>
            <pc:sldMk cId="2361857600" sldId="324"/>
            <ac:spMk id="10246" creationId="{00000000-0000-0000-0000-000000000000}"/>
          </ac:spMkLst>
        </pc:spChg>
      </pc:sldChg>
      <pc:sldChg chg="modSp">
        <pc:chgData name="Rini Wongso" userId="63eaad76-91a1-4ce2-80f5-744d53874659" providerId="ADAL" clId="{B3BE1D20-9623-49F6-B71F-F3F6A1BD9ADC}" dt="2018-11-23T07:22:27.782" v="743" actId="20577"/>
        <pc:sldMkLst>
          <pc:docMk/>
          <pc:sldMk cId="1633476748" sldId="325"/>
        </pc:sldMkLst>
        <pc:spChg chg="mod">
          <ac:chgData name="Rini Wongso" userId="63eaad76-91a1-4ce2-80f5-744d53874659" providerId="ADAL" clId="{B3BE1D20-9623-49F6-B71F-F3F6A1BD9ADC}" dt="2018-11-23T07:22:27.782" v="743" actId="20577"/>
          <ac:spMkLst>
            <pc:docMk/>
            <pc:sldMk cId="1633476748" sldId="325"/>
            <ac:spMk id="11268" creationId="{00000000-0000-0000-0000-000000000000}"/>
          </ac:spMkLst>
        </pc:spChg>
      </pc:sldChg>
      <pc:sldChg chg="modSp add">
        <pc:chgData name="Rini Wongso" userId="63eaad76-91a1-4ce2-80f5-744d53874659" providerId="ADAL" clId="{B3BE1D20-9623-49F6-B71F-F3F6A1BD9ADC}" dt="2018-11-27T08:37:20.969" v="923" actId="2711"/>
        <pc:sldMkLst>
          <pc:docMk/>
          <pc:sldMk cId="1388953397" sldId="347"/>
        </pc:sldMkLst>
        <pc:spChg chg="mod">
          <ac:chgData name="Rini Wongso" userId="63eaad76-91a1-4ce2-80f5-744d53874659" providerId="ADAL" clId="{B3BE1D20-9623-49F6-B71F-F3F6A1BD9ADC}" dt="2018-11-27T08:37:20.969" v="923" actId="2711"/>
          <ac:spMkLst>
            <pc:docMk/>
            <pc:sldMk cId="1388953397" sldId="347"/>
            <ac:spMk id="2" creationId="{15D0496B-8D96-4BE8-88B0-368AA45B45EB}"/>
          </ac:spMkLst>
        </pc:spChg>
        <pc:spChg chg="mod">
          <ac:chgData name="Rini Wongso" userId="63eaad76-91a1-4ce2-80f5-744d53874659" providerId="ADAL" clId="{B3BE1D20-9623-49F6-B71F-F3F6A1BD9ADC}" dt="2018-11-23T07:17:25.961" v="522" actId="403"/>
          <ac:spMkLst>
            <pc:docMk/>
            <pc:sldMk cId="1388953397" sldId="347"/>
            <ac:spMk id="4" creationId="{8D5018D0-11CF-4303-B785-1CFB93D2DD2E}"/>
          </ac:spMkLst>
        </pc:spChg>
      </pc:sld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9D5BC9-117C-425B-975E-A45A241BC82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29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D104E10-BC56-407F-8BFC-547D4CC9AB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157835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228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slibrary.stanford.edu/110/BinaryTre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 &amp; Binary Tree</a:t>
            </a:r>
            <a:b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09-10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COMPLETE Binary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8C795A-2097-44B5-BC0B-2A80EE8D66F6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10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15000"/>
            <a:ext cx="7848600" cy="6096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A perfect binary tree is also a complete binary tree.</a:t>
            </a:r>
          </a:p>
        </p:txBody>
      </p:sp>
      <p:pic>
        <p:nvPicPr>
          <p:cNvPr id="11270" name="Picture 6" descr="bt-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4863" y="2192338"/>
            <a:ext cx="5486400" cy="353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1708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476672"/>
            <a:ext cx="484745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SKEWED Binary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 sz="1000">
              <a:ea typeface="SimSun" panose="02010600030101010101" pitchFamily="2" charset="-122"/>
            </a:endParaRPr>
          </a:p>
        </p:txBody>
      </p:sp>
      <p:pic>
        <p:nvPicPr>
          <p:cNvPr id="9220" name="Picture 7" descr="bt-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01" r="-60410"/>
          <a:stretch>
            <a:fillRect/>
          </a:stretch>
        </p:blipFill>
        <p:spPr bwMode="auto">
          <a:xfrm>
            <a:off x="1981200" y="1752600"/>
            <a:ext cx="5059363" cy="4367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999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27602" y="3824064"/>
            <a:ext cx="1820862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476672"/>
            <a:ext cx="4991472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Property of Binary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Maximum number of nodes on level </a:t>
            </a:r>
            <a:r>
              <a:rPr lang="en-US" altLang="zh-CN" i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a binary tree is 2</a:t>
            </a:r>
            <a:r>
              <a:rPr lang="en-US" altLang="zh-CN" i="1" baseline="30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  <a:endParaRPr lang="en-US" altLang="zh-CN" baseline="300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10245" name="Picture 6" descr="bt-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"/>
          <a:stretch>
            <a:fillRect/>
          </a:stretch>
        </p:blipFill>
        <p:spPr bwMode="auto">
          <a:xfrm>
            <a:off x="1187624" y="2701950"/>
            <a:ext cx="5594176" cy="30753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6970712" y="3861048"/>
            <a:ext cx="2209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In some literatures,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level of binary tree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starts with 1 (root).</a:t>
            </a:r>
          </a:p>
        </p:txBody>
      </p:sp>
    </p:spTree>
    <p:extLst>
      <p:ext uri="{BB962C8B-B14F-4D97-AF65-F5344CB8AC3E}">
        <p14:creationId xmlns:p14="http://schemas.microsoft.com/office/powerpoint/2010/main" val="23618576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89005" y="3200400"/>
            <a:ext cx="2403475" cy="2398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76672"/>
            <a:ext cx="506348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Property of Binary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924800" cy="464820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Maximum number of nodes on a binary tree of height </a:t>
            </a:r>
            <a:r>
              <a:rPr lang="en-US" altLang="zh-CN" i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is 2</a:t>
            </a:r>
            <a:r>
              <a:rPr lang="en-US" altLang="zh-CN" i="1" baseline="30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h+1 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- 1.</a:t>
            </a:r>
          </a:p>
          <a:p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Height of a tree is the total number of levels (excluding the root) or the highest level </a:t>
            </a:r>
            <a:r>
              <a:rPr lang="en-US" altLang="zh-CN" i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(if the levels of a tree are: 0, 1, 2, …, h) </a:t>
            </a:r>
          </a:p>
          <a:p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following figure below has the height of: 3</a:t>
            </a:r>
          </a:p>
          <a:p>
            <a:pPr algn="l" eaLnBrk="1" hangingPunct="1"/>
            <a:endParaRPr lang="en-US" altLang="zh-CN" baseline="300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11269" name="Picture 6" descr="bt-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03" y="3068960"/>
            <a:ext cx="5193505" cy="2789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6473130" y="3352800"/>
            <a:ext cx="24193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Maximum nodes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of a binary tree of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height 3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= 1 + 2 + 4 + 8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=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+ 2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+ 2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+ 2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=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– 1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= 15</a:t>
            </a:r>
          </a:p>
        </p:txBody>
      </p:sp>
    </p:spTree>
    <p:extLst>
      <p:ext uri="{BB962C8B-B14F-4D97-AF65-F5344CB8AC3E}">
        <p14:creationId xmlns:p14="http://schemas.microsoft.com/office/powerpoint/2010/main" val="16334767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1521" y="4013200"/>
            <a:ext cx="2030919" cy="1432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Property of Binary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Minimum height of a binary tree of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nodes is </a:t>
            </a:r>
            <a:r>
              <a:rPr lang="en-US" altLang="zh-CN" baseline="30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2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log(n).</a:t>
            </a:r>
          </a:p>
          <a:p>
            <a:pPr marL="236538" indent="-236538" algn="l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Maximum height of a binary tree of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nodes is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- 1.</a:t>
            </a:r>
            <a:endParaRPr lang="en-US" altLang="zh-CN" baseline="3000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12293" name="Picture 7" descr="b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"/>
          <a:stretch>
            <a:fillRect/>
          </a:stretch>
        </p:blipFill>
        <p:spPr bwMode="auto">
          <a:xfrm>
            <a:off x="1269390" y="3282280"/>
            <a:ext cx="5102810" cy="28110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TextBox 10"/>
          <p:cNvSpPr txBox="1">
            <a:spLocks noChangeArrowheads="1"/>
          </p:cNvSpPr>
          <p:nvPr/>
        </p:nvSpPr>
        <p:spPr bwMode="auto">
          <a:xfrm>
            <a:off x="6501521" y="3977769"/>
            <a:ext cx="21749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Skewed binary trees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have maximum height</a:t>
            </a:r>
          </a:p>
        </p:txBody>
      </p:sp>
    </p:spTree>
    <p:extLst>
      <p:ext uri="{BB962C8B-B14F-4D97-AF65-F5344CB8AC3E}">
        <p14:creationId xmlns:p14="http://schemas.microsoft.com/office/powerpoint/2010/main" val="32456898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Representation of Binary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F3A61-790F-4B43-9494-9451800E0A1D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15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14800"/>
          </a:xfrm>
        </p:spPr>
        <p:txBody>
          <a:bodyPr rtlCol="0">
            <a:normAutofit fontScale="92500" lnSpcReduction="10000"/>
          </a:bodyPr>
          <a:lstStyle/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Implementation using array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 on array represents node number</a:t>
            </a:r>
            <a:endParaRPr lang="id-ID" altLang="en-US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0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Root node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Left Child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</a:t>
            </a:r>
            <a:r>
              <a:rPr lang="id-ID" alt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2p + 1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,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where 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p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parent index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Right Child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</a:t>
            </a:r>
            <a:r>
              <a:rPr lang="id-ID" alt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2p + 2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Parent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</a:t>
            </a:r>
            <a:r>
              <a:rPr lang="id-ID" alt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(p-1)/2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659063"/>
            <a:ext cx="5046663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44075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3608" y="2748880"/>
            <a:ext cx="4176464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Representation of Binary Tree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Implementation using linked list</a:t>
            </a:r>
          </a:p>
          <a:p>
            <a:pPr marL="236538" indent="-236538" algn="l" eaLnBrk="1" hangingPunct="1">
              <a:buFontTx/>
              <a:buChar char="•"/>
            </a:pPr>
            <a:endParaRPr lang="id-ID" altLang="zh-CN" sz="2200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data;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*left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*right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*parent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 marL="0" indent="0" algn="l" eaLnBrk="1" hangingPunct="1">
              <a:buNone/>
            </a:pPr>
            <a:endParaRPr lang="en-US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*root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NULL;</a:t>
            </a:r>
          </a:p>
          <a:p>
            <a:pPr marL="236538" indent="-236538" algn="l" eaLnBrk="1" hangingPunct="1"/>
            <a:endParaRPr lang="en-US" altLang="zh-CN" sz="2200" dirty="0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 sz="2200" dirty="0">
              <a:ea typeface="SimSun" panose="02010600030101010101" pitchFamily="2" charset="-122"/>
            </a:endParaRPr>
          </a:p>
        </p:txBody>
      </p:sp>
      <p:pic>
        <p:nvPicPr>
          <p:cNvPr id="14341" name="Picture 6" descr="b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54" y="2611834"/>
            <a:ext cx="3417026" cy="35534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187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Expression Tree Concept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Recall our discussion on stack application about arithmetic notation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Here we will discuss such arithmetic notation using expression tree.</a:t>
            </a:r>
          </a:p>
        </p:txBody>
      </p:sp>
    </p:spTree>
    <p:extLst>
      <p:ext uri="{BB962C8B-B14F-4D97-AF65-F5344CB8AC3E}">
        <p14:creationId xmlns:p14="http://schemas.microsoft.com/office/powerpoint/2010/main" val="15664994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2608" y="3073400"/>
            <a:ext cx="3437384" cy="165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Expression Tree Concept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/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</a:pPr>
            <a:endParaRPr lang="en-US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82563" lvl="1" indent="0">
              <a:buNone/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Prefix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 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: *+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/-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cde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82563" lvl="1" indent="0">
              <a:buNone/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Postfix</a:t>
            </a: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cd-e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/*</a:t>
            </a:r>
          </a:p>
          <a:p>
            <a:pPr marL="182563" lvl="1" indent="0">
              <a:buNone/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Infix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	 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: (a+b)*((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c-d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)/e)</a:t>
            </a:r>
          </a:p>
        </p:txBody>
      </p:sp>
      <p:pic>
        <p:nvPicPr>
          <p:cNvPr id="6149" name="Picture 6" descr="exp-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59" r="-11559"/>
          <a:stretch>
            <a:fillRect/>
          </a:stretch>
        </p:blipFill>
        <p:spPr bwMode="auto">
          <a:xfrm>
            <a:off x="4788024" y="2206712"/>
            <a:ext cx="3974976" cy="3851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796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2924944"/>
            <a:ext cx="42672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Expression Tree Concept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will use this structure for each node in the tree:</a:t>
            </a:r>
          </a:p>
          <a:p>
            <a:pPr algn="l" eaLnBrk="1" hangingPunct="1"/>
            <a:endParaRPr lang="en-US" altLang="zh-CN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</a:pP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chr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*left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*right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b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is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2126750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Create Expression Tree from Prefix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can create an expression tree from a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prefix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by recursive.</a:t>
            </a:r>
          </a:p>
          <a:p>
            <a:pPr algn="l" eaLnBrk="1" hangingPunct="1"/>
            <a:endParaRPr lang="id-ID" altLang="zh-CN" sz="1800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id-ID" altLang="zh-CN" sz="1800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s[MAXN];</a:t>
            </a:r>
          </a:p>
          <a:p>
            <a:pPr marL="400050" lvl="1" indent="0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p = 0;</a:t>
            </a:r>
          </a:p>
          <a:p>
            <a:pPr marL="400050" lvl="1" indent="0">
              <a:buNone/>
            </a:pPr>
            <a:endParaRPr lang="id-ID" altLang="zh-CN" sz="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f(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is_operator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(s[p]) ) {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p++;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(s[p]);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p++;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(s[p]);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  <a:b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57600" y="2743200"/>
            <a:ext cx="5010150" cy="923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id-ID" sz="1800" b="1">
                <a:latin typeface="Tahoma" pitchFamily="34" charset="0"/>
                <a:cs typeface="Tahoma" pitchFamily="34" charset="0"/>
              </a:rPr>
              <a:t>main function</a:t>
            </a:r>
          </a:p>
          <a:p>
            <a:pPr eaLnBrk="1" hangingPunct="1">
              <a:defRPr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struct tnode *root = newnode(s[0]);</a:t>
            </a:r>
          </a:p>
          <a:p>
            <a:pPr eaLnBrk="1" hangingPunct="1">
              <a:defRPr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f(root);</a:t>
            </a:r>
          </a:p>
        </p:txBody>
      </p:sp>
    </p:spTree>
    <p:extLst>
      <p:ext uri="{BB962C8B-B14F-4D97-AF65-F5344CB8AC3E}">
        <p14:creationId xmlns:p14="http://schemas.microsoft.com/office/powerpoint/2010/main" val="645803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924944"/>
            <a:ext cx="7232848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Prefix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Doing a prefix or postfix traversal in an expression tree is simple.</a:t>
            </a:r>
          </a:p>
          <a:p>
            <a:pPr algn="l" eaLnBrk="1" hangingPunct="1"/>
            <a:endParaRPr lang="en-US" altLang="zh-CN" sz="1800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prefix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“%c “,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prefix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prefix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b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prefix, you have to print/process before its child are processed.</a:t>
            </a:r>
          </a:p>
        </p:txBody>
      </p:sp>
    </p:spTree>
    <p:extLst>
      <p:ext uri="{BB962C8B-B14F-4D97-AF65-F5344CB8AC3E}">
        <p14:creationId xmlns:p14="http://schemas.microsoft.com/office/powerpoint/2010/main" val="576383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1208" y="2476500"/>
            <a:ext cx="7241232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Postfix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b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“%c“,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);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postfix, you have to print/process after its child have been processed.</a:t>
            </a:r>
          </a:p>
        </p:txBody>
      </p:sp>
    </p:spTree>
    <p:extLst>
      <p:ext uri="{BB962C8B-B14F-4D97-AF65-F5344CB8AC3E}">
        <p14:creationId xmlns:p14="http://schemas.microsoft.com/office/powerpoint/2010/main" val="19698768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2832720"/>
            <a:ext cx="746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How about infix? Can we just do like this code below?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“%c“,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);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b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641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It’s seems right, but infix may have operator precedence ambiguity without brackets.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For example </a:t>
            </a:r>
            <a:r>
              <a:rPr lang="en-US" altLang="zh-CN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* + a b c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prefix will be encoded in infix as </a:t>
            </a: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a + b * c</a:t>
            </a:r>
            <a:r>
              <a:rPr lang="en-US" altLang="zh-CN" sz="320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with the previous code, while the correct infix is </a:t>
            </a: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(a + b) * c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a + b * c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: b is multiplied by c and then added by a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(a + b) * c</a:t>
            </a: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 a is added by b and then multiplied by c</a:t>
            </a:r>
          </a:p>
        </p:txBody>
      </p:sp>
    </p:spTree>
    <p:extLst>
      <p:ext uri="{BB962C8B-B14F-4D97-AF65-F5344CB8AC3E}">
        <p14:creationId xmlns:p14="http://schemas.microsoft.com/office/powerpoint/2010/main" val="313508198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30424" y="2744788"/>
            <a:ext cx="3225552" cy="1903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refix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		: *+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abc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P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ostfix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		: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c*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W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rong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	: a+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b*c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C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orrect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	: (a+b)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*c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317" name="Picture 6" descr="exp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99" t="-5098" r="-9525" b="-4434"/>
          <a:stretch>
            <a:fillRect/>
          </a:stretch>
        </p:blipFill>
        <p:spPr bwMode="auto">
          <a:xfrm>
            <a:off x="4721225" y="2147888"/>
            <a:ext cx="4041775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2196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3440" y="2780928"/>
            <a:ext cx="7239000" cy="243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brackets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()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expanding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operator.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sz="12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is_operator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)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'(' 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"%c",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is_operator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)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')' 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sz="1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So</a:t>
            </a:r>
            <a:r>
              <a:rPr lang="id-ID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* + a b c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prefix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encoded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id-ID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((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a + b) * c)</a:t>
            </a:r>
            <a:r>
              <a:rPr lang="id-ID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correct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7719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Create </a:t>
            </a:r>
            <a:r>
              <a:rPr lang="en-US" altLang="zh-CN" b="1" dirty="0" err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Exp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-Tree from Postfix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Now, can you create an expression tree given a postfix notation?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Hint: scan from right to left.</a:t>
            </a:r>
          </a:p>
        </p:txBody>
      </p:sp>
    </p:spTree>
    <p:extLst>
      <p:ext uri="{BB962C8B-B14F-4D97-AF65-F5344CB8AC3E}">
        <p14:creationId xmlns:p14="http://schemas.microsoft.com/office/powerpoint/2010/main" val="363907040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A threaded binary tree is same as that of a binary tree but with a difference in storing NULL pointers.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Binary Tree:</a:t>
            </a:r>
          </a:p>
          <a:p>
            <a:pPr algn="l" eaLnBrk="1" hangingPunct="1"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93EDEA-7114-49E6-A1AE-1E4DCFB301C0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28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7754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9073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In the linked representation, a number of nodes contain a NULL pointer either in their left or right fields or in both.</a:t>
            </a: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This space that is wasted in storing a NULL pointer can be efficiently used to store some other useful peace of information. 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18E609-D697-4C55-A342-D8F3F78ADCD2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29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298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 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Binary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 of Binary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Threaded Binary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For example, the NULL entries can be replaced to store a pointer to the in-order predecessor, or the in-order successor of the node. </a:t>
            </a: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These special pointers are called thread and binary trees containing thread are called threaded trees.</a:t>
            </a: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In the linked representation of a threaded binary tree, threads will be denoted using dotted lines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999561-7E02-421D-805D-E329623B2D35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30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7469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00475"/>
            <a:ext cx="6019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41723"/>
            <a:ext cx="286226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317575"/>
            <a:ext cx="5791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43199"/>
            <a:ext cx="7924800" cy="4552801"/>
          </a:xfrm>
        </p:spPr>
        <p:txBody>
          <a:bodyPr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 Binary Tree without threading</a:t>
            </a:r>
          </a:p>
          <a:p>
            <a:pPr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Linked		</a:t>
            </a:r>
          </a:p>
          <a:p>
            <a:pPr mar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representation of</a:t>
            </a:r>
          </a:p>
          <a:p>
            <a:pPr mar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binary tree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767AB4-217D-4C28-90BC-14332D30A408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31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4591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In one way threading, a thread will appear either in the right field or the left field of the node.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A one way threaded tree is also called a single threaded tree.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If the thread appears in the left field, then the left field will be made to point to the in-order predecessor of the node.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Such a one way threaded tree is called a left threaded binary tree.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On the contrary, if the thread appears in the right field, then it will point to the in-order successor of the node. Such a one way threaded tree is called a right threaded binary tree.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endParaRPr lang="en-US" altLang="en-US" sz="2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C4B44D-EC81-4CA4-B75D-647CAD805291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32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6709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5640" y="404664"/>
            <a:ext cx="54864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Example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Binary tree with</a:t>
            </a: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one-way</a:t>
            </a: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threading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9185F0-1AD8-448C-95F0-DB034B011FE3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33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9" y="1556792"/>
            <a:ext cx="600551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0" y="4114800"/>
            <a:ext cx="2514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62686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572344"/>
            <a:ext cx="5791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Example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Binary tree with</a:t>
            </a: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two-way</a:t>
            </a: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threading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B7293A-1DD4-4D82-A9C4-04DF27B41905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34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427788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2590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48398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Advantages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It enables linear traversal of elements in the tree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Linear traversal eliminates the use of stacks which in turn consume a lot of memory space and computer time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It enables to find the parent of a given element without explicit use of parent pointers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Since nodes contain pointers to in-order predecessor and successor, the threaded tree enables forward and backward traversal of the nodes as given by in-order fashion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A38749-D7CC-4214-BB63-89FB8F841612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35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6459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Trees, </a:t>
            </a:r>
            <a:r>
              <a:rPr lang="en-AU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http://cslibrary.stanford.edu/110/BinaryTrees.html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96B-8D96-4BE8-88B0-368AA45B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 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C6E941-5915-41E7-B152-E6566EEE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018D0-11CF-4303-B785-1CFB93D2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tree is a non-linear data structure that represents the hierarchical relationships among the data objects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of the tree relations can be observed in directory structures or organizational hierarchies.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node in the tree need no to be stored contiguously and can be stored anywhere and linked by pointers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5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Tree Concept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E744B1-8DA1-4679-BD00-B9A23E1A7511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Node at the top is called as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root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A line connecting the parent to the child is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edge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Nodes that do not have children are called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leaf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Nodes that have the same parent are called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sibling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marL="280988" indent="-280988">
              <a:buFontTx/>
              <a:buChar char="•"/>
            </a:pP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Degree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 of node is the total sub tree of the node. </a:t>
            </a:r>
          </a:p>
          <a:p>
            <a:pPr marL="280988" indent="-280988">
              <a:buFontTx/>
              <a:buChar char="•"/>
            </a:pP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Height/Depth 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is the maximum degree of nodes in a tree. </a:t>
            </a:r>
          </a:p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If there is a line that connects p to q, then p is called the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ancestor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 of q, and q is a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descendant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 of p. </a:t>
            </a:r>
            <a:endParaRPr lang="en-US" altLang="zh-CN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80251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Binary Tree Concept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10EF74-5254-459B-A3D0-8C6C52E797BF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 b="1">
                <a:latin typeface="Tahoma" pitchFamily="34" charset="0"/>
                <a:cs typeface="Tahoma" pitchFamily="34" charset="0"/>
              </a:rPr>
              <a:t>Binary tree 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is a rooted tree data structure in which each node has at most two children.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Those two children usually distinguished as left child and right child.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Node which doesn’t have any child is called leaf.</a:t>
            </a:r>
          </a:p>
        </p:txBody>
      </p:sp>
    </p:spTree>
    <p:extLst>
      <p:ext uri="{BB962C8B-B14F-4D97-AF65-F5344CB8AC3E}">
        <p14:creationId xmlns:p14="http://schemas.microsoft.com/office/powerpoint/2010/main" val="40180872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Binary Tree Concept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92DA9-EFBC-4EAA-B9B8-58F840F457E5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36538" indent="-236538" fontAlgn="auto">
              <a:spcAft>
                <a:spcPts val="0"/>
              </a:spcAft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A sample of binary tree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of 9 nodes, rooted on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node which contains 18.</a:t>
            </a:r>
          </a:p>
          <a:p>
            <a:pPr marL="236538" indent="-236538" fontAlgn="auto">
              <a:spcAft>
                <a:spcPts val="0"/>
              </a:spcAft>
              <a:defRPr/>
            </a:pPr>
            <a:endParaRPr lang="en-US" altLang="zh-CN" sz="2200" dirty="0">
              <a:latin typeface="Tahoma" pitchFamily="34" charset="0"/>
              <a:cs typeface="Tahoma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Leaves are nodes which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contain 9, 12, 10 and 23.</a:t>
            </a:r>
          </a:p>
        </p:txBody>
      </p:sp>
      <p:pic>
        <p:nvPicPr>
          <p:cNvPr id="8198" name="Picture 6" descr="bt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346325"/>
            <a:ext cx="3857625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60855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Type of Binary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438096-06D8-44A5-8D07-C4B8FF78685B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b="1" dirty="0">
                <a:latin typeface="Tahoma" pitchFamily="34" charset="0"/>
                <a:cs typeface="Tahoma" pitchFamily="34" charset="0"/>
              </a:rPr>
              <a:t>PERFECT binary tree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is a binary tree in which every level are at the same depth.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b="1" dirty="0">
                <a:latin typeface="Tahoma" pitchFamily="34" charset="0"/>
                <a:cs typeface="Tahoma" pitchFamily="34" charset="0"/>
              </a:rPr>
              <a:t>COMPLETE binary tree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is a binary tree in which every level, except possibly the last, is completely filled, and all nodes are as far left as possible. A perfect binary tree is a complete binary tree.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b="1" dirty="0">
                <a:latin typeface="Tahoma" pitchFamily="34" charset="0"/>
                <a:cs typeface="Tahoma" pitchFamily="34" charset="0"/>
              </a:rPr>
              <a:t>SKEWED binary tree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is a binary tree in which each node has at most one child.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b="1" dirty="0">
                <a:latin typeface="Tahoma" pitchFamily="34" charset="0"/>
                <a:cs typeface="Tahoma" pitchFamily="34" charset="0"/>
              </a:rPr>
              <a:t>BALANCED binary tree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is a binary tree in which no leaf is much farther away from the root than any other leaf (different balancing scheme allows different definitions of “much farther”).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092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PERFECT Binary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B740F5-B9F2-4E9B-AF6C-DFD208489696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</p:txBody>
      </p:sp>
      <p:pic>
        <p:nvPicPr>
          <p:cNvPr id="10246" name="Picture 6" descr="bt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0"/>
            <a:ext cx="5486400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0350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2723</TotalTime>
  <Words>1368</Words>
  <Application>Microsoft Office PowerPoint</Application>
  <PresentationFormat>On-screen Show (4:3)</PresentationFormat>
  <Paragraphs>281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Trees &amp; Binary Tree  Session 09-10</vt:lpstr>
      <vt:lpstr>Learning Outcomes</vt:lpstr>
      <vt:lpstr>Outline</vt:lpstr>
      <vt:lpstr>Tree Introduction</vt:lpstr>
      <vt:lpstr>Tree Concept</vt:lpstr>
      <vt:lpstr>Binary Tree Concept</vt:lpstr>
      <vt:lpstr>Binary Tree Concept</vt:lpstr>
      <vt:lpstr>Type of Binary Tree</vt:lpstr>
      <vt:lpstr>PERFECT Binary Tree</vt:lpstr>
      <vt:lpstr>COMPLETE Binary Tree</vt:lpstr>
      <vt:lpstr>SKEWED Binary Tree</vt:lpstr>
      <vt:lpstr>Property of Binary Tree</vt:lpstr>
      <vt:lpstr>Property of Binary Tree</vt:lpstr>
      <vt:lpstr>Property of Binary Tree</vt:lpstr>
      <vt:lpstr>Representation of Binary Tree</vt:lpstr>
      <vt:lpstr>Representation of Binary Tree</vt:lpstr>
      <vt:lpstr>Expression Tree Concept</vt:lpstr>
      <vt:lpstr>Expression Tree Concept</vt:lpstr>
      <vt:lpstr>Expression Tree Concept</vt:lpstr>
      <vt:lpstr>Create Expression Tree from Prefix</vt:lpstr>
      <vt:lpstr>Prefix Traversal</vt:lpstr>
      <vt:lpstr>Postfix Traversal</vt:lpstr>
      <vt:lpstr>Infix Traversal</vt:lpstr>
      <vt:lpstr>Infix Traversal</vt:lpstr>
      <vt:lpstr>Infix Traversal</vt:lpstr>
      <vt:lpstr>Infix Traversal</vt:lpstr>
      <vt:lpstr>Create Exp-Tree from Postfix</vt:lpstr>
      <vt:lpstr>Threaded Binary Tree Concept</vt:lpstr>
      <vt:lpstr>Threaded Binary Tree Concept</vt:lpstr>
      <vt:lpstr>Threaded Binary Tree Concept</vt:lpstr>
      <vt:lpstr>Threaded Binary Tree Concept</vt:lpstr>
      <vt:lpstr>Threaded Binary Tree Concept</vt:lpstr>
      <vt:lpstr>Threaded Binary Tree Example</vt:lpstr>
      <vt:lpstr>Threaded Binary Tree Example</vt:lpstr>
      <vt:lpstr>Advantages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DS_9-10</dc:title>
  <dc:creator>rwongso@binus.edu</dc:creator>
  <cp:lastModifiedBy>Rini Wongso</cp:lastModifiedBy>
  <cp:revision>2</cp:revision>
  <dcterms:created xsi:type="dcterms:W3CDTF">2014-12-19T03:07:01Z</dcterms:created>
  <dcterms:modified xsi:type="dcterms:W3CDTF">2018-12-04T06:52:19Z</dcterms:modified>
</cp:coreProperties>
</file>