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7" r:id="rId2"/>
    <p:sldId id="336" r:id="rId3"/>
    <p:sldId id="335" r:id="rId4"/>
    <p:sldId id="338" r:id="rId5"/>
    <p:sldId id="339" r:id="rId6"/>
    <p:sldId id="340" r:id="rId7"/>
    <p:sldId id="341" r:id="rId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B9"/>
    <a:srgbClr val="DE2533"/>
    <a:srgbClr val="FF5C5C"/>
    <a:srgbClr val="9C97FF"/>
    <a:srgbClr val="FF9821"/>
    <a:srgbClr val="898989"/>
    <a:srgbClr val="8669FF"/>
    <a:srgbClr val="595194"/>
    <a:srgbClr val="575757"/>
    <a:srgbClr val="FFB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454" autoAdjust="0"/>
    <p:restoredTop sz="91652" autoAdjust="0"/>
  </p:normalViewPr>
  <p:slideViewPr>
    <p:cSldViewPr snapToGrid="0" snapToObjects="1" showGuides="1">
      <p:cViewPr>
        <p:scale>
          <a:sx n="100" d="100"/>
          <a:sy n="100" d="100"/>
        </p:scale>
        <p:origin x="-1152" y="1110"/>
      </p:cViewPr>
      <p:guideLst>
        <p:guide orient="horz" pos="168"/>
        <p:guide orient="horz" pos="839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pos="2880"/>
        <p:guide pos="260"/>
        <p:guide pos="5500"/>
        <p:guide pos="2926"/>
        <p:guide pos="2833"/>
        <p:guide pos="2706"/>
        <p:guide pos="3053"/>
        <p:guide pos="2567"/>
        <p:guide pos="3192"/>
      </p:guideLst>
    </p:cSldViewPr>
  </p:slideViewPr>
  <p:outlineViewPr>
    <p:cViewPr>
      <p:scale>
        <a:sx n="33" d="100"/>
        <a:sy n="33" d="100"/>
      </p:scale>
      <p:origin x="0" y="16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7/28/2015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0"/>
            <a:ext cx="4471416" cy="3353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657668"/>
            <a:ext cx="8347202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080008"/>
            <a:ext cx="8347202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5" y="1656685"/>
            <a:ext cx="3896043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656685"/>
            <a:ext cx="3900170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634490"/>
            <a:ext cx="390448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PClick</a:t>
            </a:r>
            <a:r>
              <a:rPr lang="en-US" dirty="0" smtClean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2071639"/>
            <a:ext cx="390448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634490"/>
            <a:ext cx="3900170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2071639"/>
            <a:ext cx="3900170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728788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3962196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1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2263518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2263518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1" y="4527146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4527146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0" y="1911350"/>
            <a:ext cx="8318500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0" y="1728788"/>
            <a:ext cx="8318500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6702"/>
            <a:ext cx="4382429" cy="1918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655444"/>
            <a:ext cx="3689350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728788"/>
            <a:ext cx="451485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794739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8" y="1792224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790743"/>
            <a:ext cx="4149725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 smtClean="0"/>
              <a:t>Extra emphasis headline five lines maximum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0" y="795823"/>
            <a:ext cx="3544570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APdditional</a:t>
            </a:r>
            <a:r>
              <a:rPr lang="en-US" dirty="0" smtClean="0"/>
              <a:t> statement goes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1613535"/>
            <a:ext cx="837565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747009"/>
            <a:ext cx="1363980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2428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2" y="0"/>
            <a:ext cx="3770721" cy="4257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581152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2395728"/>
            <a:ext cx="8347202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534983"/>
            <a:ext cx="8312573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 smtClean="0"/>
              <a:t>PClick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438400"/>
            <a:ext cx="8347202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0680"/>
            <a:ext cx="835025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6352302"/>
            <a:ext cx="297180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6343404"/>
            <a:ext cx="27432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6211193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 smtClean="0">
                <a:solidFill>
                  <a:srgbClr val="898989"/>
                </a:solidFill>
              </a:rPr>
              <a:t>See tutorial regarding confidentiality disclosures. Delete if not needed.</a:t>
            </a:r>
            <a:endParaRPr lang="en-US" sz="900" dirty="0">
              <a:solidFill>
                <a:srgbClr val="898989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90300" y="2286000"/>
            <a:ext cx="23159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Tip</a:t>
            </a:r>
            <a:r>
              <a:rPr lang="en-US" sz="1050" dirty="0"/>
              <a:t>: To navigate between the first level copy and the first level bullet, use the Indent and </a:t>
            </a:r>
            <a:r>
              <a:rPr lang="en-US" sz="1050" dirty="0" err="1"/>
              <a:t>Outdent</a:t>
            </a:r>
            <a:r>
              <a:rPr lang="en-US" sz="1050" dirty="0"/>
              <a:t> button on the Home Ribbon. </a:t>
            </a:r>
          </a:p>
          <a:p>
            <a:endParaRPr lang="en-US" sz="1050" dirty="0"/>
          </a:p>
          <a:p>
            <a:r>
              <a:rPr lang="en-US" sz="1050" dirty="0"/>
              <a:t>Once you are on the second, and third level bullets, you can Tab and Shift-Tab to go back and forth between the bullet levels.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15255"/>
              </p:ext>
            </p:extLst>
          </p:nvPr>
        </p:nvGraphicFramePr>
        <p:xfrm>
          <a:off x="687177" y="1559340"/>
          <a:ext cx="3695678" cy="2961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95678"/>
              </a:tblGrid>
              <a:tr h="3655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r>
                        <a:rPr lang="en-US" sz="1600" baseline="0" dirty="0" smtClean="0"/>
                        <a:t> of license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General Radiotelephone Operator’s License (GROL)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GMDSS Radio Operator’s License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Restricted GMDSS Radio Operator’s License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GMDSS Radio Maintainer’s License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GMDSS Radio Operator/Maintainer License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Marine</a:t>
                      </a:r>
                      <a:r>
                        <a:rPr lang="en-US" sz="12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Radio Operator Permit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Ship Radar Endorsement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7177" y="1007166"/>
            <a:ext cx="47729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What type of license can I earn from passing these exams?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147" y="452387"/>
            <a:ext cx="9753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Chart #1</a:t>
            </a:r>
          </a:p>
        </p:txBody>
      </p:sp>
    </p:spTree>
    <p:extLst>
      <p:ext uri="{BB962C8B-B14F-4D97-AF65-F5344CB8AC3E}">
        <p14:creationId xmlns:p14="http://schemas.microsoft.com/office/powerpoint/2010/main" val="40350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90300" y="2286000"/>
            <a:ext cx="23159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Tip</a:t>
            </a:r>
            <a:r>
              <a:rPr lang="en-US" sz="1050" dirty="0"/>
              <a:t>: To navigate between the first level copy and the first level bullet, use the Indent and </a:t>
            </a:r>
            <a:r>
              <a:rPr lang="en-US" sz="1050" dirty="0" err="1"/>
              <a:t>Outdent</a:t>
            </a:r>
            <a:r>
              <a:rPr lang="en-US" sz="1050" dirty="0"/>
              <a:t> button on the Home Ribbon. </a:t>
            </a:r>
          </a:p>
          <a:p>
            <a:endParaRPr lang="en-US" sz="1050" dirty="0"/>
          </a:p>
          <a:p>
            <a:r>
              <a:rPr lang="en-US" sz="1050" dirty="0"/>
              <a:t>Once you are on the second, and third level bullets, you can Tab and Shift-Tab to go back and forth between the bullet levels.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33794"/>
              </p:ext>
            </p:extLst>
          </p:nvPr>
        </p:nvGraphicFramePr>
        <p:xfrm>
          <a:off x="687177" y="1559340"/>
          <a:ext cx="7506607" cy="33322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95678"/>
                <a:gridCol w="604051"/>
                <a:gridCol w="483719"/>
                <a:gridCol w="465805"/>
                <a:gridCol w="563008"/>
                <a:gridCol w="547753"/>
                <a:gridCol w="555381"/>
                <a:gridCol w="591212"/>
              </a:tblGrid>
              <a:tr h="3655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r>
                        <a:rPr lang="en-US" sz="1600" baseline="0" dirty="0" smtClean="0"/>
                        <a:t> of license</a:t>
                      </a:r>
                      <a:endParaRPr lang="en-US" sz="16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Written Elements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Written</a:t>
                      </a:r>
                      <a:r>
                        <a:rPr lang="en-US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Exam Elements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7R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General Radiotelephone Operator’s License (GROL)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GMDSS Radio Operator’s License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Restricted GMDSS Radio Operator’s License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GMDSS Radio Maintainer’s License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GMDSS Radio Operator/Maintainer License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Marine</a:t>
                      </a:r>
                      <a:r>
                        <a:rPr lang="en-US" sz="12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Radio Operator Permit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Ship Radar Endorsement</a:t>
                      </a:r>
                      <a:endParaRPr lang="en-US" sz="12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7165" y="967409"/>
            <a:ext cx="4012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What elements are required for your FCC license?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025" y="413886"/>
            <a:ext cx="9753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Chart #2</a:t>
            </a:r>
          </a:p>
        </p:txBody>
      </p:sp>
      <p:pic>
        <p:nvPicPr>
          <p:cNvPr id="1034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79" y="2312986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58" y="2712957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037" y="3060999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58" y="3422522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87" y="3796135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91" y="4164310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58" y="2312986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83" y="2743356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58" y="3422522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33" y="3060999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74" y="3796135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66" y="3834908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554" y="3832577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04" y="4562597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C:\Users\502242818\AppData\Local\Microsoft\Windows\Temporary Internet Files\Content.IE5\HVKIWH26\right-check-6151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554" y="3491562"/>
            <a:ext cx="36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90300" y="2286000"/>
            <a:ext cx="23159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Tip</a:t>
            </a:r>
            <a:r>
              <a:rPr lang="en-US" sz="1050" dirty="0"/>
              <a:t>: To navigate between the first level copy and the first level bullet, use the Indent and </a:t>
            </a:r>
            <a:r>
              <a:rPr lang="en-US" sz="1050" dirty="0" err="1"/>
              <a:t>Outdent</a:t>
            </a:r>
            <a:r>
              <a:rPr lang="en-US" sz="1050" dirty="0"/>
              <a:t> button on the Home Ribbon. </a:t>
            </a:r>
          </a:p>
          <a:p>
            <a:endParaRPr lang="en-US" sz="1050" dirty="0"/>
          </a:p>
          <a:p>
            <a:r>
              <a:rPr lang="en-US" sz="1050" dirty="0"/>
              <a:t>Once you are on the second, and third level bullets, you can Tab and Shift-Tab to go back and forth between the bullet levels.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4663"/>
              </p:ext>
            </p:extLst>
          </p:nvPr>
        </p:nvGraphicFramePr>
        <p:xfrm>
          <a:off x="1166190" y="1870187"/>
          <a:ext cx="6652592" cy="271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9931"/>
                <a:gridCol w="1656522"/>
                <a:gridCol w="2213113"/>
                <a:gridCol w="1683026"/>
              </a:tblGrid>
              <a:tr h="5168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Written Elements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Number of questions </a:t>
                      </a:r>
                    </a:p>
                    <a:p>
                      <a:pPr algn="ctr"/>
                      <a:r>
                        <a:rPr lang="en-US" sz="1200" dirty="0" smtClean="0"/>
                        <a:t>on the exam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Number of correct questions,</a:t>
                      </a:r>
                    </a:p>
                    <a:p>
                      <a:pPr algn="ctr"/>
                      <a:r>
                        <a:rPr lang="en-US" sz="1200" dirty="0" smtClean="0"/>
                        <a:t>required to pass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Number of questions </a:t>
                      </a:r>
                    </a:p>
                    <a:p>
                      <a:pPr algn="ctr"/>
                      <a:r>
                        <a:rPr lang="en-US" sz="1200" dirty="0" smtClean="0"/>
                        <a:t>in the  pool</a:t>
                      </a:r>
                      <a:endParaRPr lang="en-US" sz="1200" dirty="0"/>
                    </a:p>
                  </a:txBody>
                  <a:tcPr/>
                </a:tc>
              </a:tr>
              <a:tr h="2915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Element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1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144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Element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76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57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Element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75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617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7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Element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75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1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Element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7R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38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5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Element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8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38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Element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38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6191" y="757516"/>
            <a:ext cx="4129336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How many questions are on your elements exams? </a:t>
            </a:r>
            <a:endParaRPr lang="en-US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6191" y="1264460"/>
            <a:ext cx="6652592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Example: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Element 1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consists of 24 questions from a questions pool 144 questions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and 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you  must answer 18 questions (75%) correctly to pass.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036" y="298383"/>
            <a:ext cx="9753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Chart #3</a:t>
            </a:r>
          </a:p>
        </p:txBody>
      </p:sp>
    </p:spTree>
    <p:extLst>
      <p:ext uri="{BB962C8B-B14F-4D97-AF65-F5344CB8AC3E}">
        <p14:creationId xmlns:p14="http://schemas.microsoft.com/office/powerpoint/2010/main" val="14049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7062" y="291773"/>
            <a:ext cx="6062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Road to your FCC </a:t>
            </a:r>
            <a:r>
              <a:rPr lang="en-US" sz="2400" b="1" dirty="0" smtClean="0">
                <a:solidFill>
                  <a:schemeClr val="tx2"/>
                </a:solidFill>
              </a:rPr>
              <a:t>GROL/Radar Endorsement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52881" y="947489"/>
            <a:ext cx="7387443" cy="4844750"/>
            <a:chOff x="310181" y="1008269"/>
            <a:chExt cx="7387443" cy="4844750"/>
          </a:xfrm>
        </p:grpSpPr>
        <p:sp>
          <p:nvSpPr>
            <p:cNvPr id="8" name="Flowchart: Terminator 7"/>
            <p:cNvSpPr/>
            <p:nvPr/>
          </p:nvSpPr>
          <p:spPr>
            <a:xfrm>
              <a:off x="342261" y="1008269"/>
              <a:ext cx="1899534" cy="301752"/>
            </a:xfrm>
            <a:prstGeom prst="flowChartTerminator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Start</a:t>
              </a:r>
              <a:endParaRPr lang="en-US" sz="12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0228" y="1868298"/>
              <a:ext cx="1892994" cy="57310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Become a member of PassFCCExams.com</a:t>
              </a:r>
              <a:endParaRPr lang="en-US" sz="12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5531" y="2985380"/>
              <a:ext cx="1892994" cy="57310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Start studying your FCC element exams   </a:t>
              </a:r>
              <a:endParaRPr lang="en-US" sz="12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0181" y="4100161"/>
              <a:ext cx="1892994" cy="6396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Score 90% consistently on your practice exams  </a:t>
              </a:r>
              <a:endParaRPr lang="en-US" sz="12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0181" y="5292143"/>
              <a:ext cx="1892994" cy="52527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Schedule your exam date with PSIEXAMS  </a:t>
              </a:r>
              <a:endParaRPr lang="en-US" sz="1200" b="1" dirty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014362" y="1338644"/>
              <a:ext cx="484632" cy="543973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1014362" y="2445921"/>
              <a:ext cx="484632" cy="543973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31339" y="5325411"/>
              <a:ext cx="1892994" cy="5276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Take and pass your FCC element exams  </a:t>
              </a:r>
              <a:endParaRPr lang="en-US" sz="12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74219" y="2885652"/>
              <a:ext cx="1892994" cy="63965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Register for your  FCC Registration Number (FRN)  </a:t>
              </a:r>
              <a:endParaRPr lang="en-US" sz="12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04232" y="4107538"/>
              <a:ext cx="1892994" cy="63965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Retained your </a:t>
              </a:r>
            </a:p>
            <a:p>
              <a:pPr algn="ctr"/>
              <a:r>
                <a:rPr lang="en-US" sz="1200" b="1" dirty="0" smtClean="0"/>
                <a:t>Original Proof-Of-Passing certificate  </a:t>
              </a:r>
              <a:endParaRPr lang="en-US" sz="12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74222" y="1461003"/>
              <a:ext cx="1892994" cy="81458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Fill-out forms:  </a:t>
              </a:r>
            </a:p>
            <a:p>
              <a:pPr algn="ctr"/>
              <a:r>
                <a:rPr lang="en-US" sz="1200" b="1" dirty="0" smtClean="0"/>
                <a:t>1) FCC 605-Main Form</a:t>
              </a:r>
              <a:r>
                <a:rPr lang="en-US" sz="1200" b="1" dirty="0"/>
                <a:t> </a:t>
              </a:r>
              <a:endParaRPr lang="en-US" sz="1200" b="1" dirty="0" smtClean="0"/>
            </a:p>
            <a:p>
              <a:pPr algn="ctr"/>
              <a:r>
                <a:rPr lang="en-US" sz="1200" b="1" dirty="0" smtClean="0"/>
                <a:t>2) FCC 605-Schedule  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41161" y="1403670"/>
              <a:ext cx="1892994" cy="11537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Mail to FCC: </a:t>
              </a:r>
            </a:p>
            <a:p>
              <a:pPr algn="ctr"/>
              <a:r>
                <a:rPr lang="en-US" sz="1200" b="1" dirty="0" smtClean="0"/>
                <a:t>1)  FCC 605-Main Form </a:t>
              </a:r>
            </a:p>
            <a:p>
              <a:pPr algn="ctr"/>
              <a:r>
                <a:rPr lang="en-US" sz="1200" b="1" dirty="0" smtClean="0"/>
                <a:t>2) FCC 605-Schedule E</a:t>
              </a:r>
            </a:p>
            <a:p>
              <a:pPr algn="ctr"/>
              <a:r>
                <a:rPr lang="en-US" sz="1200" b="1" dirty="0" smtClean="0"/>
                <a:t>3) Original Proof-Of-Passing Certificate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04630" y="3182913"/>
              <a:ext cx="1892994" cy="7425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Within  6-8 weeks  you  will receive your  FCC license  </a:t>
              </a:r>
              <a:endParaRPr lang="en-US" sz="12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85372" y="4530953"/>
              <a:ext cx="1892994" cy="43443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CONGRATULATION!!</a:t>
              </a:r>
              <a:endParaRPr lang="en-US" sz="1200" b="1" dirty="0"/>
            </a:p>
          </p:txBody>
        </p:sp>
      </p:grpSp>
      <p:sp>
        <p:nvSpPr>
          <p:cNvPr id="76" name="Down Arrow 75"/>
          <p:cNvSpPr/>
          <p:nvPr/>
        </p:nvSpPr>
        <p:spPr>
          <a:xfrm>
            <a:off x="1657062" y="3506805"/>
            <a:ext cx="484632" cy="54397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Down Arrow 76"/>
          <p:cNvSpPr/>
          <p:nvPr/>
        </p:nvSpPr>
        <p:spPr>
          <a:xfrm>
            <a:off x="1608006" y="4690428"/>
            <a:ext cx="484632" cy="54397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rot="16200000">
            <a:off x="3104089" y="5049396"/>
            <a:ext cx="484632" cy="100105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9" name="Down Arrow 78"/>
          <p:cNvSpPr/>
          <p:nvPr/>
        </p:nvSpPr>
        <p:spPr>
          <a:xfrm rot="10800000">
            <a:off x="4551112" y="4690427"/>
            <a:ext cx="484632" cy="54397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Down Arrow 79"/>
          <p:cNvSpPr/>
          <p:nvPr/>
        </p:nvSpPr>
        <p:spPr>
          <a:xfrm rot="10800000">
            <a:off x="4521103" y="3480030"/>
            <a:ext cx="484632" cy="56672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1" name="Down Arrow 80"/>
          <p:cNvSpPr/>
          <p:nvPr/>
        </p:nvSpPr>
        <p:spPr>
          <a:xfrm rot="10800000">
            <a:off x="4545489" y="2224697"/>
            <a:ext cx="484632" cy="54397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 rot="16200000">
            <a:off x="5819579" y="1529790"/>
            <a:ext cx="484632" cy="64393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>
            <a:off x="7132253" y="2552885"/>
            <a:ext cx="484632" cy="54397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4" name="Down Arrow 83"/>
          <p:cNvSpPr/>
          <p:nvPr/>
        </p:nvSpPr>
        <p:spPr>
          <a:xfrm>
            <a:off x="7151511" y="3926200"/>
            <a:ext cx="484632" cy="54397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64" y="423443"/>
            <a:ext cx="5205735" cy="60111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62226" y="1200149"/>
            <a:ext cx="2302505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26315" y="194131"/>
            <a:ext cx="40186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Ship Radar Endorsement form FCC 605 Schedule 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62226" y="2457448"/>
            <a:ext cx="272201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3579" y="1224255"/>
            <a:ext cx="145071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1) Check the box “General </a:t>
            </a:r>
          </a:p>
          <a:p>
            <a:r>
              <a:rPr lang="en-US" sz="1000" dirty="0" smtClean="0"/>
              <a:t>Radiotelephone Operator </a:t>
            </a:r>
          </a:p>
          <a:p>
            <a:r>
              <a:rPr lang="en-US" sz="1000" dirty="0" smtClean="0"/>
              <a:t>license”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1925" y="1186153"/>
            <a:ext cx="1522372" cy="537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1684297" y="1309687"/>
            <a:ext cx="877929" cy="145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237" y="2475005"/>
            <a:ext cx="12519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2) Check the box "Ship </a:t>
            </a:r>
          </a:p>
          <a:p>
            <a:r>
              <a:rPr lang="en-US" sz="1000" dirty="0" smtClean="0"/>
              <a:t>Radar Endorsement”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76225" y="2457448"/>
            <a:ext cx="1347795" cy="37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1627190" y="2566986"/>
            <a:ext cx="935036" cy="793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562225" y="2981324"/>
            <a:ext cx="2775467" cy="2285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36976" y="1114424"/>
            <a:ext cx="140743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3) Check the box “Are you</a:t>
            </a:r>
          </a:p>
          <a:p>
            <a:r>
              <a:rPr lang="en-US" sz="1000" dirty="0" smtClean="0"/>
              <a:t>Eligible for employment </a:t>
            </a:r>
          </a:p>
          <a:p>
            <a:r>
              <a:rPr lang="en-US" sz="1000" dirty="0" smtClean="0"/>
              <a:t>In the united States”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497074" y="1059656"/>
            <a:ext cx="1447339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5284238" y="1364456"/>
            <a:ext cx="2212836" cy="16168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429160" y="2971798"/>
            <a:ext cx="1781265" cy="2285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72855" y="2334337"/>
            <a:ext cx="15757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3) Fill-out your “Date of Birth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467600" y="2298795"/>
            <a:ext cx="1581008" cy="2634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7210428" y="2430509"/>
            <a:ext cx="257172" cy="5508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562225" y="3314702"/>
            <a:ext cx="4240921" cy="2285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43544" y="3850329"/>
            <a:ext cx="190116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3) Check the box “Certification for </a:t>
            </a:r>
          </a:p>
          <a:p>
            <a:r>
              <a:rPr lang="en-US" sz="1000" dirty="0" smtClean="0"/>
              <a:t>Licenses And endorsements other </a:t>
            </a:r>
          </a:p>
          <a:p>
            <a:r>
              <a:rPr lang="en-US" sz="1000" dirty="0" smtClean="0"/>
              <a:t>than restricted radiotelephone”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0179" y="3812225"/>
            <a:ext cx="1974526" cy="537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044705" y="3429000"/>
            <a:ext cx="517521" cy="6536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3130" y="936545"/>
            <a:ext cx="545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73130" y="2211227"/>
            <a:ext cx="545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3130" y="3566004"/>
            <a:ext cx="545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93534" y="813434"/>
            <a:ext cx="545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33480" y="2049779"/>
            <a:ext cx="545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64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371032"/>
            <a:ext cx="5029542" cy="634453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285999" y="1352551"/>
            <a:ext cx="4467226" cy="428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76927" y="1757360"/>
            <a:ext cx="876298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661" y="779560"/>
            <a:ext cx="12038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2)  Select NE-New for </a:t>
            </a:r>
          </a:p>
          <a:p>
            <a:r>
              <a:rPr lang="en-US" sz="1000" dirty="0" smtClean="0"/>
              <a:t>“Application Purpose”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8903" y="742951"/>
            <a:ext cx="1339372" cy="380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38275" y="852261"/>
            <a:ext cx="2133600" cy="6098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438275" y="933449"/>
            <a:ext cx="1009650" cy="6334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214078" y="1161823"/>
            <a:ext cx="1587022" cy="278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85209" y="1198663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3) Put “N” in the box for NO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6753226" y="1301238"/>
            <a:ext cx="460852" cy="5656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876927" y="2643519"/>
            <a:ext cx="876298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214078" y="2209573"/>
            <a:ext cx="1587022" cy="278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61391" y="2272044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7</a:t>
            </a:r>
            <a:r>
              <a:rPr lang="en-US" sz="1000" dirty="0" smtClean="0"/>
              <a:t>) Put “N” in the box for NO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876928" y="2858163"/>
            <a:ext cx="876298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237896" y="3181123"/>
            <a:ext cx="1587022" cy="278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79483" y="3243594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8) Put “N” in the box for NO</a:t>
            </a:r>
          </a:p>
        </p:txBody>
      </p:sp>
      <p:cxnSp>
        <p:nvCxnSpPr>
          <p:cNvPr id="35" name="Straight Arrow Connector 34"/>
          <p:cNvCxnSpPr>
            <a:endCxn id="27" idx="3"/>
          </p:cNvCxnSpPr>
          <p:nvPr/>
        </p:nvCxnSpPr>
        <p:spPr>
          <a:xfrm flipH="1">
            <a:off x="6753225" y="2209573"/>
            <a:ext cx="484671" cy="5434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1"/>
          </p:cNvCxnSpPr>
          <p:nvPr/>
        </p:nvCxnSpPr>
        <p:spPr>
          <a:xfrm flipH="1" flipV="1">
            <a:off x="6753225" y="2967700"/>
            <a:ext cx="484671" cy="352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285999" y="3048667"/>
            <a:ext cx="1339372" cy="1904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9385" y="2315702"/>
            <a:ext cx="1155766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9)  Fill-out your “FCC </a:t>
            </a:r>
          </a:p>
          <a:p>
            <a:r>
              <a:rPr lang="en-US" sz="1000" dirty="0" smtClean="0"/>
              <a:t>Registration</a:t>
            </a:r>
            <a:r>
              <a:rPr lang="en-US" sz="1000" dirty="0"/>
              <a:t> </a:t>
            </a:r>
            <a:r>
              <a:rPr lang="en-US" sz="1000" dirty="0" smtClean="0"/>
              <a:t>Number</a:t>
            </a:r>
          </a:p>
          <a:p>
            <a:r>
              <a:rPr lang="en-US" sz="1000" dirty="0" smtClean="0"/>
              <a:t> (FRN)”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71461" y="2272044"/>
            <a:ext cx="1271614" cy="5053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>
            <a:off x="1743075" y="2524706"/>
            <a:ext cx="542924" cy="5525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285999" y="3231692"/>
            <a:ext cx="4467226" cy="311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00025" y="3048668"/>
            <a:ext cx="1485126" cy="5338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58478" y="3080818"/>
            <a:ext cx="142667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AutoNum type="arabicParenR" startAt="10"/>
            </a:pPr>
            <a:r>
              <a:rPr lang="en-US" sz="1000" dirty="0" smtClean="0"/>
              <a:t>Select “Individual’ for </a:t>
            </a:r>
          </a:p>
          <a:p>
            <a:r>
              <a:rPr lang="en-US" sz="1000" dirty="0" smtClean="0"/>
              <a:t>Applicant/Licensee legal </a:t>
            </a:r>
          </a:p>
          <a:p>
            <a:r>
              <a:rPr lang="en-US" sz="1000" dirty="0" smtClean="0"/>
              <a:t>entity type</a:t>
            </a:r>
          </a:p>
        </p:txBody>
      </p:sp>
      <p:cxnSp>
        <p:nvCxnSpPr>
          <p:cNvPr id="28" name="Straight Arrow Connector 27"/>
          <p:cNvCxnSpPr>
            <a:endCxn id="47" idx="1"/>
          </p:cNvCxnSpPr>
          <p:nvPr/>
        </p:nvCxnSpPr>
        <p:spPr>
          <a:xfrm>
            <a:off x="1709737" y="3144741"/>
            <a:ext cx="576262" cy="2427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71883" y="3582562"/>
            <a:ext cx="4467226" cy="311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75121" y="3804270"/>
            <a:ext cx="15933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AutoNum type="arabicParenR" startAt="11"/>
            </a:pPr>
            <a:r>
              <a:rPr lang="en-US" sz="1000" dirty="0" smtClean="0"/>
              <a:t>Fill-out your First Name, </a:t>
            </a:r>
          </a:p>
          <a:p>
            <a:r>
              <a:rPr lang="en-US" sz="1000" dirty="0" smtClean="0"/>
              <a:t>MI, and Last Name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29213" y="3750607"/>
            <a:ext cx="1626749" cy="4208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7" idx="1"/>
          </p:cNvCxnSpPr>
          <p:nvPr/>
        </p:nvCxnSpPr>
        <p:spPr>
          <a:xfrm flipV="1">
            <a:off x="1755962" y="3738366"/>
            <a:ext cx="515921" cy="1903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286000" y="4485929"/>
            <a:ext cx="4467226" cy="43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84407" y="4017553"/>
            <a:ext cx="183704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15, 16, 17, 18, 19, 20) fill-out your </a:t>
            </a:r>
          </a:p>
          <a:p>
            <a:r>
              <a:rPr lang="en-US" sz="1000" dirty="0" smtClean="0"/>
              <a:t>PO Box, or Street Address, City,</a:t>
            </a:r>
          </a:p>
          <a:p>
            <a:r>
              <a:rPr lang="en-US" sz="1000" dirty="0" smtClean="0"/>
              <a:t>State, Zip Code, and Country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105650" y="3961692"/>
            <a:ext cx="1915798" cy="5338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>
            <a:off x="6739109" y="4228639"/>
            <a:ext cx="366541" cy="5145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271883" y="4922917"/>
            <a:ext cx="4467226" cy="218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83343" y="4707394"/>
            <a:ext cx="169597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21) Fill-out your Telephone </a:t>
            </a:r>
          </a:p>
          <a:p>
            <a:r>
              <a:rPr lang="en-US" sz="1000" dirty="0" smtClean="0"/>
              <a:t>Number. 22) Your fax Number, </a:t>
            </a:r>
          </a:p>
          <a:p>
            <a:r>
              <a:rPr lang="en-US" sz="1000" dirty="0" smtClean="0"/>
              <a:t>if you have one.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2987" y="4646382"/>
            <a:ext cx="1774117" cy="573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57104" y="4897716"/>
            <a:ext cx="428896" cy="1344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271883" y="5184564"/>
            <a:ext cx="4467226" cy="218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37081" y="5602741"/>
            <a:ext cx="17200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23) Fill-out your E-mail Address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2987" y="5553073"/>
            <a:ext cx="1844197" cy="253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endCxn id="56" idx="1"/>
          </p:cNvCxnSpPr>
          <p:nvPr/>
        </p:nvCxnSpPr>
        <p:spPr>
          <a:xfrm flipV="1">
            <a:off x="1927184" y="5293811"/>
            <a:ext cx="344699" cy="3955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23786" y="133945"/>
            <a:ext cx="47634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General Radiotelephone Operator License (GROL) FCC 605 Main Form</a:t>
            </a:r>
          </a:p>
        </p:txBody>
      </p:sp>
    </p:spTree>
    <p:extLst>
      <p:ext uri="{BB962C8B-B14F-4D97-AF65-F5344CB8AC3E}">
        <p14:creationId xmlns:p14="http://schemas.microsoft.com/office/powerpoint/2010/main" val="8687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38" y="361504"/>
            <a:ext cx="4915586" cy="636358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368312" y="747724"/>
            <a:ext cx="4394438" cy="2070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8312" y="954823"/>
            <a:ext cx="4394438" cy="2070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34987" y="4900624"/>
            <a:ext cx="4327763" cy="290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34987" y="5341149"/>
            <a:ext cx="4327763" cy="290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78983" y="1552882"/>
            <a:ext cx="159017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27)  Put “Y” in the box “Is the </a:t>
            </a:r>
          </a:p>
          <a:p>
            <a:r>
              <a:rPr lang="en-US" sz="1000" dirty="0" smtClean="0"/>
              <a:t>Applicant/Licensee exempt </a:t>
            </a:r>
          </a:p>
          <a:p>
            <a:r>
              <a:rPr lang="en-US" sz="1000" dirty="0" smtClean="0"/>
              <a:t>from FCC  regulatory fees?”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98181" y="1478916"/>
            <a:ext cx="1669722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643" y="419100"/>
            <a:ext cx="159017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26)  Put “Y” in the box “Is the </a:t>
            </a:r>
          </a:p>
          <a:p>
            <a:r>
              <a:rPr lang="en-US" sz="1000" dirty="0" smtClean="0"/>
              <a:t>Applicant/Licensee exempt </a:t>
            </a:r>
          </a:p>
          <a:p>
            <a:r>
              <a:rPr lang="en-US" sz="1000" dirty="0" smtClean="0"/>
              <a:t>from FCC  Application fees?”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9029" y="364800"/>
            <a:ext cx="1684951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4525" y="428625"/>
            <a:ext cx="4171950" cy="4226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286500" y="1058372"/>
            <a:ext cx="956955" cy="4205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8631" y="4221236"/>
            <a:ext cx="16206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28)  Fill-out your “First name, </a:t>
            </a:r>
          </a:p>
          <a:p>
            <a:r>
              <a:rPr lang="en-US" sz="1000" dirty="0" smtClean="0"/>
              <a:t>  MI, and Last name”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42875" y="4183509"/>
            <a:ext cx="1615935" cy="3832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>
            <a:off x="1758810" y="4375126"/>
            <a:ext cx="676177" cy="6707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85539" y="5803658"/>
            <a:ext cx="13978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30)  “Signature and Date”</a:t>
            </a:r>
          </a:p>
          <a:p>
            <a:r>
              <a:rPr lang="en-US" sz="1000" dirty="0" smtClean="0"/>
              <a:t>”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243453" y="5746322"/>
            <a:ext cx="1487797" cy="268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 flipV="1">
            <a:off x="6762753" y="5486399"/>
            <a:ext cx="480700" cy="3942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83821" y="133945"/>
            <a:ext cx="47634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General Radiotelephone Operator License (GROL) FCC 605 Main Form</a:t>
            </a:r>
          </a:p>
        </p:txBody>
      </p:sp>
    </p:spTree>
    <p:extLst>
      <p:ext uri="{BB962C8B-B14F-4D97-AF65-F5344CB8AC3E}">
        <p14:creationId xmlns:p14="http://schemas.microsoft.com/office/powerpoint/2010/main" val="15739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_2014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GE_2014_PowerPoint_Template</Template>
  <TotalTime>2164</TotalTime>
  <Words>753</Words>
  <Application>Microsoft Office PowerPoint</Application>
  <PresentationFormat>On-screen Show (4:3)</PresentationFormat>
  <Paragraphs>156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GE_2014_PowerPoint_Template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option 1 presentation title two lines max</dc:title>
  <dc:creator>GE User</dc:creator>
  <cp:lastModifiedBy>GE User</cp:lastModifiedBy>
  <cp:revision>118</cp:revision>
  <cp:lastPrinted>2015-06-10T20:55:07Z</cp:lastPrinted>
  <dcterms:created xsi:type="dcterms:W3CDTF">2015-06-09T18:26:20Z</dcterms:created>
  <dcterms:modified xsi:type="dcterms:W3CDTF">2015-07-28T13:09:12Z</dcterms:modified>
</cp:coreProperties>
</file>