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64" r:id="rId2"/>
    <p:sldId id="266" r:id="rId3"/>
    <p:sldId id="267" r:id="rId4"/>
    <p:sldId id="269" r:id="rId5"/>
    <p:sldId id="270" r:id="rId6"/>
    <p:sldId id="271" r:id="rId7"/>
    <p:sldId id="273" r:id="rId8"/>
    <p:sldId id="274" r:id="rId9"/>
    <p:sldId id="276" r:id="rId10"/>
    <p:sldId id="277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88" r:id="rId22"/>
    <p:sldId id="292" r:id="rId23"/>
    <p:sldId id="293" r:id="rId24"/>
    <p:sldId id="294" r:id="rId25"/>
    <p:sldId id="262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7" autoAdjust="0"/>
    <p:restoredTop sz="80981" autoAdjust="0"/>
  </p:normalViewPr>
  <p:slideViewPr>
    <p:cSldViewPr>
      <p:cViewPr varScale="1">
        <p:scale>
          <a:sx n="94" d="100"/>
          <a:sy n="94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12F16-B354-43D1-AAEE-C676EA999706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18D2C-0382-4652-BB2D-BF216FAE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evening my name is Gareth Morgan</a:t>
            </a:r>
          </a:p>
          <a:p>
            <a:r>
              <a:rPr lang="en-US" baseline="0" dirty="0" smtClean="0"/>
              <a:t>Tonight I’ll be giving a taster of my upcoming papers we love talk on what I think is, one of the most important 3D graphics papers of all time:</a:t>
            </a:r>
          </a:p>
          <a:p>
            <a:r>
              <a:rPr lang="en-US" baseline="0" dirty="0" smtClean="0"/>
              <a:t>James </a:t>
            </a:r>
            <a:r>
              <a:rPr lang="en-US" baseline="0" dirty="0" err="1" smtClean="0"/>
              <a:t>Kah-Ji-Yah’s</a:t>
            </a:r>
            <a:r>
              <a:rPr lang="en-US" baseline="0" dirty="0" smtClean="0"/>
              <a:t> paper on the rendering equation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9039-306E-4CDF-AEA2-5ECDB91A081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E:\testart\LogoGeez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" y="294009"/>
            <a:ext cx="2030700" cy="12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7534"/>
            <a:ext cx="3599607" cy="395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30"/>
          <a:stretch/>
        </p:blipFill>
        <p:spPr>
          <a:xfrm>
            <a:off x="3752007" y="1307534"/>
            <a:ext cx="5468193" cy="3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Noisebridge</a:t>
            </a:r>
            <a:r>
              <a:rPr lang="en-US" dirty="0" smtClean="0"/>
              <a:t> Python Classes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981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GPGPU with </a:t>
            </a:r>
            <a:r>
              <a:rPr lang="en-US" dirty="0" err="1" smtClean="0"/>
              <a:t>PyCUDA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3810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Gareth Morgan</a:t>
            </a:r>
          </a:p>
          <a:p>
            <a:r>
              <a:rPr lang="en-US" i="1" dirty="0" err="1" smtClean="0"/>
              <a:t>gareth@axum.graphics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83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Slight tangent: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399" y="2057400"/>
            <a:ext cx="5469639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i="1" dirty="0" smtClean="0"/>
              <a:t>&gt;&gt;&gt; </a:t>
            </a:r>
            <a:r>
              <a:rPr lang="es-ES" sz="1400" i="1" dirty="0" err="1" smtClean="0"/>
              <a:t>charArray</a:t>
            </a:r>
            <a:r>
              <a:rPr lang="es-ES" sz="1400" i="1" dirty="0" smtClean="0"/>
              <a:t> = </a:t>
            </a:r>
            <a:r>
              <a:rPr lang="es-ES" sz="1400" i="1" dirty="0" err="1" smtClean="0"/>
              <a:t>np.arange</a:t>
            </a:r>
            <a:r>
              <a:rPr lang="es-ES" sz="1400" i="1" dirty="0" smtClean="0"/>
              <a:t>(100, </a:t>
            </a:r>
            <a:r>
              <a:rPr lang="es-ES" sz="1400" i="1" dirty="0" err="1" smtClean="0"/>
              <a:t>dtype</a:t>
            </a:r>
            <a:r>
              <a:rPr lang="es-ES" sz="1400" i="1" dirty="0" smtClean="0"/>
              <a:t>=np.uint8)</a:t>
            </a:r>
          </a:p>
          <a:p>
            <a:r>
              <a:rPr lang="es-ES" sz="1400" i="1" dirty="0" smtClean="0"/>
              <a:t>&gt;&gt;&gt; </a:t>
            </a:r>
            <a:r>
              <a:rPr lang="es-ES" sz="1400" i="1" dirty="0" err="1" smtClean="0"/>
              <a:t>charArray</a:t>
            </a:r>
            <a:endParaRPr lang="es-ES" sz="1400" i="1" dirty="0" smtClean="0"/>
          </a:p>
          <a:p>
            <a:r>
              <a:rPr lang="es-ES" sz="1400" i="1" dirty="0" err="1" smtClean="0"/>
              <a:t>array</a:t>
            </a:r>
            <a:r>
              <a:rPr lang="es-ES" sz="1400" i="1" dirty="0" smtClean="0"/>
              <a:t>([ 0,  1,  2,  3,  4,  5,  6,  7,  8,  9, 10, 11, 12, 13, 14, 15, 16,</a:t>
            </a:r>
          </a:p>
          <a:p>
            <a:r>
              <a:rPr lang="es-ES" sz="1400" i="1" dirty="0" smtClean="0"/>
              <a:t>       17, 18, 19, 20, 21, 22, 23, 24, 25, 26, 27, 28, 29, 30, 31, 32, 33,</a:t>
            </a:r>
          </a:p>
          <a:p>
            <a:r>
              <a:rPr lang="es-ES" sz="1400" i="1" dirty="0" smtClean="0"/>
              <a:t>       34, 35, 36, 37, 38, 39, 40, 41, 42, 43, 44, 45, 46, 47, 48, 49, 50,</a:t>
            </a:r>
          </a:p>
          <a:p>
            <a:r>
              <a:rPr lang="es-ES" sz="1400" i="1" dirty="0" smtClean="0"/>
              <a:t>       51, 52, 53, 54, 55, 56, 57, 58, 59, 60, 61, 62, 63, 64, 65, 66, 67,</a:t>
            </a:r>
          </a:p>
          <a:p>
            <a:r>
              <a:rPr lang="es-ES" sz="1400" i="1" dirty="0" smtClean="0"/>
              <a:t>       68, 69, 70, 71, 72, 73, 74, 75, 76, 77, 78, 79, 80, 81, 82, 83, 84,</a:t>
            </a:r>
          </a:p>
          <a:p>
            <a:r>
              <a:rPr lang="es-ES" sz="1400" i="1" dirty="0" smtClean="0"/>
              <a:t>       85, 86, 87, 88, 89, 90, 91, 92, 93, 94, 95, 96, 97, 98, 99], </a:t>
            </a:r>
            <a:r>
              <a:rPr lang="es-ES" sz="1400" i="1" dirty="0" err="1" smtClean="0"/>
              <a:t>dtype</a:t>
            </a:r>
            <a:r>
              <a:rPr lang="es-ES" sz="1400" i="1" dirty="0" smtClean="0"/>
              <a:t>=uint8)</a:t>
            </a:r>
          </a:p>
          <a:p>
            <a:r>
              <a:rPr lang="es-ES" sz="1400" i="1" dirty="0" smtClean="0"/>
              <a:t>&gt;&gt;&gt; </a:t>
            </a:r>
            <a:r>
              <a:rPr lang="es-ES" sz="1400" i="1" dirty="0" err="1" smtClean="0"/>
              <a:t>floatArray</a:t>
            </a:r>
            <a:r>
              <a:rPr lang="es-ES" sz="1400" i="1" dirty="0" smtClean="0"/>
              <a:t> = </a:t>
            </a:r>
            <a:r>
              <a:rPr lang="es-ES" sz="1400" i="1" dirty="0" err="1" smtClean="0"/>
              <a:t>charArray</a:t>
            </a:r>
            <a:r>
              <a:rPr lang="en-US" sz="1400" i="1" dirty="0" smtClean="0"/>
              <a:t>.</a:t>
            </a:r>
            <a:r>
              <a:rPr lang="en-US" sz="1400" i="1" dirty="0" err="1" smtClean="0"/>
              <a:t>astype</a:t>
            </a:r>
            <a:r>
              <a:rPr lang="en-US" sz="1400" i="1" dirty="0" smtClean="0"/>
              <a:t>(numpy.float32)</a:t>
            </a:r>
          </a:p>
          <a:p>
            <a:r>
              <a:rPr lang="en-US" sz="1400" i="1" dirty="0" smtClean="0"/>
              <a:t>&gt;&gt;&gt; </a:t>
            </a:r>
            <a:r>
              <a:rPr lang="en-US" sz="1400" i="1" dirty="0" err="1" smtClean="0"/>
              <a:t>floatArray</a:t>
            </a:r>
            <a:endParaRPr lang="en-US" sz="1400" i="1" dirty="0" smtClean="0"/>
          </a:p>
          <a:p>
            <a:r>
              <a:rPr lang="en-US" sz="1400" i="1" dirty="0" smtClean="0"/>
              <a:t>array([  0.,   1.,   2.,   2.,   4.,   5.,   6.,   7.,   8.,   9.,  10.,</a:t>
            </a:r>
          </a:p>
          <a:p>
            <a:r>
              <a:rPr lang="en-US" sz="1400" i="1" dirty="0" smtClean="0"/>
              <a:t>        11.,  12.,  13.,  14.,  15.,  16.,  17.,  18.,  19.,  20.,  21.,</a:t>
            </a:r>
          </a:p>
          <a:p>
            <a:r>
              <a:rPr lang="en-US" sz="1400" i="1" dirty="0" smtClean="0"/>
              <a:t>        22.,  23.,  24.,  25.,  26.,  27.,  28.,  29.,  30.,  31.,  32.,</a:t>
            </a:r>
          </a:p>
          <a:p>
            <a:r>
              <a:rPr lang="en-US" sz="1400" i="1" dirty="0" smtClean="0"/>
              <a:t>        33.,  34.,  35.,  36.,  37.,  38.,  39.,  40.,  41.,  42.,  43.,</a:t>
            </a:r>
          </a:p>
          <a:p>
            <a:r>
              <a:rPr lang="en-US" sz="1400" i="1" dirty="0" smtClean="0"/>
              <a:t>        44.,  45.,  46.,  47.,  48.,  49.,  50.,  51.,  52.,  53.,  54.,</a:t>
            </a:r>
          </a:p>
          <a:p>
            <a:r>
              <a:rPr lang="en-US" sz="1400" i="1" dirty="0" smtClean="0"/>
              <a:t>        55.,  56.,  57.,  58.,  59.,  60.,  61.,  62.,  63.,  64.,  65.,</a:t>
            </a:r>
          </a:p>
          <a:p>
            <a:r>
              <a:rPr lang="en-US" sz="1400" i="1" dirty="0" smtClean="0"/>
              <a:t>        66.,  67.,  68.,  69.,  70.,  71.,  72.,  73.,  74.,  75.,  76.,</a:t>
            </a:r>
          </a:p>
          <a:p>
            <a:r>
              <a:rPr lang="en-US" sz="1400" i="1" dirty="0" smtClean="0"/>
              <a:t>        77.,  78.,  79.,  80.,  81.,  82.,  83.,  84.,  85.,  86.,  87.,</a:t>
            </a:r>
          </a:p>
          <a:p>
            <a:r>
              <a:rPr lang="en-US" sz="1400" i="1" dirty="0" smtClean="0"/>
              <a:t>        88.,  89.,  90.,  91.,  92.,  93.,  94.,  95.,  96.,  97.,  98.,</a:t>
            </a:r>
          </a:p>
          <a:p>
            <a:r>
              <a:rPr lang="en-US" sz="1400" i="1" dirty="0" smtClean="0"/>
              <a:t>        99.], </a:t>
            </a:r>
            <a:r>
              <a:rPr lang="en-US" sz="1400" i="1" dirty="0" err="1" smtClean="0"/>
              <a:t>dtype</a:t>
            </a:r>
            <a:r>
              <a:rPr lang="en-US" sz="1400" i="1" dirty="0" smtClean="0"/>
              <a:t>=float32)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991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517" y="1752600"/>
            <a:ext cx="86506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Proprietary close-source API from huge evil mega-corporation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But it is the original, and still best supported GPGPU API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So long as you have an </a:t>
            </a:r>
            <a:r>
              <a:rPr lang="en-US" dirty="0" err="1" smtClean="0"/>
              <a:t>Nvidia</a:t>
            </a:r>
            <a:r>
              <a:rPr lang="en-US" dirty="0" smtClean="0"/>
              <a:t> GPU!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open-standards  equivalent (</a:t>
            </a:r>
            <a:r>
              <a:rPr lang="en-US" dirty="0" err="1" smtClean="0"/>
              <a:t>OpenCL</a:t>
            </a:r>
            <a:r>
              <a:rPr lang="en-US" dirty="0" smtClean="0"/>
              <a:t>) not as well supported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Various other proprietary options (Metal, DirectX,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the future Vulcan may be the answer!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Why CUDA?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517" y="1752600"/>
            <a:ext cx="86506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make sure your GPU is from </a:t>
            </a:r>
            <a:r>
              <a:rPr lang="en-US" dirty="0" err="1" smtClean="0"/>
              <a:t>Nvidia</a:t>
            </a:r>
            <a:r>
              <a:rPr lang="en-US" dirty="0" smtClean="0"/>
              <a:t> and supports CUDA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Next install the CUDA SDK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i="1" u="sng" dirty="0"/>
              <a:t>https://developer.nvidia.com/cuda-downloads</a:t>
            </a:r>
            <a:endParaRPr lang="en-US" i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the </a:t>
            </a:r>
            <a:r>
              <a:rPr lang="en-US" dirty="0" err="1" smtClean="0"/>
              <a:t>PyCUDA</a:t>
            </a:r>
            <a:r>
              <a:rPr lang="en-US" dirty="0" smtClean="0"/>
              <a:t> version for your </a:t>
            </a:r>
            <a:r>
              <a:rPr lang="en-US" dirty="0" err="1" smtClean="0"/>
              <a:t>Python+CUDA</a:t>
            </a:r>
            <a:r>
              <a:rPr lang="en-US" dirty="0" smtClean="0"/>
              <a:t> version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i="1" u="sng" dirty="0"/>
              <a:t>http://www.lfd.uci.edu/~gohlke/pythonlibs</a:t>
            </a:r>
            <a:r>
              <a:rPr lang="en-US" i="1" u="sng" dirty="0" smtClean="0"/>
              <a:t>/</a:t>
            </a:r>
            <a:endParaRPr lang="en-US" i="1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example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Python 3.5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CUDA 7.518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pycuda-2016.1+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cuda7518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cp35</a:t>
            </a:r>
            <a:r>
              <a:rPr lang="en-US" dirty="0" smtClean="0"/>
              <a:t>-cp35m-win_amd64.whl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Install with PIP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i="1" dirty="0" smtClean="0"/>
              <a:t>pip install pycuda-2016.1+cuda7518-cp35-cp35m-win_amd64.whl</a:t>
            </a:r>
            <a:endParaRPr lang="en-US" i="1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PyCUDA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517" y="1752600"/>
            <a:ext cx="86506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Proprietary close-source API from huge evil mega-corporation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But it is the original, and still best supported GPGPU API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So long as you have an </a:t>
            </a:r>
            <a:r>
              <a:rPr lang="en-US" dirty="0" err="1" smtClean="0"/>
              <a:t>Nvidia</a:t>
            </a:r>
            <a:r>
              <a:rPr lang="en-US" dirty="0" smtClean="0"/>
              <a:t> GPU!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open-standards  equivalent (</a:t>
            </a:r>
            <a:r>
              <a:rPr lang="en-US" dirty="0" err="1" smtClean="0"/>
              <a:t>OpenCL</a:t>
            </a:r>
            <a:r>
              <a:rPr lang="en-US" dirty="0" smtClean="0"/>
              <a:t>) not as well supported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Various other proprietary options (Metal, DirectX,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the future Vulcan may be the answer!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smtClean="0"/>
              <a:t>Why CUDA?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Our first CUDA program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397" y="1752600"/>
            <a:ext cx="777240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 err="1"/>
              <a:t>import</a:t>
            </a:r>
            <a:r>
              <a:rPr lang="es-ES" sz="1200" i="1" dirty="0"/>
              <a:t> </a:t>
            </a:r>
            <a:r>
              <a:rPr lang="es-ES" sz="1200" i="1" dirty="0" err="1"/>
              <a:t>pycuda.driver</a:t>
            </a:r>
            <a:r>
              <a:rPr lang="es-ES" sz="1200" i="1" dirty="0"/>
              <a:t> as </a:t>
            </a:r>
            <a:r>
              <a:rPr lang="es-ES" sz="1200" i="1" dirty="0" err="1"/>
              <a:t>cuda</a:t>
            </a:r>
            <a:endParaRPr lang="es-ES" sz="1200" i="1" dirty="0"/>
          </a:p>
          <a:p>
            <a:r>
              <a:rPr lang="es-ES" sz="1200" i="1" dirty="0" err="1"/>
              <a:t>import</a:t>
            </a:r>
            <a:r>
              <a:rPr lang="es-ES" sz="1200" i="1" dirty="0"/>
              <a:t> </a:t>
            </a:r>
            <a:r>
              <a:rPr lang="es-ES" sz="1200" i="1" dirty="0" err="1"/>
              <a:t>pycuda.autoinit</a:t>
            </a:r>
            <a:endParaRPr lang="es-ES" sz="1200" i="1" dirty="0"/>
          </a:p>
          <a:p>
            <a:r>
              <a:rPr lang="es-ES" sz="1200" i="1" dirty="0" err="1"/>
              <a:t>from</a:t>
            </a:r>
            <a:r>
              <a:rPr lang="es-ES" sz="1200" i="1" dirty="0"/>
              <a:t> </a:t>
            </a:r>
            <a:r>
              <a:rPr lang="es-ES" sz="1200" i="1" dirty="0" err="1"/>
              <a:t>pycuda.compiler</a:t>
            </a:r>
            <a:r>
              <a:rPr lang="es-ES" sz="1200" i="1" dirty="0"/>
              <a:t> </a:t>
            </a:r>
            <a:r>
              <a:rPr lang="es-ES" sz="1200" i="1" dirty="0" err="1"/>
              <a:t>import</a:t>
            </a:r>
            <a:r>
              <a:rPr lang="es-ES" sz="1200" i="1" dirty="0"/>
              <a:t> </a:t>
            </a:r>
            <a:r>
              <a:rPr lang="es-ES" sz="1200" i="1" dirty="0" err="1"/>
              <a:t>SourceModule</a:t>
            </a:r>
            <a:endParaRPr lang="es-ES" sz="1200" i="1" dirty="0"/>
          </a:p>
          <a:p>
            <a:endParaRPr lang="es-ES" sz="1200" i="1" dirty="0"/>
          </a:p>
          <a:p>
            <a:r>
              <a:rPr lang="es-ES" sz="1200" i="1" dirty="0" err="1"/>
              <a:t>import</a:t>
            </a:r>
            <a:r>
              <a:rPr lang="es-ES" sz="1200" i="1" dirty="0"/>
              <a:t> </a:t>
            </a:r>
            <a:r>
              <a:rPr lang="es-ES" sz="1200" i="1" dirty="0" err="1"/>
              <a:t>numpy</a:t>
            </a:r>
            <a:endParaRPr lang="es-ES" sz="1200" i="1" dirty="0"/>
          </a:p>
          <a:p>
            <a:r>
              <a:rPr lang="es-ES" sz="1200" i="1" dirty="0" err="1"/>
              <a:t>myNumbers</a:t>
            </a:r>
            <a:r>
              <a:rPr lang="es-ES" sz="1200" i="1" dirty="0"/>
              <a:t> = </a:t>
            </a:r>
            <a:r>
              <a:rPr lang="es-ES" sz="1200" i="1" dirty="0" err="1"/>
              <a:t>numpy.random.randn</a:t>
            </a:r>
            <a:r>
              <a:rPr lang="es-ES" sz="1200" i="1" dirty="0"/>
              <a:t>(128,128)</a:t>
            </a:r>
          </a:p>
          <a:p>
            <a:r>
              <a:rPr lang="es-ES" sz="1200" i="1" dirty="0" err="1"/>
              <a:t>myNumbers</a:t>
            </a:r>
            <a:r>
              <a:rPr lang="es-ES" sz="1200" i="1" dirty="0"/>
              <a:t> = </a:t>
            </a:r>
            <a:r>
              <a:rPr lang="es-ES" sz="1200" i="1" dirty="0" err="1"/>
              <a:t>myNumbers.astype</a:t>
            </a:r>
            <a:r>
              <a:rPr lang="es-ES" sz="1200" i="1" dirty="0"/>
              <a:t>(numpy.float32)</a:t>
            </a:r>
          </a:p>
          <a:p>
            <a:endParaRPr lang="es-ES" sz="1200" i="1" dirty="0"/>
          </a:p>
          <a:p>
            <a:r>
              <a:rPr lang="es-ES" sz="1200" i="1" dirty="0" err="1"/>
              <a:t>gpuBuffer</a:t>
            </a:r>
            <a:r>
              <a:rPr lang="es-ES" sz="1200" i="1" dirty="0"/>
              <a:t> = </a:t>
            </a:r>
            <a:r>
              <a:rPr lang="es-ES" sz="1200" i="1" dirty="0" err="1"/>
              <a:t>cuda.mem_alloc</a:t>
            </a:r>
            <a:r>
              <a:rPr lang="es-ES" sz="1200" i="1" dirty="0"/>
              <a:t>(</a:t>
            </a:r>
            <a:r>
              <a:rPr lang="es-ES" sz="1200" i="1" dirty="0" err="1"/>
              <a:t>myNumbers.nbytes</a:t>
            </a:r>
            <a:r>
              <a:rPr lang="es-ES" sz="1200" i="1" dirty="0"/>
              <a:t>)</a:t>
            </a:r>
          </a:p>
          <a:p>
            <a:r>
              <a:rPr lang="es-ES" sz="1200" i="1" dirty="0" err="1"/>
              <a:t>cuda.memcpy_htod</a:t>
            </a:r>
            <a:r>
              <a:rPr lang="es-ES" sz="1200" i="1" dirty="0"/>
              <a:t>(</a:t>
            </a:r>
            <a:r>
              <a:rPr lang="es-ES" sz="1200" i="1" dirty="0" err="1"/>
              <a:t>gpuBuffer</a:t>
            </a:r>
            <a:r>
              <a:rPr lang="es-ES" sz="1200" i="1" dirty="0"/>
              <a:t>, </a:t>
            </a:r>
            <a:r>
              <a:rPr lang="es-ES" sz="1200" i="1" dirty="0" err="1"/>
              <a:t>myNumbers</a:t>
            </a:r>
            <a:r>
              <a:rPr lang="es-ES" sz="1200" i="1" dirty="0"/>
              <a:t>)</a:t>
            </a:r>
          </a:p>
          <a:p>
            <a:endParaRPr lang="es-ES" sz="1200" i="1" dirty="0"/>
          </a:p>
          <a:p>
            <a:r>
              <a:rPr lang="es-ES" sz="1200" i="1" dirty="0" err="1"/>
              <a:t>mod</a:t>
            </a:r>
            <a:r>
              <a:rPr lang="es-ES" sz="1200" i="1" dirty="0"/>
              <a:t> = </a:t>
            </a:r>
            <a:r>
              <a:rPr lang="es-ES" sz="1200" i="1" dirty="0" err="1"/>
              <a:t>SourceModule</a:t>
            </a:r>
            <a:r>
              <a:rPr lang="es-ES" sz="1200" i="1" dirty="0"/>
              <a:t>("""</a:t>
            </a:r>
          </a:p>
          <a:p>
            <a:r>
              <a:rPr lang="es-ES" sz="1200" i="1" dirty="0"/>
              <a:t>  __global__ </a:t>
            </a:r>
            <a:r>
              <a:rPr lang="es-ES" sz="1200" i="1" dirty="0" err="1"/>
              <a:t>void</a:t>
            </a:r>
            <a:r>
              <a:rPr lang="es-ES" sz="1200" i="1" dirty="0"/>
              <a:t> </a:t>
            </a:r>
            <a:r>
              <a:rPr lang="es-ES" sz="1200" i="1" dirty="0" err="1"/>
              <a:t>squareArray</a:t>
            </a:r>
            <a:r>
              <a:rPr lang="es-ES" sz="1200" i="1" dirty="0"/>
              <a:t>(</a:t>
            </a:r>
            <a:r>
              <a:rPr lang="es-ES" sz="1200" i="1" dirty="0" err="1"/>
              <a:t>float</a:t>
            </a:r>
            <a:r>
              <a:rPr lang="es-ES" sz="1200" i="1" dirty="0"/>
              <a:t> *a)</a:t>
            </a:r>
          </a:p>
          <a:p>
            <a:r>
              <a:rPr lang="es-ES" sz="1200" i="1" dirty="0"/>
              <a:t>  {</a:t>
            </a:r>
          </a:p>
          <a:p>
            <a:r>
              <a:rPr lang="es-ES" sz="1200" i="1" dirty="0"/>
              <a:t>    </a:t>
            </a:r>
            <a:r>
              <a:rPr lang="es-ES" sz="1200" i="1" dirty="0" err="1"/>
              <a:t>int</a:t>
            </a:r>
            <a:r>
              <a:rPr lang="es-ES" sz="1200" i="1" dirty="0"/>
              <a:t> </a:t>
            </a:r>
            <a:r>
              <a:rPr lang="es-ES" sz="1200" i="1" dirty="0" err="1"/>
              <a:t>blockId</a:t>
            </a:r>
            <a:r>
              <a:rPr lang="es-ES" sz="1200" i="1" dirty="0"/>
              <a:t> = </a:t>
            </a:r>
            <a:r>
              <a:rPr lang="es-ES" sz="1200" i="1" dirty="0" err="1"/>
              <a:t>blockIdx.x</a:t>
            </a:r>
            <a:r>
              <a:rPr lang="es-ES" sz="1200" i="1" dirty="0"/>
              <a:t> + </a:t>
            </a:r>
            <a:r>
              <a:rPr lang="es-ES" sz="1200" i="1" dirty="0" err="1"/>
              <a:t>blockIdx.y</a:t>
            </a:r>
            <a:r>
              <a:rPr lang="es-ES" sz="1200" i="1" dirty="0"/>
              <a:t> * </a:t>
            </a:r>
            <a:r>
              <a:rPr lang="es-ES" sz="1200" i="1" dirty="0" err="1"/>
              <a:t>gridDim.x</a:t>
            </a:r>
            <a:r>
              <a:rPr lang="es-ES" sz="1200" i="1" dirty="0"/>
              <a:t>;</a:t>
            </a:r>
          </a:p>
          <a:p>
            <a:r>
              <a:rPr lang="es-ES" sz="1200" i="1" dirty="0" smtClean="0"/>
              <a:t>    </a:t>
            </a:r>
            <a:r>
              <a:rPr lang="es-ES" sz="1200" i="1" dirty="0" err="1" smtClean="0"/>
              <a:t>int</a:t>
            </a:r>
            <a:r>
              <a:rPr lang="es-ES" sz="1200" i="1" dirty="0" smtClean="0"/>
              <a:t> </a:t>
            </a:r>
            <a:r>
              <a:rPr lang="es-ES" sz="1200" i="1" dirty="0" err="1"/>
              <a:t>threadId</a:t>
            </a:r>
            <a:r>
              <a:rPr lang="es-ES" sz="1200" i="1" dirty="0"/>
              <a:t> = </a:t>
            </a:r>
            <a:r>
              <a:rPr lang="es-ES" sz="1200" i="1" dirty="0" err="1"/>
              <a:t>blockId</a:t>
            </a:r>
            <a:r>
              <a:rPr lang="es-ES" sz="1200" i="1" dirty="0"/>
              <a:t> * (</a:t>
            </a:r>
            <a:r>
              <a:rPr lang="es-ES" sz="1200" i="1" dirty="0" err="1"/>
              <a:t>blockDim.x</a:t>
            </a:r>
            <a:r>
              <a:rPr lang="es-ES" sz="1200" i="1" dirty="0"/>
              <a:t> * </a:t>
            </a:r>
            <a:r>
              <a:rPr lang="es-ES" sz="1200" i="1" dirty="0" err="1"/>
              <a:t>blockDim.y</a:t>
            </a:r>
            <a:r>
              <a:rPr lang="es-ES" sz="1200" i="1" dirty="0"/>
              <a:t>) + (</a:t>
            </a:r>
            <a:r>
              <a:rPr lang="es-ES" sz="1200" i="1" dirty="0" err="1"/>
              <a:t>threadIdx.y</a:t>
            </a:r>
            <a:r>
              <a:rPr lang="es-ES" sz="1200" i="1" dirty="0"/>
              <a:t> * </a:t>
            </a:r>
            <a:r>
              <a:rPr lang="es-ES" sz="1200" i="1" dirty="0" err="1"/>
              <a:t>blockDim.x</a:t>
            </a:r>
            <a:r>
              <a:rPr lang="es-ES" sz="1200" i="1" dirty="0"/>
              <a:t>) + </a:t>
            </a:r>
            <a:r>
              <a:rPr lang="es-ES" sz="1200" i="1" dirty="0" err="1"/>
              <a:t>threadIdx.x</a:t>
            </a:r>
            <a:r>
              <a:rPr lang="es-ES" sz="1200" i="1" dirty="0"/>
              <a:t>;</a:t>
            </a:r>
          </a:p>
          <a:p>
            <a:r>
              <a:rPr lang="es-ES" sz="1200" i="1" dirty="0"/>
              <a:t>    a[</a:t>
            </a:r>
            <a:r>
              <a:rPr lang="es-ES" sz="1200" i="1" dirty="0" err="1"/>
              <a:t>threadId</a:t>
            </a:r>
            <a:r>
              <a:rPr lang="es-ES" sz="1200" i="1" dirty="0"/>
              <a:t>] *= a[</a:t>
            </a:r>
            <a:r>
              <a:rPr lang="es-ES" sz="1200" i="1" dirty="0" err="1"/>
              <a:t>threadId</a:t>
            </a:r>
            <a:r>
              <a:rPr lang="es-ES" sz="1200" i="1" dirty="0"/>
              <a:t>];</a:t>
            </a:r>
          </a:p>
          <a:p>
            <a:r>
              <a:rPr lang="es-ES" sz="1200" i="1" dirty="0"/>
              <a:t>  }</a:t>
            </a:r>
          </a:p>
          <a:p>
            <a:r>
              <a:rPr lang="es-ES" sz="1200" i="1" dirty="0"/>
              <a:t>  """)</a:t>
            </a:r>
          </a:p>
          <a:p>
            <a:endParaRPr lang="es-ES" sz="1200" i="1" dirty="0"/>
          </a:p>
          <a:p>
            <a:r>
              <a:rPr lang="es-ES" sz="1200" i="1" dirty="0"/>
              <a:t>  </a:t>
            </a:r>
          </a:p>
          <a:p>
            <a:r>
              <a:rPr lang="es-ES" sz="1200" i="1" dirty="0" err="1"/>
              <a:t>squareFunc</a:t>
            </a:r>
            <a:r>
              <a:rPr lang="es-ES" sz="1200" i="1" dirty="0"/>
              <a:t> = </a:t>
            </a:r>
            <a:r>
              <a:rPr lang="es-ES" sz="1200" i="1" dirty="0" err="1"/>
              <a:t>mod.get_function</a:t>
            </a:r>
            <a:r>
              <a:rPr lang="es-ES" sz="1200" i="1" dirty="0"/>
              <a:t>("</a:t>
            </a:r>
            <a:r>
              <a:rPr lang="es-ES" sz="1200" i="1" dirty="0" err="1"/>
              <a:t>squareArray</a:t>
            </a:r>
            <a:r>
              <a:rPr lang="es-ES" sz="1200" i="1" dirty="0"/>
              <a:t>")</a:t>
            </a:r>
          </a:p>
          <a:p>
            <a:r>
              <a:rPr lang="es-ES" sz="1200" i="1" dirty="0" err="1"/>
              <a:t>squareFunc</a:t>
            </a:r>
            <a:r>
              <a:rPr lang="es-ES" sz="1200" i="1" dirty="0"/>
              <a:t>(</a:t>
            </a:r>
            <a:r>
              <a:rPr lang="es-ES" sz="1200" i="1" dirty="0" err="1"/>
              <a:t>gpuBuffer</a:t>
            </a:r>
            <a:r>
              <a:rPr lang="es-ES" sz="1200" i="1" dirty="0"/>
              <a:t>, block=(16,16,1), </a:t>
            </a:r>
            <a:r>
              <a:rPr lang="es-ES" sz="1200" i="1" dirty="0" err="1"/>
              <a:t>grid</a:t>
            </a:r>
            <a:r>
              <a:rPr lang="es-ES" sz="1200" i="1" dirty="0"/>
              <a:t>=(8,8,1))</a:t>
            </a:r>
          </a:p>
          <a:p>
            <a:endParaRPr lang="es-ES" sz="1200" i="1" dirty="0"/>
          </a:p>
          <a:p>
            <a:r>
              <a:rPr lang="es-ES" sz="1200" i="1" dirty="0" err="1"/>
              <a:t>myResults</a:t>
            </a:r>
            <a:r>
              <a:rPr lang="es-ES" sz="1200" i="1" dirty="0"/>
              <a:t> = </a:t>
            </a:r>
            <a:r>
              <a:rPr lang="es-ES" sz="1200" i="1" dirty="0" err="1"/>
              <a:t>numpy.empty</a:t>
            </a:r>
            <a:r>
              <a:rPr lang="es-ES" sz="1200" i="1" dirty="0"/>
              <a:t>([128,128], </a:t>
            </a:r>
            <a:r>
              <a:rPr lang="es-ES" sz="1200" i="1" dirty="0" err="1"/>
              <a:t>dtype</a:t>
            </a:r>
            <a:r>
              <a:rPr lang="es-ES" sz="1200" i="1" dirty="0"/>
              <a:t>=numpy.float32)</a:t>
            </a:r>
          </a:p>
          <a:p>
            <a:r>
              <a:rPr lang="es-ES" sz="1200" i="1" dirty="0" err="1"/>
              <a:t>cuda.memcpy_dtoh</a:t>
            </a:r>
            <a:r>
              <a:rPr lang="es-ES" sz="1200" i="1" dirty="0"/>
              <a:t>(</a:t>
            </a:r>
            <a:r>
              <a:rPr lang="es-ES" sz="1200" i="1" dirty="0" err="1"/>
              <a:t>myResults</a:t>
            </a:r>
            <a:r>
              <a:rPr lang="es-ES" sz="1200" i="1" dirty="0"/>
              <a:t>, </a:t>
            </a:r>
            <a:r>
              <a:rPr lang="es-ES" sz="1200" i="1" dirty="0" err="1"/>
              <a:t>gpuBuffer</a:t>
            </a:r>
            <a:r>
              <a:rPr lang="es-ES" sz="1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Importing module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5917" y="1752599"/>
            <a:ext cx="7772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i="1" dirty="0" err="1"/>
              <a:t>import</a:t>
            </a:r>
            <a:r>
              <a:rPr lang="es-ES" sz="1600" i="1" dirty="0"/>
              <a:t> </a:t>
            </a:r>
            <a:r>
              <a:rPr lang="es-ES" sz="1600" i="1" dirty="0" err="1"/>
              <a:t>pycuda.driver</a:t>
            </a:r>
            <a:r>
              <a:rPr lang="es-ES" sz="1600" i="1" dirty="0"/>
              <a:t> as </a:t>
            </a:r>
            <a:r>
              <a:rPr lang="es-ES" sz="1600" i="1" dirty="0" err="1"/>
              <a:t>cuda</a:t>
            </a:r>
            <a:endParaRPr lang="es-ES" sz="1600" i="1" dirty="0"/>
          </a:p>
          <a:p>
            <a:r>
              <a:rPr lang="es-ES" sz="1600" i="1" dirty="0" err="1"/>
              <a:t>import</a:t>
            </a:r>
            <a:r>
              <a:rPr lang="es-ES" sz="1600" i="1" dirty="0"/>
              <a:t> </a:t>
            </a:r>
            <a:r>
              <a:rPr lang="es-ES" sz="1600" i="1" dirty="0" err="1"/>
              <a:t>pycuda.autoinit</a:t>
            </a:r>
            <a:endParaRPr lang="es-ES" sz="1600" i="1" dirty="0"/>
          </a:p>
          <a:p>
            <a:r>
              <a:rPr lang="es-ES" sz="1600" i="1" dirty="0" err="1"/>
              <a:t>from</a:t>
            </a:r>
            <a:r>
              <a:rPr lang="es-ES" sz="1600" i="1" dirty="0"/>
              <a:t> </a:t>
            </a:r>
            <a:r>
              <a:rPr lang="es-ES" sz="1600" i="1" dirty="0" err="1"/>
              <a:t>pycuda.compiler</a:t>
            </a:r>
            <a:r>
              <a:rPr lang="es-ES" sz="1600" i="1" dirty="0"/>
              <a:t> </a:t>
            </a:r>
            <a:r>
              <a:rPr lang="es-ES" sz="1600" i="1" dirty="0" err="1"/>
              <a:t>import</a:t>
            </a:r>
            <a:r>
              <a:rPr lang="es-ES" sz="1600" i="1" dirty="0"/>
              <a:t> </a:t>
            </a:r>
            <a:r>
              <a:rPr lang="es-ES" sz="1600" i="1" dirty="0" err="1" smtClean="0"/>
              <a:t>SourceModule</a:t>
            </a:r>
            <a:endParaRPr lang="es-ES" sz="1600" i="1" dirty="0" smtClean="0"/>
          </a:p>
          <a:p>
            <a:r>
              <a:rPr lang="es-ES" sz="1600" i="1" dirty="0" err="1"/>
              <a:t>import</a:t>
            </a:r>
            <a:r>
              <a:rPr lang="es-ES" sz="1600" i="1" dirty="0"/>
              <a:t> </a:t>
            </a:r>
            <a:r>
              <a:rPr lang="es-ES" sz="1600" i="1" dirty="0" err="1"/>
              <a:t>numpy</a:t>
            </a:r>
            <a:endParaRPr lang="es-ES" sz="1600" i="1" dirty="0"/>
          </a:p>
          <a:p>
            <a:endParaRPr lang="es-ES" sz="1600" i="1" dirty="0"/>
          </a:p>
          <a:p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1395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Getting the data to the GPU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0357" y="2667000"/>
            <a:ext cx="77724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i="1" dirty="0" err="1"/>
              <a:t>myNumbers</a:t>
            </a:r>
            <a:r>
              <a:rPr lang="es-ES" sz="1600" i="1" dirty="0"/>
              <a:t> = </a:t>
            </a:r>
            <a:r>
              <a:rPr lang="es-ES" sz="1600" i="1" dirty="0" err="1"/>
              <a:t>numpy.random.randn</a:t>
            </a:r>
            <a:r>
              <a:rPr lang="es-ES" sz="1600" i="1" dirty="0"/>
              <a:t>(128,128)</a:t>
            </a:r>
          </a:p>
          <a:p>
            <a:r>
              <a:rPr lang="es-ES" sz="1600" i="1" dirty="0" err="1"/>
              <a:t>myNumbers</a:t>
            </a:r>
            <a:r>
              <a:rPr lang="es-ES" sz="1600" i="1" dirty="0"/>
              <a:t> = </a:t>
            </a:r>
            <a:r>
              <a:rPr lang="es-ES" sz="1600" i="1" dirty="0" err="1"/>
              <a:t>myNumbers.astype</a:t>
            </a:r>
            <a:r>
              <a:rPr lang="es-ES" sz="1600" i="1" dirty="0"/>
              <a:t>(numpy.float32)</a:t>
            </a:r>
          </a:p>
          <a:p>
            <a:endParaRPr lang="es-ES" sz="1600" i="1" dirty="0"/>
          </a:p>
          <a:p>
            <a:r>
              <a:rPr lang="es-ES" sz="1600" i="1" dirty="0" err="1"/>
              <a:t>gpuBuffer</a:t>
            </a:r>
            <a:r>
              <a:rPr lang="es-ES" sz="1600" i="1" dirty="0"/>
              <a:t> = </a:t>
            </a:r>
            <a:r>
              <a:rPr lang="es-ES" sz="1600" i="1" dirty="0" err="1"/>
              <a:t>cuda.mem_alloc</a:t>
            </a:r>
            <a:r>
              <a:rPr lang="es-ES" sz="1600" i="1" dirty="0"/>
              <a:t>(</a:t>
            </a:r>
            <a:r>
              <a:rPr lang="es-ES" sz="1600" i="1" dirty="0" err="1"/>
              <a:t>myNumbers.nbytes</a:t>
            </a:r>
            <a:r>
              <a:rPr lang="es-ES" sz="1600" i="1" dirty="0"/>
              <a:t>)</a:t>
            </a:r>
          </a:p>
          <a:p>
            <a:r>
              <a:rPr lang="es-ES" sz="1600" i="1" dirty="0" err="1"/>
              <a:t>cuda.memcpy_htod</a:t>
            </a:r>
            <a:r>
              <a:rPr lang="es-ES" sz="1600" i="1" dirty="0"/>
              <a:t>(</a:t>
            </a:r>
            <a:r>
              <a:rPr lang="es-ES" sz="1600" i="1" dirty="0" err="1"/>
              <a:t>gpuBuffer</a:t>
            </a:r>
            <a:r>
              <a:rPr lang="es-ES" sz="1600" i="1" dirty="0"/>
              <a:t>, </a:t>
            </a:r>
            <a:r>
              <a:rPr lang="es-ES" sz="1600" i="1" dirty="0" err="1"/>
              <a:t>myNumbers</a:t>
            </a:r>
            <a:r>
              <a:rPr lang="es-ES" sz="1600" i="1" dirty="0"/>
              <a:t>)</a:t>
            </a:r>
          </a:p>
          <a:p>
            <a:endParaRPr lang="es-ES" sz="1600" i="1" dirty="0"/>
          </a:p>
          <a:p>
            <a:endParaRPr lang="es-E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1376676" y="1851690"/>
            <a:ext cx="6929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device is the GPU and its associated memory</a:t>
            </a:r>
          </a:p>
          <a:p>
            <a:r>
              <a:rPr lang="en-US" dirty="0" smtClean="0"/>
              <a:t>The host is the CPU and its associated memory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Getting it back to the </a:t>
            </a:r>
            <a:r>
              <a:rPr lang="en-US" dirty="0"/>
              <a:t>C</a:t>
            </a:r>
            <a:r>
              <a:rPr lang="en-US" dirty="0" smtClean="0"/>
              <a:t>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5916" y="2514600"/>
            <a:ext cx="77724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i="1" dirty="0" err="1" smtClean="0"/>
              <a:t>myResults</a:t>
            </a:r>
            <a:r>
              <a:rPr lang="es-ES" sz="1600" i="1" dirty="0" smtClean="0"/>
              <a:t> </a:t>
            </a:r>
            <a:r>
              <a:rPr lang="es-ES" sz="1600" i="1" dirty="0"/>
              <a:t>= </a:t>
            </a:r>
            <a:r>
              <a:rPr lang="es-ES" sz="1600" i="1" dirty="0" err="1"/>
              <a:t>numpy.empty</a:t>
            </a:r>
            <a:r>
              <a:rPr lang="es-ES" sz="1600" i="1" dirty="0"/>
              <a:t>([128,128], </a:t>
            </a:r>
            <a:r>
              <a:rPr lang="es-ES" sz="1600" i="1" dirty="0" err="1"/>
              <a:t>dtype</a:t>
            </a:r>
            <a:r>
              <a:rPr lang="es-ES" sz="1600" i="1" dirty="0"/>
              <a:t>=numpy.float32)</a:t>
            </a:r>
          </a:p>
          <a:p>
            <a:r>
              <a:rPr lang="es-ES" sz="1600" i="1" dirty="0" err="1"/>
              <a:t>cuda.memcpy_dtoh</a:t>
            </a:r>
            <a:r>
              <a:rPr lang="es-ES" sz="1600" i="1" dirty="0"/>
              <a:t>(</a:t>
            </a:r>
            <a:r>
              <a:rPr lang="es-ES" sz="1600" i="1" dirty="0" err="1"/>
              <a:t>myResults</a:t>
            </a:r>
            <a:r>
              <a:rPr lang="es-ES" sz="1600" i="1" dirty="0"/>
              <a:t>, </a:t>
            </a:r>
            <a:r>
              <a:rPr lang="es-ES" sz="1600" i="1" dirty="0" err="1"/>
              <a:t>gpuBuffer</a:t>
            </a:r>
            <a:r>
              <a:rPr lang="es-ES" sz="1600" i="1" dirty="0"/>
              <a:t>)</a:t>
            </a:r>
          </a:p>
          <a:p>
            <a:endParaRPr lang="es-ES" sz="1600" i="1" dirty="0"/>
          </a:p>
          <a:p>
            <a:endParaRPr lang="es-E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1376676" y="1851690"/>
            <a:ext cx="6929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running our CUDA code we have to copy data back to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The kernel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5917" y="1752599"/>
            <a:ext cx="74980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i="1" dirty="0" err="1"/>
              <a:t>mod</a:t>
            </a:r>
            <a:r>
              <a:rPr lang="es-ES" sz="1600" i="1" dirty="0"/>
              <a:t> = </a:t>
            </a:r>
            <a:r>
              <a:rPr lang="es-ES" sz="1600" i="1" dirty="0" err="1"/>
              <a:t>SourceModule</a:t>
            </a:r>
            <a:r>
              <a:rPr lang="es-ES" sz="1600" i="1" dirty="0"/>
              <a:t>("""</a:t>
            </a:r>
          </a:p>
          <a:p>
            <a:r>
              <a:rPr lang="es-ES" sz="1600" i="1" dirty="0"/>
              <a:t>  __global__ </a:t>
            </a:r>
            <a:r>
              <a:rPr lang="es-ES" sz="1600" i="1" dirty="0" err="1"/>
              <a:t>void</a:t>
            </a:r>
            <a:r>
              <a:rPr lang="es-ES" sz="1600" i="1" dirty="0"/>
              <a:t> </a:t>
            </a:r>
            <a:r>
              <a:rPr lang="es-ES" sz="1600" i="1" dirty="0" err="1"/>
              <a:t>squareArray</a:t>
            </a:r>
            <a:r>
              <a:rPr lang="es-ES" sz="1600" i="1" dirty="0"/>
              <a:t>(</a:t>
            </a:r>
            <a:r>
              <a:rPr lang="es-ES" sz="1600" i="1" dirty="0" err="1"/>
              <a:t>float</a:t>
            </a:r>
            <a:r>
              <a:rPr lang="es-ES" sz="1600" i="1" dirty="0"/>
              <a:t> *a)</a:t>
            </a:r>
          </a:p>
          <a:p>
            <a:r>
              <a:rPr lang="es-ES" sz="1600" i="1" dirty="0"/>
              <a:t>  {</a:t>
            </a:r>
          </a:p>
          <a:p>
            <a:r>
              <a:rPr lang="es-ES" sz="1600" i="1" dirty="0"/>
              <a:t>    </a:t>
            </a:r>
            <a:r>
              <a:rPr lang="es-ES" sz="1600" i="1" dirty="0" err="1"/>
              <a:t>int</a:t>
            </a:r>
            <a:r>
              <a:rPr lang="es-ES" sz="1600" i="1" dirty="0"/>
              <a:t> </a:t>
            </a:r>
            <a:r>
              <a:rPr lang="es-ES" sz="1600" i="1" dirty="0" err="1"/>
              <a:t>blockId</a:t>
            </a:r>
            <a:r>
              <a:rPr lang="es-ES" sz="1600" i="1" dirty="0"/>
              <a:t> = </a:t>
            </a:r>
            <a:r>
              <a:rPr lang="es-ES" sz="1600" i="1" dirty="0" err="1"/>
              <a:t>blockIdx.x</a:t>
            </a:r>
            <a:r>
              <a:rPr lang="es-ES" sz="1600" i="1" dirty="0"/>
              <a:t> + </a:t>
            </a:r>
            <a:r>
              <a:rPr lang="es-ES" sz="1600" i="1" dirty="0" err="1"/>
              <a:t>blockIdx.y</a:t>
            </a:r>
            <a:r>
              <a:rPr lang="es-ES" sz="1600" i="1" dirty="0"/>
              <a:t> * </a:t>
            </a:r>
            <a:r>
              <a:rPr lang="es-ES" sz="1600" i="1" dirty="0" err="1"/>
              <a:t>gridDim.x</a:t>
            </a:r>
            <a:r>
              <a:rPr lang="es-ES" sz="1600" i="1" dirty="0"/>
              <a:t>;</a:t>
            </a:r>
          </a:p>
          <a:p>
            <a:r>
              <a:rPr lang="es-ES" sz="1600" i="1" dirty="0"/>
              <a:t>    </a:t>
            </a:r>
            <a:r>
              <a:rPr lang="es-ES" sz="1600" i="1" dirty="0" err="1"/>
              <a:t>int</a:t>
            </a:r>
            <a:r>
              <a:rPr lang="es-ES" sz="1600" i="1" dirty="0"/>
              <a:t> </a:t>
            </a:r>
            <a:r>
              <a:rPr lang="es-ES" sz="1600" i="1" dirty="0" err="1"/>
              <a:t>threadId</a:t>
            </a:r>
            <a:r>
              <a:rPr lang="es-ES" sz="1600" i="1" dirty="0"/>
              <a:t> = </a:t>
            </a:r>
            <a:r>
              <a:rPr lang="es-ES" sz="1600" i="1" dirty="0" err="1"/>
              <a:t>blockId</a:t>
            </a:r>
            <a:r>
              <a:rPr lang="es-ES" sz="1600" i="1" dirty="0"/>
              <a:t> * (</a:t>
            </a:r>
            <a:r>
              <a:rPr lang="es-ES" sz="1600" i="1" dirty="0" err="1"/>
              <a:t>blockDim.x</a:t>
            </a:r>
            <a:r>
              <a:rPr lang="es-ES" sz="1600" i="1" dirty="0"/>
              <a:t> * </a:t>
            </a:r>
            <a:r>
              <a:rPr lang="es-ES" sz="1600" i="1" dirty="0" err="1"/>
              <a:t>blockDim.y</a:t>
            </a:r>
            <a:r>
              <a:rPr lang="es-ES" sz="1600" i="1" dirty="0"/>
              <a:t>) + (</a:t>
            </a:r>
            <a:r>
              <a:rPr lang="es-ES" sz="1600" i="1" dirty="0" err="1"/>
              <a:t>threadIdx.y</a:t>
            </a:r>
            <a:r>
              <a:rPr lang="es-ES" sz="1600" i="1" dirty="0"/>
              <a:t> * </a:t>
            </a:r>
            <a:r>
              <a:rPr lang="es-ES" sz="1600" i="1" dirty="0" err="1"/>
              <a:t>blockDim.x</a:t>
            </a:r>
            <a:r>
              <a:rPr lang="es-ES" sz="1600" i="1" dirty="0"/>
              <a:t>) + </a:t>
            </a:r>
            <a:r>
              <a:rPr lang="es-ES" sz="1600" i="1" dirty="0" err="1"/>
              <a:t>threadIdx.x</a:t>
            </a:r>
            <a:r>
              <a:rPr lang="es-ES" sz="1600" i="1" dirty="0"/>
              <a:t>;</a:t>
            </a:r>
          </a:p>
          <a:p>
            <a:r>
              <a:rPr lang="es-ES" sz="1600" i="1" dirty="0"/>
              <a:t>    a[</a:t>
            </a:r>
            <a:r>
              <a:rPr lang="es-ES" sz="1600" i="1" dirty="0" err="1"/>
              <a:t>threadId</a:t>
            </a:r>
            <a:r>
              <a:rPr lang="es-ES" sz="1600" i="1" dirty="0"/>
              <a:t>] *= a[</a:t>
            </a:r>
            <a:r>
              <a:rPr lang="es-ES" sz="1600" i="1" dirty="0" err="1"/>
              <a:t>threadId</a:t>
            </a:r>
            <a:r>
              <a:rPr lang="es-ES" sz="1600" i="1" dirty="0"/>
              <a:t>];</a:t>
            </a:r>
          </a:p>
          <a:p>
            <a:r>
              <a:rPr lang="es-ES" sz="1600" i="1" dirty="0"/>
              <a:t>  }</a:t>
            </a:r>
          </a:p>
          <a:p>
            <a:r>
              <a:rPr lang="es-ES" sz="1600" i="1" dirty="0"/>
              <a:t>  </a:t>
            </a:r>
            <a:r>
              <a:rPr lang="es-ES" sz="1600" i="1" dirty="0" smtClean="0"/>
              <a:t>""")</a:t>
            </a:r>
            <a:endParaRPr lang="es-ES" sz="1600" i="1" dirty="0"/>
          </a:p>
          <a:p>
            <a:r>
              <a:rPr lang="es-ES" sz="1600" i="1" dirty="0"/>
              <a:t>  </a:t>
            </a:r>
          </a:p>
          <a:p>
            <a:r>
              <a:rPr lang="es-ES" sz="1600" i="1" dirty="0" err="1"/>
              <a:t>squareFunc</a:t>
            </a:r>
            <a:r>
              <a:rPr lang="es-ES" sz="1600" i="1" dirty="0"/>
              <a:t> = </a:t>
            </a:r>
            <a:r>
              <a:rPr lang="es-ES" sz="1600" i="1" dirty="0" err="1"/>
              <a:t>mod.get_function</a:t>
            </a:r>
            <a:r>
              <a:rPr lang="es-ES" sz="1600" i="1" dirty="0"/>
              <a:t>("</a:t>
            </a:r>
            <a:r>
              <a:rPr lang="es-ES" sz="1600" i="1" dirty="0" err="1"/>
              <a:t>squareArray</a:t>
            </a:r>
            <a:r>
              <a:rPr lang="es-ES" sz="1600" i="1" dirty="0"/>
              <a:t>")</a:t>
            </a:r>
          </a:p>
          <a:p>
            <a:r>
              <a:rPr lang="es-ES" sz="1600" i="1" dirty="0" err="1"/>
              <a:t>squareFunc</a:t>
            </a:r>
            <a:r>
              <a:rPr lang="es-ES" sz="1600" i="1" dirty="0"/>
              <a:t>(</a:t>
            </a:r>
            <a:r>
              <a:rPr lang="es-ES" sz="1600" i="1" dirty="0" err="1"/>
              <a:t>gpuBuffer</a:t>
            </a:r>
            <a:r>
              <a:rPr lang="es-ES" sz="1600" i="1" dirty="0"/>
              <a:t>, block=(16,16,1</a:t>
            </a:r>
            <a:r>
              <a:rPr lang="es-ES" sz="1600" i="1" dirty="0" smtClean="0"/>
              <a:t>), </a:t>
            </a:r>
            <a:r>
              <a:rPr lang="es-ES" sz="1600" i="1" dirty="0" err="1"/>
              <a:t>grid</a:t>
            </a:r>
            <a:r>
              <a:rPr lang="es-ES" sz="1600" i="1" dirty="0"/>
              <a:t>=(8,8,1))</a:t>
            </a:r>
          </a:p>
          <a:p>
            <a:endParaRPr lang="es-ES" sz="1600" i="1" dirty="0"/>
          </a:p>
          <a:p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10151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The CUDA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597" y="2286000"/>
            <a:ext cx="77724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i="1" dirty="0"/>
              <a:t> __global__ </a:t>
            </a:r>
            <a:r>
              <a:rPr lang="es-ES" sz="1600" i="1" dirty="0" err="1"/>
              <a:t>void</a:t>
            </a:r>
            <a:r>
              <a:rPr lang="es-ES" sz="1600" i="1" dirty="0"/>
              <a:t> </a:t>
            </a:r>
            <a:r>
              <a:rPr lang="es-ES" sz="1600" i="1" dirty="0" err="1"/>
              <a:t>squareArray</a:t>
            </a:r>
            <a:r>
              <a:rPr lang="es-ES" sz="1600" i="1" dirty="0"/>
              <a:t>(</a:t>
            </a:r>
            <a:r>
              <a:rPr lang="es-ES" sz="1600" i="1" dirty="0" err="1"/>
              <a:t>float</a:t>
            </a:r>
            <a:r>
              <a:rPr lang="es-ES" sz="1600" i="1" dirty="0"/>
              <a:t> *a)</a:t>
            </a:r>
          </a:p>
          <a:p>
            <a:r>
              <a:rPr lang="es-ES" sz="1600" i="1" dirty="0"/>
              <a:t>  {</a:t>
            </a:r>
          </a:p>
          <a:p>
            <a:r>
              <a:rPr lang="es-ES" sz="1600" i="1" dirty="0"/>
              <a:t>    </a:t>
            </a:r>
            <a:r>
              <a:rPr lang="es-ES" sz="1600" i="1" dirty="0" err="1"/>
              <a:t>int</a:t>
            </a:r>
            <a:r>
              <a:rPr lang="es-ES" sz="1600" i="1" dirty="0"/>
              <a:t> </a:t>
            </a:r>
            <a:r>
              <a:rPr lang="es-ES" sz="1600" i="1" dirty="0" err="1"/>
              <a:t>blockId</a:t>
            </a:r>
            <a:r>
              <a:rPr lang="es-ES" sz="1600" i="1" dirty="0"/>
              <a:t> = </a:t>
            </a:r>
            <a:r>
              <a:rPr lang="es-ES" sz="1600" i="1" dirty="0" err="1"/>
              <a:t>blockIdx.x</a:t>
            </a:r>
            <a:r>
              <a:rPr lang="es-ES" sz="1600" i="1" dirty="0"/>
              <a:t> + </a:t>
            </a:r>
            <a:r>
              <a:rPr lang="es-ES" sz="1600" i="1" dirty="0" err="1"/>
              <a:t>blockIdx.y</a:t>
            </a:r>
            <a:r>
              <a:rPr lang="es-ES" sz="1600" i="1" dirty="0"/>
              <a:t> * </a:t>
            </a:r>
            <a:r>
              <a:rPr lang="es-ES" sz="1600" i="1" dirty="0" err="1"/>
              <a:t>gridDim.x</a:t>
            </a:r>
            <a:r>
              <a:rPr lang="es-ES" sz="1600" i="1" dirty="0"/>
              <a:t>;</a:t>
            </a:r>
          </a:p>
          <a:p>
            <a:r>
              <a:rPr lang="es-ES" sz="1600" i="1" dirty="0"/>
              <a:t>    </a:t>
            </a:r>
            <a:r>
              <a:rPr lang="es-ES" sz="1600" i="1" dirty="0" err="1"/>
              <a:t>int</a:t>
            </a:r>
            <a:r>
              <a:rPr lang="es-ES" sz="1600" i="1" dirty="0"/>
              <a:t> </a:t>
            </a:r>
            <a:r>
              <a:rPr lang="es-ES" sz="1600" i="1" dirty="0" err="1"/>
              <a:t>threadId</a:t>
            </a:r>
            <a:r>
              <a:rPr lang="es-ES" sz="1600" i="1" dirty="0"/>
              <a:t> = </a:t>
            </a:r>
            <a:r>
              <a:rPr lang="es-ES" sz="1600" i="1" dirty="0" err="1"/>
              <a:t>blockId</a:t>
            </a:r>
            <a:r>
              <a:rPr lang="es-ES" sz="1600" i="1" dirty="0"/>
              <a:t> * (</a:t>
            </a:r>
            <a:r>
              <a:rPr lang="es-ES" sz="1600" i="1" dirty="0" err="1"/>
              <a:t>blockDim.x</a:t>
            </a:r>
            <a:r>
              <a:rPr lang="es-ES" sz="1600" i="1" dirty="0"/>
              <a:t> * </a:t>
            </a:r>
            <a:r>
              <a:rPr lang="es-ES" sz="1600" i="1" dirty="0" err="1"/>
              <a:t>blockDim.y</a:t>
            </a:r>
            <a:r>
              <a:rPr lang="es-ES" sz="1600" i="1" dirty="0"/>
              <a:t>) + (</a:t>
            </a:r>
            <a:r>
              <a:rPr lang="es-ES" sz="1600" i="1" dirty="0" err="1"/>
              <a:t>threadIdx.y</a:t>
            </a:r>
            <a:r>
              <a:rPr lang="es-ES" sz="1600" i="1" dirty="0"/>
              <a:t> * </a:t>
            </a:r>
            <a:r>
              <a:rPr lang="es-ES" sz="1600" i="1" dirty="0" err="1"/>
              <a:t>blockDim.x</a:t>
            </a:r>
            <a:r>
              <a:rPr lang="es-ES" sz="1600" i="1" dirty="0"/>
              <a:t>) + </a:t>
            </a:r>
            <a:r>
              <a:rPr lang="es-ES" sz="1600" i="1" dirty="0" err="1"/>
              <a:t>threadIdx.x</a:t>
            </a:r>
            <a:r>
              <a:rPr lang="es-ES" sz="1600" i="1" dirty="0"/>
              <a:t>;</a:t>
            </a:r>
          </a:p>
          <a:p>
            <a:r>
              <a:rPr lang="es-ES" sz="1600" i="1" dirty="0"/>
              <a:t>    a[</a:t>
            </a:r>
            <a:r>
              <a:rPr lang="es-ES" sz="1600" i="1" dirty="0" err="1"/>
              <a:t>threadId</a:t>
            </a:r>
            <a:r>
              <a:rPr lang="es-ES" sz="1600" i="1" dirty="0"/>
              <a:t>] *= a[</a:t>
            </a:r>
            <a:r>
              <a:rPr lang="es-ES" sz="1600" i="1" dirty="0" err="1"/>
              <a:t>threadId</a:t>
            </a:r>
            <a:r>
              <a:rPr lang="es-ES" sz="1600" i="1" dirty="0"/>
              <a:t>];</a:t>
            </a:r>
          </a:p>
          <a:p>
            <a:r>
              <a:rPr lang="es-ES" sz="1600" i="1" dirty="0"/>
              <a:t>  }</a:t>
            </a:r>
            <a:r>
              <a:rPr lang="es-ES" sz="1600" i="1" dirty="0" smtClean="0"/>
              <a:t>  </a:t>
            </a:r>
            <a:endParaRPr lang="es-ES" sz="1600" i="1" dirty="0"/>
          </a:p>
          <a:p>
            <a:endParaRPr lang="es-ES" sz="1600" i="1" dirty="0"/>
          </a:p>
        </p:txBody>
      </p:sp>
      <p:sp>
        <p:nvSpPr>
          <p:cNvPr id="2" name="Rectangle 1"/>
          <p:cNvSpPr/>
          <p:nvPr/>
        </p:nvSpPr>
        <p:spPr>
          <a:xfrm>
            <a:off x="1376677" y="18516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There is no CUDA language! It’s just 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02" y="2286000"/>
            <a:ext cx="655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I </a:t>
            </a:r>
            <a:r>
              <a:rPr lang="en-US" sz="1600" i="1" dirty="0"/>
              <a:t>went to one who had the reputation of wisdom, and observed to him - his name I need not mention; he was a politician whom I selected for examination - and the result was as follows: When I began to talk with him, I could not help thinking that he was not really wise, although he was thought wise by many, and wiser still by himself; and I went and tried to explain to him that he thought himself wise, but was not really wise; and the consequence was that he hated me, and his enmity was shared by several who were present and heard me. So I left him, saying to myself, as I went away: Well, although I do not suppose that either of us knows anything really beautiful and good, I am better off than he is - for he knows nothing, and thinks that he knows. I neither know nor think that I know. In this latter particular, then, I seem to have slightly the advantage of </a:t>
            </a:r>
            <a:r>
              <a:rPr lang="en-US" sz="1600" i="1" dirty="0" smtClean="0"/>
              <a:t>him.</a:t>
            </a:r>
            <a:endParaRPr lang="en-US" sz="1600" i="1" dirty="0"/>
          </a:p>
        </p:txBody>
      </p:sp>
      <p:pic>
        <p:nvPicPr>
          <p:cNvPr id="1026" name="Picture 2" descr="https://upload.wikimedia.org/wikipedia/commons/7/7a/Waterhouse-Diogen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46780"/>
          <a:stretch/>
        </p:blipFill>
        <p:spPr bwMode="auto">
          <a:xfrm>
            <a:off x="6781800" y="2296064"/>
            <a:ext cx="2039741" cy="337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What Socrates actually said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3064133"/>
            <a:ext cx="144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Socrates!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9692" y="2895600"/>
            <a:ext cx="1674508" cy="337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59692" y="3232666"/>
            <a:ext cx="1674508" cy="9038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59692" y="3264932"/>
            <a:ext cx="1674508" cy="153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Function qualifiers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85169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Three types of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__</a:t>
            </a:r>
            <a:r>
              <a:rPr lang="en-US" i="1" dirty="0"/>
              <a:t>global__ </a:t>
            </a:r>
            <a:r>
              <a:rPr lang="en-US" dirty="0"/>
              <a:t>functions are </a:t>
            </a:r>
            <a:r>
              <a:rPr lang="en-US" dirty="0" smtClean="0"/>
              <a:t>device programs </a:t>
            </a:r>
            <a:r>
              <a:rPr lang="en-US" dirty="0"/>
              <a:t>that are called </a:t>
            </a:r>
            <a:r>
              <a:rPr lang="en-US" dirty="0" smtClean="0"/>
              <a:t>from the host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__device__</a:t>
            </a:r>
            <a:r>
              <a:rPr lang="en-US" dirty="0" smtClean="0"/>
              <a:t> </a:t>
            </a:r>
            <a:r>
              <a:rPr lang="en-US" dirty="0"/>
              <a:t>functions are </a:t>
            </a:r>
            <a:r>
              <a:rPr lang="en-US" dirty="0" smtClean="0"/>
              <a:t>device programs </a:t>
            </a:r>
            <a:r>
              <a:rPr lang="en-US" dirty="0"/>
              <a:t>that are called </a:t>
            </a:r>
            <a:r>
              <a:rPr lang="en-US" dirty="0" smtClean="0"/>
              <a:t>from other </a:t>
            </a:r>
            <a:r>
              <a:rPr lang="en-US" dirty="0"/>
              <a:t>device </a:t>
            </a:r>
            <a:r>
              <a:rPr lang="en-US" dirty="0" smtClean="0"/>
              <a:t>functions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__host__</a:t>
            </a:r>
            <a:r>
              <a:rPr lang="en-US" dirty="0" smtClean="0"/>
              <a:t> </a:t>
            </a:r>
            <a:r>
              <a:rPr lang="en-US" dirty="0"/>
              <a:t>functions </a:t>
            </a:r>
            <a:r>
              <a:rPr lang="en-US" dirty="0" smtClean="0"/>
              <a:t>don’t really exist on </a:t>
            </a:r>
            <a:r>
              <a:rPr lang="en-US" dirty="0" err="1" smtClean="0"/>
              <a:t>PyCUDA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Blocks and grids</a:t>
            </a:r>
            <a:endParaRPr lang="en-US" dirty="0"/>
          </a:p>
        </p:txBody>
      </p:sp>
      <p:sp>
        <p:nvSpPr>
          <p:cNvPr id="292" name="Rectangle 291"/>
          <p:cNvSpPr/>
          <p:nvPr/>
        </p:nvSpPr>
        <p:spPr>
          <a:xfrm>
            <a:off x="261620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84988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08356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31724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5092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78460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401828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425196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448564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471932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495300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18668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542036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565404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588772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6121400" y="33395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261620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84988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08356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31724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55092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8460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401828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425196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448564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471932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95300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518668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42036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65404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588772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121400" y="3493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261620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284988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08356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31724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55092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78460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01828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425196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448564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471932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495300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518668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542036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565404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588772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6121400" y="36459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261620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284988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08356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331724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55092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78460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401828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425196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448564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471932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495300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518668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542036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565404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588772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6121400" y="3799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261620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284988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308356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331724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355092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378460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1828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25196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48564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471932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495300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518668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542036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565404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588772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6121400" y="396995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261620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284988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308356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331724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355092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378460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401828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425196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448564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471932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495300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518668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542036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565404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588772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6121400" y="4123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261620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284988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308356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331724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355092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378460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401828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425196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448564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471932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495300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518668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542036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565404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588772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6121400" y="42762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261620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>
            <a:off x="284988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308356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331724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355092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378460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401828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425196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448564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471932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495300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518668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542036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565404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588772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6121400" y="4430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261620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284988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308356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331724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355092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378460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401828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425196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448564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471932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495300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518668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542036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565404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588772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6121400" y="463650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261620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284988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308356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31724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355092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378460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401828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425196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448564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471932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495300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518668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542036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565404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588772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6121400" y="47904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61620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284988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308356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31724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355092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378460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401828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425196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448564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471932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495300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518668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542036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565404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588772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6121400" y="494284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61620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284988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308356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331724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355092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78460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401828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425196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448564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471932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495300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518668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542036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565404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588772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6121400" y="509677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61620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284988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308356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331724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355092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>
            <a:off x="378460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401828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425196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448564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471932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495300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518668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542036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565404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588772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6121400" y="526688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61620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>
            <a:off x="284988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308356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331724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355092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378460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401828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25196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448564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71932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495300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518668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542036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/>
          <p:cNvSpPr/>
          <p:nvPr/>
        </p:nvSpPr>
        <p:spPr>
          <a:xfrm>
            <a:off x="565404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588772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/>
          <p:cNvSpPr/>
          <p:nvPr/>
        </p:nvSpPr>
        <p:spPr>
          <a:xfrm>
            <a:off x="6121400" y="54208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261620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/>
        </p:nvSpPr>
        <p:spPr>
          <a:xfrm>
            <a:off x="284988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08356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/>
          <p:cNvSpPr/>
          <p:nvPr/>
        </p:nvSpPr>
        <p:spPr>
          <a:xfrm>
            <a:off x="331724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55092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378460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401828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/>
          <p:cNvSpPr/>
          <p:nvPr/>
        </p:nvSpPr>
        <p:spPr>
          <a:xfrm>
            <a:off x="425196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448564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/>
          <p:cNvSpPr/>
          <p:nvPr/>
        </p:nvSpPr>
        <p:spPr>
          <a:xfrm>
            <a:off x="471932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495300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518668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542036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565404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588772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/>
          <p:cNvSpPr/>
          <p:nvPr/>
        </p:nvSpPr>
        <p:spPr>
          <a:xfrm>
            <a:off x="6121400" y="557322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261620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284988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08356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331724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55092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378460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401828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425196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448564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471932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495300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518668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542036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565404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588772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6121400" y="572716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2616200" y="3339564"/>
            <a:ext cx="1869440" cy="1296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4485640" y="3337094"/>
            <a:ext cx="1869440" cy="1296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2616200" y="4636502"/>
            <a:ext cx="1869440" cy="1296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4485640" y="4646662"/>
            <a:ext cx="1869440" cy="1296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2" name="Straight Arrow Connector 551"/>
          <p:cNvCxnSpPr>
            <a:endCxn id="556" idx="2"/>
          </p:cNvCxnSpPr>
          <p:nvPr/>
        </p:nvCxnSpPr>
        <p:spPr>
          <a:xfrm>
            <a:off x="4503495" y="5014080"/>
            <a:ext cx="760092" cy="0"/>
          </a:xfrm>
          <a:prstGeom prst="straightConnector1">
            <a:avLst/>
          </a:prstGeom>
          <a:ln w="2794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tangle 553"/>
          <p:cNvSpPr/>
          <p:nvPr/>
        </p:nvSpPr>
        <p:spPr>
          <a:xfrm>
            <a:off x="4909576" y="4685368"/>
            <a:ext cx="6559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i="1" dirty="0" err="1" smtClean="0"/>
              <a:t>threadIdx.y</a:t>
            </a:r>
            <a:endParaRPr lang="en-US" sz="800" i="1" dirty="0"/>
          </a:p>
        </p:txBody>
      </p:sp>
      <p:sp>
        <p:nvSpPr>
          <p:cNvPr id="555" name="Rectangle 554"/>
          <p:cNvSpPr/>
          <p:nvPr/>
        </p:nvSpPr>
        <p:spPr>
          <a:xfrm>
            <a:off x="4645030" y="4953983"/>
            <a:ext cx="6559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i="1" dirty="0" err="1" smtClean="0"/>
              <a:t>threadIdx.x</a:t>
            </a:r>
            <a:endParaRPr lang="en-US" sz="800" i="1" dirty="0"/>
          </a:p>
        </p:txBody>
      </p:sp>
      <p:sp>
        <p:nvSpPr>
          <p:cNvPr id="556" name="Oval 555"/>
          <p:cNvSpPr/>
          <p:nvPr/>
        </p:nvSpPr>
        <p:spPr>
          <a:xfrm>
            <a:off x="5263587" y="4966455"/>
            <a:ext cx="102238" cy="952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7" name="Straight Arrow Connector 556"/>
          <p:cNvCxnSpPr/>
          <p:nvPr/>
        </p:nvCxnSpPr>
        <p:spPr>
          <a:xfrm flipV="1">
            <a:off x="2616200" y="4638040"/>
            <a:ext cx="1876425" cy="3126"/>
          </a:xfrm>
          <a:prstGeom prst="straightConnector1">
            <a:avLst/>
          </a:prstGeom>
          <a:ln w="25400">
            <a:solidFill>
              <a:srgbClr val="96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4487863" y="3347403"/>
            <a:ext cx="0" cy="1319212"/>
          </a:xfrm>
          <a:prstGeom prst="straightConnector1">
            <a:avLst/>
          </a:prstGeom>
          <a:ln w="25400">
            <a:solidFill>
              <a:srgbClr val="96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Rectangle 558"/>
          <p:cNvSpPr/>
          <p:nvPr/>
        </p:nvSpPr>
        <p:spPr>
          <a:xfrm>
            <a:off x="4152585" y="3804543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i="1" dirty="0" err="1" smtClean="0"/>
              <a:t>blockIdx.y</a:t>
            </a:r>
            <a:endParaRPr lang="en-US" sz="800" i="1" dirty="0"/>
          </a:p>
        </p:txBody>
      </p:sp>
      <p:sp>
        <p:nvSpPr>
          <p:cNvPr id="560" name="Rectangle 559"/>
          <p:cNvSpPr/>
          <p:nvPr/>
        </p:nvSpPr>
        <p:spPr>
          <a:xfrm>
            <a:off x="3292160" y="4446577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i="1" dirty="0" err="1" smtClean="0"/>
              <a:t>blockIdx.x</a:t>
            </a:r>
            <a:endParaRPr lang="en-US" sz="800" i="1" dirty="0"/>
          </a:p>
        </p:txBody>
      </p:sp>
      <p:cxnSp>
        <p:nvCxnSpPr>
          <p:cNvPr id="561" name="Straight Arrow Connector 560"/>
          <p:cNvCxnSpPr/>
          <p:nvPr/>
        </p:nvCxnSpPr>
        <p:spPr>
          <a:xfrm>
            <a:off x="2576082" y="3274720"/>
            <a:ext cx="3778998" cy="0"/>
          </a:xfrm>
          <a:prstGeom prst="straightConnector1">
            <a:avLst/>
          </a:prstGeom>
          <a:ln w="19050">
            <a:solidFill>
              <a:srgbClr val="96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/>
          <p:nvPr/>
        </p:nvCxnSpPr>
        <p:spPr>
          <a:xfrm>
            <a:off x="4487863" y="4641166"/>
            <a:ext cx="0" cy="1297037"/>
          </a:xfrm>
          <a:prstGeom prst="straightConnector1">
            <a:avLst/>
          </a:prstGeom>
          <a:ln w="2794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/>
          <p:cNvSpPr/>
          <p:nvPr/>
        </p:nvSpPr>
        <p:spPr>
          <a:xfrm>
            <a:off x="4056407" y="3061483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i="1" dirty="0" err="1" smtClean="0"/>
              <a:t>gridDim.x</a:t>
            </a:r>
            <a:endParaRPr lang="es-ES" sz="800" i="1" dirty="0" smtClean="0"/>
          </a:p>
          <a:p>
            <a:endParaRPr lang="en-US" sz="800" i="1" dirty="0"/>
          </a:p>
        </p:txBody>
      </p:sp>
      <p:sp>
        <p:nvSpPr>
          <p:cNvPr id="564" name="Rectangle 563"/>
          <p:cNvSpPr/>
          <p:nvPr/>
        </p:nvSpPr>
        <p:spPr>
          <a:xfrm>
            <a:off x="4180638" y="5187409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i="1" dirty="0" err="1" smtClean="0"/>
              <a:t>blockDim.y</a:t>
            </a:r>
            <a:endParaRPr lang="en-US" sz="800" i="1" dirty="0"/>
          </a:p>
        </p:txBody>
      </p:sp>
      <p:cxnSp>
        <p:nvCxnSpPr>
          <p:cNvPr id="553" name="Straight Arrow Connector 552"/>
          <p:cNvCxnSpPr/>
          <p:nvPr/>
        </p:nvCxnSpPr>
        <p:spPr>
          <a:xfrm>
            <a:off x="5314706" y="4662021"/>
            <a:ext cx="3810" cy="317401"/>
          </a:xfrm>
          <a:prstGeom prst="straightConnector1">
            <a:avLst/>
          </a:prstGeom>
          <a:ln w="2794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/>
          <p:nvPr/>
        </p:nvCxnSpPr>
        <p:spPr>
          <a:xfrm>
            <a:off x="2514600" y="3347403"/>
            <a:ext cx="0" cy="2596197"/>
          </a:xfrm>
          <a:prstGeom prst="straightConnector1">
            <a:avLst/>
          </a:prstGeom>
          <a:ln w="19050">
            <a:solidFill>
              <a:srgbClr val="96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tangle 569"/>
          <p:cNvSpPr/>
          <p:nvPr/>
        </p:nvSpPr>
        <p:spPr>
          <a:xfrm>
            <a:off x="2027577" y="427628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i="1" dirty="0" err="1" smtClean="0"/>
              <a:t>gridDim.y</a:t>
            </a:r>
            <a:endParaRPr lang="es-ES" sz="800" i="1" dirty="0" smtClean="0"/>
          </a:p>
          <a:p>
            <a:endParaRPr lang="en-US" sz="800" i="1" dirty="0"/>
          </a:p>
        </p:txBody>
      </p:sp>
      <p:cxnSp>
        <p:nvCxnSpPr>
          <p:cNvPr id="571" name="Straight Arrow Connector 570"/>
          <p:cNvCxnSpPr/>
          <p:nvPr/>
        </p:nvCxnSpPr>
        <p:spPr>
          <a:xfrm>
            <a:off x="4462032" y="4646320"/>
            <a:ext cx="1893048" cy="0"/>
          </a:xfrm>
          <a:prstGeom prst="straightConnector1">
            <a:avLst/>
          </a:prstGeom>
          <a:ln w="2794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Rectangle 573"/>
          <p:cNvSpPr/>
          <p:nvPr/>
        </p:nvSpPr>
        <p:spPr>
          <a:xfrm>
            <a:off x="5010915" y="4440278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i="1" dirty="0" err="1" smtClean="0"/>
              <a:t>blockDim.x</a:t>
            </a:r>
            <a:endParaRPr lang="en-US" sz="800" i="1" dirty="0"/>
          </a:p>
        </p:txBody>
      </p:sp>
      <p:sp>
        <p:nvSpPr>
          <p:cNvPr id="577" name="Rectangle 576"/>
          <p:cNvSpPr/>
          <p:nvPr/>
        </p:nvSpPr>
        <p:spPr>
          <a:xfrm>
            <a:off x="1475235" y="1676400"/>
            <a:ext cx="7421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col = </a:t>
            </a:r>
            <a:r>
              <a:rPr lang="en-US" dirty="0" err="1"/>
              <a:t>threadIdx.x</a:t>
            </a:r>
            <a:r>
              <a:rPr lang="en-US" dirty="0"/>
              <a:t> +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row = </a:t>
            </a:r>
            <a:r>
              <a:rPr lang="en-US" dirty="0" err="1"/>
              <a:t>threadIdx.y</a:t>
            </a:r>
            <a:r>
              <a:rPr lang="en-US" dirty="0"/>
              <a:t> + </a:t>
            </a:r>
            <a:r>
              <a:rPr lang="en-US" dirty="0" err="1"/>
              <a:t>blockIdx.y</a:t>
            </a:r>
            <a:r>
              <a:rPr lang="en-US" dirty="0"/>
              <a:t> * </a:t>
            </a:r>
            <a:r>
              <a:rPr lang="en-US" dirty="0" err="1"/>
              <a:t>blockDim.y</a:t>
            </a:r>
            <a:r>
              <a:rPr lang="en-US" dirty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threadId</a:t>
            </a:r>
            <a:r>
              <a:rPr lang="en-US" dirty="0" smtClean="0"/>
              <a:t> = col </a:t>
            </a:r>
            <a:r>
              <a:rPr lang="en-US" smtClean="0"/>
              <a:t>+ (blockDim.x</a:t>
            </a:r>
            <a:r>
              <a:rPr lang="en-US" dirty="0" smtClean="0"/>
              <a:t>*</a:t>
            </a:r>
            <a:r>
              <a:rPr lang="en-US" dirty="0" err="1" smtClean="0"/>
              <a:t>gridDim.x</a:t>
            </a:r>
            <a:r>
              <a:rPr lang="en-US" dirty="0"/>
              <a:t>)</a:t>
            </a:r>
            <a:r>
              <a:rPr lang="en-US" dirty="0" smtClean="0"/>
              <a:t>*row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9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/>
      <p:bldP spid="555" grpId="0"/>
      <p:bldP spid="559" grpId="0"/>
      <p:bldP spid="560" grpId="0"/>
      <p:bldP spid="563" grpId="0"/>
      <p:bldP spid="564" grpId="0"/>
      <p:bldP spid="570" grpId="0"/>
      <p:bldP spid="5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18288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Registers are the fastest (per-thread)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Global memory is the slowest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Shared memory is shared between all the threads in a block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Threads and warps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18288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 physical GPU cores are grouped in to warps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Number of threads in a block should correspond to this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Global memory access should be coalesced to minimize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Python conveniences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16764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Argument handlers can simplify kernel calling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i="1" dirty="0" err="1"/>
              <a:t>func</a:t>
            </a:r>
            <a:r>
              <a:rPr lang="en-US" i="1" dirty="0"/>
              <a:t>(</a:t>
            </a:r>
            <a:r>
              <a:rPr lang="en-US" i="1" dirty="0" err="1"/>
              <a:t>cuda</a:t>
            </a:r>
            <a:r>
              <a:rPr lang="en-US" i="1" dirty="0" err="1"/>
              <a:t>.</a:t>
            </a:r>
            <a:r>
              <a:rPr lang="en-US" i="1" dirty="0" err="1"/>
              <a:t>InOut</a:t>
            </a:r>
            <a:r>
              <a:rPr lang="en-US" i="1" dirty="0"/>
              <a:t>(a), block</a:t>
            </a:r>
            <a:r>
              <a:rPr lang="en-US" i="1" dirty="0"/>
              <a:t>=</a:t>
            </a:r>
            <a:r>
              <a:rPr lang="en-US" i="1" dirty="0"/>
              <a:t>(</a:t>
            </a:r>
            <a:r>
              <a:rPr lang="en-US" i="1" dirty="0"/>
              <a:t>4</a:t>
            </a:r>
            <a:r>
              <a:rPr lang="en-US" i="1" dirty="0"/>
              <a:t>, </a:t>
            </a:r>
            <a:r>
              <a:rPr lang="en-US" i="1" dirty="0"/>
              <a:t>4</a:t>
            </a:r>
            <a:r>
              <a:rPr lang="en-US" i="1" dirty="0"/>
              <a:t>, </a:t>
            </a:r>
            <a:r>
              <a:rPr lang="en-US" i="1" dirty="0"/>
              <a:t>1</a:t>
            </a:r>
            <a:r>
              <a:rPr lang="en-US" i="1" dirty="0" smtClean="0"/>
              <a:t>))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Gpu_array</a:t>
            </a:r>
            <a:r>
              <a:rPr lang="en-US" dirty="0" smtClean="0"/>
              <a:t> class abstracts away communication to GPU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gpuarray.to_gpu</a:t>
            </a:r>
            <a:r>
              <a:rPr lang="en-US" dirty="0"/>
              <a:t>(</a:t>
            </a:r>
            <a:r>
              <a:rPr lang="en-US" dirty="0" err="1"/>
              <a:t>numpy.random.randn</a:t>
            </a:r>
            <a:r>
              <a:rPr lang="en-US" dirty="0"/>
              <a:t>(4,4).</a:t>
            </a:r>
            <a:r>
              <a:rPr lang="en-US" dirty="0" err="1"/>
              <a:t>astype</a:t>
            </a:r>
            <a:r>
              <a:rPr lang="en-US" dirty="0"/>
              <a:t>(numpy.float32</a:t>
            </a:r>
            <a:r>
              <a:rPr lang="en-US" dirty="0" smtClean="0"/>
              <a:t>))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meta-programming to avoid all that C code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313340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mod </a:t>
            </a:r>
            <a:r>
              <a:rPr lang="en-US" sz="1200" dirty="0"/>
              <a:t>= Module([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FunctionBody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CudaGlobal</a:t>
            </a:r>
            <a:r>
              <a:rPr lang="en-US" sz="1200" dirty="0"/>
              <a:t>(</a:t>
            </a:r>
            <a:r>
              <a:rPr lang="en-US" sz="1200" dirty="0" err="1"/>
              <a:t>FunctionDeclaration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Value("void", "add"),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arg_decls</a:t>
            </a:r>
            <a:r>
              <a:rPr lang="en-US" sz="1200" dirty="0"/>
              <a:t>=[Pointer(POD(</a:t>
            </a:r>
            <a:r>
              <a:rPr lang="en-US" sz="1200" dirty="0" err="1"/>
              <a:t>dtype</a:t>
            </a:r>
            <a:r>
              <a:rPr lang="en-US" sz="1200" dirty="0"/>
              <a:t>, name))</a:t>
            </a:r>
          </a:p>
          <a:p>
            <a:r>
              <a:rPr lang="en-US" sz="1200" dirty="0"/>
              <a:t>                for name in ["</a:t>
            </a:r>
            <a:r>
              <a:rPr lang="en-US" sz="1200" dirty="0" err="1"/>
              <a:t>tgt</a:t>
            </a:r>
            <a:r>
              <a:rPr lang="en-US" sz="1200" dirty="0"/>
              <a:t>", "op1", "op2"]])),</a:t>
            </a:r>
          </a:p>
          <a:p>
            <a:r>
              <a:rPr lang="en-US" sz="1200" dirty="0"/>
              <a:t>        Block([</a:t>
            </a:r>
          </a:p>
          <a:p>
            <a:r>
              <a:rPr lang="en-US" sz="1200" dirty="0"/>
              <a:t>            Initializer(</a:t>
            </a:r>
          </a:p>
          <a:p>
            <a:r>
              <a:rPr lang="en-US" sz="1200" dirty="0"/>
              <a:t>                POD(numpy.int32, "</a:t>
            </a:r>
            <a:r>
              <a:rPr lang="en-US" sz="1200" dirty="0" err="1"/>
              <a:t>idx</a:t>
            </a:r>
            <a:r>
              <a:rPr lang="en-US" sz="1200" dirty="0"/>
              <a:t>"),</a:t>
            </a:r>
          </a:p>
          <a:p>
            <a:r>
              <a:rPr lang="en-US" sz="1200" dirty="0"/>
              <a:t>                "</a:t>
            </a:r>
            <a:r>
              <a:rPr lang="en-US" sz="1200" dirty="0" err="1"/>
              <a:t>threadIdx.x</a:t>
            </a:r>
            <a:r>
              <a:rPr lang="en-US" sz="1200" dirty="0"/>
              <a:t> + %d*</a:t>
            </a:r>
            <a:r>
              <a:rPr lang="en-US" sz="1200" dirty="0" err="1"/>
              <a:t>blockIdx.x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    % (</a:t>
            </a:r>
            <a:r>
              <a:rPr lang="en-US" sz="1200" dirty="0" err="1"/>
              <a:t>thread_block_size</a:t>
            </a:r>
            <a:r>
              <a:rPr lang="en-US" sz="1200" dirty="0"/>
              <a:t>*</a:t>
            </a:r>
            <a:r>
              <a:rPr lang="en-US" sz="1200" dirty="0" err="1"/>
              <a:t>block_size</a:t>
            </a:r>
            <a:r>
              <a:rPr lang="en-US" sz="1200" dirty="0"/>
              <a:t>)),</a:t>
            </a:r>
          </a:p>
          <a:p>
            <a:r>
              <a:rPr lang="en-US" sz="1200" dirty="0"/>
              <a:t>            ]+[</a:t>
            </a:r>
          </a:p>
          <a:p>
            <a:r>
              <a:rPr lang="en-US" sz="1200" dirty="0"/>
              <a:t>            Assign(</a:t>
            </a:r>
          </a:p>
          <a:p>
            <a:r>
              <a:rPr lang="en-US" sz="1200" dirty="0"/>
              <a:t>                "</a:t>
            </a:r>
            <a:r>
              <a:rPr lang="en-US" sz="1200" dirty="0" err="1"/>
              <a:t>tgt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+%d]" % (o*</a:t>
            </a:r>
            <a:r>
              <a:rPr lang="en-US" sz="1200" dirty="0" err="1"/>
              <a:t>thread_block_size</a:t>
            </a:r>
            <a:r>
              <a:rPr lang="en-US" sz="1200" dirty="0"/>
              <a:t>),</a:t>
            </a:r>
          </a:p>
          <a:p>
            <a:r>
              <a:rPr lang="en-US" sz="1200" dirty="0"/>
              <a:t>                "op1[</a:t>
            </a:r>
            <a:r>
              <a:rPr lang="en-US" sz="1200" dirty="0" err="1"/>
              <a:t>idx</a:t>
            </a:r>
            <a:r>
              <a:rPr lang="en-US" sz="1200" dirty="0"/>
              <a:t>+%d] + op2[</a:t>
            </a:r>
            <a:r>
              <a:rPr lang="en-US" sz="1200" dirty="0" err="1"/>
              <a:t>idx</a:t>
            </a:r>
            <a:r>
              <a:rPr lang="en-US" sz="1200" dirty="0"/>
              <a:t>+%d]" % (</a:t>
            </a:r>
          </a:p>
          <a:p>
            <a:r>
              <a:rPr lang="en-US" sz="1200" dirty="0"/>
              <a:t>                    o*</a:t>
            </a:r>
            <a:r>
              <a:rPr lang="en-US" sz="1200" dirty="0" err="1"/>
              <a:t>thread_block_size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o*</a:t>
            </a:r>
            <a:r>
              <a:rPr lang="en-US" sz="1200" dirty="0" err="1"/>
              <a:t>thread_block_size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  for o in range(</a:t>
            </a:r>
            <a:r>
              <a:rPr lang="en-US" sz="1200" dirty="0" err="1"/>
              <a:t>block_size</a:t>
            </a:r>
            <a:r>
              <a:rPr lang="en-US" sz="1200" dirty="0"/>
              <a:t>)]))])</a:t>
            </a:r>
          </a:p>
        </p:txBody>
      </p:sp>
    </p:spTree>
    <p:extLst>
      <p:ext uri="{BB962C8B-B14F-4D97-AF65-F5344CB8AC3E}">
        <p14:creationId xmlns:p14="http://schemas.microsoft.com/office/powerpoint/2010/main" val="27696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286000"/>
            <a:ext cx="1604927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b="1" dirty="0" smtClean="0"/>
              <a:t>?</a:t>
            </a:r>
            <a:endParaRPr 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15622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22225"/>
            <a:ext cx="7772400" cy="1470025"/>
          </a:xfrm>
        </p:spPr>
        <p:txBody>
          <a:bodyPr/>
          <a:lstStyle/>
          <a:p>
            <a:r>
              <a:rPr lang="en-US" dirty="0" smtClean="0"/>
              <a:t>Contracting anyone?</a:t>
            </a:r>
            <a:endParaRPr lang="en-US" dirty="0"/>
          </a:p>
        </p:txBody>
      </p:sp>
      <p:pic>
        <p:nvPicPr>
          <p:cNvPr id="2050" name="Picture 2" descr="E:\testart\LogoWithCamDraftRot2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501545" cy="3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5772" y="5181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Gareth Morgan</a:t>
            </a:r>
          </a:p>
          <a:p>
            <a:r>
              <a:rPr lang="en-US" i="1" dirty="0" err="1" smtClean="0"/>
              <a:t>gareth@axum.graphics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81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981200"/>
            <a:ext cx="635507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Graphics Processing Unit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Designed to render triangles using </a:t>
            </a:r>
            <a:r>
              <a:rPr lang="en-US" i="1" dirty="0" err="1" smtClean="0"/>
              <a:t>rasterization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err="1" smtClean="0"/>
              <a:t>Rasterization</a:t>
            </a:r>
            <a:r>
              <a:rPr lang="en-US" i="1" dirty="0" smtClean="0"/>
              <a:t> </a:t>
            </a:r>
            <a:r>
              <a:rPr lang="en-US" dirty="0" smtClean="0"/>
              <a:t>has</a:t>
            </a:r>
            <a:r>
              <a:rPr lang="en-US" i="1" dirty="0" smtClean="0"/>
              <a:t> </a:t>
            </a:r>
            <a:r>
              <a:rPr lang="en-US" dirty="0" smtClean="0"/>
              <a:t>two most important operations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Convert triangles from 3D world space to 2D screen space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Rasterize triangles into pixel colors on display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Originally fixed function operations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These became programmable as </a:t>
            </a:r>
            <a:r>
              <a:rPr lang="en-US" i="1" dirty="0" err="1" smtClean="0"/>
              <a:t>shaders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GPUs</a:t>
            </a:r>
            <a:endParaRPr lang="en-US" dirty="0"/>
          </a:p>
        </p:txBody>
      </p:sp>
      <p:pic>
        <p:nvPicPr>
          <p:cNvPr id="1026" name="Picture 2" descr="https://timenerdworld.files.wordpress.com/2012/05/quak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38600"/>
            <a:ext cx="3962400" cy="264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9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981200"/>
            <a:ext cx="697024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GPUs became more powerful and </a:t>
            </a:r>
            <a:r>
              <a:rPr lang="en-US" dirty="0" err="1" smtClean="0"/>
              <a:t>shaders</a:t>
            </a:r>
            <a:r>
              <a:rPr lang="en-US" dirty="0" smtClean="0"/>
              <a:t> become more complex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don’t HAVE to be used to draw pictures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General Purpose GPU programming  is using GPUs for everything 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GPUs are very powerful, very parallel processing units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But they have very particular characteristics and restrictions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GPGPU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1971" y="1967498"/>
            <a:ext cx="484760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Lots of cores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ores very simple compared to CPU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Lots of threads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Single Instruction Multiple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Works bests with big chunks on unrelated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have dedicated memory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Characteristics of GPUs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528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4896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264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1632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000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8368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736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5104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8472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1840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5208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8576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1944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5312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86800" y="38831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8160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1528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4896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8264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1632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5000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8368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1736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5104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8472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1840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5208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8576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1944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45312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86800" y="4037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8160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1528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4896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8264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1632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5000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8368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81736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05104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8472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1840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5208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98576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21944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45312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686800" y="41894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8160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1528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64896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8264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1632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35000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58368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1736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05104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28472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51840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75208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98576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21944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45312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686800" y="4343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18160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41528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64896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88264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1632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5000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58368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81736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05104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28472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1840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75208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98576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21944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45312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686800" y="451351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18160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41528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64896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88264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1632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35000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58368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1736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05104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28472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51840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75208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98576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21944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45312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686800" y="4667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18160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41528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64896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88264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11632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35000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58368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81736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05104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28472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51840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75208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98576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21944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45312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686800" y="48198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18160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41528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64896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88264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11632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5000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58368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81736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5104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28472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51840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75208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98576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821944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45312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686800" y="4973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18160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41528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64896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88264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11632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35000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658368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81736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05104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28472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751840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775208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98576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821944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45312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8686800" y="5180062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18160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41528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64896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88264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11632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35000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58368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81736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05104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728472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51840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775208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98576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821944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845312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686800" y="53340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518160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541528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564896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588264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611632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35000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8368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81736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705104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28472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51840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75208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98576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821944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45312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8686800" y="5486400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18160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541528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564896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588264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611632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635000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658368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681736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705104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728472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751840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775208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798576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821944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845312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8686800" y="564033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18160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541528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564896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588264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611632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635000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658368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81736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705104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728472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751840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775208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798576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21944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45312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8686800" y="5810448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18160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541528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564896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588264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11632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35000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58368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81736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705104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728472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751840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75208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798576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821944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845312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8686800" y="59643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518160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41528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564896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588264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611632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635000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8368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81736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05104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728472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751840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775208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798576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821944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845312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8686800" y="6116786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518160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541528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64896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88264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611632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635000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658368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681736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705104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728472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751840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775208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798576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821944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845312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8686800" y="6270724"/>
            <a:ext cx="228600" cy="2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1424296" y="3999235"/>
            <a:ext cx="381000" cy="8905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thread</a:t>
            </a:r>
            <a:r>
              <a:rPr lang="en-US" sz="1600" baseline="-25000" dirty="0"/>
              <a:t>0</a:t>
            </a:r>
          </a:p>
        </p:txBody>
      </p:sp>
      <p:sp>
        <p:nvSpPr>
          <p:cNvPr id="535" name="Rectangle 534"/>
          <p:cNvSpPr/>
          <p:nvPr/>
        </p:nvSpPr>
        <p:spPr>
          <a:xfrm>
            <a:off x="1808480" y="3999235"/>
            <a:ext cx="381000" cy="8905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thread</a:t>
            </a:r>
            <a:r>
              <a:rPr lang="en-US" sz="1600" baseline="-25000" dirty="0"/>
              <a:t>1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2189480" y="3999235"/>
            <a:ext cx="381000" cy="8905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thread</a:t>
            </a:r>
            <a:r>
              <a:rPr lang="en-US" sz="1600" baseline="-25000" dirty="0"/>
              <a:t>2</a:t>
            </a:r>
          </a:p>
        </p:txBody>
      </p:sp>
      <p:sp>
        <p:nvSpPr>
          <p:cNvPr id="537" name="Rectangle 536"/>
          <p:cNvSpPr/>
          <p:nvPr/>
        </p:nvSpPr>
        <p:spPr>
          <a:xfrm>
            <a:off x="2567296" y="3999235"/>
            <a:ext cx="381000" cy="8905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thread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538" name="Rectangle 537"/>
          <p:cNvSpPr/>
          <p:nvPr/>
        </p:nvSpPr>
        <p:spPr>
          <a:xfrm>
            <a:off x="3429000" y="3999235"/>
            <a:ext cx="381000" cy="8905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err="1" smtClean="0"/>
              <a:t>thread</a:t>
            </a:r>
            <a:r>
              <a:rPr lang="en-US" sz="1600" baseline="-25000" dirty="0" err="1"/>
              <a:t>n</a:t>
            </a:r>
            <a:endParaRPr lang="en-US" sz="1600" baseline="-25000" dirty="0"/>
          </a:p>
        </p:txBody>
      </p:sp>
      <p:sp>
        <p:nvSpPr>
          <p:cNvPr id="539" name="Rectangle 538"/>
          <p:cNvSpPr/>
          <p:nvPr/>
        </p:nvSpPr>
        <p:spPr>
          <a:xfrm>
            <a:off x="228601" y="4886464"/>
            <a:ext cx="1219199" cy="3118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</a:t>
            </a:r>
            <a:r>
              <a:rPr lang="en-US" sz="1600" baseline="-25000" dirty="0" smtClean="0"/>
              <a:t>0</a:t>
            </a:r>
            <a:endParaRPr lang="en-US" sz="1600" baseline="-25000" dirty="0"/>
          </a:p>
        </p:txBody>
      </p:sp>
      <p:sp>
        <p:nvSpPr>
          <p:cNvPr id="522" name="Rectangle 521"/>
          <p:cNvSpPr/>
          <p:nvPr/>
        </p:nvSpPr>
        <p:spPr>
          <a:xfrm>
            <a:off x="2567296" y="4888468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524" name="Rectangle 523"/>
          <p:cNvSpPr/>
          <p:nvPr/>
        </p:nvSpPr>
        <p:spPr>
          <a:xfrm>
            <a:off x="2186296" y="4888468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525" name="Rectangle 524"/>
          <p:cNvSpPr/>
          <p:nvPr/>
        </p:nvSpPr>
        <p:spPr>
          <a:xfrm>
            <a:off x="1805296" y="4888468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526" name="Rectangle 525"/>
          <p:cNvSpPr/>
          <p:nvPr/>
        </p:nvSpPr>
        <p:spPr>
          <a:xfrm>
            <a:off x="1424296" y="4888468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0</a:t>
            </a:r>
            <a:endParaRPr lang="en-US" sz="1600" baseline="-25000" dirty="0"/>
          </a:p>
        </p:txBody>
      </p:sp>
      <p:sp>
        <p:nvSpPr>
          <p:cNvPr id="527" name="Rectangle 526"/>
          <p:cNvSpPr/>
          <p:nvPr/>
        </p:nvSpPr>
        <p:spPr>
          <a:xfrm>
            <a:off x="3429000" y="4888468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</a:t>
            </a:r>
            <a:r>
              <a:rPr lang="en-US" sz="1600" baseline="-25000" dirty="0" err="1" smtClean="0"/>
              <a:t>n</a:t>
            </a:r>
            <a:endParaRPr lang="en-US" sz="1600" baseline="-25000" dirty="0"/>
          </a:p>
        </p:txBody>
      </p:sp>
      <p:sp>
        <p:nvSpPr>
          <p:cNvPr id="528" name="Rectangle 527"/>
          <p:cNvSpPr/>
          <p:nvPr/>
        </p:nvSpPr>
        <p:spPr>
          <a:xfrm>
            <a:off x="2919420" y="4888468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…...</a:t>
            </a:r>
            <a:endParaRPr lang="en-US" dirty="0"/>
          </a:p>
        </p:txBody>
      </p:sp>
      <p:sp>
        <p:nvSpPr>
          <p:cNvPr id="540" name="Rectangle 539"/>
          <p:cNvSpPr/>
          <p:nvPr/>
        </p:nvSpPr>
        <p:spPr>
          <a:xfrm>
            <a:off x="228600" y="5181600"/>
            <a:ext cx="1219199" cy="3118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</a:t>
            </a:r>
            <a:r>
              <a:rPr lang="en-US" sz="1600" baseline="-25000" dirty="0"/>
              <a:t>1</a:t>
            </a:r>
          </a:p>
        </p:txBody>
      </p:sp>
      <p:sp>
        <p:nvSpPr>
          <p:cNvPr id="541" name="Rectangle 540"/>
          <p:cNvSpPr/>
          <p:nvPr/>
        </p:nvSpPr>
        <p:spPr>
          <a:xfrm>
            <a:off x="2567295" y="5183604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542" name="Rectangle 541"/>
          <p:cNvSpPr/>
          <p:nvPr/>
        </p:nvSpPr>
        <p:spPr>
          <a:xfrm>
            <a:off x="2186295" y="5183604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543" name="Rectangle 542"/>
          <p:cNvSpPr/>
          <p:nvPr/>
        </p:nvSpPr>
        <p:spPr>
          <a:xfrm>
            <a:off x="1805295" y="5183604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544" name="Rectangle 543"/>
          <p:cNvSpPr/>
          <p:nvPr/>
        </p:nvSpPr>
        <p:spPr>
          <a:xfrm>
            <a:off x="1424295" y="5183604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0</a:t>
            </a:r>
            <a:endParaRPr lang="en-US" sz="1600" baseline="-25000" dirty="0"/>
          </a:p>
        </p:txBody>
      </p:sp>
      <p:sp>
        <p:nvSpPr>
          <p:cNvPr id="545" name="Rectangle 544"/>
          <p:cNvSpPr/>
          <p:nvPr/>
        </p:nvSpPr>
        <p:spPr>
          <a:xfrm>
            <a:off x="3428999" y="5183604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</a:t>
            </a:r>
            <a:r>
              <a:rPr lang="en-US" sz="1600" baseline="-25000" dirty="0" err="1" smtClean="0"/>
              <a:t>n</a:t>
            </a:r>
            <a:endParaRPr lang="en-US" sz="1600" baseline="-25000" dirty="0"/>
          </a:p>
        </p:txBody>
      </p:sp>
      <p:sp>
        <p:nvSpPr>
          <p:cNvPr id="546" name="Rectangle 545"/>
          <p:cNvSpPr/>
          <p:nvPr/>
        </p:nvSpPr>
        <p:spPr>
          <a:xfrm>
            <a:off x="2919419" y="5183604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…...</a:t>
            </a:r>
            <a:endParaRPr lang="en-US" dirty="0"/>
          </a:p>
        </p:txBody>
      </p:sp>
      <p:sp>
        <p:nvSpPr>
          <p:cNvPr id="547" name="Rectangle 546"/>
          <p:cNvSpPr/>
          <p:nvPr/>
        </p:nvSpPr>
        <p:spPr>
          <a:xfrm>
            <a:off x="228600" y="5486400"/>
            <a:ext cx="1219199" cy="3118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548" name="Rectangle 547"/>
          <p:cNvSpPr/>
          <p:nvPr/>
        </p:nvSpPr>
        <p:spPr>
          <a:xfrm>
            <a:off x="2567295" y="5488404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549" name="Rectangle 548"/>
          <p:cNvSpPr/>
          <p:nvPr/>
        </p:nvSpPr>
        <p:spPr>
          <a:xfrm>
            <a:off x="2186295" y="5488404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550" name="Rectangle 549"/>
          <p:cNvSpPr/>
          <p:nvPr/>
        </p:nvSpPr>
        <p:spPr>
          <a:xfrm>
            <a:off x="1805295" y="5488404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551" name="Rectangle 550"/>
          <p:cNvSpPr/>
          <p:nvPr/>
        </p:nvSpPr>
        <p:spPr>
          <a:xfrm>
            <a:off x="1424295" y="5488404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0</a:t>
            </a:r>
            <a:endParaRPr lang="en-US" sz="1600" baseline="-25000" dirty="0"/>
          </a:p>
        </p:txBody>
      </p:sp>
      <p:sp>
        <p:nvSpPr>
          <p:cNvPr id="552" name="Rectangle 551"/>
          <p:cNvSpPr/>
          <p:nvPr/>
        </p:nvSpPr>
        <p:spPr>
          <a:xfrm>
            <a:off x="3428999" y="5488404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</a:t>
            </a:r>
            <a:r>
              <a:rPr lang="en-US" sz="1600" baseline="-25000" dirty="0" err="1" smtClean="0"/>
              <a:t>n</a:t>
            </a:r>
            <a:endParaRPr lang="en-US" sz="1600" baseline="-25000" dirty="0"/>
          </a:p>
        </p:txBody>
      </p:sp>
      <p:sp>
        <p:nvSpPr>
          <p:cNvPr id="553" name="Rectangle 552"/>
          <p:cNvSpPr/>
          <p:nvPr/>
        </p:nvSpPr>
        <p:spPr>
          <a:xfrm>
            <a:off x="2919419" y="5488404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…...</a:t>
            </a:r>
            <a:endParaRPr lang="en-US" dirty="0"/>
          </a:p>
        </p:txBody>
      </p:sp>
      <p:sp>
        <p:nvSpPr>
          <p:cNvPr id="554" name="Rectangle 553"/>
          <p:cNvSpPr/>
          <p:nvPr/>
        </p:nvSpPr>
        <p:spPr>
          <a:xfrm>
            <a:off x="228600" y="5800864"/>
            <a:ext cx="1219199" cy="3118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</a:t>
            </a:r>
            <a:r>
              <a:rPr lang="en-US" sz="1600" baseline="-25000" dirty="0"/>
              <a:t>3</a:t>
            </a:r>
          </a:p>
        </p:txBody>
      </p:sp>
      <p:sp>
        <p:nvSpPr>
          <p:cNvPr id="555" name="Rectangle 554"/>
          <p:cNvSpPr/>
          <p:nvPr/>
        </p:nvSpPr>
        <p:spPr>
          <a:xfrm>
            <a:off x="2567295" y="5802868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556" name="Rectangle 555"/>
          <p:cNvSpPr/>
          <p:nvPr/>
        </p:nvSpPr>
        <p:spPr>
          <a:xfrm>
            <a:off x="2186295" y="5802868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557" name="Rectangle 556"/>
          <p:cNvSpPr/>
          <p:nvPr/>
        </p:nvSpPr>
        <p:spPr>
          <a:xfrm>
            <a:off x="1805295" y="5802868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558" name="Rectangle 557"/>
          <p:cNvSpPr/>
          <p:nvPr/>
        </p:nvSpPr>
        <p:spPr>
          <a:xfrm>
            <a:off x="1424295" y="5802868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baseline="-25000" dirty="0" smtClean="0"/>
              <a:t>0</a:t>
            </a:r>
            <a:endParaRPr lang="en-US" sz="1600" baseline="-25000" dirty="0"/>
          </a:p>
        </p:txBody>
      </p:sp>
      <p:sp>
        <p:nvSpPr>
          <p:cNvPr id="559" name="Rectangle 558"/>
          <p:cNvSpPr/>
          <p:nvPr/>
        </p:nvSpPr>
        <p:spPr>
          <a:xfrm>
            <a:off x="3428999" y="5802868"/>
            <a:ext cx="381000" cy="3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</a:t>
            </a:r>
            <a:r>
              <a:rPr lang="en-US" sz="1600" baseline="-25000" dirty="0" err="1" smtClean="0"/>
              <a:t>n</a:t>
            </a:r>
            <a:endParaRPr lang="en-US" sz="1600" baseline="-25000" dirty="0"/>
          </a:p>
        </p:txBody>
      </p:sp>
      <p:sp>
        <p:nvSpPr>
          <p:cNvPr id="560" name="Rectangle 559"/>
          <p:cNvSpPr/>
          <p:nvPr/>
        </p:nvSpPr>
        <p:spPr>
          <a:xfrm>
            <a:off x="2919419" y="5802868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2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/>
      <p:bldP spid="554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517" y="1752600"/>
            <a:ext cx="86506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GPGPU generally involves big multi-dimensional arrays of numbers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is convenient python library for dealing with these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Convenient, efficient functions for manipulating arrays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Many more types than you are used to (int8, uint64, float32,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Turns out it *does* matter whether your 1x10</a:t>
            </a:r>
            <a:r>
              <a:rPr lang="en-US" baseline="30000" dirty="0" smtClean="0"/>
              <a:t>12</a:t>
            </a:r>
            <a:r>
              <a:rPr lang="en-US" dirty="0" smtClean="0"/>
              <a:t> elements is stored as 8-bit char or 64 bit float!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Slight tangent: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Slight tangent: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400" y="2362200"/>
            <a:ext cx="420820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&gt;&gt;&gt; </a:t>
            </a:r>
            <a:r>
              <a:rPr lang="en-US" sz="1400" i="1" dirty="0" smtClean="0"/>
              <a:t>import </a:t>
            </a:r>
            <a:r>
              <a:rPr lang="en-US" sz="1400" i="1" dirty="0" err="1"/>
              <a:t>numpy</a:t>
            </a:r>
            <a:r>
              <a:rPr lang="en-US" sz="1400" i="1" dirty="0"/>
              <a:t> as </a:t>
            </a:r>
            <a:r>
              <a:rPr lang="en-US" sz="1400" i="1" dirty="0" err="1" smtClean="0"/>
              <a:t>np</a:t>
            </a:r>
            <a:endParaRPr lang="en-US" sz="1400" i="1" dirty="0" smtClean="0"/>
          </a:p>
          <a:p>
            <a:endParaRPr lang="en-US" sz="1400" i="1" dirty="0"/>
          </a:p>
          <a:p>
            <a:r>
              <a:rPr lang="en-US" sz="1400" i="1" dirty="0" smtClean="0"/>
              <a:t>&gt;&gt;&gt; </a:t>
            </a:r>
            <a:r>
              <a:rPr lang="en-US" sz="1400" i="1" dirty="0" err="1"/>
              <a:t>oneDimArray</a:t>
            </a:r>
            <a:r>
              <a:rPr lang="en-US" sz="1400" i="1" dirty="0"/>
              <a:t> = </a:t>
            </a:r>
            <a:r>
              <a:rPr lang="en-US" sz="1400" i="1" dirty="0" err="1"/>
              <a:t>np.arange</a:t>
            </a:r>
            <a:r>
              <a:rPr lang="en-US" sz="1400" i="1" dirty="0"/>
              <a:t>(15)</a:t>
            </a:r>
          </a:p>
          <a:p>
            <a:r>
              <a:rPr lang="en-US" sz="1400" i="1" dirty="0"/>
              <a:t>&gt;&gt;&gt; </a:t>
            </a:r>
            <a:r>
              <a:rPr lang="en-US" sz="1400" i="1" dirty="0" err="1"/>
              <a:t>oneDimArray</a:t>
            </a:r>
            <a:endParaRPr lang="en-US" sz="1400" i="1" dirty="0"/>
          </a:p>
          <a:p>
            <a:r>
              <a:rPr lang="en-US" sz="1400" i="1" dirty="0"/>
              <a:t>array([ 0,  1,  2,  3,  4,  5,  6,  7,  8,  9, 10, 11, 12, 13, 14])</a:t>
            </a:r>
          </a:p>
          <a:p>
            <a:r>
              <a:rPr lang="en-US" sz="1400" i="1" dirty="0"/>
              <a:t>&gt;&gt;&gt; </a:t>
            </a:r>
            <a:r>
              <a:rPr lang="en-US" sz="1400" i="1" dirty="0" err="1"/>
              <a:t>oneDimArray.ndim</a:t>
            </a:r>
            <a:endParaRPr lang="en-US" sz="1400" i="1" dirty="0"/>
          </a:p>
          <a:p>
            <a:r>
              <a:rPr lang="en-US" sz="1400" i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28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Slight tangent: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400" y="2362200"/>
            <a:ext cx="355514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&gt;&gt;&gt; </a:t>
            </a:r>
            <a:r>
              <a:rPr lang="en-US" sz="1400" i="1" dirty="0" err="1"/>
              <a:t>twoDimArray</a:t>
            </a:r>
            <a:r>
              <a:rPr lang="en-US" sz="1400" i="1" dirty="0"/>
              <a:t> = </a:t>
            </a:r>
            <a:r>
              <a:rPr lang="en-US" sz="1400" i="1" dirty="0" err="1"/>
              <a:t>oneDimArray.reshape</a:t>
            </a:r>
            <a:r>
              <a:rPr lang="en-US" sz="1400" i="1" dirty="0"/>
              <a:t>(3,5)</a:t>
            </a:r>
          </a:p>
          <a:p>
            <a:r>
              <a:rPr lang="en-US" sz="1400" i="1" dirty="0"/>
              <a:t>&gt;&gt;&gt; </a:t>
            </a:r>
            <a:r>
              <a:rPr lang="en-US" sz="1400" i="1" dirty="0" err="1"/>
              <a:t>twoDimArray</a:t>
            </a:r>
            <a:endParaRPr lang="en-US" sz="1400" i="1" dirty="0"/>
          </a:p>
          <a:p>
            <a:r>
              <a:rPr lang="en-US" sz="1400" i="1" dirty="0"/>
              <a:t>array([[ 0,  1,  2,  3,  4],</a:t>
            </a:r>
          </a:p>
          <a:p>
            <a:r>
              <a:rPr lang="en-US" sz="1400" i="1" dirty="0"/>
              <a:t>       [ 5,  6,  7,  8,  9],</a:t>
            </a:r>
          </a:p>
          <a:p>
            <a:r>
              <a:rPr lang="en-US" sz="1400" i="1" dirty="0"/>
              <a:t>       [10, 11, 12, 13, 14]])</a:t>
            </a:r>
          </a:p>
          <a:p>
            <a:r>
              <a:rPr lang="en-US" sz="1400" i="1" dirty="0"/>
              <a:t>&gt;&gt;&gt; </a:t>
            </a:r>
            <a:r>
              <a:rPr lang="en-US" sz="1400" i="1" dirty="0" err="1" smtClean="0"/>
              <a:t>twoDimArray.ndim</a:t>
            </a:r>
            <a:endParaRPr lang="en-US" sz="1400" i="1" dirty="0" smtClean="0"/>
          </a:p>
          <a:p>
            <a:r>
              <a:rPr lang="en-US" sz="1400" i="1" dirty="0" smtClean="0"/>
              <a:t>2</a:t>
            </a:r>
          </a:p>
          <a:p>
            <a:r>
              <a:rPr lang="en-US" sz="1400" i="1" dirty="0"/>
              <a:t>&gt;&gt;&gt; </a:t>
            </a:r>
            <a:r>
              <a:rPr lang="en-US" sz="1400" i="1" dirty="0" err="1"/>
              <a:t>twoDimArray</a:t>
            </a:r>
            <a:r>
              <a:rPr lang="en-US" sz="1400" i="1" dirty="0"/>
              <a:t>[(2,3)]=43</a:t>
            </a:r>
          </a:p>
        </p:txBody>
      </p:sp>
    </p:spTree>
    <p:extLst>
      <p:ext uri="{BB962C8B-B14F-4D97-AF65-F5344CB8AC3E}">
        <p14:creationId xmlns:p14="http://schemas.microsoft.com/office/powerpoint/2010/main" val="33499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Slight tangent: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400" y="2362200"/>
            <a:ext cx="372730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i="1" dirty="0"/>
              <a:t>&gt;&gt;&gt; x = </a:t>
            </a:r>
            <a:r>
              <a:rPr lang="es-ES" sz="1400" i="1" dirty="0" err="1"/>
              <a:t>np.random.random</a:t>
            </a:r>
            <a:r>
              <a:rPr lang="es-ES" sz="1400" i="1" dirty="0"/>
              <a:t>((2,3))</a:t>
            </a:r>
          </a:p>
          <a:p>
            <a:r>
              <a:rPr lang="es-ES" sz="1400" i="1" dirty="0"/>
              <a:t>&gt;&gt;&gt; x</a:t>
            </a:r>
          </a:p>
          <a:p>
            <a:r>
              <a:rPr lang="es-ES" sz="1400" i="1" dirty="0" err="1"/>
              <a:t>array</a:t>
            </a:r>
            <a:r>
              <a:rPr lang="es-ES" sz="1400" i="1" dirty="0"/>
              <a:t>([[ 0.50391385,  0.18588888,  0.62190684],</a:t>
            </a:r>
          </a:p>
          <a:p>
            <a:r>
              <a:rPr lang="es-ES" sz="1400" i="1" dirty="0"/>
              <a:t>       [ 0.79682075,  0.13617726,  0.33293887]])</a:t>
            </a:r>
          </a:p>
          <a:p>
            <a:r>
              <a:rPr lang="es-ES" sz="1400" i="1" dirty="0" smtClean="0"/>
              <a:t>&gt;&gt;&gt; </a:t>
            </a:r>
            <a:r>
              <a:rPr lang="es-ES" sz="1400" i="1" dirty="0"/>
              <a:t>y = x+2</a:t>
            </a:r>
          </a:p>
          <a:p>
            <a:r>
              <a:rPr lang="es-ES" sz="1400" i="1" dirty="0"/>
              <a:t>&gt;&gt;&gt; y</a:t>
            </a:r>
          </a:p>
          <a:p>
            <a:r>
              <a:rPr lang="es-ES" sz="1400" i="1" dirty="0" err="1"/>
              <a:t>array</a:t>
            </a:r>
            <a:r>
              <a:rPr lang="es-ES" sz="1400" i="1" dirty="0"/>
              <a:t>([[ 2.50391385,  2.18588888,  2.62190684],</a:t>
            </a:r>
          </a:p>
          <a:p>
            <a:r>
              <a:rPr lang="es-ES" sz="1400" i="1" dirty="0"/>
              <a:t>       [ 2.79682075,  2.13617726,  2.33293887]])</a:t>
            </a:r>
          </a:p>
          <a:p>
            <a:r>
              <a:rPr lang="es-ES" sz="1400" i="1" dirty="0"/>
              <a:t>&gt;&gt;&gt; z = y*x</a:t>
            </a:r>
          </a:p>
          <a:p>
            <a:r>
              <a:rPr lang="es-ES" sz="1400" i="1" dirty="0"/>
              <a:t>&gt;&gt;&gt; z</a:t>
            </a:r>
          </a:p>
          <a:p>
            <a:r>
              <a:rPr lang="es-ES" sz="1400" i="1" dirty="0" err="1"/>
              <a:t>array</a:t>
            </a:r>
            <a:r>
              <a:rPr lang="es-ES" sz="1400" i="1" dirty="0"/>
              <a:t>([[ 1.26175686,  0.40633244,  1.63058178],</a:t>
            </a:r>
          </a:p>
          <a:p>
            <a:r>
              <a:rPr lang="es-ES" sz="1400" i="1" dirty="0"/>
              <a:t>       [ 2.22856482,  0.29089877,  0.77672604]])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462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12256</TotalTime>
  <Words>1713</Words>
  <Application>Microsoft Office PowerPoint</Application>
  <PresentationFormat>On-screen Show (4:3)</PresentationFormat>
  <Paragraphs>278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Noisebridge Python Classes</vt:lpstr>
      <vt:lpstr>What Socrates actually said</vt:lpstr>
      <vt:lpstr>Introduction to GPUs</vt:lpstr>
      <vt:lpstr>GPGPU</vt:lpstr>
      <vt:lpstr>Characteristics of GPUs</vt:lpstr>
      <vt:lpstr>Slight tangent: NumPy</vt:lpstr>
      <vt:lpstr>Slight tangent: NumPy</vt:lpstr>
      <vt:lpstr>Slight tangent: NumPy</vt:lpstr>
      <vt:lpstr>Slight tangent: NumPy</vt:lpstr>
      <vt:lpstr>Slight tangent: NumPy</vt:lpstr>
      <vt:lpstr>Why CUDA?</vt:lpstr>
      <vt:lpstr>Installing PyCUDA</vt:lpstr>
      <vt:lpstr>Why CUDA?</vt:lpstr>
      <vt:lpstr>Our first CUDA program</vt:lpstr>
      <vt:lpstr>Importing module</vt:lpstr>
      <vt:lpstr>Getting the data to the GPU</vt:lpstr>
      <vt:lpstr>Getting it back to the CPU</vt:lpstr>
      <vt:lpstr>The kernel</vt:lpstr>
      <vt:lpstr>The CUDA language</vt:lpstr>
      <vt:lpstr>Function qualifiers</vt:lpstr>
      <vt:lpstr>Blocks and grids</vt:lpstr>
      <vt:lpstr>Memory hierarchy</vt:lpstr>
      <vt:lpstr>Threads and warps</vt:lpstr>
      <vt:lpstr>Python conveniences</vt:lpstr>
      <vt:lpstr>Any questions</vt:lpstr>
      <vt:lpstr>Contracting anyone?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Gareth Morgan</cp:lastModifiedBy>
  <cp:revision>95</cp:revision>
  <dcterms:created xsi:type="dcterms:W3CDTF">2015-01-15T03:54:58Z</dcterms:created>
  <dcterms:modified xsi:type="dcterms:W3CDTF">2016-04-05T22:59:38Z</dcterms:modified>
</cp:coreProperties>
</file>