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89" r:id="rId4"/>
    <p:sldId id="261" r:id="rId5"/>
    <p:sldId id="290" r:id="rId6"/>
    <p:sldId id="291" r:id="rId7"/>
    <p:sldId id="265" r:id="rId8"/>
    <p:sldId id="292" r:id="rId9"/>
    <p:sldId id="270" r:id="rId10"/>
    <p:sldId id="271" r:id="rId11"/>
    <p:sldId id="272" r:id="rId12"/>
    <p:sldId id="273" r:id="rId13"/>
    <p:sldId id="274" r:id="rId14"/>
    <p:sldId id="275" r:id="rId15"/>
    <p:sldId id="276" r:id="rId16"/>
    <p:sldId id="293" r:id="rId17"/>
    <p:sldId id="294" r:id="rId18"/>
    <p:sldId id="280" r:id="rId19"/>
    <p:sldId id="281" r:id="rId20"/>
    <p:sldId id="282" r:id="rId21"/>
    <p:sldId id="284" r:id="rId22"/>
    <p:sldId id="28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94" autoAdjust="0"/>
  </p:normalViewPr>
  <p:slideViewPr>
    <p:cSldViewPr snapToGrid="0" snapToObjects="1">
      <p:cViewPr varScale="1">
        <p:scale>
          <a:sx n="121" d="100"/>
          <a:sy n="121" d="100"/>
        </p:scale>
        <p:origin x="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5/16/21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ivethirtyeight.com/" TargetMode="External"/><Relationship Id="rId2" Type="http://schemas.openxmlformats.org/officeDocument/2006/relationships/hyperlink" Target="https://fivethirtyeight.com/contributors/mona-chalab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vethirtyeight.com/features/dear-mona-followup-where-do-people-drink-the-most-beer-wine-and-spirits/" TargetMode="External"/><Relationship Id="rId2" Type="http://schemas.openxmlformats.org/officeDocument/2006/relationships/hyperlink" Target="https://github.com/fivethirtyeight/data/tree/master/alcohol-consumption" TargetMode="External"/><Relationship Id="rId1" Type="http://schemas.openxmlformats.org/officeDocument/2006/relationships/slideLayout" Target="../slideLayouts/slideLayout2.xml"/><Relationship Id="rId6" Type="http://schemas.openxmlformats.org/officeDocument/2006/relationships/hyperlink" Target="https://www.fraserinstitute.org/" TargetMode="External"/><Relationship Id="rId5" Type="http://schemas.openxmlformats.org/officeDocument/2006/relationships/hyperlink" Target="https://www.cato.org/human-freedom-index/2020" TargetMode="External"/><Relationship Id="rId4" Type="http://schemas.openxmlformats.org/officeDocument/2006/relationships/hyperlink" Target="https://www.who.i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B009217-5ABE-448F-B4EC-2FC5851F4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5182914" y="0"/>
            <a:ext cx="3961086" cy="6858000"/>
          </a:xfrm>
          <a:custGeom>
            <a:avLst/>
            <a:gdLst>
              <a:gd name="connsiteX0" fmla="*/ 189795 w 5281448"/>
              <a:gd name="connsiteY0" fmla="*/ 0 h 6858000"/>
              <a:gd name="connsiteX1" fmla="*/ 5281448 w 5281448"/>
              <a:gd name="connsiteY1" fmla="*/ 0 h 6858000"/>
              <a:gd name="connsiteX2" fmla="*/ 5281448 w 5281448"/>
              <a:gd name="connsiteY2" fmla="*/ 6858000 h 6858000"/>
              <a:gd name="connsiteX3" fmla="*/ 189795 w 5281448"/>
              <a:gd name="connsiteY3" fmla="*/ 6858000 h 6858000"/>
              <a:gd name="connsiteX4" fmla="*/ 184756 w 5281448"/>
              <a:gd name="connsiteY4" fmla="*/ 6791325 h 6858000"/>
              <a:gd name="connsiteX5" fmla="*/ 176358 w 5281448"/>
              <a:gd name="connsiteY5" fmla="*/ 6735762 h 6858000"/>
              <a:gd name="connsiteX6" fmla="*/ 166281 w 5281448"/>
              <a:gd name="connsiteY6" fmla="*/ 6683375 h 6858000"/>
              <a:gd name="connsiteX7" fmla="*/ 149485 w 5281448"/>
              <a:gd name="connsiteY7" fmla="*/ 6640512 h 6858000"/>
              <a:gd name="connsiteX8" fmla="*/ 132689 w 5281448"/>
              <a:gd name="connsiteY8" fmla="*/ 6597650 h 6858000"/>
              <a:gd name="connsiteX9" fmla="*/ 112534 w 5281448"/>
              <a:gd name="connsiteY9" fmla="*/ 6561137 h 6858000"/>
              <a:gd name="connsiteX10" fmla="*/ 92379 w 5281448"/>
              <a:gd name="connsiteY10" fmla="*/ 6523037 h 6858000"/>
              <a:gd name="connsiteX11" fmla="*/ 73903 w 5281448"/>
              <a:gd name="connsiteY11" fmla="*/ 6488112 h 6858000"/>
              <a:gd name="connsiteX12" fmla="*/ 55427 w 5281448"/>
              <a:gd name="connsiteY12" fmla="*/ 6448425 h 6858000"/>
              <a:gd name="connsiteX13" fmla="*/ 38632 w 5281448"/>
              <a:gd name="connsiteY13" fmla="*/ 6407150 h 6858000"/>
              <a:gd name="connsiteX14" fmla="*/ 23515 w 5281448"/>
              <a:gd name="connsiteY14" fmla="*/ 6361112 h 6858000"/>
              <a:gd name="connsiteX15" fmla="*/ 11758 w 5281448"/>
              <a:gd name="connsiteY15" fmla="*/ 6311900 h 6858000"/>
              <a:gd name="connsiteX16" fmla="*/ 3359 w 5281448"/>
              <a:gd name="connsiteY16" fmla="*/ 6251575 h 6858000"/>
              <a:gd name="connsiteX17" fmla="*/ 0 w 5281448"/>
              <a:gd name="connsiteY17" fmla="*/ 6183312 h 6858000"/>
              <a:gd name="connsiteX18" fmla="*/ 3359 w 5281448"/>
              <a:gd name="connsiteY18" fmla="*/ 6113462 h 6858000"/>
              <a:gd name="connsiteX19" fmla="*/ 11758 w 5281448"/>
              <a:gd name="connsiteY19" fmla="*/ 6056312 h 6858000"/>
              <a:gd name="connsiteX20" fmla="*/ 23515 w 5281448"/>
              <a:gd name="connsiteY20" fmla="*/ 6003925 h 6858000"/>
              <a:gd name="connsiteX21" fmla="*/ 38632 w 5281448"/>
              <a:gd name="connsiteY21" fmla="*/ 5956300 h 6858000"/>
              <a:gd name="connsiteX22" fmla="*/ 55427 w 5281448"/>
              <a:gd name="connsiteY22" fmla="*/ 5915025 h 6858000"/>
              <a:gd name="connsiteX23" fmla="*/ 75583 w 5281448"/>
              <a:gd name="connsiteY23" fmla="*/ 5876925 h 6858000"/>
              <a:gd name="connsiteX24" fmla="*/ 95738 w 5281448"/>
              <a:gd name="connsiteY24" fmla="*/ 5840412 h 6858000"/>
              <a:gd name="connsiteX25" fmla="*/ 115893 w 5281448"/>
              <a:gd name="connsiteY25" fmla="*/ 5802312 h 6858000"/>
              <a:gd name="connsiteX26" fmla="*/ 134368 w 5281448"/>
              <a:gd name="connsiteY26" fmla="*/ 5762625 h 6858000"/>
              <a:gd name="connsiteX27" fmla="*/ 152844 w 5281448"/>
              <a:gd name="connsiteY27" fmla="*/ 5721350 h 6858000"/>
              <a:gd name="connsiteX28" fmla="*/ 167960 w 5281448"/>
              <a:gd name="connsiteY28" fmla="*/ 5675312 h 6858000"/>
              <a:gd name="connsiteX29" fmla="*/ 178038 w 5281448"/>
              <a:gd name="connsiteY29" fmla="*/ 5622925 h 6858000"/>
              <a:gd name="connsiteX30" fmla="*/ 188115 w 5281448"/>
              <a:gd name="connsiteY30" fmla="*/ 5562600 h 6858000"/>
              <a:gd name="connsiteX31" fmla="*/ 189795 w 5281448"/>
              <a:gd name="connsiteY31" fmla="*/ 5494337 h 6858000"/>
              <a:gd name="connsiteX32" fmla="*/ 188115 w 5281448"/>
              <a:gd name="connsiteY32" fmla="*/ 5426075 h 6858000"/>
              <a:gd name="connsiteX33" fmla="*/ 178038 w 5281448"/>
              <a:gd name="connsiteY33" fmla="*/ 5365750 h 6858000"/>
              <a:gd name="connsiteX34" fmla="*/ 167960 w 5281448"/>
              <a:gd name="connsiteY34" fmla="*/ 5313362 h 6858000"/>
              <a:gd name="connsiteX35" fmla="*/ 152844 w 5281448"/>
              <a:gd name="connsiteY35" fmla="*/ 5268912 h 6858000"/>
              <a:gd name="connsiteX36" fmla="*/ 134368 w 5281448"/>
              <a:gd name="connsiteY36" fmla="*/ 5226050 h 6858000"/>
              <a:gd name="connsiteX37" fmla="*/ 115893 w 5281448"/>
              <a:gd name="connsiteY37" fmla="*/ 5186362 h 6858000"/>
              <a:gd name="connsiteX38" fmla="*/ 95738 w 5281448"/>
              <a:gd name="connsiteY38" fmla="*/ 5149850 h 6858000"/>
              <a:gd name="connsiteX39" fmla="*/ 75583 w 5281448"/>
              <a:gd name="connsiteY39" fmla="*/ 5114925 h 6858000"/>
              <a:gd name="connsiteX40" fmla="*/ 55427 w 5281448"/>
              <a:gd name="connsiteY40" fmla="*/ 5075237 h 6858000"/>
              <a:gd name="connsiteX41" fmla="*/ 38632 w 5281448"/>
              <a:gd name="connsiteY41" fmla="*/ 5033962 h 6858000"/>
              <a:gd name="connsiteX42" fmla="*/ 23515 w 5281448"/>
              <a:gd name="connsiteY42" fmla="*/ 4987925 h 6858000"/>
              <a:gd name="connsiteX43" fmla="*/ 11758 w 5281448"/>
              <a:gd name="connsiteY43" fmla="*/ 4935537 h 6858000"/>
              <a:gd name="connsiteX44" fmla="*/ 3359 w 5281448"/>
              <a:gd name="connsiteY44" fmla="*/ 4875212 h 6858000"/>
              <a:gd name="connsiteX45" fmla="*/ 0 w 5281448"/>
              <a:gd name="connsiteY45" fmla="*/ 4806950 h 6858000"/>
              <a:gd name="connsiteX46" fmla="*/ 3359 w 5281448"/>
              <a:gd name="connsiteY46" fmla="*/ 4738687 h 6858000"/>
              <a:gd name="connsiteX47" fmla="*/ 11758 w 5281448"/>
              <a:gd name="connsiteY47" fmla="*/ 4678362 h 6858000"/>
              <a:gd name="connsiteX48" fmla="*/ 23515 w 5281448"/>
              <a:gd name="connsiteY48" fmla="*/ 4625975 h 6858000"/>
              <a:gd name="connsiteX49" fmla="*/ 38632 w 5281448"/>
              <a:gd name="connsiteY49" fmla="*/ 4579937 h 6858000"/>
              <a:gd name="connsiteX50" fmla="*/ 55427 w 5281448"/>
              <a:gd name="connsiteY50" fmla="*/ 4537075 h 6858000"/>
              <a:gd name="connsiteX51" fmla="*/ 75583 w 5281448"/>
              <a:gd name="connsiteY51" fmla="*/ 4498975 h 6858000"/>
              <a:gd name="connsiteX52" fmla="*/ 115893 w 5281448"/>
              <a:gd name="connsiteY52" fmla="*/ 4424362 h 6858000"/>
              <a:gd name="connsiteX53" fmla="*/ 134368 w 5281448"/>
              <a:gd name="connsiteY53" fmla="*/ 4386262 h 6858000"/>
              <a:gd name="connsiteX54" fmla="*/ 152844 w 5281448"/>
              <a:gd name="connsiteY54" fmla="*/ 4343400 h 6858000"/>
              <a:gd name="connsiteX55" fmla="*/ 167960 w 5281448"/>
              <a:gd name="connsiteY55" fmla="*/ 4297362 h 6858000"/>
              <a:gd name="connsiteX56" fmla="*/ 178038 w 5281448"/>
              <a:gd name="connsiteY56" fmla="*/ 4244975 h 6858000"/>
              <a:gd name="connsiteX57" fmla="*/ 188115 w 5281448"/>
              <a:gd name="connsiteY57" fmla="*/ 4186237 h 6858000"/>
              <a:gd name="connsiteX58" fmla="*/ 189795 w 5281448"/>
              <a:gd name="connsiteY58" fmla="*/ 4116387 h 6858000"/>
              <a:gd name="connsiteX59" fmla="*/ 188115 w 5281448"/>
              <a:gd name="connsiteY59" fmla="*/ 4048125 h 6858000"/>
              <a:gd name="connsiteX60" fmla="*/ 178038 w 5281448"/>
              <a:gd name="connsiteY60" fmla="*/ 3987800 h 6858000"/>
              <a:gd name="connsiteX61" fmla="*/ 167960 w 5281448"/>
              <a:gd name="connsiteY61" fmla="*/ 3935412 h 6858000"/>
              <a:gd name="connsiteX62" fmla="*/ 152844 w 5281448"/>
              <a:gd name="connsiteY62" fmla="*/ 3890962 h 6858000"/>
              <a:gd name="connsiteX63" fmla="*/ 134368 w 5281448"/>
              <a:gd name="connsiteY63" fmla="*/ 3848100 h 6858000"/>
              <a:gd name="connsiteX64" fmla="*/ 115893 w 5281448"/>
              <a:gd name="connsiteY64" fmla="*/ 3811587 h 6858000"/>
              <a:gd name="connsiteX65" fmla="*/ 75583 w 5281448"/>
              <a:gd name="connsiteY65" fmla="*/ 3736975 h 6858000"/>
              <a:gd name="connsiteX66" fmla="*/ 55427 w 5281448"/>
              <a:gd name="connsiteY66" fmla="*/ 3697287 h 6858000"/>
              <a:gd name="connsiteX67" fmla="*/ 38632 w 5281448"/>
              <a:gd name="connsiteY67" fmla="*/ 3656012 h 6858000"/>
              <a:gd name="connsiteX68" fmla="*/ 23515 w 5281448"/>
              <a:gd name="connsiteY68" fmla="*/ 3609975 h 6858000"/>
              <a:gd name="connsiteX69" fmla="*/ 11758 w 5281448"/>
              <a:gd name="connsiteY69" fmla="*/ 3557587 h 6858000"/>
              <a:gd name="connsiteX70" fmla="*/ 3359 w 5281448"/>
              <a:gd name="connsiteY70" fmla="*/ 3497262 h 6858000"/>
              <a:gd name="connsiteX71" fmla="*/ 0 w 5281448"/>
              <a:gd name="connsiteY71" fmla="*/ 3427412 h 6858000"/>
              <a:gd name="connsiteX72" fmla="*/ 3359 w 5281448"/>
              <a:gd name="connsiteY72" fmla="*/ 3360737 h 6858000"/>
              <a:gd name="connsiteX73" fmla="*/ 11758 w 5281448"/>
              <a:gd name="connsiteY73" fmla="*/ 3300412 h 6858000"/>
              <a:gd name="connsiteX74" fmla="*/ 23515 w 5281448"/>
              <a:gd name="connsiteY74" fmla="*/ 3248025 h 6858000"/>
              <a:gd name="connsiteX75" fmla="*/ 38632 w 5281448"/>
              <a:gd name="connsiteY75" fmla="*/ 3201987 h 6858000"/>
              <a:gd name="connsiteX76" fmla="*/ 55427 w 5281448"/>
              <a:gd name="connsiteY76" fmla="*/ 3160712 h 6858000"/>
              <a:gd name="connsiteX77" fmla="*/ 75583 w 5281448"/>
              <a:gd name="connsiteY77" fmla="*/ 3121025 h 6858000"/>
              <a:gd name="connsiteX78" fmla="*/ 95738 w 5281448"/>
              <a:gd name="connsiteY78" fmla="*/ 3084512 h 6858000"/>
              <a:gd name="connsiteX79" fmla="*/ 115893 w 5281448"/>
              <a:gd name="connsiteY79" fmla="*/ 3046412 h 6858000"/>
              <a:gd name="connsiteX80" fmla="*/ 134368 w 5281448"/>
              <a:gd name="connsiteY80" fmla="*/ 3009900 h 6858000"/>
              <a:gd name="connsiteX81" fmla="*/ 152844 w 5281448"/>
              <a:gd name="connsiteY81" fmla="*/ 2967037 h 6858000"/>
              <a:gd name="connsiteX82" fmla="*/ 167960 w 5281448"/>
              <a:gd name="connsiteY82" fmla="*/ 2922587 h 6858000"/>
              <a:gd name="connsiteX83" fmla="*/ 178038 w 5281448"/>
              <a:gd name="connsiteY83" fmla="*/ 2868612 h 6858000"/>
              <a:gd name="connsiteX84" fmla="*/ 188115 w 5281448"/>
              <a:gd name="connsiteY84" fmla="*/ 2809875 h 6858000"/>
              <a:gd name="connsiteX85" fmla="*/ 189795 w 5281448"/>
              <a:gd name="connsiteY85" fmla="*/ 2741612 h 6858000"/>
              <a:gd name="connsiteX86" fmla="*/ 188115 w 5281448"/>
              <a:gd name="connsiteY86" fmla="*/ 2671762 h 6858000"/>
              <a:gd name="connsiteX87" fmla="*/ 178038 w 5281448"/>
              <a:gd name="connsiteY87" fmla="*/ 2613025 h 6858000"/>
              <a:gd name="connsiteX88" fmla="*/ 167960 w 5281448"/>
              <a:gd name="connsiteY88" fmla="*/ 2560637 h 6858000"/>
              <a:gd name="connsiteX89" fmla="*/ 152844 w 5281448"/>
              <a:gd name="connsiteY89" fmla="*/ 2513012 h 6858000"/>
              <a:gd name="connsiteX90" fmla="*/ 134368 w 5281448"/>
              <a:gd name="connsiteY90" fmla="*/ 2471737 h 6858000"/>
              <a:gd name="connsiteX91" fmla="*/ 115893 w 5281448"/>
              <a:gd name="connsiteY91" fmla="*/ 2433637 h 6858000"/>
              <a:gd name="connsiteX92" fmla="*/ 95738 w 5281448"/>
              <a:gd name="connsiteY92" fmla="*/ 2395537 h 6858000"/>
              <a:gd name="connsiteX93" fmla="*/ 75583 w 5281448"/>
              <a:gd name="connsiteY93" fmla="*/ 2359025 h 6858000"/>
              <a:gd name="connsiteX94" fmla="*/ 55427 w 5281448"/>
              <a:gd name="connsiteY94" fmla="*/ 2319337 h 6858000"/>
              <a:gd name="connsiteX95" fmla="*/ 38632 w 5281448"/>
              <a:gd name="connsiteY95" fmla="*/ 2278062 h 6858000"/>
              <a:gd name="connsiteX96" fmla="*/ 23515 w 5281448"/>
              <a:gd name="connsiteY96" fmla="*/ 2232025 h 6858000"/>
              <a:gd name="connsiteX97" fmla="*/ 11758 w 5281448"/>
              <a:gd name="connsiteY97" fmla="*/ 2179637 h 6858000"/>
              <a:gd name="connsiteX98" fmla="*/ 3359 w 5281448"/>
              <a:gd name="connsiteY98" fmla="*/ 2119312 h 6858000"/>
              <a:gd name="connsiteX99" fmla="*/ 0 w 5281448"/>
              <a:gd name="connsiteY99" fmla="*/ 2051050 h 6858000"/>
              <a:gd name="connsiteX100" fmla="*/ 3359 w 5281448"/>
              <a:gd name="connsiteY100" fmla="*/ 1982787 h 6858000"/>
              <a:gd name="connsiteX101" fmla="*/ 11758 w 5281448"/>
              <a:gd name="connsiteY101" fmla="*/ 1922462 h 6858000"/>
              <a:gd name="connsiteX102" fmla="*/ 23515 w 5281448"/>
              <a:gd name="connsiteY102" fmla="*/ 1870075 h 6858000"/>
              <a:gd name="connsiteX103" fmla="*/ 38632 w 5281448"/>
              <a:gd name="connsiteY103" fmla="*/ 1824037 h 6858000"/>
              <a:gd name="connsiteX104" fmla="*/ 55427 w 5281448"/>
              <a:gd name="connsiteY104" fmla="*/ 1782762 h 6858000"/>
              <a:gd name="connsiteX105" fmla="*/ 75583 w 5281448"/>
              <a:gd name="connsiteY105" fmla="*/ 1743075 h 6858000"/>
              <a:gd name="connsiteX106" fmla="*/ 95738 w 5281448"/>
              <a:gd name="connsiteY106" fmla="*/ 1708150 h 6858000"/>
              <a:gd name="connsiteX107" fmla="*/ 115893 w 5281448"/>
              <a:gd name="connsiteY107" fmla="*/ 1671637 h 6858000"/>
              <a:gd name="connsiteX108" fmla="*/ 134368 w 5281448"/>
              <a:gd name="connsiteY108" fmla="*/ 1631950 h 6858000"/>
              <a:gd name="connsiteX109" fmla="*/ 152844 w 5281448"/>
              <a:gd name="connsiteY109" fmla="*/ 1589087 h 6858000"/>
              <a:gd name="connsiteX110" fmla="*/ 167960 w 5281448"/>
              <a:gd name="connsiteY110" fmla="*/ 1544637 h 6858000"/>
              <a:gd name="connsiteX111" fmla="*/ 178038 w 5281448"/>
              <a:gd name="connsiteY111" fmla="*/ 1492250 h 6858000"/>
              <a:gd name="connsiteX112" fmla="*/ 188115 w 5281448"/>
              <a:gd name="connsiteY112" fmla="*/ 1431925 h 6858000"/>
              <a:gd name="connsiteX113" fmla="*/ 189795 w 5281448"/>
              <a:gd name="connsiteY113" fmla="*/ 1363662 h 6858000"/>
              <a:gd name="connsiteX114" fmla="*/ 188115 w 5281448"/>
              <a:gd name="connsiteY114" fmla="*/ 1295400 h 6858000"/>
              <a:gd name="connsiteX115" fmla="*/ 178038 w 5281448"/>
              <a:gd name="connsiteY115" fmla="*/ 1235075 h 6858000"/>
              <a:gd name="connsiteX116" fmla="*/ 167960 w 5281448"/>
              <a:gd name="connsiteY116" fmla="*/ 1182687 h 6858000"/>
              <a:gd name="connsiteX117" fmla="*/ 152844 w 5281448"/>
              <a:gd name="connsiteY117" fmla="*/ 1136650 h 6858000"/>
              <a:gd name="connsiteX118" fmla="*/ 134368 w 5281448"/>
              <a:gd name="connsiteY118" fmla="*/ 1095375 h 6858000"/>
              <a:gd name="connsiteX119" fmla="*/ 115893 w 5281448"/>
              <a:gd name="connsiteY119" fmla="*/ 1055687 h 6858000"/>
              <a:gd name="connsiteX120" fmla="*/ 95738 w 5281448"/>
              <a:gd name="connsiteY120" fmla="*/ 1017587 h 6858000"/>
              <a:gd name="connsiteX121" fmla="*/ 75583 w 5281448"/>
              <a:gd name="connsiteY121" fmla="*/ 981075 h 6858000"/>
              <a:gd name="connsiteX122" fmla="*/ 55427 w 5281448"/>
              <a:gd name="connsiteY122" fmla="*/ 942975 h 6858000"/>
              <a:gd name="connsiteX123" fmla="*/ 38632 w 5281448"/>
              <a:gd name="connsiteY123" fmla="*/ 901700 h 6858000"/>
              <a:gd name="connsiteX124" fmla="*/ 23515 w 5281448"/>
              <a:gd name="connsiteY124" fmla="*/ 854075 h 6858000"/>
              <a:gd name="connsiteX125" fmla="*/ 11758 w 5281448"/>
              <a:gd name="connsiteY125" fmla="*/ 801687 h 6858000"/>
              <a:gd name="connsiteX126" fmla="*/ 3359 w 5281448"/>
              <a:gd name="connsiteY126" fmla="*/ 744537 h 6858000"/>
              <a:gd name="connsiteX127" fmla="*/ 0 w 5281448"/>
              <a:gd name="connsiteY127" fmla="*/ 673100 h 6858000"/>
              <a:gd name="connsiteX128" fmla="*/ 3359 w 5281448"/>
              <a:gd name="connsiteY128" fmla="*/ 606425 h 6858000"/>
              <a:gd name="connsiteX129" fmla="*/ 11758 w 5281448"/>
              <a:gd name="connsiteY129" fmla="*/ 546100 h 6858000"/>
              <a:gd name="connsiteX130" fmla="*/ 23515 w 5281448"/>
              <a:gd name="connsiteY130" fmla="*/ 496887 h 6858000"/>
              <a:gd name="connsiteX131" fmla="*/ 38632 w 5281448"/>
              <a:gd name="connsiteY131" fmla="*/ 450850 h 6858000"/>
              <a:gd name="connsiteX132" fmla="*/ 55427 w 5281448"/>
              <a:gd name="connsiteY132" fmla="*/ 409575 h 6858000"/>
              <a:gd name="connsiteX133" fmla="*/ 73903 w 5281448"/>
              <a:gd name="connsiteY133" fmla="*/ 369887 h 6858000"/>
              <a:gd name="connsiteX134" fmla="*/ 92379 w 5281448"/>
              <a:gd name="connsiteY134" fmla="*/ 334962 h 6858000"/>
              <a:gd name="connsiteX135" fmla="*/ 112534 w 5281448"/>
              <a:gd name="connsiteY135" fmla="*/ 296862 h 6858000"/>
              <a:gd name="connsiteX136" fmla="*/ 132689 w 5281448"/>
              <a:gd name="connsiteY136" fmla="*/ 260350 h 6858000"/>
              <a:gd name="connsiteX137" fmla="*/ 149485 w 5281448"/>
              <a:gd name="connsiteY137" fmla="*/ 217487 h 6858000"/>
              <a:gd name="connsiteX138" fmla="*/ 166281 w 5281448"/>
              <a:gd name="connsiteY138" fmla="*/ 174625 h 6858000"/>
              <a:gd name="connsiteX139" fmla="*/ 176358 w 5281448"/>
              <a:gd name="connsiteY139" fmla="*/ 122237 h 6858000"/>
              <a:gd name="connsiteX140" fmla="*/ 184756 w 5281448"/>
              <a:gd name="connsiteY140" fmla="*/ 66675 h 6858000"/>
              <a:gd name="connsiteX141" fmla="*/ 189795 w 5281448"/>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5281448" h="6858000">
                <a:moveTo>
                  <a:pt x="189795" y="0"/>
                </a:moveTo>
                <a:lnTo>
                  <a:pt x="5281448" y="0"/>
                </a:lnTo>
                <a:lnTo>
                  <a:pt x="5281448"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useBgFill="1">
        <p:nvSpPr>
          <p:cNvPr id="11" name="Rectangle 10">
            <a:extLst>
              <a:ext uri="{FF2B5EF4-FFF2-40B4-BE49-F238E27FC236}">
                <a16:creationId xmlns:a16="http://schemas.microsoft.com/office/drawing/2014/main" id="{077C71D1-FB75-4813-965F-B7D9024EB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5429C1C-D2F6-46E1-A106-96C2A10CC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325260" cy="6858000"/>
          </a:xfrm>
          <a:custGeom>
            <a:avLst/>
            <a:gdLst>
              <a:gd name="connsiteX0" fmla="*/ 0 w 7100346"/>
              <a:gd name="connsiteY0" fmla="*/ 0 h 6858000"/>
              <a:gd name="connsiteX1" fmla="*/ 6955967 w 7100346"/>
              <a:gd name="connsiteY1" fmla="*/ 0 h 6858000"/>
              <a:gd name="connsiteX2" fmla="*/ 7100346 w 7100346"/>
              <a:gd name="connsiteY2" fmla="*/ 0 h 6858000"/>
              <a:gd name="connsiteX3" fmla="*/ 7095307 w 7100346"/>
              <a:gd name="connsiteY3" fmla="*/ 66675 h 6858000"/>
              <a:gd name="connsiteX4" fmla="*/ 7086909 w 7100346"/>
              <a:gd name="connsiteY4" fmla="*/ 122237 h 6858000"/>
              <a:gd name="connsiteX5" fmla="*/ 7076832 w 7100346"/>
              <a:gd name="connsiteY5" fmla="*/ 174625 h 6858000"/>
              <a:gd name="connsiteX6" fmla="*/ 7060036 w 7100346"/>
              <a:gd name="connsiteY6" fmla="*/ 217487 h 6858000"/>
              <a:gd name="connsiteX7" fmla="*/ 7043240 w 7100346"/>
              <a:gd name="connsiteY7" fmla="*/ 260350 h 6858000"/>
              <a:gd name="connsiteX8" fmla="*/ 7023085 w 7100346"/>
              <a:gd name="connsiteY8" fmla="*/ 296862 h 6858000"/>
              <a:gd name="connsiteX9" fmla="*/ 7002930 w 7100346"/>
              <a:gd name="connsiteY9" fmla="*/ 334962 h 6858000"/>
              <a:gd name="connsiteX10" fmla="*/ 6984454 w 7100346"/>
              <a:gd name="connsiteY10" fmla="*/ 369887 h 6858000"/>
              <a:gd name="connsiteX11" fmla="*/ 6965978 w 7100346"/>
              <a:gd name="connsiteY11" fmla="*/ 409575 h 6858000"/>
              <a:gd name="connsiteX12" fmla="*/ 6949183 w 7100346"/>
              <a:gd name="connsiteY12" fmla="*/ 450850 h 6858000"/>
              <a:gd name="connsiteX13" fmla="*/ 6934066 w 7100346"/>
              <a:gd name="connsiteY13" fmla="*/ 496887 h 6858000"/>
              <a:gd name="connsiteX14" fmla="*/ 6922309 w 7100346"/>
              <a:gd name="connsiteY14" fmla="*/ 546100 h 6858000"/>
              <a:gd name="connsiteX15" fmla="*/ 6913910 w 7100346"/>
              <a:gd name="connsiteY15" fmla="*/ 606425 h 6858000"/>
              <a:gd name="connsiteX16" fmla="*/ 6910551 w 7100346"/>
              <a:gd name="connsiteY16" fmla="*/ 673100 h 6858000"/>
              <a:gd name="connsiteX17" fmla="*/ 6913910 w 7100346"/>
              <a:gd name="connsiteY17" fmla="*/ 744537 h 6858000"/>
              <a:gd name="connsiteX18" fmla="*/ 6922309 w 7100346"/>
              <a:gd name="connsiteY18" fmla="*/ 801687 h 6858000"/>
              <a:gd name="connsiteX19" fmla="*/ 6934066 w 7100346"/>
              <a:gd name="connsiteY19" fmla="*/ 854075 h 6858000"/>
              <a:gd name="connsiteX20" fmla="*/ 6949183 w 7100346"/>
              <a:gd name="connsiteY20" fmla="*/ 901700 h 6858000"/>
              <a:gd name="connsiteX21" fmla="*/ 6965978 w 7100346"/>
              <a:gd name="connsiteY21" fmla="*/ 942975 h 6858000"/>
              <a:gd name="connsiteX22" fmla="*/ 6986134 w 7100346"/>
              <a:gd name="connsiteY22" fmla="*/ 981075 h 6858000"/>
              <a:gd name="connsiteX23" fmla="*/ 7006289 w 7100346"/>
              <a:gd name="connsiteY23" fmla="*/ 1017587 h 6858000"/>
              <a:gd name="connsiteX24" fmla="*/ 7026444 w 7100346"/>
              <a:gd name="connsiteY24" fmla="*/ 1055687 h 6858000"/>
              <a:gd name="connsiteX25" fmla="*/ 7044919 w 7100346"/>
              <a:gd name="connsiteY25" fmla="*/ 1095375 h 6858000"/>
              <a:gd name="connsiteX26" fmla="*/ 7063395 w 7100346"/>
              <a:gd name="connsiteY26" fmla="*/ 1136650 h 6858000"/>
              <a:gd name="connsiteX27" fmla="*/ 7078511 w 7100346"/>
              <a:gd name="connsiteY27" fmla="*/ 1182687 h 6858000"/>
              <a:gd name="connsiteX28" fmla="*/ 7088589 w 7100346"/>
              <a:gd name="connsiteY28" fmla="*/ 1235075 h 6858000"/>
              <a:gd name="connsiteX29" fmla="*/ 7098666 w 7100346"/>
              <a:gd name="connsiteY29" fmla="*/ 1295400 h 6858000"/>
              <a:gd name="connsiteX30" fmla="*/ 7100346 w 7100346"/>
              <a:gd name="connsiteY30" fmla="*/ 1363662 h 6858000"/>
              <a:gd name="connsiteX31" fmla="*/ 7098666 w 7100346"/>
              <a:gd name="connsiteY31" fmla="*/ 1431925 h 6858000"/>
              <a:gd name="connsiteX32" fmla="*/ 7088589 w 7100346"/>
              <a:gd name="connsiteY32" fmla="*/ 1492250 h 6858000"/>
              <a:gd name="connsiteX33" fmla="*/ 7078511 w 7100346"/>
              <a:gd name="connsiteY33" fmla="*/ 1544637 h 6858000"/>
              <a:gd name="connsiteX34" fmla="*/ 7063395 w 7100346"/>
              <a:gd name="connsiteY34" fmla="*/ 1589087 h 6858000"/>
              <a:gd name="connsiteX35" fmla="*/ 7044919 w 7100346"/>
              <a:gd name="connsiteY35" fmla="*/ 1631950 h 6858000"/>
              <a:gd name="connsiteX36" fmla="*/ 7026444 w 7100346"/>
              <a:gd name="connsiteY36" fmla="*/ 1671637 h 6858000"/>
              <a:gd name="connsiteX37" fmla="*/ 7006289 w 7100346"/>
              <a:gd name="connsiteY37" fmla="*/ 1708150 h 6858000"/>
              <a:gd name="connsiteX38" fmla="*/ 6986134 w 7100346"/>
              <a:gd name="connsiteY38" fmla="*/ 1743075 h 6858000"/>
              <a:gd name="connsiteX39" fmla="*/ 6965978 w 7100346"/>
              <a:gd name="connsiteY39" fmla="*/ 1782762 h 6858000"/>
              <a:gd name="connsiteX40" fmla="*/ 6949183 w 7100346"/>
              <a:gd name="connsiteY40" fmla="*/ 1824037 h 6858000"/>
              <a:gd name="connsiteX41" fmla="*/ 6934066 w 7100346"/>
              <a:gd name="connsiteY41" fmla="*/ 1870075 h 6858000"/>
              <a:gd name="connsiteX42" fmla="*/ 6922309 w 7100346"/>
              <a:gd name="connsiteY42" fmla="*/ 1922462 h 6858000"/>
              <a:gd name="connsiteX43" fmla="*/ 6913910 w 7100346"/>
              <a:gd name="connsiteY43" fmla="*/ 1982787 h 6858000"/>
              <a:gd name="connsiteX44" fmla="*/ 6910551 w 7100346"/>
              <a:gd name="connsiteY44" fmla="*/ 2051050 h 6858000"/>
              <a:gd name="connsiteX45" fmla="*/ 6913910 w 7100346"/>
              <a:gd name="connsiteY45" fmla="*/ 2119312 h 6858000"/>
              <a:gd name="connsiteX46" fmla="*/ 6922309 w 7100346"/>
              <a:gd name="connsiteY46" fmla="*/ 2179637 h 6858000"/>
              <a:gd name="connsiteX47" fmla="*/ 6934066 w 7100346"/>
              <a:gd name="connsiteY47" fmla="*/ 2232025 h 6858000"/>
              <a:gd name="connsiteX48" fmla="*/ 6949183 w 7100346"/>
              <a:gd name="connsiteY48" fmla="*/ 2278062 h 6858000"/>
              <a:gd name="connsiteX49" fmla="*/ 6965978 w 7100346"/>
              <a:gd name="connsiteY49" fmla="*/ 2319337 h 6858000"/>
              <a:gd name="connsiteX50" fmla="*/ 6986134 w 7100346"/>
              <a:gd name="connsiteY50" fmla="*/ 2359025 h 6858000"/>
              <a:gd name="connsiteX51" fmla="*/ 7006289 w 7100346"/>
              <a:gd name="connsiteY51" fmla="*/ 2395537 h 6858000"/>
              <a:gd name="connsiteX52" fmla="*/ 7026444 w 7100346"/>
              <a:gd name="connsiteY52" fmla="*/ 2433637 h 6858000"/>
              <a:gd name="connsiteX53" fmla="*/ 7044919 w 7100346"/>
              <a:gd name="connsiteY53" fmla="*/ 2471737 h 6858000"/>
              <a:gd name="connsiteX54" fmla="*/ 7063395 w 7100346"/>
              <a:gd name="connsiteY54" fmla="*/ 2513012 h 6858000"/>
              <a:gd name="connsiteX55" fmla="*/ 7078511 w 7100346"/>
              <a:gd name="connsiteY55" fmla="*/ 2560637 h 6858000"/>
              <a:gd name="connsiteX56" fmla="*/ 7088589 w 7100346"/>
              <a:gd name="connsiteY56" fmla="*/ 2613025 h 6858000"/>
              <a:gd name="connsiteX57" fmla="*/ 7098666 w 7100346"/>
              <a:gd name="connsiteY57" fmla="*/ 2671762 h 6858000"/>
              <a:gd name="connsiteX58" fmla="*/ 7100346 w 7100346"/>
              <a:gd name="connsiteY58" fmla="*/ 2741612 h 6858000"/>
              <a:gd name="connsiteX59" fmla="*/ 7098666 w 7100346"/>
              <a:gd name="connsiteY59" fmla="*/ 2809875 h 6858000"/>
              <a:gd name="connsiteX60" fmla="*/ 7088589 w 7100346"/>
              <a:gd name="connsiteY60" fmla="*/ 2868612 h 6858000"/>
              <a:gd name="connsiteX61" fmla="*/ 7078511 w 7100346"/>
              <a:gd name="connsiteY61" fmla="*/ 2922587 h 6858000"/>
              <a:gd name="connsiteX62" fmla="*/ 7063395 w 7100346"/>
              <a:gd name="connsiteY62" fmla="*/ 2967037 h 6858000"/>
              <a:gd name="connsiteX63" fmla="*/ 7044919 w 7100346"/>
              <a:gd name="connsiteY63" fmla="*/ 3009900 h 6858000"/>
              <a:gd name="connsiteX64" fmla="*/ 7026444 w 7100346"/>
              <a:gd name="connsiteY64" fmla="*/ 3046412 h 6858000"/>
              <a:gd name="connsiteX65" fmla="*/ 7006289 w 7100346"/>
              <a:gd name="connsiteY65" fmla="*/ 3084512 h 6858000"/>
              <a:gd name="connsiteX66" fmla="*/ 6986134 w 7100346"/>
              <a:gd name="connsiteY66" fmla="*/ 3121025 h 6858000"/>
              <a:gd name="connsiteX67" fmla="*/ 6965978 w 7100346"/>
              <a:gd name="connsiteY67" fmla="*/ 3160712 h 6858000"/>
              <a:gd name="connsiteX68" fmla="*/ 6949183 w 7100346"/>
              <a:gd name="connsiteY68" fmla="*/ 3201987 h 6858000"/>
              <a:gd name="connsiteX69" fmla="*/ 6934066 w 7100346"/>
              <a:gd name="connsiteY69" fmla="*/ 3248025 h 6858000"/>
              <a:gd name="connsiteX70" fmla="*/ 6922309 w 7100346"/>
              <a:gd name="connsiteY70" fmla="*/ 3300412 h 6858000"/>
              <a:gd name="connsiteX71" fmla="*/ 6913910 w 7100346"/>
              <a:gd name="connsiteY71" fmla="*/ 3360737 h 6858000"/>
              <a:gd name="connsiteX72" fmla="*/ 6910551 w 7100346"/>
              <a:gd name="connsiteY72" fmla="*/ 3427412 h 6858000"/>
              <a:gd name="connsiteX73" fmla="*/ 6913910 w 7100346"/>
              <a:gd name="connsiteY73" fmla="*/ 3497262 h 6858000"/>
              <a:gd name="connsiteX74" fmla="*/ 6922309 w 7100346"/>
              <a:gd name="connsiteY74" fmla="*/ 3557587 h 6858000"/>
              <a:gd name="connsiteX75" fmla="*/ 6934066 w 7100346"/>
              <a:gd name="connsiteY75" fmla="*/ 3609975 h 6858000"/>
              <a:gd name="connsiteX76" fmla="*/ 6949183 w 7100346"/>
              <a:gd name="connsiteY76" fmla="*/ 3656012 h 6858000"/>
              <a:gd name="connsiteX77" fmla="*/ 6965978 w 7100346"/>
              <a:gd name="connsiteY77" fmla="*/ 3697287 h 6858000"/>
              <a:gd name="connsiteX78" fmla="*/ 6986134 w 7100346"/>
              <a:gd name="connsiteY78" fmla="*/ 3736975 h 6858000"/>
              <a:gd name="connsiteX79" fmla="*/ 7026444 w 7100346"/>
              <a:gd name="connsiteY79" fmla="*/ 3811587 h 6858000"/>
              <a:gd name="connsiteX80" fmla="*/ 7044919 w 7100346"/>
              <a:gd name="connsiteY80" fmla="*/ 3848100 h 6858000"/>
              <a:gd name="connsiteX81" fmla="*/ 7063395 w 7100346"/>
              <a:gd name="connsiteY81" fmla="*/ 3890962 h 6858000"/>
              <a:gd name="connsiteX82" fmla="*/ 7078511 w 7100346"/>
              <a:gd name="connsiteY82" fmla="*/ 3935412 h 6858000"/>
              <a:gd name="connsiteX83" fmla="*/ 7088589 w 7100346"/>
              <a:gd name="connsiteY83" fmla="*/ 3987800 h 6858000"/>
              <a:gd name="connsiteX84" fmla="*/ 7098666 w 7100346"/>
              <a:gd name="connsiteY84" fmla="*/ 4048125 h 6858000"/>
              <a:gd name="connsiteX85" fmla="*/ 7100346 w 7100346"/>
              <a:gd name="connsiteY85" fmla="*/ 4116387 h 6858000"/>
              <a:gd name="connsiteX86" fmla="*/ 7098666 w 7100346"/>
              <a:gd name="connsiteY86" fmla="*/ 4186237 h 6858000"/>
              <a:gd name="connsiteX87" fmla="*/ 7088589 w 7100346"/>
              <a:gd name="connsiteY87" fmla="*/ 4244975 h 6858000"/>
              <a:gd name="connsiteX88" fmla="*/ 7078511 w 7100346"/>
              <a:gd name="connsiteY88" fmla="*/ 4297362 h 6858000"/>
              <a:gd name="connsiteX89" fmla="*/ 7063395 w 7100346"/>
              <a:gd name="connsiteY89" fmla="*/ 4343400 h 6858000"/>
              <a:gd name="connsiteX90" fmla="*/ 7044919 w 7100346"/>
              <a:gd name="connsiteY90" fmla="*/ 4386262 h 6858000"/>
              <a:gd name="connsiteX91" fmla="*/ 7026444 w 7100346"/>
              <a:gd name="connsiteY91" fmla="*/ 4424362 h 6858000"/>
              <a:gd name="connsiteX92" fmla="*/ 6986134 w 7100346"/>
              <a:gd name="connsiteY92" fmla="*/ 4498975 h 6858000"/>
              <a:gd name="connsiteX93" fmla="*/ 6965978 w 7100346"/>
              <a:gd name="connsiteY93" fmla="*/ 4537075 h 6858000"/>
              <a:gd name="connsiteX94" fmla="*/ 6949183 w 7100346"/>
              <a:gd name="connsiteY94" fmla="*/ 4579937 h 6858000"/>
              <a:gd name="connsiteX95" fmla="*/ 6934066 w 7100346"/>
              <a:gd name="connsiteY95" fmla="*/ 4625975 h 6858000"/>
              <a:gd name="connsiteX96" fmla="*/ 6922309 w 7100346"/>
              <a:gd name="connsiteY96" fmla="*/ 4678362 h 6858000"/>
              <a:gd name="connsiteX97" fmla="*/ 6913910 w 7100346"/>
              <a:gd name="connsiteY97" fmla="*/ 4738687 h 6858000"/>
              <a:gd name="connsiteX98" fmla="*/ 6910551 w 7100346"/>
              <a:gd name="connsiteY98" fmla="*/ 4806950 h 6858000"/>
              <a:gd name="connsiteX99" fmla="*/ 6913910 w 7100346"/>
              <a:gd name="connsiteY99" fmla="*/ 4875212 h 6858000"/>
              <a:gd name="connsiteX100" fmla="*/ 6922309 w 7100346"/>
              <a:gd name="connsiteY100" fmla="*/ 4935537 h 6858000"/>
              <a:gd name="connsiteX101" fmla="*/ 6934066 w 7100346"/>
              <a:gd name="connsiteY101" fmla="*/ 4987925 h 6858000"/>
              <a:gd name="connsiteX102" fmla="*/ 6949183 w 7100346"/>
              <a:gd name="connsiteY102" fmla="*/ 5033962 h 6858000"/>
              <a:gd name="connsiteX103" fmla="*/ 6965978 w 7100346"/>
              <a:gd name="connsiteY103" fmla="*/ 5075237 h 6858000"/>
              <a:gd name="connsiteX104" fmla="*/ 6986134 w 7100346"/>
              <a:gd name="connsiteY104" fmla="*/ 5114925 h 6858000"/>
              <a:gd name="connsiteX105" fmla="*/ 7006289 w 7100346"/>
              <a:gd name="connsiteY105" fmla="*/ 5149850 h 6858000"/>
              <a:gd name="connsiteX106" fmla="*/ 7026444 w 7100346"/>
              <a:gd name="connsiteY106" fmla="*/ 5186362 h 6858000"/>
              <a:gd name="connsiteX107" fmla="*/ 7044919 w 7100346"/>
              <a:gd name="connsiteY107" fmla="*/ 5226050 h 6858000"/>
              <a:gd name="connsiteX108" fmla="*/ 7063395 w 7100346"/>
              <a:gd name="connsiteY108" fmla="*/ 5268912 h 6858000"/>
              <a:gd name="connsiteX109" fmla="*/ 7078511 w 7100346"/>
              <a:gd name="connsiteY109" fmla="*/ 5313362 h 6858000"/>
              <a:gd name="connsiteX110" fmla="*/ 7088589 w 7100346"/>
              <a:gd name="connsiteY110" fmla="*/ 5365750 h 6858000"/>
              <a:gd name="connsiteX111" fmla="*/ 7098666 w 7100346"/>
              <a:gd name="connsiteY111" fmla="*/ 5426075 h 6858000"/>
              <a:gd name="connsiteX112" fmla="*/ 7100346 w 7100346"/>
              <a:gd name="connsiteY112" fmla="*/ 5494337 h 6858000"/>
              <a:gd name="connsiteX113" fmla="*/ 7098666 w 7100346"/>
              <a:gd name="connsiteY113" fmla="*/ 5562600 h 6858000"/>
              <a:gd name="connsiteX114" fmla="*/ 7088589 w 7100346"/>
              <a:gd name="connsiteY114" fmla="*/ 5622925 h 6858000"/>
              <a:gd name="connsiteX115" fmla="*/ 7078511 w 7100346"/>
              <a:gd name="connsiteY115" fmla="*/ 5675312 h 6858000"/>
              <a:gd name="connsiteX116" fmla="*/ 7063395 w 7100346"/>
              <a:gd name="connsiteY116" fmla="*/ 5721350 h 6858000"/>
              <a:gd name="connsiteX117" fmla="*/ 7044919 w 7100346"/>
              <a:gd name="connsiteY117" fmla="*/ 5762625 h 6858000"/>
              <a:gd name="connsiteX118" fmla="*/ 7026444 w 7100346"/>
              <a:gd name="connsiteY118" fmla="*/ 5802312 h 6858000"/>
              <a:gd name="connsiteX119" fmla="*/ 7006289 w 7100346"/>
              <a:gd name="connsiteY119" fmla="*/ 5840412 h 6858000"/>
              <a:gd name="connsiteX120" fmla="*/ 6986134 w 7100346"/>
              <a:gd name="connsiteY120" fmla="*/ 5876925 h 6858000"/>
              <a:gd name="connsiteX121" fmla="*/ 6965978 w 7100346"/>
              <a:gd name="connsiteY121" fmla="*/ 5915025 h 6858000"/>
              <a:gd name="connsiteX122" fmla="*/ 6949183 w 7100346"/>
              <a:gd name="connsiteY122" fmla="*/ 5956300 h 6858000"/>
              <a:gd name="connsiteX123" fmla="*/ 6934066 w 7100346"/>
              <a:gd name="connsiteY123" fmla="*/ 6003925 h 6858000"/>
              <a:gd name="connsiteX124" fmla="*/ 6922309 w 7100346"/>
              <a:gd name="connsiteY124" fmla="*/ 6056312 h 6858000"/>
              <a:gd name="connsiteX125" fmla="*/ 6913910 w 7100346"/>
              <a:gd name="connsiteY125" fmla="*/ 6113462 h 6858000"/>
              <a:gd name="connsiteX126" fmla="*/ 6910551 w 7100346"/>
              <a:gd name="connsiteY126" fmla="*/ 6183312 h 6858000"/>
              <a:gd name="connsiteX127" fmla="*/ 6913910 w 7100346"/>
              <a:gd name="connsiteY127" fmla="*/ 6251575 h 6858000"/>
              <a:gd name="connsiteX128" fmla="*/ 6922309 w 7100346"/>
              <a:gd name="connsiteY128" fmla="*/ 6311900 h 6858000"/>
              <a:gd name="connsiteX129" fmla="*/ 6934066 w 7100346"/>
              <a:gd name="connsiteY129" fmla="*/ 6361112 h 6858000"/>
              <a:gd name="connsiteX130" fmla="*/ 6949183 w 7100346"/>
              <a:gd name="connsiteY130" fmla="*/ 6407150 h 6858000"/>
              <a:gd name="connsiteX131" fmla="*/ 6965978 w 7100346"/>
              <a:gd name="connsiteY131" fmla="*/ 6448425 h 6858000"/>
              <a:gd name="connsiteX132" fmla="*/ 6984454 w 7100346"/>
              <a:gd name="connsiteY132" fmla="*/ 6488112 h 6858000"/>
              <a:gd name="connsiteX133" fmla="*/ 7002930 w 7100346"/>
              <a:gd name="connsiteY133" fmla="*/ 6523037 h 6858000"/>
              <a:gd name="connsiteX134" fmla="*/ 7023085 w 7100346"/>
              <a:gd name="connsiteY134" fmla="*/ 6561137 h 6858000"/>
              <a:gd name="connsiteX135" fmla="*/ 7043240 w 7100346"/>
              <a:gd name="connsiteY135" fmla="*/ 6597650 h 6858000"/>
              <a:gd name="connsiteX136" fmla="*/ 7060036 w 7100346"/>
              <a:gd name="connsiteY136" fmla="*/ 6640512 h 6858000"/>
              <a:gd name="connsiteX137" fmla="*/ 7076832 w 7100346"/>
              <a:gd name="connsiteY137" fmla="*/ 6683375 h 6858000"/>
              <a:gd name="connsiteX138" fmla="*/ 7086909 w 7100346"/>
              <a:gd name="connsiteY138" fmla="*/ 6735762 h 6858000"/>
              <a:gd name="connsiteX139" fmla="*/ 7095307 w 7100346"/>
              <a:gd name="connsiteY139" fmla="*/ 6791325 h 6858000"/>
              <a:gd name="connsiteX140" fmla="*/ 7100346 w 7100346"/>
              <a:gd name="connsiteY140" fmla="*/ 6858000 h 6858000"/>
              <a:gd name="connsiteX141" fmla="*/ 6955967 w 7100346"/>
              <a:gd name="connsiteY141" fmla="*/ 6858000 h 6858000"/>
              <a:gd name="connsiteX142" fmla="*/ 0 w 7100346"/>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100346" h="6858000">
                <a:moveTo>
                  <a:pt x="0" y="0"/>
                </a:moveTo>
                <a:lnTo>
                  <a:pt x="6955967" y="0"/>
                </a:lnTo>
                <a:lnTo>
                  <a:pt x="7100346" y="0"/>
                </a:lnTo>
                <a:lnTo>
                  <a:pt x="7095307" y="66675"/>
                </a:lnTo>
                <a:lnTo>
                  <a:pt x="7086909" y="122237"/>
                </a:lnTo>
                <a:lnTo>
                  <a:pt x="7076832" y="174625"/>
                </a:lnTo>
                <a:lnTo>
                  <a:pt x="7060036" y="217487"/>
                </a:lnTo>
                <a:lnTo>
                  <a:pt x="7043240" y="260350"/>
                </a:lnTo>
                <a:lnTo>
                  <a:pt x="7023085" y="296862"/>
                </a:lnTo>
                <a:lnTo>
                  <a:pt x="7002930" y="334962"/>
                </a:lnTo>
                <a:lnTo>
                  <a:pt x="6984454" y="369887"/>
                </a:lnTo>
                <a:lnTo>
                  <a:pt x="6965978" y="409575"/>
                </a:lnTo>
                <a:lnTo>
                  <a:pt x="6949183" y="450850"/>
                </a:lnTo>
                <a:lnTo>
                  <a:pt x="6934066" y="496887"/>
                </a:lnTo>
                <a:lnTo>
                  <a:pt x="6922309" y="546100"/>
                </a:lnTo>
                <a:lnTo>
                  <a:pt x="6913910" y="606425"/>
                </a:lnTo>
                <a:lnTo>
                  <a:pt x="6910551" y="673100"/>
                </a:lnTo>
                <a:lnTo>
                  <a:pt x="6913910" y="744537"/>
                </a:lnTo>
                <a:lnTo>
                  <a:pt x="6922309" y="801687"/>
                </a:lnTo>
                <a:lnTo>
                  <a:pt x="6934066" y="854075"/>
                </a:lnTo>
                <a:lnTo>
                  <a:pt x="6949183" y="901700"/>
                </a:lnTo>
                <a:lnTo>
                  <a:pt x="6965978" y="942975"/>
                </a:lnTo>
                <a:lnTo>
                  <a:pt x="6986134" y="981075"/>
                </a:lnTo>
                <a:lnTo>
                  <a:pt x="7006289" y="1017587"/>
                </a:lnTo>
                <a:lnTo>
                  <a:pt x="7026444" y="1055687"/>
                </a:lnTo>
                <a:lnTo>
                  <a:pt x="7044919" y="1095375"/>
                </a:lnTo>
                <a:lnTo>
                  <a:pt x="7063395" y="1136650"/>
                </a:lnTo>
                <a:lnTo>
                  <a:pt x="7078511" y="1182687"/>
                </a:lnTo>
                <a:lnTo>
                  <a:pt x="7088589" y="1235075"/>
                </a:lnTo>
                <a:lnTo>
                  <a:pt x="7098666" y="1295400"/>
                </a:lnTo>
                <a:lnTo>
                  <a:pt x="7100346" y="1363662"/>
                </a:lnTo>
                <a:lnTo>
                  <a:pt x="7098666" y="1431925"/>
                </a:lnTo>
                <a:lnTo>
                  <a:pt x="7088589" y="1492250"/>
                </a:lnTo>
                <a:lnTo>
                  <a:pt x="7078511" y="1544637"/>
                </a:lnTo>
                <a:lnTo>
                  <a:pt x="7063395" y="1589087"/>
                </a:lnTo>
                <a:lnTo>
                  <a:pt x="7044919" y="1631950"/>
                </a:lnTo>
                <a:lnTo>
                  <a:pt x="7026444" y="1671637"/>
                </a:lnTo>
                <a:lnTo>
                  <a:pt x="7006289" y="1708150"/>
                </a:lnTo>
                <a:lnTo>
                  <a:pt x="6986134" y="1743075"/>
                </a:lnTo>
                <a:lnTo>
                  <a:pt x="6965978" y="1782762"/>
                </a:lnTo>
                <a:lnTo>
                  <a:pt x="6949183" y="1824037"/>
                </a:lnTo>
                <a:lnTo>
                  <a:pt x="6934066" y="1870075"/>
                </a:lnTo>
                <a:lnTo>
                  <a:pt x="6922309" y="1922462"/>
                </a:lnTo>
                <a:lnTo>
                  <a:pt x="6913910" y="1982787"/>
                </a:lnTo>
                <a:lnTo>
                  <a:pt x="6910551" y="2051050"/>
                </a:lnTo>
                <a:lnTo>
                  <a:pt x="6913910" y="2119312"/>
                </a:lnTo>
                <a:lnTo>
                  <a:pt x="6922309" y="2179637"/>
                </a:lnTo>
                <a:lnTo>
                  <a:pt x="6934066" y="2232025"/>
                </a:lnTo>
                <a:lnTo>
                  <a:pt x="6949183" y="2278062"/>
                </a:lnTo>
                <a:lnTo>
                  <a:pt x="6965978" y="2319337"/>
                </a:lnTo>
                <a:lnTo>
                  <a:pt x="6986134" y="2359025"/>
                </a:lnTo>
                <a:lnTo>
                  <a:pt x="7006289" y="2395537"/>
                </a:lnTo>
                <a:lnTo>
                  <a:pt x="7026444" y="2433637"/>
                </a:lnTo>
                <a:lnTo>
                  <a:pt x="7044919" y="2471737"/>
                </a:lnTo>
                <a:lnTo>
                  <a:pt x="7063395" y="2513012"/>
                </a:lnTo>
                <a:lnTo>
                  <a:pt x="7078511" y="2560637"/>
                </a:lnTo>
                <a:lnTo>
                  <a:pt x="7088589" y="2613025"/>
                </a:lnTo>
                <a:lnTo>
                  <a:pt x="7098666" y="2671762"/>
                </a:lnTo>
                <a:lnTo>
                  <a:pt x="7100346" y="2741612"/>
                </a:lnTo>
                <a:lnTo>
                  <a:pt x="7098666" y="2809875"/>
                </a:lnTo>
                <a:lnTo>
                  <a:pt x="7088589" y="2868612"/>
                </a:lnTo>
                <a:lnTo>
                  <a:pt x="7078511" y="2922587"/>
                </a:lnTo>
                <a:lnTo>
                  <a:pt x="7063395" y="2967037"/>
                </a:lnTo>
                <a:lnTo>
                  <a:pt x="7044919" y="3009900"/>
                </a:lnTo>
                <a:lnTo>
                  <a:pt x="7026444" y="3046412"/>
                </a:lnTo>
                <a:lnTo>
                  <a:pt x="7006289" y="3084512"/>
                </a:lnTo>
                <a:lnTo>
                  <a:pt x="6986134" y="3121025"/>
                </a:lnTo>
                <a:lnTo>
                  <a:pt x="6965978" y="3160712"/>
                </a:lnTo>
                <a:lnTo>
                  <a:pt x="6949183" y="3201987"/>
                </a:lnTo>
                <a:lnTo>
                  <a:pt x="6934066" y="3248025"/>
                </a:lnTo>
                <a:lnTo>
                  <a:pt x="6922309" y="3300412"/>
                </a:lnTo>
                <a:lnTo>
                  <a:pt x="6913910" y="3360737"/>
                </a:lnTo>
                <a:lnTo>
                  <a:pt x="6910551" y="3427412"/>
                </a:lnTo>
                <a:lnTo>
                  <a:pt x="6913910" y="3497262"/>
                </a:lnTo>
                <a:lnTo>
                  <a:pt x="6922309" y="3557587"/>
                </a:lnTo>
                <a:lnTo>
                  <a:pt x="6934066" y="3609975"/>
                </a:lnTo>
                <a:lnTo>
                  <a:pt x="6949183" y="3656012"/>
                </a:lnTo>
                <a:lnTo>
                  <a:pt x="6965978" y="3697287"/>
                </a:lnTo>
                <a:lnTo>
                  <a:pt x="6986134" y="3736975"/>
                </a:lnTo>
                <a:lnTo>
                  <a:pt x="7026444" y="3811587"/>
                </a:lnTo>
                <a:lnTo>
                  <a:pt x="7044919" y="3848100"/>
                </a:lnTo>
                <a:lnTo>
                  <a:pt x="7063395" y="3890962"/>
                </a:lnTo>
                <a:lnTo>
                  <a:pt x="7078511" y="3935412"/>
                </a:lnTo>
                <a:lnTo>
                  <a:pt x="7088589" y="3987800"/>
                </a:lnTo>
                <a:lnTo>
                  <a:pt x="7098666" y="4048125"/>
                </a:lnTo>
                <a:lnTo>
                  <a:pt x="7100346" y="4116387"/>
                </a:lnTo>
                <a:lnTo>
                  <a:pt x="7098666" y="4186237"/>
                </a:lnTo>
                <a:lnTo>
                  <a:pt x="7088589" y="4244975"/>
                </a:lnTo>
                <a:lnTo>
                  <a:pt x="7078511" y="4297362"/>
                </a:lnTo>
                <a:lnTo>
                  <a:pt x="7063395" y="4343400"/>
                </a:lnTo>
                <a:lnTo>
                  <a:pt x="7044919" y="4386262"/>
                </a:lnTo>
                <a:lnTo>
                  <a:pt x="7026444" y="4424362"/>
                </a:lnTo>
                <a:lnTo>
                  <a:pt x="6986134" y="4498975"/>
                </a:lnTo>
                <a:lnTo>
                  <a:pt x="6965978" y="4537075"/>
                </a:lnTo>
                <a:lnTo>
                  <a:pt x="6949183" y="4579937"/>
                </a:lnTo>
                <a:lnTo>
                  <a:pt x="6934066" y="4625975"/>
                </a:lnTo>
                <a:lnTo>
                  <a:pt x="6922309" y="4678362"/>
                </a:lnTo>
                <a:lnTo>
                  <a:pt x="6913910" y="4738687"/>
                </a:lnTo>
                <a:lnTo>
                  <a:pt x="6910551" y="4806950"/>
                </a:lnTo>
                <a:lnTo>
                  <a:pt x="6913910" y="4875212"/>
                </a:lnTo>
                <a:lnTo>
                  <a:pt x="6922309" y="4935537"/>
                </a:lnTo>
                <a:lnTo>
                  <a:pt x="6934066" y="4987925"/>
                </a:lnTo>
                <a:lnTo>
                  <a:pt x="6949183" y="5033962"/>
                </a:lnTo>
                <a:lnTo>
                  <a:pt x="6965978" y="5075237"/>
                </a:lnTo>
                <a:lnTo>
                  <a:pt x="6986134" y="5114925"/>
                </a:lnTo>
                <a:lnTo>
                  <a:pt x="7006289" y="5149850"/>
                </a:lnTo>
                <a:lnTo>
                  <a:pt x="7026444" y="5186362"/>
                </a:lnTo>
                <a:lnTo>
                  <a:pt x="7044919" y="5226050"/>
                </a:lnTo>
                <a:lnTo>
                  <a:pt x="7063395" y="5268912"/>
                </a:lnTo>
                <a:lnTo>
                  <a:pt x="7078511" y="5313362"/>
                </a:lnTo>
                <a:lnTo>
                  <a:pt x="7088589" y="5365750"/>
                </a:lnTo>
                <a:lnTo>
                  <a:pt x="7098666" y="5426075"/>
                </a:lnTo>
                <a:lnTo>
                  <a:pt x="7100346" y="5494337"/>
                </a:lnTo>
                <a:lnTo>
                  <a:pt x="7098666" y="5562600"/>
                </a:lnTo>
                <a:lnTo>
                  <a:pt x="7088589" y="5622925"/>
                </a:lnTo>
                <a:lnTo>
                  <a:pt x="7078511" y="5675312"/>
                </a:lnTo>
                <a:lnTo>
                  <a:pt x="7063395" y="5721350"/>
                </a:lnTo>
                <a:lnTo>
                  <a:pt x="7044919" y="5762625"/>
                </a:lnTo>
                <a:lnTo>
                  <a:pt x="7026444" y="5802312"/>
                </a:lnTo>
                <a:lnTo>
                  <a:pt x="7006289" y="5840412"/>
                </a:lnTo>
                <a:lnTo>
                  <a:pt x="6986134" y="5876925"/>
                </a:lnTo>
                <a:lnTo>
                  <a:pt x="6965978" y="5915025"/>
                </a:lnTo>
                <a:lnTo>
                  <a:pt x="6949183" y="5956300"/>
                </a:lnTo>
                <a:lnTo>
                  <a:pt x="6934066" y="6003925"/>
                </a:lnTo>
                <a:lnTo>
                  <a:pt x="6922309" y="6056312"/>
                </a:lnTo>
                <a:lnTo>
                  <a:pt x="6913910" y="6113462"/>
                </a:lnTo>
                <a:lnTo>
                  <a:pt x="6910551" y="6183312"/>
                </a:lnTo>
                <a:lnTo>
                  <a:pt x="6913910" y="6251575"/>
                </a:lnTo>
                <a:lnTo>
                  <a:pt x="6922309" y="6311900"/>
                </a:lnTo>
                <a:lnTo>
                  <a:pt x="6934066" y="6361112"/>
                </a:lnTo>
                <a:lnTo>
                  <a:pt x="6949183" y="6407150"/>
                </a:lnTo>
                <a:lnTo>
                  <a:pt x="6965978" y="6448425"/>
                </a:lnTo>
                <a:lnTo>
                  <a:pt x="6984454" y="6488112"/>
                </a:lnTo>
                <a:lnTo>
                  <a:pt x="7002930" y="6523037"/>
                </a:lnTo>
                <a:lnTo>
                  <a:pt x="7023085" y="6561137"/>
                </a:lnTo>
                <a:lnTo>
                  <a:pt x="7043240" y="6597650"/>
                </a:lnTo>
                <a:lnTo>
                  <a:pt x="7060036" y="6640512"/>
                </a:lnTo>
                <a:lnTo>
                  <a:pt x="7076832" y="6683375"/>
                </a:lnTo>
                <a:lnTo>
                  <a:pt x="7086909" y="6735762"/>
                </a:lnTo>
                <a:lnTo>
                  <a:pt x="7095307" y="6791325"/>
                </a:lnTo>
                <a:lnTo>
                  <a:pt x="7100346" y="6858000"/>
                </a:lnTo>
                <a:lnTo>
                  <a:pt x="6955967" y="6858000"/>
                </a:lnTo>
                <a:lnTo>
                  <a:pt x="0" y="6858000"/>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p:cNvSpPr>
            <a:spLocks noGrp="1"/>
          </p:cNvSpPr>
          <p:nvPr>
            <p:ph type="ctrTitle"/>
          </p:nvPr>
        </p:nvSpPr>
        <p:spPr>
          <a:xfrm>
            <a:off x="581514" y="582751"/>
            <a:ext cx="3961890" cy="5581652"/>
          </a:xfrm>
        </p:spPr>
        <p:txBody>
          <a:bodyPr anchor="ctr">
            <a:normAutofit/>
          </a:bodyPr>
          <a:lstStyle/>
          <a:p>
            <a:pPr marL="0" lvl="0" indent="0" algn="l">
              <a:buNone/>
            </a:pPr>
            <a:r>
              <a:rPr lang="en-US" sz="2500" dirty="0"/>
              <a:t>DATA606 – Statistics and Probability for Data Analytics</a:t>
            </a:r>
            <a:br>
              <a:rPr lang="en-US" sz="2500" dirty="0"/>
            </a:br>
            <a:br>
              <a:rPr lang="en-US" sz="2500" dirty="0"/>
            </a:br>
            <a:r>
              <a:rPr lang="en-US" sz="2500" dirty="0"/>
              <a:t>Spring 2021</a:t>
            </a:r>
          </a:p>
        </p:txBody>
      </p:sp>
      <p:sp>
        <p:nvSpPr>
          <p:cNvPr id="3" name="Subtitle 2"/>
          <p:cNvSpPr>
            <a:spLocks noGrp="1"/>
          </p:cNvSpPr>
          <p:nvPr>
            <p:ph type="subTitle" idx="1"/>
          </p:nvPr>
        </p:nvSpPr>
        <p:spPr>
          <a:xfrm>
            <a:off x="5721016" y="638172"/>
            <a:ext cx="2794334" cy="5581654"/>
          </a:xfrm>
        </p:spPr>
        <p:txBody>
          <a:bodyPr anchor="ctr">
            <a:normAutofit/>
          </a:bodyPr>
          <a:lstStyle/>
          <a:p>
            <a:pPr lvl="0"/>
            <a:br>
              <a:rPr lang="en-US" sz="1700" dirty="0"/>
            </a:br>
            <a:br>
              <a:rPr lang="en-US" sz="2500" dirty="0"/>
            </a:br>
            <a:r>
              <a:rPr lang="en-US" sz="2500" dirty="0">
                <a:solidFill>
                  <a:schemeClr val="tx1"/>
                </a:solidFill>
              </a:rPr>
              <a:t>Final Data Project</a:t>
            </a:r>
            <a:br>
              <a:rPr lang="en-US" sz="2500" dirty="0">
                <a:solidFill>
                  <a:schemeClr val="tx1"/>
                </a:solidFill>
              </a:rPr>
            </a:br>
            <a:br>
              <a:rPr lang="en-US" sz="2500" dirty="0">
                <a:solidFill>
                  <a:schemeClr val="tx1"/>
                </a:solidFill>
              </a:rPr>
            </a:br>
            <a:r>
              <a:rPr lang="en-US" sz="2500" dirty="0">
                <a:solidFill>
                  <a:schemeClr val="tx1"/>
                </a:solidFill>
              </a:rPr>
              <a:t>Peter Gatica</a:t>
            </a:r>
            <a:br>
              <a:rPr lang="en-US" sz="2500" dirty="0"/>
            </a:br>
            <a:endParaRPr lang="en-US" sz="2500" dirty="0"/>
          </a:p>
          <a:p>
            <a:pPr lvl="0"/>
            <a:endParaRPr lang="en-US" sz="2500" dirty="0"/>
          </a:p>
          <a:p>
            <a:pPr lvl="0"/>
            <a:endParaRPr lang="en-US" sz="2500" dirty="0"/>
          </a:p>
        </p:txBody>
      </p:sp>
      <p:sp>
        <p:nvSpPr>
          <p:cNvPr id="4" name="Date Placeholder 3"/>
          <p:cNvSpPr>
            <a:spLocks noGrp="1"/>
          </p:cNvSpPr>
          <p:nvPr>
            <p:ph type="dt" sz="half" idx="10"/>
          </p:nvPr>
        </p:nvSpPr>
        <p:spPr>
          <a:xfrm>
            <a:off x="581514" y="234289"/>
            <a:ext cx="3964172" cy="348462"/>
          </a:xfrm>
        </p:spPr>
        <p:txBody>
          <a:bodyPr>
            <a:normAutofit/>
          </a:bodyPr>
          <a:lstStyle/>
          <a:p>
            <a:pPr marL="0" lvl="0" indent="0" algn="ctr">
              <a:spcAft>
                <a:spcPts val="600"/>
              </a:spcAft>
              <a:buNone/>
            </a:pPr>
            <a:r>
              <a:rPr lang="en-US" sz="1500" dirty="0">
                <a:solidFill>
                  <a:schemeClr val="tx1">
                    <a:alpha val="60000"/>
                  </a:schemeClr>
                </a:solidFill>
              </a:rPr>
              <a:t>5/16/2021</a:t>
            </a:r>
          </a:p>
        </p:txBody>
      </p:sp>
      <p:sp>
        <p:nvSpPr>
          <p:cNvPr id="15" name="Freeform: Shape 14">
            <a:extLst>
              <a:ext uri="{FF2B5EF4-FFF2-40B4-BE49-F238E27FC236}">
                <a16:creationId xmlns:a16="http://schemas.microsoft.com/office/drawing/2014/main" id="{ABC9E2B0-8109-4CEB-946D-BE88D6B01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914" y="0"/>
            <a:ext cx="250630"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573788" y="662400"/>
            <a:ext cx="2556900" cy="5579420"/>
          </a:xfrm>
        </p:spPr>
        <p:txBody>
          <a:bodyPr anchor="t">
            <a:normAutofit/>
          </a:bodyPr>
          <a:lstStyle/>
          <a:p>
            <a:pPr marL="0" lvl="0" indent="0">
              <a:buNone/>
            </a:pPr>
            <a:br>
              <a:rPr lang="en-US" dirty="0"/>
            </a:br>
            <a:br>
              <a:rPr lang="en-US" dirty="0"/>
            </a:br>
            <a:r>
              <a:rPr dirty="0"/>
              <a:t>The Happiness Factor</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86852" y="105103"/>
            <a:ext cx="4582075" cy="6579476"/>
          </a:xfrm>
        </p:spPr>
        <p:txBody>
          <a:bodyPr anchor="t">
            <a:noAutofit/>
          </a:bodyPr>
          <a:lstStyle/>
          <a:p>
            <a:pPr marL="0" lvl="0" indent="0">
              <a:spcBef>
                <a:spcPts val="3000"/>
              </a:spcBef>
              <a:buNone/>
            </a:pPr>
            <a:r>
              <a:rPr lang="en-US" sz="800" b="1" dirty="0">
                <a:solidFill>
                  <a:schemeClr val="tx1">
                    <a:lumMod val="95000"/>
                    <a:lumOff val="5000"/>
                  </a:schemeClr>
                </a:solidFill>
              </a:rPr>
              <a:t>Is the amount of a country’s alcohol consumption affected by how happy its citizens are?</a:t>
            </a:r>
          </a:p>
          <a:p>
            <a:pPr marL="0" lvl="0" indent="0">
              <a:spcBef>
                <a:spcPts val="3000"/>
              </a:spcBef>
              <a:buNone/>
            </a:pPr>
            <a:r>
              <a:rPr lang="en-US" sz="800" b="1" dirty="0">
                <a:solidFill>
                  <a:schemeClr val="tx1">
                    <a:lumMod val="95000"/>
                    <a:lumOff val="5000"/>
                  </a:schemeClr>
                </a:solidFill>
              </a:rPr>
              <a:t>In my dataset there is a happiness factor score of countries around the world. This happiness factor score is based on certain variables such as freedom of expression, freedom of religion and economic freedom to name a few. There many more variables that go into the happiness factor score but for purposes of this project I will only consider the ones I just mentioned and extracted.</a:t>
            </a:r>
          </a:p>
          <a:p>
            <a:pPr marL="0" lvl="0" indent="0">
              <a:spcBef>
                <a:spcPts val="3000"/>
              </a:spcBef>
              <a:buNone/>
            </a:pPr>
            <a:r>
              <a:rPr lang="en-US" sz="800" b="1" dirty="0">
                <a:solidFill>
                  <a:schemeClr val="tx1">
                    <a:lumMod val="95000"/>
                    <a:lumOff val="5000"/>
                  </a:schemeClr>
                </a:solidFill>
              </a:rPr>
              <a:t>The happiness factor to alcohol linear model</a:t>
            </a:r>
          </a:p>
          <a:p>
            <a:pPr lvl="0" indent="0">
              <a:buNone/>
            </a:pPr>
            <a:endParaRPr lang="en-US" sz="800" dirty="0">
              <a:solidFill>
                <a:schemeClr val="tx1">
                  <a:lumMod val="95000"/>
                  <a:lumOff val="5000"/>
                  <a:alpha val="70000"/>
                </a:schemeClr>
              </a:solidFill>
            </a:endParaRPr>
          </a:p>
          <a:p>
            <a:pPr lvl="0" indent="0">
              <a:buNone/>
            </a:pPr>
            <a:r>
              <a:rPr lang="en-US" sz="800" dirty="0">
                <a:solidFill>
                  <a:schemeClr val="tx1">
                    <a:lumMod val="95000"/>
                    <a:lumOff val="5000"/>
                    <a:alpha val="70000"/>
                  </a:schemeClr>
                </a:solidFill>
              </a:rPr>
              <a:t>## 
## Call:
##</a:t>
            </a:r>
            <a:r>
              <a:rPr lang="en-US" sz="800" dirty="0">
                <a:solidFill>
                  <a:schemeClr val="tx1">
                    <a:lumMod val="95000"/>
                    <a:lumOff val="5000"/>
                  </a:schemeClr>
                </a:solidFill>
              </a:rPr>
              <a:t> </a:t>
            </a:r>
            <a:r>
              <a:rPr lang="en-US" sz="800" dirty="0" err="1">
                <a:solidFill>
                  <a:schemeClr val="tx1">
                    <a:lumMod val="95000"/>
                    <a:lumOff val="5000"/>
                  </a:schemeClr>
                </a:solidFill>
              </a:rPr>
              <a:t>lm</a:t>
            </a:r>
            <a:r>
              <a:rPr lang="en-US" sz="800" dirty="0">
                <a:solidFill>
                  <a:schemeClr val="tx1">
                    <a:lumMod val="95000"/>
                    <a:lumOff val="5000"/>
                  </a:schemeClr>
                </a:solidFill>
              </a:rPr>
              <a:t>(formula = </a:t>
            </a:r>
            <a:r>
              <a:rPr lang="en-US" sz="800" dirty="0" err="1">
                <a:solidFill>
                  <a:schemeClr val="tx1">
                    <a:lumMod val="95000"/>
                    <a:lumOff val="5000"/>
                  </a:schemeClr>
                </a:solidFill>
              </a:rPr>
              <a:t>total_litres_of_pure_alcohol</a:t>
            </a:r>
            <a:r>
              <a:rPr lang="en-US" sz="800" dirty="0">
                <a:solidFill>
                  <a:schemeClr val="tx1">
                    <a:lumMod val="95000"/>
                    <a:lumOff val="5000"/>
                  </a:schemeClr>
                </a:solidFill>
              </a:rPr>
              <a:t> ~ </a:t>
            </a:r>
            <a:r>
              <a:rPr lang="en-US" sz="800" dirty="0" err="1">
                <a:solidFill>
                  <a:schemeClr val="tx1">
                    <a:lumMod val="95000"/>
                    <a:lumOff val="5000"/>
                  </a:schemeClr>
                </a:solidFill>
              </a:rPr>
              <a:t>hf_score</a:t>
            </a:r>
            <a:r>
              <a:rPr lang="en-US" sz="800" dirty="0">
                <a:solidFill>
                  <a:schemeClr val="tx1">
                    <a:lumMod val="95000"/>
                    <a:lumOff val="5000"/>
                  </a:schemeClr>
                </a:solidFill>
              </a:rPr>
              <a:t>, data = alc_hfi_2010)
</a:t>
            </a:r>
            <a:r>
              <a:rPr lang="en-US" sz="800" dirty="0">
                <a:solidFill>
                  <a:schemeClr val="tx1">
                    <a:lumMod val="95000"/>
                    <a:lumOff val="5000"/>
                    <a:alpha val="70000"/>
                  </a:schemeClr>
                </a:solidFill>
              </a:rPr>
              <a:t>## 
## Coefficients:
## (Intercept)     </a:t>
            </a:r>
            <a:r>
              <a:rPr lang="en-US" sz="800" dirty="0" err="1">
                <a:solidFill>
                  <a:schemeClr val="tx1">
                    <a:lumMod val="95000"/>
                    <a:lumOff val="5000"/>
                    <a:alpha val="70000"/>
                  </a:schemeClr>
                </a:solidFill>
              </a:rPr>
              <a:t>hf_score</a:t>
            </a:r>
            <a:r>
              <a:rPr lang="en-US" sz="800" dirty="0">
                <a:solidFill>
                  <a:schemeClr val="tx1">
                    <a:lumMod val="95000"/>
                    <a:lumOff val="5000"/>
                    <a:alpha val="70000"/>
                  </a:schemeClr>
                </a:solidFill>
              </a:rPr>
              <a:t>  
##     -12.191        2.468</a:t>
            </a:r>
          </a:p>
          <a:p>
            <a:pPr lvl="0" indent="0">
              <a:buNone/>
            </a:pPr>
            <a:r>
              <a:rPr lang="en-US" sz="800" dirty="0">
                <a:solidFill>
                  <a:schemeClr val="tx1">
                    <a:lumMod val="95000"/>
                    <a:lumOff val="5000"/>
                    <a:alpha val="70000"/>
                  </a:schemeClr>
                </a:solidFill>
              </a:rPr>
              <a:t>## 
## Call:
## </a:t>
            </a:r>
            <a:r>
              <a:rPr lang="en-US" sz="800" dirty="0" err="1">
                <a:solidFill>
                  <a:schemeClr val="tx1">
                    <a:lumMod val="95000"/>
                    <a:lumOff val="5000"/>
                    <a:alpha val="70000"/>
                  </a:schemeClr>
                </a:solidFill>
              </a:rPr>
              <a:t>lm</a:t>
            </a:r>
            <a:r>
              <a:rPr lang="en-US" sz="800" dirty="0">
                <a:solidFill>
                  <a:schemeClr val="tx1">
                    <a:lumMod val="95000"/>
                    <a:lumOff val="5000"/>
                    <a:alpha val="70000"/>
                  </a:schemeClr>
                </a:solidFill>
              </a:rPr>
              <a:t>(formula = </a:t>
            </a:r>
            <a:r>
              <a:rPr lang="en-US" sz="800" dirty="0" err="1">
                <a:solidFill>
                  <a:schemeClr val="tx1">
                    <a:lumMod val="95000"/>
                    <a:lumOff val="5000"/>
                    <a:alpha val="70000"/>
                  </a:schemeClr>
                </a:solidFill>
              </a:rPr>
              <a:t>total_litres_of_pure_alcohol</a:t>
            </a:r>
            <a:r>
              <a:rPr lang="en-US" sz="800" dirty="0">
                <a:solidFill>
                  <a:schemeClr val="tx1">
                    <a:lumMod val="95000"/>
                    <a:lumOff val="5000"/>
                    <a:alpha val="70000"/>
                  </a:schemeClr>
                </a:solidFill>
              </a:rPr>
              <a:t> ~ </a:t>
            </a:r>
            <a:r>
              <a:rPr lang="en-US" sz="800" dirty="0" err="1">
                <a:solidFill>
                  <a:schemeClr val="tx1">
                    <a:lumMod val="95000"/>
                    <a:lumOff val="5000"/>
                    <a:alpha val="70000"/>
                  </a:schemeClr>
                </a:solidFill>
              </a:rPr>
              <a:t>hf_score</a:t>
            </a:r>
            <a:r>
              <a:rPr lang="en-US" sz="800" dirty="0">
                <a:solidFill>
                  <a:schemeClr val="tx1">
                    <a:lumMod val="95000"/>
                    <a:lumOff val="5000"/>
                    <a:alpha val="70000"/>
                  </a:schemeClr>
                </a:solidFill>
              </a:rPr>
              <a:t>, data = alc_hfi_2010)
## 
## Residuals:
##     Min      1Q  Median      3Q     Max 
## -6.3058 -2.0845 -0.4203  1.8400  7.6080 
## 
## Coefficients:
##             Estimate Std. Error t value </a:t>
            </a:r>
            <a:r>
              <a:rPr lang="en-US" sz="800" dirty="0" err="1">
                <a:solidFill>
                  <a:schemeClr val="tx1">
                    <a:lumMod val="95000"/>
                    <a:lumOff val="5000"/>
                    <a:alpha val="70000"/>
                  </a:schemeClr>
                </a:solidFill>
              </a:rPr>
              <a:t>Pr</a:t>
            </a:r>
            <a:r>
              <a:rPr lang="en-US" sz="800" dirty="0">
                <a:solidFill>
                  <a:schemeClr val="tx1">
                    <a:lumMod val="95000"/>
                    <a:lumOff val="5000"/>
                    <a:alpha val="70000"/>
                  </a:schemeClr>
                </a:solidFill>
              </a:rPr>
              <a:t>(&gt;|t|)    
## (Intercept) -12.1911     1.7161  -7.104 5.05e-11 ***
## </a:t>
            </a:r>
            <a:r>
              <a:rPr lang="en-US" sz="800" dirty="0" err="1">
                <a:solidFill>
                  <a:schemeClr val="tx1">
                    <a:lumMod val="95000"/>
                    <a:lumOff val="5000"/>
                    <a:alpha val="70000"/>
                  </a:schemeClr>
                </a:solidFill>
              </a:rPr>
              <a:t>hf_score</a:t>
            </a:r>
            <a:r>
              <a:rPr lang="en-US" sz="800" dirty="0">
                <a:solidFill>
                  <a:schemeClr val="tx1">
                    <a:lumMod val="95000"/>
                    <a:lumOff val="5000"/>
                    <a:alpha val="70000"/>
                  </a:schemeClr>
                </a:solidFill>
              </a:rPr>
              <a:t>      2.4679     0.2418  10.205  &lt; 2e-16 ***
## ---
## </a:t>
            </a:r>
            <a:r>
              <a:rPr lang="en-US" sz="800" dirty="0" err="1">
                <a:solidFill>
                  <a:schemeClr val="tx1">
                    <a:lumMod val="95000"/>
                    <a:lumOff val="5000"/>
                    <a:alpha val="70000"/>
                  </a:schemeClr>
                </a:solidFill>
              </a:rPr>
              <a:t>Signif</a:t>
            </a:r>
            <a:r>
              <a:rPr lang="en-US" sz="800" dirty="0">
                <a:solidFill>
                  <a:schemeClr val="tx1">
                    <a:lumMod val="95000"/>
                    <a:lumOff val="5000"/>
                    <a:alpha val="70000"/>
                  </a:schemeClr>
                </a:solidFill>
              </a:rPr>
              <a:t>. codes:  0 '***' 0.001 '**' 0.01 '*' 0.05 '.' 0.1 ' ' 1
## 
## Residual standard error: 2.831 on 145 degrees of freedom
## Multiple R-squared:  0.418,  Adjusted R-squared:  0.414 
## F-statistic: 104.1 on 1 and 145 DF,  p-value: &lt; 2.2e-16</a:t>
            </a:r>
          </a:p>
          <a:p>
            <a:pPr marL="0" lvl="0" indent="0">
              <a:spcBef>
                <a:spcPts val="3000"/>
              </a:spcBef>
              <a:buNone/>
            </a:pPr>
            <a:r>
              <a:rPr lang="en-US" sz="800" b="1" dirty="0">
                <a:solidFill>
                  <a:schemeClr val="tx1">
                    <a:lumMod val="95000"/>
                    <a:lumOff val="5000"/>
                  </a:schemeClr>
                </a:solidFill>
              </a:rPr>
              <a:t>Running a linear model verifies that there is a slightly moderate correlation of 41.4% between a country’s happiness score and the amount of alcohol that its citizens consume.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atica-Project_ppt_files/figure-pptx/unnamed-chunk-5-1.png"/>
          <p:cNvPicPr>
            <a:picLocks noGrp="1" noChangeAspect="1"/>
          </p:cNvPicPr>
          <p:nvPr/>
        </p:nvPicPr>
        <p:blipFill>
          <a:blip r:embed="rId2"/>
          <a:stretch>
            <a:fillRect/>
          </a:stretch>
        </p:blipFill>
        <p:spPr bwMode="auto">
          <a:xfrm>
            <a:off x="1677057" y="1606554"/>
            <a:ext cx="6027026" cy="4821621"/>
          </a:xfrm>
          <a:prstGeom prst="rect">
            <a:avLst/>
          </a:prstGeom>
          <a:noFill/>
        </p:spPr>
      </p:pic>
      <p:sp>
        <p:nvSpPr>
          <p:cNvPr id="4" name="Rectangle 3">
            <a:extLst>
              <a:ext uri="{FF2B5EF4-FFF2-40B4-BE49-F238E27FC236}">
                <a16:creationId xmlns:a16="http://schemas.microsoft.com/office/drawing/2014/main" id="{C0A827A2-CC00-124E-8D96-FB9A04141069}"/>
              </a:ext>
            </a:extLst>
          </p:cNvPr>
          <p:cNvSpPr/>
          <p:nvPr/>
        </p:nvSpPr>
        <p:spPr>
          <a:xfrm>
            <a:off x="872358" y="273844"/>
            <a:ext cx="7346731" cy="1323439"/>
          </a:xfrm>
          <a:prstGeom prst="rect">
            <a:avLst/>
          </a:prstGeom>
        </p:spPr>
        <p:txBody>
          <a:bodyPr wrap="square">
            <a:spAutoFit/>
          </a:bodyPr>
          <a:lstStyle/>
          <a:p>
            <a:r>
              <a:rPr lang="en-US" sz="1600" b="1" dirty="0">
                <a:solidFill>
                  <a:schemeClr val="bg1"/>
                </a:solidFill>
              </a:rPr>
              <a:t>The scatterplot with the least sum of the squares line can illustrate that correlation. It does show a positive linear relationship, however, based on how the points are not tightly packed along the blue line suggests that there is not an overly strong correlation. Let’s next look at the correlation between alcohol consumption and personal freedom.</a:t>
            </a:r>
            <a:endParaRPr lang="en-US"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157655" y="662400"/>
            <a:ext cx="3193356" cy="5579420"/>
          </a:xfrm>
        </p:spPr>
        <p:txBody>
          <a:bodyPr anchor="t">
            <a:normAutofit/>
          </a:bodyPr>
          <a:lstStyle/>
          <a:p>
            <a:pPr marL="0" lvl="0" indent="0">
              <a:buNone/>
            </a:pPr>
            <a:br>
              <a:rPr lang="en-US" dirty="0"/>
            </a:br>
            <a:br>
              <a:rPr lang="en-US" dirty="0"/>
            </a:br>
            <a:r>
              <a:rPr dirty="0"/>
              <a:t>Personal Freedom Factor</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86852" y="262759"/>
                <a:ext cx="4582075" cy="6348248"/>
              </a:xfrm>
            </p:spPr>
            <p:txBody>
              <a:bodyPr anchor="t">
                <a:normAutofit/>
              </a:bodyPr>
              <a:lstStyle/>
              <a:p>
                <a:pPr marL="0" lvl="0" indent="0">
                  <a:lnSpc>
                    <a:spcPct val="90000"/>
                  </a:lnSpc>
                  <a:spcBef>
                    <a:spcPts val="3000"/>
                  </a:spcBef>
                  <a:buNone/>
                </a:pPr>
                <a:r>
                  <a:rPr lang="en-US" sz="900" b="1" dirty="0">
                    <a:solidFill>
                      <a:schemeClr val="tx1"/>
                    </a:solidFill>
                  </a:rPr>
                  <a:t>When considering the personal freedom score alone, the correlation coefficient is stronger at 69.5%. The calculated </a:t>
                </a:r>
                <a14:m>
                  <m:oMath xmlns:m="http://schemas.openxmlformats.org/officeDocument/2006/math">
                    <m:sSup>
                      <m:sSupPr>
                        <m:ctrlPr>
                          <a:rPr lang="ar-AE" sz="900" i="1">
                            <a:solidFill>
                              <a:schemeClr val="tx1"/>
                            </a:solidFill>
                          </a:rPr>
                        </m:ctrlPr>
                      </m:sSupPr>
                      <m:e>
                        <m:r>
                          <a:rPr lang="ar-AE" sz="900">
                            <a:solidFill>
                              <a:schemeClr val="tx1"/>
                            </a:solidFill>
                          </a:rPr>
                          <m:t>𝑅</m:t>
                        </m:r>
                      </m:e>
                      <m:sup>
                        <m:r>
                          <a:rPr lang="ar-AE" sz="900">
                            <a:solidFill>
                              <a:schemeClr val="tx1"/>
                            </a:solidFill>
                          </a:rPr>
                          <m:t>2</m:t>
                        </m:r>
                      </m:sup>
                    </m:sSup>
                  </m:oMath>
                </a14:m>
                <a:r>
                  <a:rPr lang="ar-AE" sz="900" b="1" dirty="0">
                    <a:solidFill>
                      <a:schemeClr val="tx1"/>
                    </a:solidFill>
                  </a:rPr>
                  <a:t> </a:t>
                </a:r>
                <a:r>
                  <a:rPr lang="en-US" sz="900" b="1" dirty="0">
                    <a:solidFill>
                      <a:schemeClr val="tx1"/>
                    </a:solidFill>
                  </a:rPr>
                  <a:t>which is a more reliable indicator of the correlation increases to 48.3%.</a:t>
                </a:r>
              </a:p>
              <a:p>
                <a:pPr lvl="0" indent="0">
                  <a:lnSpc>
                    <a:spcPct val="90000"/>
                  </a:lnSpc>
                  <a:buNone/>
                </a:pPr>
                <a:endParaRPr lang="en-US" sz="800" dirty="0">
                  <a:solidFill>
                    <a:schemeClr val="tx1">
                      <a:alpha val="60000"/>
                    </a:schemeClr>
                  </a:solidFill>
                </a:endParaRPr>
              </a:p>
              <a:p>
                <a:pPr lvl="0" indent="0">
                  <a:lnSpc>
                    <a:spcPct val="90000"/>
                  </a:lnSpc>
                  <a:buNone/>
                </a:pPr>
                <a:endParaRPr lang="en-US" sz="800" dirty="0">
                  <a:solidFill>
                    <a:schemeClr val="tx1">
                      <a:alpha val="60000"/>
                    </a:schemeClr>
                  </a:solidFill>
                </a:endParaRPr>
              </a:p>
              <a:p>
                <a:pPr lvl="0" indent="0">
                  <a:lnSpc>
                    <a:spcPct val="90000"/>
                  </a:lnSpc>
                  <a:buNone/>
                </a:pPr>
                <a:r>
                  <a:rPr lang="en-US" sz="900" dirty="0">
                    <a:solidFill>
                      <a:schemeClr val="tx1">
                        <a:alpha val="75000"/>
                      </a:schemeClr>
                    </a:solidFill>
                  </a:rPr>
                  <a:t>##   </a:t>
                </a:r>
                <a:r>
                  <a:rPr lang="en-US" sz="900" dirty="0" err="1">
                    <a:solidFill>
                      <a:schemeClr val="tx1">
                        <a:alpha val="75000"/>
                      </a:schemeClr>
                    </a:solidFill>
                  </a:rPr>
                  <a:t>cor</a:t>
                </a:r>
                <a:r>
                  <a:rPr lang="en-US" sz="900" dirty="0">
                    <a:solidFill>
                      <a:schemeClr val="tx1">
                        <a:alpha val="75000"/>
                      </a:schemeClr>
                    </a:solidFill>
                  </a:rPr>
                  <a:t>(</a:t>
                </a:r>
                <a:r>
                  <a:rPr lang="en-US" sz="900" dirty="0" err="1">
                    <a:solidFill>
                      <a:schemeClr val="tx1">
                        <a:alpha val="75000"/>
                      </a:schemeClr>
                    </a:solidFill>
                  </a:rPr>
                  <a:t>pf_score</a:t>
                </a:r>
                <a:r>
                  <a:rPr lang="en-US" sz="900" dirty="0">
                    <a:solidFill>
                      <a:schemeClr val="tx1">
                        <a:alpha val="75000"/>
                      </a:schemeClr>
                    </a:solidFill>
                  </a:rPr>
                  <a:t>, </a:t>
                </a:r>
                <a:r>
                  <a:rPr lang="en-US" sz="900" dirty="0" err="1">
                    <a:solidFill>
                      <a:schemeClr val="tx1">
                        <a:alpha val="75000"/>
                      </a:schemeClr>
                    </a:solidFill>
                  </a:rPr>
                  <a:t>total_litres_of_pure_alcohol</a:t>
                </a:r>
                <a:r>
                  <a:rPr lang="en-US" sz="900" dirty="0">
                    <a:solidFill>
                      <a:schemeClr val="tx1">
                        <a:alpha val="75000"/>
                      </a:schemeClr>
                    </a:solidFill>
                  </a:rPr>
                  <a:t>, use = "</a:t>
                </a:r>
                <a:r>
                  <a:rPr lang="en-US" sz="900" dirty="0" err="1">
                    <a:solidFill>
                      <a:schemeClr val="tx1">
                        <a:alpha val="75000"/>
                      </a:schemeClr>
                    </a:solidFill>
                  </a:rPr>
                  <a:t>complete.obs</a:t>
                </a:r>
                <a:r>
                  <a:rPr lang="en-US" sz="900" dirty="0">
                    <a:solidFill>
                      <a:schemeClr val="tx1">
                        <a:alpha val="75000"/>
                      </a:schemeClr>
                    </a:solidFill>
                  </a:rPr>
                  <a:t>")
## 1                                                         0.6954629</a:t>
                </a:r>
              </a:p>
              <a:p>
                <a:pPr marL="0" lvl="0" indent="0">
                  <a:lnSpc>
                    <a:spcPct val="90000"/>
                  </a:lnSpc>
                  <a:spcBef>
                    <a:spcPts val="3000"/>
                  </a:spcBef>
                  <a:buNone/>
                </a:pPr>
                <a:r>
                  <a:rPr lang="en-US" sz="900" b="1" dirty="0"/>
                  <a:t>The personal freedom factor alcohol linear model</a:t>
                </a:r>
              </a:p>
              <a:p>
                <a:pPr lvl="0" indent="0">
                  <a:lnSpc>
                    <a:spcPct val="90000"/>
                  </a:lnSpc>
                  <a:buNone/>
                </a:pPr>
                <a:endParaRPr lang="en-US" sz="800" dirty="0">
                  <a:solidFill>
                    <a:schemeClr val="tx1">
                      <a:alpha val="60000"/>
                    </a:schemeClr>
                  </a:solidFill>
                </a:endParaRPr>
              </a:p>
              <a:p>
                <a:pPr lvl="0" indent="0">
                  <a:lnSpc>
                    <a:spcPct val="90000"/>
                  </a:lnSpc>
                  <a:buNone/>
                </a:pPr>
                <a:r>
                  <a:rPr lang="en-US" sz="900" dirty="0">
                    <a:solidFill>
                      <a:schemeClr val="tx1">
                        <a:alpha val="75000"/>
                      </a:schemeClr>
                    </a:solidFill>
                  </a:rPr>
                  <a:t>## 
## Call:
</a:t>
                </a:r>
                <a:r>
                  <a:rPr lang="en-US" sz="900" dirty="0"/>
                  <a:t>## </a:t>
                </a:r>
                <a:r>
                  <a:rPr lang="en-US" sz="900" dirty="0" err="1"/>
                  <a:t>lm</a:t>
                </a:r>
                <a:r>
                  <a:rPr lang="en-US" sz="900" dirty="0"/>
                  <a:t>(formula = </a:t>
                </a:r>
                <a:r>
                  <a:rPr lang="en-US" sz="900" dirty="0" err="1"/>
                  <a:t>total_litres_of_pure_alcohol</a:t>
                </a:r>
                <a:r>
                  <a:rPr lang="en-US" sz="900" dirty="0"/>
                  <a:t> ~ </a:t>
                </a:r>
                <a:r>
                  <a:rPr lang="en-US" sz="900" dirty="0" err="1"/>
                  <a:t>pf_score</a:t>
                </a:r>
                <a:r>
                  <a:rPr lang="en-US" sz="900" dirty="0"/>
                  <a:t>, data = alc_hfi_2010)
</a:t>
                </a:r>
                <a:r>
                  <a:rPr lang="en-US" sz="900" dirty="0">
                    <a:solidFill>
                      <a:schemeClr val="tx1">
                        <a:alpha val="75000"/>
                      </a:schemeClr>
                    </a:solidFill>
                  </a:rPr>
                  <a:t>## 
## Coefficients:
## (Intercept)     </a:t>
                </a:r>
                <a:r>
                  <a:rPr lang="en-US" sz="900" dirty="0" err="1">
                    <a:solidFill>
                      <a:schemeClr val="tx1">
                        <a:alpha val="75000"/>
                      </a:schemeClr>
                    </a:solidFill>
                  </a:rPr>
                  <a:t>pf_score</a:t>
                </a:r>
                <a:r>
                  <a:rPr lang="en-US" sz="900" dirty="0">
                    <a:solidFill>
                      <a:schemeClr val="tx1">
                        <a:alpha val="75000"/>
                      </a:schemeClr>
                    </a:solidFill>
                  </a:rPr>
                  <a:t>  
##      -9.344        1.984</a:t>
                </a:r>
              </a:p>
              <a:p>
                <a:pPr lvl="0" indent="0">
                  <a:lnSpc>
                    <a:spcPct val="90000"/>
                  </a:lnSpc>
                  <a:buNone/>
                </a:pPr>
                <a:r>
                  <a:rPr lang="en-US" sz="900" dirty="0">
                    <a:solidFill>
                      <a:schemeClr val="tx1">
                        <a:alpha val="75000"/>
                      </a:schemeClr>
                    </a:solidFill>
                  </a:rPr>
                  <a:t>## 
## Call:
## </a:t>
                </a:r>
                <a:r>
                  <a:rPr lang="en-US" sz="900" dirty="0" err="1">
                    <a:solidFill>
                      <a:schemeClr val="tx1">
                        <a:alpha val="75000"/>
                      </a:schemeClr>
                    </a:solidFill>
                  </a:rPr>
                  <a:t>lm</a:t>
                </a:r>
                <a:r>
                  <a:rPr lang="en-US" sz="900" dirty="0">
                    <a:solidFill>
                      <a:schemeClr val="tx1">
                        <a:alpha val="75000"/>
                      </a:schemeClr>
                    </a:solidFill>
                  </a:rPr>
                  <a:t>(formula = </a:t>
                </a:r>
                <a:r>
                  <a:rPr lang="en-US" sz="900" dirty="0" err="1">
                    <a:solidFill>
                      <a:schemeClr val="tx1">
                        <a:alpha val="75000"/>
                      </a:schemeClr>
                    </a:solidFill>
                  </a:rPr>
                  <a:t>total_litres_of_pure_alcohol</a:t>
                </a:r>
                <a:r>
                  <a:rPr lang="en-US" sz="900" dirty="0">
                    <a:solidFill>
                      <a:schemeClr val="tx1">
                        <a:alpha val="75000"/>
                      </a:schemeClr>
                    </a:solidFill>
                  </a:rPr>
                  <a:t> ~ </a:t>
                </a:r>
                <a:r>
                  <a:rPr lang="en-US" sz="900" dirty="0" err="1">
                    <a:solidFill>
                      <a:schemeClr val="tx1">
                        <a:alpha val="75000"/>
                      </a:schemeClr>
                    </a:solidFill>
                  </a:rPr>
                  <a:t>pf_score</a:t>
                </a:r>
                <a:r>
                  <a:rPr lang="en-US" sz="900" dirty="0">
                    <a:solidFill>
                      <a:schemeClr val="tx1">
                        <a:alpha val="75000"/>
                      </a:schemeClr>
                    </a:solidFill>
                  </a:rPr>
                  <a:t>, data = alc_hfi_2010)
## 
## Residuals:
##     Min      1Q  Median      3Q     Max 
## -5.4087 -1.9192 -0.1873  1.8010  7.9620 
## 
## Coefficients:
##             Estimate Std. Error t value </a:t>
                </a:r>
                <a:r>
                  <a:rPr lang="en-US" sz="900" dirty="0" err="1">
                    <a:solidFill>
                      <a:schemeClr val="tx1">
                        <a:alpha val="75000"/>
                      </a:schemeClr>
                    </a:solidFill>
                  </a:rPr>
                  <a:t>Pr</a:t>
                </a:r>
                <a:r>
                  <a:rPr lang="en-US" sz="900" dirty="0">
                    <a:solidFill>
                      <a:schemeClr val="tx1">
                        <a:alpha val="75000"/>
                      </a:schemeClr>
                    </a:solidFill>
                  </a:rPr>
                  <a:t>(&gt;|t|)    
## (Intercept)  -9.3442     1.2637  -7.394 1.05e-11 ***
## </a:t>
                </a:r>
                <a:r>
                  <a:rPr lang="en-US" sz="900" dirty="0" err="1">
                    <a:solidFill>
                      <a:schemeClr val="tx1">
                        <a:alpha val="75000"/>
                      </a:schemeClr>
                    </a:solidFill>
                  </a:rPr>
                  <a:t>pf_score</a:t>
                </a:r>
                <a:r>
                  <a:rPr lang="en-US" sz="900" dirty="0">
                    <a:solidFill>
                      <a:schemeClr val="tx1">
                        <a:alpha val="75000"/>
                      </a:schemeClr>
                    </a:solidFill>
                  </a:rPr>
                  <a:t>      1.9838     0.1702  11.655  &lt; 2e-16 ***
## ---
## </a:t>
                </a:r>
                <a:r>
                  <a:rPr lang="en-US" sz="900" dirty="0" err="1">
                    <a:solidFill>
                      <a:schemeClr val="tx1">
                        <a:alpha val="75000"/>
                      </a:schemeClr>
                    </a:solidFill>
                  </a:rPr>
                  <a:t>Signif</a:t>
                </a:r>
                <a:r>
                  <a:rPr lang="en-US" sz="900" dirty="0">
                    <a:solidFill>
                      <a:schemeClr val="tx1">
                        <a:alpha val="75000"/>
                      </a:schemeClr>
                    </a:solidFill>
                  </a:rPr>
                  <a:t>. codes:  0 '***' 0.001 '**' 0.01 '*' 0.05 '.' 0.1 ' ' 1
## 
## Residual standard error: 2.666 on 145 degrees of freedom
## Multiple R-squared:  0.4837, Adjusted R-squared:  0.4801 
## F-statistic: 135.8 on 1 and 145 DF,  p-value: &lt; 2.2e-16</a:t>
                </a:r>
              </a:p>
              <a:p>
                <a:pPr marL="0" lvl="0" indent="0">
                  <a:lnSpc>
                    <a:spcPct val="90000"/>
                  </a:lnSpc>
                  <a:spcBef>
                    <a:spcPts val="3000"/>
                  </a:spcBef>
                  <a:buNone/>
                </a:pPr>
                <a:r>
                  <a:rPr lang="en-US" sz="900" b="1" dirty="0">
                    <a:solidFill>
                      <a:schemeClr val="tx1"/>
                    </a:solidFill>
                  </a:rPr>
                  <a:t>Running a linear model on the personal freedom score alone verifies that there is a more moderate </a:t>
                </a:r>
                <a14:m>
                  <m:oMath xmlns:m="http://schemas.openxmlformats.org/officeDocument/2006/math">
                    <m:sSup>
                      <m:sSupPr>
                        <m:ctrlPr>
                          <a:rPr lang="ar-AE" sz="900" i="1">
                            <a:solidFill>
                              <a:schemeClr val="tx1"/>
                            </a:solidFill>
                          </a:rPr>
                        </m:ctrlPr>
                      </m:sSupPr>
                      <m:e>
                        <m:r>
                          <a:rPr lang="ar-AE" sz="900">
                            <a:solidFill>
                              <a:schemeClr val="tx1"/>
                            </a:solidFill>
                          </a:rPr>
                          <m:t>𝑅</m:t>
                        </m:r>
                      </m:e>
                      <m:sup>
                        <m:r>
                          <a:rPr lang="ar-AE" sz="900">
                            <a:solidFill>
                              <a:schemeClr val="tx1"/>
                            </a:solidFill>
                          </a:rPr>
                          <m:t>2</m:t>
                        </m:r>
                      </m:sup>
                    </m:sSup>
                  </m:oMath>
                </a14:m>
                <a:r>
                  <a:rPr lang="ar-AE" sz="900" b="1" dirty="0">
                    <a:solidFill>
                      <a:schemeClr val="tx1"/>
                    </a:solidFill>
                  </a:rPr>
                  <a:t> </a:t>
                </a:r>
                <a:r>
                  <a:rPr lang="en-US" sz="900" b="1" dirty="0">
                    <a:solidFill>
                      <a:schemeClr val="tx1"/>
                    </a:solidFill>
                  </a:rPr>
                  <a:t>of 48% between a country’s personal freedom score and the amount of alcohol that its citizens consume. </a:t>
                </a:r>
                <a:endParaRPr lang="en-US" sz="900" dirty="0">
                  <a:solidFill>
                    <a:schemeClr val="tx1">
                      <a:alpha val="60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986852" y="262759"/>
                <a:ext cx="4582075" cy="6348248"/>
              </a:xfrm>
              <a:blipFill>
                <a:blip r:embed="rId2"/>
                <a:stretch>
                  <a:fillRect/>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atica-Project_ppt_files/figure-pptx/unnamed-chunk-6-1.png"/>
          <p:cNvPicPr>
            <a:picLocks noGrp="1" noChangeAspect="1"/>
          </p:cNvPicPr>
          <p:nvPr/>
        </p:nvPicPr>
        <p:blipFill>
          <a:blip r:embed="rId2"/>
          <a:stretch>
            <a:fillRect/>
          </a:stretch>
        </p:blipFill>
        <p:spPr bwMode="auto">
          <a:xfrm>
            <a:off x="1530280" y="1679513"/>
            <a:ext cx="6082863" cy="4866290"/>
          </a:xfrm>
          <a:prstGeom prst="rect">
            <a:avLst/>
          </a:prstGeom>
          <a:noFill/>
        </p:spPr>
      </p:pic>
      <p:sp>
        <p:nvSpPr>
          <p:cNvPr id="3" name="Rectangle 2">
            <a:extLst>
              <a:ext uri="{FF2B5EF4-FFF2-40B4-BE49-F238E27FC236}">
                <a16:creationId xmlns:a16="http://schemas.microsoft.com/office/drawing/2014/main" id="{C9FB00C3-E40C-D948-AE74-5E2491E004C2}"/>
              </a:ext>
            </a:extLst>
          </p:cNvPr>
          <p:cNvSpPr/>
          <p:nvPr/>
        </p:nvSpPr>
        <p:spPr>
          <a:xfrm>
            <a:off x="1088137" y="312197"/>
            <a:ext cx="6967151" cy="1338828"/>
          </a:xfrm>
          <a:prstGeom prst="rect">
            <a:avLst/>
          </a:prstGeom>
        </p:spPr>
        <p:txBody>
          <a:bodyPr wrap="square">
            <a:spAutoFit/>
          </a:bodyPr>
          <a:lstStyle/>
          <a:p>
            <a:pPr lvl="0">
              <a:lnSpc>
                <a:spcPct val="90000"/>
              </a:lnSpc>
              <a:spcBef>
                <a:spcPts val="3000"/>
              </a:spcBef>
            </a:pPr>
            <a:r>
              <a:rPr lang="en-US" b="1" dirty="0">
                <a:solidFill>
                  <a:schemeClr val="bg1"/>
                </a:solidFill>
              </a:rPr>
              <a:t>The scatterplot with the least sum of the squares line does show the points are little more tightly packed along the blue line which suggests a more constant variability than the happiness factor correlation. Finally, let’s explore the correlation between alcohol consumption and economic freedom.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573788" y="662400"/>
            <a:ext cx="2556900" cy="5579420"/>
          </a:xfrm>
        </p:spPr>
        <p:txBody>
          <a:bodyPr anchor="t">
            <a:normAutofit/>
          </a:bodyPr>
          <a:lstStyle/>
          <a:p>
            <a:pPr marL="0" lvl="0" indent="0">
              <a:buNone/>
            </a:pPr>
            <a:br>
              <a:rPr lang="en-US" dirty="0"/>
            </a:br>
            <a:br>
              <a:rPr lang="en-US" dirty="0"/>
            </a:br>
            <a:r>
              <a:rPr dirty="0"/>
              <a:t>Economic Freedom Factor</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86852" y="189186"/>
                <a:ext cx="4582075" cy="6453352"/>
              </a:xfrm>
            </p:spPr>
            <p:txBody>
              <a:bodyPr anchor="t">
                <a:normAutofit/>
              </a:bodyPr>
              <a:lstStyle/>
              <a:p>
                <a:pPr marL="0" lvl="0" indent="0">
                  <a:lnSpc>
                    <a:spcPct val="90000"/>
                  </a:lnSpc>
                  <a:spcBef>
                    <a:spcPts val="3000"/>
                  </a:spcBef>
                  <a:buNone/>
                </a:pPr>
                <a:r>
                  <a:rPr lang="en-US" sz="900" b="1" dirty="0">
                    <a:solidFill>
                      <a:schemeClr val="tx1"/>
                    </a:solidFill>
                  </a:rPr>
                  <a:t>Considering the economic freedom score alone, the correlation coefficient is lower at 41.6%. The calculated </a:t>
                </a:r>
                <a14:m>
                  <m:oMath xmlns:m="http://schemas.openxmlformats.org/officeDocument/2006/math">
                    <m:sSup>
                      <m:sSupPr>
                        <m:ctrlPr>
                          <a:rPr lang="ar-AE" sz="900" i="1">
                            <a:solidFill>
                              <a:schemeClr val="tx1"/>
                            </a:solidFill>
                          </a:rPr>
                        </m:ctrlPr>
                      </m:sSupPr>
                      <m:e>
                        <m:r>
                          <a:rPr lang="ar-AE" sz="900">
                            <a:solidFill>
                              <a:schemeClr val="tx1"/>
                            </a:solidFill>
                          </a:rPr>
                          <m:t>𝑅</m:t>
                        </m:r>
                      </m:e>
                      <m:sup>
                        <m:r>
                          <a:rPr lang="ar-AE" sz="900">
                            <a:solidFill>
                              <a:schemeClr val="tx1"/>
                            </a:solidFill>
                          </a:rPr>
                          <m:t>2</m:t>
                        </m:r>
                      </m:sup>
                    </m:sSup>
                  </m:oMath>
                </a14:m>
                <a:r>
                  <a:rPr lang="ar-AE" sz="900" b="1" dirty="0">
                    <a:solidFill>
                      <a:schemeClr val="tx1"/>
                    </a:solidFill>
                  </a:rPr>
                  <a:t> </a:t>
                </a:r>
                <a:r>
                  <a:rPr lang="en-US" sz="900" b="1" dirty="0">
                    <a:solidFill>
                      <a:schemeClr val="tx1"/>
                    </a:solidFill>
                  </a:rPr>
                  <a:t>which is a more reliable indicator of the correlation drops to a 17% suggesting a very low correlation between economic freedom and the amount of alcohol that a person consumes.</a:t>
                </a:r>
              </a:p>
              <a:p>
                <a:pPr lvl="0" indent="0">
                  <a:lnSpc>
                    <a:spcPct val="90000"/>
                  </a:lnSpc>
                  <a:buNone/>
                </a:pPr>
                <a:endParaRPr lang="en-US" sz="800" dirty="0">
                  <a:solidFill>
                    <a:schemeClr val="tx1">
                      <a:alpha val="60000"/>
                    </a:schemeClr>
                  </a:solidFill>
                </a:endParaRPr>
              </a:p>
              <a:p>
                <a:pPr lvl="0" indent="0">
                  <a:lnSpc>
                    <a:spcPct val="90000"/>
                  </a:lnSpc>
                  <a:buNone/>
                </a:pPr>
                <a:r>
                  <a:rPr lang="en-US" sz="900" dirty="0">
                    <a:solidFill>
                      <a:schemeClr val="tx1">
                        <a:alpha val="75000"/>
                      </a:schemeClr>
                    </a:solidFill>
                  </a:rPr>
                  <a:t>##   </a:t>
                </a:r>
                <a:r>
                  <a:rPr lang="en-US" sz="900" dirty="0" err="1">
                    <a:solidFill>
                      <a:schemeClr val="tx1">
                        <a:alpha val="75000"/>
                      </a:schemeClr>
                    </a:solidFill>
                  </a:rPr>
                  <a:t>cor</a:t>
                </a:r>
                <a:r>
                  <a:rPr lang="en-US" sz="900" dirty="0">
                    <a:solidFill>
                      <a:schemeClr val="tx1">
                        <a:alpha val="75000"/>
                      </a:schemeClr>
                    </a:solidFill>
                  </a:rPr>
                  <a:t>(</a:t>
                </a:r>
                <a:r>
                  <a:rPr lang="en-US" sz="900" dirty="0" err="1">
                    <a:solidFill>
                      <a:schemeClr val="tx1">
                        <a:alpha val="75000"/>
                      </a:schemeClr>
                    </a:solidFill>
                  </a:rPr>
                  <a:t>ef_score</a:t>
                </a:r>
                <a:r>
                  <a:rPr lang="en-US" sz="900" dirty="0">
                    <a:solidFill>
                      <a:schemeClr val="tx1">
                        <a:alpha val="75000"/>
                      </a:schemeClr>
                    </a:solidFill>
                  </a:rPr>
                  <a:t>, </a:t>
                </a:r>
                <a:r>
                  <a:rPr lang="en-US" sz="900" dirty="0" err="1">
                    <a:solidFill>
                      <a:schemeClr val="tx1">
                        <a:alpha val="75000"/>
                      </a:schemeClr>
                    </a:solidFill>
                  </a:rPr>
                  <a:t>total_litres_of_pure_alcohol</a:t>
                </a:r>
                <a:r>
                  <a:rPr lang="en-US" sz="900" dirty="0">
                    <a:solidFill>
                      <a:schemeClr val="tx1">
                        <a:alpha val="75000"/>
                      </a:schemeClr>
                    </a:solidFill>
                  </a:rPr>
                  <a:t>, use = "</a:t>
                </a:r>
                <a:r>
                  <a:rPr lang="en-US" sz="900" dirty="0" err="1">
                    <a:solidFill>
                      <a:schemeClr val="tx1">
                        <a:alpha val="75000"/>
                      </a:schemeClr>
                    </a:solidFill>
                  </a:rPr>
                  <a:t>complete.obs</a:t>
                </a:r>
                <a:r>
                  <a:rPr lang="en-US" sz="900" dirty="0">
                    <a:solidFill>
                      <a:schemeClr val="tx1">
                        <a:alpha val="75000"/>
                      </a:schemeClr>
                    </a:solidFill>
                  </a:rPr>
                  <a:t>")
## 1       </a:t>
                </a:r>
                <a:r>
                  <a:rPr lang="en-US" sz="900" dirty="0">
                    <a:solidFill>
                      <a:schemeClr val="tx1">
                        <a:alpha val="60000"/>
                      </a:schemeClr>
                    </a:solidFill>
                  </a:rPr>
                  <a:t>                                                   0.415568</a:t>
                </a:r>
              </a:p>
              <a:p>
                <a:pPr marL="0" lvl="0" indent="0">
                  <a:lnSpc>
                    <a:spcPct val="90000"/>
                  </a:lnSpc>
                  <a:spcBef>
                    <a:spcPts val="3000"/>
                  </a:spcBef>
                  <a:buNone/>
                </a:pPr>
                <a:r>
                  <a:rPr lang="en-US" sz="900" b="1" dirty="0"/>
                  <a:t>The economic factor alcohol linear model</a:t>
                </a:r>
              </a:p>
              <a:p>
                <a:pPr lvl="0" indent="0">
                  <a:lnSpc>
                    <a:spcPct val="90000"/>
                  </a:lnSpc>
                  <a:buNone/>
                </a:pPr>
                <a:endParaRPr lang="en-US" sz="900" dirty="0">
                  <a:solidFill>
                    <a:schemeClr val="tx1">
                      <a:alpha val="60000"/>
                    </a:schemeClr>
                  </a:solidFill>
                </a:endParaRPr>
              </a:p>
              <a:p>
                <a:pPr lvl="0" indent="0">
                  <a:lnSpc>
                    <a:spcPct val="90000"/>
                  </a:lnSpc>
                  <a:buNone/>
                </a:pPr>
                <a:r>
                  <a:rPr lang="en-US" sz="900" dirty="0">
                    <a:solidFill>
                      <a:schemeClr val="tx1">
                        <a:alpha val="75000"/>
                      </a:schemeClr>
                    </a:solidFill>
                  </a:rPr>
                  <a:t>## 
## Call:
</a:t>
                </a:r>
                <a:r>
                  <a:rPr lang="en-US" sz="900" dirty="0"/>
                  <a:t>## </a:t>
                </a:r>
                <a:r>
                  <a:rPr lang="en-US" sz="900" dirty="0" err="1"/>
                  <a:t>lm</a:t>
                </a:r>
                <a:r>
                  <a:rPr lang="en-US" sz="900" dirty="0"/>
                  <a:t>(formula = </a:t>
                </a:r>
                <a:r>
                  <a:rPr lang="en-US" sz="900" dirty="0" err="1"/>
                  <a:t>total_litres_of_pure_alcohol</a:t>
                </a:r>
                <a:r>
                  <a:rPr lang="en-US" sz="900" dirty="0"/>
                  <a:t> ~ </a:t>
                </a:r>
                <a:r>
                  <a:rPr lang="en-US" sz="900" dirty="0" err="1"/>
                  <a:t>ef_score</a:t>
                </a:r>
                <a:r>
                  <a:rPr lang="en-US" sz="900" dirty="0"/>
                  <a:t>, data = alc_hfi_2010)</a:t>
                </a:r>
                <a:r>
                  <a:rPr lang="en-US" sz="900" dirty="0">
                    <a:solidFill>
                      <a:schemeClr val="tx1">
                        <a:alpha val="75000"/>
                      </a:schemeClr>
                    </a:solidFill>
                  </a:rPr>
                  <a:t>
## 
## Coefficients:
## (Intercept)     </a:t>
                </a:r>
                <a:r>
                  <a:rPr lang="en-US" sz="900" dirty="0" err="1">
                    <a:solidFill>
                      <a:schemeClr val="tx1">
                        <a:alpha val="75000"/>
                      </a:schemeClr>
                    </a:solidFill>
                  </a:rPr>
                  <a:t>ef_score</a:t>
                </a:r>
                <a:r>
                  <a:rPr lang="en-US" sz="900" dirty="0">
                    <a:solidFill>
                      <a:schemeClr val="tx1">
                        <a:alpha val="75000"/>
                      </a:schemeClr>
                    </a:solidFill>
                  </a:rPr>
                  <a:t>  
##      -7.118        1.819</a:t>
                </a:r>
              </a:p>
              <a:p>
                <a:pPr lvl="0" indent="0">
                  <a:lnSpc>
                    <a:spcPct val="90000"/>
                  </a:lnSpc>
                  <a:buNone/>
                </a:pPr>
                <a:r>
                  <a:rPr lang="en-US" sz="900" dirty="0">
                    <a:solidFill>
                      <a:schemeClr val="tx1">
                        <a:alpha val="75000"/>
                      </a:schemeClr>
                    </a:solidFill>
                  </a:rPr>
                  <a:t>## 
## Call:
## </a:t>
                </a:r>
                <a:r>
                  <a:rPr lang="en-US" sz="900" dirty="0" err="1">
                    <a:solidFill>
                      <a:schemeClr val="tx1">
                        <a:alpha val="75000"/>
                      </a:schemeClr>
                    </a:solidFill>
                  </a:rPr>
                  <a:t>lm</a:t>
                </a:r>
                <a:r>
                  <a:rPr lang="en-US" sz="900" dirty="0">
                    <a:solidFill>
                      <a:schemeClr val="tx1">
                        <a:alpha val="75000"/>
                      </a:schemeClr>
                    </a:solidFill>
                  </a:rPr>
                  <a:t>(formula = </a:t>
                </a:r>
                <a:r>
                  <a:rPr lang="en-US" sz="900" dirty="0" err="1">
                    <a:solidFill>
                      <a:schemeClr val="tx1">
                        <a:alpha val="75000"/>
                      </a:schemeClr>
                    </a:solidFill>
                  </a:rPr>
                  <a:t>total_litres_of_pure_alcohol</a:t>
                </a:r>
                <a:r>
                  <a:rPr lang="en-US" sz="900" dirty="0">
                    <a:solidFill>
                      <a:schemeClr val="tx1">
                        <a:alpha val="75000"/>
                      </a:schemeClr>
                    </a:solidFill>
                  </a:rPr>
                  <a:t> ~ </a:t>
                </a:r>
                <a:r>
                  <a:rPr lang="en-US" sz="900" dirty="0" err="1">
                    <a:solidFill>
                      <a:schemeClr val="tx1">
                        <a:alpha val="75000"/>
                      </a:schemeClr>
                    </a:solidFill>
                  </a:rPr>
                  <a:t>ef_score</a:t>
                </a:r>
                <a:r>
                  <a:rPr lang="en-US" sz="900" dirty="0">
                    <a:solidFill>
                      <a:schemeClr val="tx1">
                        <a:alpha val="75000"/>
                      </a:schemeClr>
                    </a:solidFill>
                  </a:rPr>
                  <a:t>, data = alc_hfi_2010)
## 
## Residuals:
##     Min      1Q  Median      3Q     Max 
## -7.3156 -3.1323  0.1963  2.5361  7.6150 
## 
## Coefficients:
##             Estimate Std. Error t value </a:t>
                </a:r>
                <a:r>
                  <a:rPr lang="en-US" sz="900" dirty="0" err="1">
                    <a:solidFill>
                      <a:schemeClr val="tx1">
                        <a:alpha val="75000"/>
                      </a:schemeClr>
                    </a:solidFill>
                  </a:rPr>
                  <a:t>Pr</a:t>
                </a:r>
                <a:r>
                  <a:rPr lang="en-US" sz="900" dirty="0">
                    <a:solidFill>
                      <a:schemeClr val="tx1">
                        <a:alpha val="75000"/>
                      </a:schemeClr>
                    </a:solidFill>
                  </a:rPr>
                  <a:t>(&gt;|t|)    
## (Intercept)  -7.1177     2.2488  -3.165  0.00189 ** 
## </a:t>
                </a:r>
                <a:r>
                  <a:rPr lang="en-US" sz="900" dirty="0" err="1">
                    <a:solidFill>
                      <a:schemeClr val="tx1">
                        <a:alpha val="75000"/>
                      </a:schemeClr>
                    </a:solidFill>
                  </a:rPr>
                  <a:t>ef_score</a:t>
                </a:r>
                <a:r>
                  <a:rPr lang="en-US" sz="900" dirty="0">
                    <a:solidFill>
                      <a:schemeClr val="tx1">
                        <a:alpha val="75000"/>
                      </a:schemeClr>
                    </a:solidFill>
                  </a:rPr>
                  <a:t>      1.8189     0.3306   5.502 1.66e-07 ***
## ---
## </a:t>
                </a:r>
                <a:r>
                  <a:rPr lang="en-US" sz="900" dirty="0" err="1">
                    <a:solidFill>
                      <a:schemeClr val="tx1">
                        <a:alpha val="75000"/>
                      </a:schemeClr>
                    </a:solidFill>
                  </a:rPr>
                  <a:t>Signif</a:t>
                </a:r>
                <a:r>
                  <a:rPr lang="en-US" sz="900" dirty="0">
                    <a:solidFill>
                      <a:schemeClr val="tx1">
                        <a:alpha val="75000"/>
                      </a:schemeClr>
                    </a:solidFill>
                  </a:rPr>
                  <a:t>. codes:  0 '***' 0.001 '**' 0.01 '*' 0.05 '.' 0.1 ' ' 1
## 
## Residual standard error: 3.375 on 145 degrees of freedom
## Multiple R-squared:  0.1727, Adjusted R-squared:  0.167 
## F-statistic: 30.27 on 1 and 145 DF,  p-value: 1.657e-07</a:t>
                </a:r>
              </a:p>
              <a:p>
                <a:pPr marL="0" lvl="0" indent="0">
                  <a:lnSpc>
                    <a:spcPct val="90000"/>
                  </a:lnSpc>
                  <a:spcBef>
                    <a:spcPts val="3000"/>
                  </a:spcBef>
                  <a:buNone/>
                </a:pPr>
                <a:r>
                  <a:rPr lang="en-US" sz="900" b="1" dirty="0">
                    <a:solidFill>
                      <a:schemeClr val="tx1"/>
                    </a:solidFill>
                  </a:rPr>
                  <a:t>Running a linear model on the economic freedom score alone verifies that there is a very weak </a:t>
                </a:r>
                <a14:m>
                  <m:oMath xmlns:m="http://schemas.openxmlformats.org/officeDocument/2006/math">
                    <m:sSup>
                      <m:sSupPr>
                        <m:ctrlPr>
                          <a:rPr lang="ar-AE" sz="900" i="1">
                            <a:solidFill>
                              <a:schemeClr val="tx1"/>
                            </a:solidFill>
                          </a:rPr>
                        </m:ctrlPr>
                      </m:sSupPr>
                      <m:e>
                        <m:r>
                          <a:rPr lang="ar-AE" sz="900">
                            <a:solidFill>
                              <a:schemeClr val="tx1"/>
                            </a:solidFill>
                          </a:rPr>
                          <m:t>𝑅</m:t>
                        </m:r>
                      </m:e>
                      <m:sup>
                        <m:r>
                          <a:rPr lang="ar-AE" sz="900">
                            <a:solidFill>
                              <a:schemeClr val="tx1"/>
                            </a:solidFill>
                          </a:rPr>
                          <m:t>2</m:t>
                        </m:r>
                      </m:sup>
                    </m:sSup>
                  </m:oMath>
                </a14:m>
                <a:r>
                  <a:rPr lang="ar-AE" sz="900" b="1" dirty="0">
                    <a:solidFill>
                      <a:schemeClr val="tx1"/>
                    </a:solidFill>
                  </a:rPr>
                  <a:t> </a:t>
                </a:r>
                <a:r>
                  <a:rPr lang="en-US" sz="900" b="1" dirty="0">
                    <a:solidFill>
                      <a:schemeClr val="tx1"/>
                    </a:solidFill>
                  </a:rPr>
                  <a:t>of 16.7% between a country’s economic freedom score and the amount of alcohol that its citizens consume. </a:t>
                </a:r>
                <a:endParaRPr lang="en-US" sz="900" b="1" dirty="0">
                  <a:solidFill>
                    <a:schemeClr val="tx1">
                      <a:alpha val="60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986852" y="189186"/>
                <a:ext cx="4582075" cy="6453352"/>
              </a:xfrm>
              <a:blipFill>
                <a:blip r:embed="rId2"/>
                <a:stretch>
                  <a:fillRect/>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atica-Project_ppt_files/figure-pptx/unnamed-chunk-7-1.png"/>
          <p:cNvPicPr>
            <a:picLocks noGrp="1" noChangeAspect="1"/>
          </p:cNvPicPr>
          <p:nvPr/>
        </p:nvPicPr>
        <p:blipFill>
          <a:blip r:embed="rId2"/>
          <a:stretch>
            <a:fillRect/>
          </a:stretch>
        </p:blipFill>
        <p:spPr bwMode="auto">
          <a:xfrm>
            <a:off x="1421564" y="1536297"/>
            <a:ext cx="6300295" cy="5040236"/>
          </a:xfrm>
          <a:prstGeom prst="rect">
            <a:avLst/>
          </a:prstGeom>
          <a:noFill/>
        </p:spPr>
      </p:pic>
      <p:sp>
        <p:nvSpPr>
          <p:cNvPr id="3" name="Rectangle 2">
            <a:extLst>
              <a:ext uri="{FF2B5EF4-FFF2-40B4-BE49-F238E27FC236}">
                <a16:creationId xmlns:a16="http://schemas.microsoft.com/office/drawing/2014/main" id="{1D1250EB-3E94-CA49-88DD-74614AE911F1}"/>
              </a:ext>
            </a:extLst>
          </p:cNvPr>
          <p:cNvSpPr/>
          <p:nvPr/>
        </p:nvSpPr>
        <p:spPr>
          <a:xfrm>
            <a:off x="1334526" y="168198"/>
            <a:ext cx="6474373" cy="1200329"/>
          </a:xfrm>
          <a:prstGeom prst="rect">
            <a:avLst/>
          </a:prstGeom>
        </p:spPr>
        <p:txBody>
          <a:bodyPr wrap="square">
            <a:spAutoFit/>
          </a:bodyPr>
          <a:lstStyle/>
          <a:p>
            <a:r>
              <a:rPr lang="en-US" b="1" dirty="0">
                <a:solidFill>
                  <a:schemeClr val="bg1"/>
                </a:solidFill>
              </a:rPr>
              <a:t>The scatterplot with the least sum of the squares line show this weak correlation. One can see that the points are widely scattered and do not run a long the length of the blue as do the prior two models.</a:t>
            </a:r>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336331" y="662400"/>
            <a:ext cx="2794357" cy="5579420"/>
          </a:xfrm>
        </p:spPr>
        <p:txBody>
          <a:bodyPr anchor="t">
            <a:normAutofit/>
          </a:bodyPr>
          <a:lstStyle/>
          <a:p>
            <a:pPr marL="0" lvl="0" indent="0">
              <a:buNone/>
            </a:pPr>
            <a:br>
              <a:rPr lang="en-US" dirty="0"/>
            </a:br>
            <a:br>
              <a:rPr lang="en-US" dirty="0"/>
            </a:br>
            <a:r>
              <a:rPr lang="en-US" dirty="0"/>
              <a:t>Part 4 </a:t>
            </a:r>
            <a:br>
              <a:rPr lang="en-US" dirty="0"/>
            </a:br>
            <a:r>
              <a:rPr lang="en-US" dirty="0"/>
              <a:t>Conclusion</a:t>
            </a:r>
            <a:endParaRPr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9" name="Content Placeholder 2">
            <a:extLst>
              <a:ext uri="{FF2B5EF4-FFF2-40B4-BE49-F238E27FC236}">
                <a16:creationId xmlns:a16="http://schemas.microsoft.com/office/drawing/2014/main" id="{84D280D3-BC08-4B4A-A3FA-0C2D1AB12E64}"/>
              </a:ext>
            </a:extLst>
          </p:cNvPr>
          <p:cNvSpPr txBox="1">
            <a:spLocks/>
          </p:cNvSpPr>
          <p:nvPr/>
        </p:nvSpPr>
        <p:spPr>
          <a:xfrm>
            <a:off x="4223638" y="1305910"/>
            <a:ext cx="3606569" cy="4525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000"/>
              </a:spcBef>
              <a:buFont typeface="Arial"/>
              <a:buNone/>
            </a:pPr>
            <a:r>
              <a:rPr lang="en-US" sz="1500" b="1" dirty="0"/>
              <a:t>I was surprised to find that the happiness factor for each country did not have a much stronger correlation to the amount of alcohol consumed by its citizens. It was only a moderate correlation. I had expected to see a tighter gathering around the sum of the least squares line showing that people with a lower happiness factor drank more. This was not the case in any of the scenarios as shown by the higher negative residuals at the lower ends of the plots. I also expected that the higher a happiness factor would decrease the amount of alcohol consumed by persons, however, it was the opposite. The higher the happiness factor the more positive residuals there are.</a:t>
            </a:r>
          </a:p>
        </p:txBody>
      </p:sp>
    </p:spTree>
    <p:extLst>
      <p:ext uri="{BB962C8B-B14F-4D97-AF65-F5344CB8AC3E}">
        <p14:creationId xmlns:p14="http://schemas.microsoft.com/office/powerpoint/2010/main" val="30349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336331" y="273522"/>
            <a:ext cx="2794357" cy="5579420"/>
          </a:xfrm>
        </p:spPr>
        <p:txBody>
          <a:bodyPr anchor="t">
            <a:normAutofit/>
          </a:bodyPr>
          <a:lstStyle/>
          <a:p>
            <a:pPr lvl="0"/>
            <a:br>
              <a:rPr lang="en-US" dirty="0"/>
            </a:br>
            <a:br>
              <a:rPr lang="en-US" dirty="0"/>
            </a:br>
            <a:br>
              <a:rPr lang="en-US" dirty="0"/>
            </a:br>
            <a:r>
              <a:rPr lang="en-US" sz="3500" dirty="0"/>
              <a:t>Why is the analysis important?</a:t>
            </a:r>
            <a:endParaRPr sz="3500"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9" name="Content Placeholder 2">
            <a:extLst>
              <a:ext uri="{FF2B5EF4-FFF2-40B4-BE49-F238E27FC236}">
                <a16:creationId xmlns:a16="http://schemas.microsoft.com/office/drawing/2014/main" id="{84D280D3-BC08-4B4A-A3FA-0C2D1AB12E64}"/>
              </a:ext>
            </a:extLst>
          </p:cNvPr>
          <p:cNvSpPr txBox="1">
            <a:spLocks/>
          </p:cNvSpPr>
          <p:nvPr/>
        </p:nvSpPr>
        <p:spPr>
          <a:xfrm>
            <a:off x="4370783" y="2163278"/>
            <a:ext cx="3606569" cy="236668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3000"/>
              </a:spcBef>
              <a:buNone/>
            </a:pPr>
            <a:r>
              <a:rPr lang="en-US" sz="1800" b="1" dirty="0"/>
              <a:t>I believe that this kind of research can be very useful around the world to identify countries that may have a propensity for alcohol abuse and create programs to help curtail alcoholism and perhaps other health and social issues that may result from alcohol abuse.</a:t>
            </a:r>
          </a:p>
        </p:txBody>
      </p:sp>
    </p:spTree>
    <p:extLst>
      <p:ext uri="{BB962C8B-B14F-4D97-AF65-F5344CB8AC3E}">
        <p14:creationId xmlns:p14="http://schemas.microsoft.com/office/powerpoint/2010/main" val="3982765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573788" y="178925"/>
            <a:ext cx="2556900" cy="5579420"/>
          </a:xfrm>
        </p:spPr>
        <p:txBody>
          <a:bodyPr anchor="t">
            <a:normAutofit/>
          </a:bodyPr>
          <a:lstStyle/>
          <a:p>
            <a:pPr marL="0" lvl="0" indent="0">
              <a:buNone/>
            </a:pPr>
            <a:br>
              <a:rPr lang="en-US" sz="3500" dirty="0"/>
            </a:br>
            <a:br>
              <a:rPr lang="en-US" sz="3500" dirty="0"/>
            </a:br>
            <a:br>
              <a:rPr lang="en-US" sz="3500" dirty="0"/>
            </a:br>
            <a:br>
              <a:rPr lang="en-US" sz="3500" dirty="0"/>
            </a:br>
            <a:r>
              <a:rPr lang="en-US" sz="3500" dirty="0"/>
              <a:t>Limitations of the analysis?</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86852" y="1892112"/>
            <a:ext cx="4582075" cy="3636331"/>
          </a:xfrm>
        </p:spPr>
        <p:txBody>
          <a:bodyPr anchor="t">
            <a:normAutofit/>
          </a:bodyPr>
          <a:lstStyle/>
          <a:p>
            <a:pPr marL="0" lvl="0" indent="0">
              <a:spcBef>
                <a:spcPts val="3000"/>
              </a:spcBef>
              <a:buNone/>
            </a:pPr>
            <a:r>
              <a:rPr lang="en-US" sz="1800" b="1" dirty="0">
                <a:solidFill>
                  <a:schemeClr val="tx1">
                    <a:alpha val="60000"/>
                  </a:schemeClr>
                </a:solidFill>
              </a:rPr>
              <a:t>I have to admit that the limitations of the analysis is reflective of my experience with data </a:t>
            </a:r>
            <a:r>
              <a:rPr lang="en-US" sz="1800" b="1" dirty="0" err="1">
                <a:solidFill>
                  <a:schemeClr val="tx1">
                    <a:alpha val="60000"/>
                  </a:schemeClr>
                </a:solidFill>
              </a:rPr>
              <a:t>analystics</a:t>
            </a:r>
            <a:r>
              <a:rPr lang="en-US" sz="1800" b="1" dirty="0">
                <a:solidFill>
                  <a:schemeClr val="tx1">
                    <a:alpha val="60000"/>
                  </a:schemeClr>
                </a:solidFill>
              </a:rPr>
              <a:t> and visualization. With more experience, I could easily apply the </a:t>
            </a:r>
            <a:r>
              <a:rPr lang="en-US" sz="1800" b="1" dirty="0" err="1">
                <a:solidFill>
                  <a:schemeClr val="tx1">
                    <a:alpha val="60000"/>
                  </a:schemeClr>
                </a:solidFill>
              </a:rPr>
              <a:t>mutiple</a:t>
            </a:r>
            <a:r>
              <a:rPr lang="en-US" sz="1800" b="1" dirty="0">
                <a:solidFill>
                  <a:schemeClr val="tx1">
                    <a:alpha val="60000"/>
                  </a:schemeClr>
                </a:solidFill>
              </a:rPr>
              <a:t> variable method of linear modeling for more accurate determination of the correlation between the different happiness index factors and a country’s alcohol consumption by its citizens. I certainly would delve more into which of the different factors are the greater contributors to alcohol consumption. My attempt is a very elementary one at best.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446585" y="914648"/>
            <a:ext cx="2556900" cy="5212883"/>
          </a:xfrm>
        </p:spPr>
        <p:txBody>
          <a:bodyPr anchor="t">
            <a:normAutofit/>
          </a:bodyPr>
          <a:lstStyle/>
          <a:p>
            <a:pPr marL="0" lvl="0" indent="0">
              <a:buNone/>
            </a:pPr>
            <a:br>
              <a:rPr lang="en-US" sz="4100" dirty="0"/>
            </a:br>
            <a:br>
              <a:rPr lang="en-US" sz="4100" dirty="0"/>
            </a:br>
            <a:br>
              <a:rPr lang="en-US" sz="4100" dirty="0"/>
            </a:br>
            <a:r>
              <a:rPr lang="en-US" sz="4100" dirty="0"/>
              <a:t>References</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88137" y="2740696"/>
            <a:ext cx="4582075" cy="1376607"/>
          </a:xfrm>
        </p:spPr>
        <p:txBody>
          <a:bodyPr anchor="t">
            <a:normAutofit/>
          </a:bodyPr>
          <a:lstStyle/>
          <a:p>
            <a:pPr marL="0" lvl="0" indent="0">
              <a:spcBef>
                <a:spcPts val="3000"/>
              </a:spcBef>
              <a:buNone/>
            </a:pPr>
            <a:r>
              <a:rPr lang="en-US" sz="1700" b="1" dirty="0">
                <a:solidFill>
                  <a:schemeClr val="tx1">
                    <a:alpha val="60000"/>
                  </a:schemeClr>
                </a:solidFill>
                <a:hlinkClick r:id="rId2"/>
              </a:rPr>
              <a:t>Dear Mona</a:t>
            </a:r>
            <a:r>
              <a:rPr lang="en-US" sz="1700" b="1" dirty="0">
                <a:solidFill>
                  <a:schemeClr val="tx1">
                    <a:alpha val="60000"/>
                  </a:schemeClr>
                </a:solidFill>
              </a:rPr>
              <a:t> </a:t>
            </a:r>
            <a:r>
              <a:rPr lang="en-US" sz="1700" b="1" dirty="0"/>
              <a:t>is Mona Chalabi, a former contributor on</a:t>
            </a:r>
            <a:r>
              <a:rPr lang="en-US" sz="1700" b="1" dirty="0">
                <a:solidFill>
                  <a:schemeClr val="tx1">
                    <a:alpha val="60000"/>
                  </a:schemeClr>
                </a:solidFill>
              </a:rPr>
              <a:t> </a:t>
            </a:r>
            <a:r>
              <a:rPr lang="en-US" sz="1700" b="1" dirty="0">
                <a:solidFill>
                  <a:schemeClr val="tx1">
                    <a:alpha val="60000"/>
                  </a:schemeClr>
                </a:solidFill>
                <a:hlinkClick r:id="rId3"/>
              </a:rPr>
              <a:t>FiveThirtyEight</a:t>
            </a:r>
            <a:r>
              <a:rPr lang="en-US" sz="1700" b="1" dirty="0">
                <a:solidFill>
                  <a:schemeClr val="tx1">
                    <a:alpha val="60000"/>
                  </a:schemeClr>
                </a:solidFill>
              </a:rPr>
              <a:t> </a:t>
            </a:r>
            <a:r>
              <a:rPr lang="en-US" sz="1700" b="1" dirty="0"/>
              <a:t>posting articles that answer readers’ questions as well as postings regarding data and data analytics.</a:t>
            </a:r>
          </a:p>
          <a:p>
            <a:pPr marL="0" lvl="0" indent="0">
              <a:spcBef>
                <a:spcPts val="3000"/>
              </a:spcBef>
              <a:buNone/>
            </a:pPr>
            <a:endParaRPr lang="en-US" sz="1700" b="1" dirty="0">
              <a:solidFill>
                <a:schemeClr val="tx1">
                  <a:alpha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105103" y="662400"/>
            <a:ext cx="3245908" cy="5579420"/>
          </a:xfrm>
        </p:spPr>
        <p:txBody>
          <a:bodyPr anchor="t">
            <a:normAutofit/>
          </a:bodyPr>
          <a:lstStyle/>
          <a:p>
            <a:pPr lvl="0"/>
            <a:br>
              <a:rPr lang="en-US" b="1" dirty="0"/>
            </a:br>
            <a:br>
              <a:rPr lang="en-US" b="1" dirty="0"/>
            </a:br>
            <a:r>
              <a:rPr lang="en-US" b="1" dirty="0"/>
              <a:t>Part 1 – Introduction</a:t>
            </a:r>
            <a:br>
              <a:rPr lang="en-US" b="1" dirty="0"/>
            </a:br>
            <a:br>
              <a:rPr lang="en-US" b="1" dirty="0"/>
            </a:br>
            <a:r>
              <a:rPr lang="en-US" b="1" dirty="0"/>
              <a:t>ABSTRACT</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86852" y="662400"/>
            <a:ext cx="4582075" cy="5576754"/>
          </a:xfrm>
        </p:spPr>
        <p:txBody>
          <a:bodyPr anchor="t">
            <a:normAutofit fontScale="92500" lnSpcReduction="10000"/>
          </a:bodyPr>
          <a:lstStyle/>
          <a:p>
            <a:pPr marL="0" indent="0">
              <a:spcBef>
                <a:spcPts val="3000"/>
              </a:spcBef>
              <a:buNone/>
            </a:pPr>
            <a:r>
              <a:rPr lang="en-US" sz="1400" dirty="0"/>
              <a:t>The purpose of this project is to explore the possible reasons that citizens in countries around the world consume alcohol. After reviewing the alcohol consumption dataset, I did not see a meaningful way on how to run and interpret any linear models. I will admit that this may be due to my inexperience with data analytics. I found myself wondering what factors contribute to the consumption of alcohol in all countries. Is there a correlation between certain factors like economic freedom, religious freedom or freedom of expression, or overall happiness with one’s life? I then thought that I would combine this dataset with a subset of data from the Human Freedom Index dataset for 2010. I downloaded both the datasets from FiveThirtyEight and the CATO Institute for 2010 respectively. I then manually combined variables from both datasets to use for my final project research. I matched the data from both sources by country, taking personal freedom, economic freedom, and the overall happiness scores from each country and, matching by country, I took beer, wine, spirit servings and total alcohol consumption in liters per person. I omitted any records that contained an N/A in fields to avoid inaccurate estimates in my linear models. I proceeded to run linear models on how happiness scores affect the amount of alcohol consumption for each country in the dataset. I did the same for each personal freedom and economic freedom scores. I also interpret the correlation coefficient and R-squared results for each model. I believe that this kind of research can be very useful around the world to identify countries that may have a propensity for alcohol abuse and create programs to help curtail alcoholism and perhaps other health and social issues that may result from alcohol abuse.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585990" y="273641"/>
            <a:ext cx="2556900" cy="777517"/>
          </a:xfrm>
        </p:spPr>
        <p:txBody>
          <a:bodyPr anchor="t">
            <a:normAutofit/>
          </a:bodyPr>
          <a:lstStyle/>
          <a:p>
            <a:pPr marL="0" lvl="0" indent="0">
              <a:buNone/>
            </a:pPr>
            <a:r>
              <a:rPr dirty="0"/>
              <a:t>Appendix</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171598" y="1051158"/>
            <a:ext cx="3179414" cy="5664952"/>
          </a:xfrm>
        </p:spPr>
        <p:txBody>
          <a:bodyPr anchor="t">
            <a:normAutofit fontScale="85000" lnSpcReduction="10000"/>
          </a:bodyPr>
          <a:lstStyle/>
          <a:p>
            <a:pPr marL="0" lvl="0" indent="0">
              <a:lnSpc>
                <a:spcPct val="90000"/>
              </a:lnSpc>
              <a:buNone/>
            </a:pPr>
            <a:r>
              <a:rPr lang="en-US" sz="1700" b="1" dirty="0"/>
              <a:t>Bar graph of the top 15 countries with the highest beer consumption per person in 2010.</a:t>
            </a:r>
          </a:p>
          <a:p>
            <a:pPr marL="0" lvl="0" indent="0">
              <a:lnSpc>
                <a:spcPct val="90000"/>
              </a:lnSpc>
              <a:buNone/>
            </a:pPr>
            <a:endParaRPr lang="en-US" sz="1700" dirty="0">
              <a:solidFill>
                <a:schemeClr val="tx1">
                  <a:alpha val="60000"/>
                </a:schemeClr>
              </a:solidFill>
              <a:latin typeface="Courier"/>
            </a:endParaRPr>
          </a:p>
          <a:p>
            <a:pPr marL="0" lvl="0" indent="0">
              <a:lnSpc>
                <a:spcPct val="90000"/>
              </a:lnSpc>
              <a:buNone/>
            </a:pPr>
            <a:r>
              <a:rPr lang="en-US" sz="1700" dirty="0">
                <a:solidFill>
                  <a:schemeClr val="tx1">
                    <a:alpha val="60000"/>
                  </a:schemeClr>
                </a:solidFill>
                <a:latin typeface="Courier"/>
              </a:rPr>
              <a:t>head(alc_hfi_2010[order(-alc_hfi_2010$beer_servings),],15) %&gt;% </a:t>
            </a:r>
            <a:br>
              <a:rPr lang="en-US" sz="1700" dirty="0">
                <a:solidFill>
                  <a:schemeClr val="tx1">
                    <a:alpha val="60000"/>
                  </a:schemeClr>
                </a:solidFill>
              </a:rPr>
            </a:br>
            <a:r>
              <a:rPr lang="en-US" sz="1700" dirty="0">
                <a:solidFill>
                  <a:schemeClr val="tx1">
                    <a:alpha val="60000"/>
                  </a:schemeClr>
                </a:solidFill>
                <a:latin typeface="Courier"/>
              </a:rPr>
              <a:t>    </a:t>
            </a:r>
            <a:r>
              <a:rPr lang="en-US" sz="1700" dirty="0" err="1">
                <a:solidFill>
                  <a:schemeClr val="tx1">
                    <a:alpha val="60000"/>
                  </a:schemeClr>
                </a:solidFill>
                <a:latin typeface="Courier"/>
              </a:rPr>
              <a:t>ggplot</a:t>
            </a:r>
            <a:r>
              <a:rPr lang="en-US" sz="1700" dirty="0">
                <a:solidFill>
                  <a:schemeClr val="tx1">
                    <a:alpha val="60000"/>
                  </a:schemeClr>
                </a:solidFill>
                <a:latin typeface="Courier"/>
              </a:rPr>
              <a:t>(</a:t>
            </a:r>
            <a:r>
              <a:rPr lang="en-US" sz="1700" dirty="0" err="1">
                <a:solidFill>
                  <a:schemeClr val="tx1">
                    <a:alpha val="60000"/>
                  </a:schemeClr>
                </a:solidFill>
                <a:latin typeface="Courier"/>
              </a:rPr>
              <a:t>aes</a:t>
            </a:r>
            <a:r>
              <a:rPr lang="en-US" sz="1700" dirty="0">
                <a:solidFill>
                  <a:schemeClr val="tx1">
                    <a:alpha val="60000"/>
                  </a:schemeClr>
                </a:solidFill>
                <a:latin typeface="Courier"/>
              </a:rPr>
              <a:t>(y=reorder(</a:t>
            </a:r>
            <a:r>
              <a:rPr lang="en-US" sz="1700" dirty="0" err="1">
                <a:solidFill>
                  <a:schemeClr val="tx1">
                    <a:alpha val="60000"/>
                  </a:schemeClr>
                </a:solidFill>
                <a:latin typeface="Courier"/>
              </a:rPr>
              <a:t>countries,beer_servings</a:t>
            </a:r>
            <a:r>
              <a:rPr lang="en-US" sz="1700" dirty="0">
                <a:solidFill>
                  <a:schemeClr val="tx1">
                    <a:alpha val="60000"/>
                  </a:schemeClr>
                </a:solidFill>
                <a:latin typeface="Courier"/>
              </a:rPr>
              <a:t>),x=</a:t>
            </a:r>
            <a:r>
              <a:rPr lang="en-US" sz="1700" dirty="0" err="1">
                <a:solidFill>
                  <a:schemeClr val="tx1">
                    <a:alpha val="60000"/>
                  </a:schemeClr>
                </a:solidFill>
                <a:latin typeface="Courier"/>
              </a:rPr>
              <a:t>beer_servings,fill</a:t>
            </a:r>
            <a:r>
              <a:rPr lang="en-US" sz="1700" dirty="0">
                <a:solidFill>
                  <a:schemeClr val="tx1">
                    <a:alpha val="60000"/>
                  </a:schemeClr>
                </a:solidFill>
                <a:latin typeface="Courier"/>
              </a:rPr>
              <a:t>=countries)) +</a:t>
            </a:r>
            <a:br>
              <a:rPr lang="en-US" sz="1700" dirty="0">
                <a:solidFill>
                  <a:schemeClr val="tx1">
                    <a:alpha val="60000"/>
                  </a:schemeClr>
                </a:solidFill>
              </a:rPr>
            </a:br>
            <a:r>
              <a:rPr lang="en-US" sz="1700" dirty="0">
                <a:solidFill>
                  <a:schemeClr val="tx1">
                    <a:alpha val="60000"/>
                  </a:schemeClr>
                </a:solidFill>
                <a:latin typeface="Courier"/>
              </a:rPr>
              <a:t>      </a:t>
            </a:r>
            <a:r>
              <a:rPr lang="en-US" sz="1700" dirty="0" err="1">
                <a:solidFill>
                  <a:schemeClr val="tx1">
                    <a:alpha val="60000"/>
                  </a:schemeClr>
                </a:solidFill>
                <a:latin typeface="Courier"/>
              </a:rPr>
              <a:t>geom_bar</a:t>
            </a:r>
            <a:r>
              <a:rPr lang="en-US" sz="1700" dirty="0">
                <a:solidFill>
                  <a:schemeClr val="tx1">
                    <a:alpha val="60000"/>
                  </a:schemeClr>
                </a:solidFill>
                <a:latin typeface="Courier"/>
              </a:rPr>
              <a:t>(stat = '</a:t>
            </a:r>
            <a:r>
              <a:rPr lang="en-US" sz="1700" dirty="0" err="1">
                <a:solidFill>
                  <a:schemeClr val="tx1">
                    <a:alpha val="60000"/>
                  </a:schemeClr>
                </a:solidFill>
                <a:latin typeface="Courier"/>
              </a:rPr>
              <a:t>identity',position</a:t>
            </a:r>
            <a:r>
              <a:rPr lang="en-US" sz="1700" dirty="0">
                <a:solidFill>
                  <a:schemeClr val="tx1">
                    <a:alpha val="60000"/>
                  </a:schemeClr>
                </a:solidFill>
                <a:latin typeface="Courier"/>
              </a:rPr>
              <a:t>=</a:t>
            </a:r>
            <a:r>
              <a:rPr lang="en-US" sz="1700" dirty="0" err="1">
                <a:solidFill>
                  <a:schemeClr val="tx1">
                    <a:alpha val="60000"/>
                  </a:schemeClr>
                </a:solidFill>
                <a:latin typeface="Courier"/>
              </a:rPr>
              <a:t>position_dodge</a:t>
            </a:r>
            <a:r>
              <a:rPr lang="en-US" sz="1700" dirty="0">
                <a:solidFill>
                  <a:schemeClr val="tx1">
                    <a:alpha val="60000"/>
                  </a:schemeClr>
                </a:solidFill>
                <a:latin typeface="Courier"/>
              </a:rPr>
              <a:t>()) +</a:t>
            </a:r>
            <a:br>
              <a:rPr lang="en-US" sz="1700" dirty="0">
                <a:solidFill>
                  <a:schemeClr val="tx1">
                    <a:alpha val="60000"/>
                  </a:schemeClr>
                </a:solidFill>
              </a:rPr>
            </a:br>
            <a:r>
              <a:rPr lang="en-US" sz="1700" dirty="0">
                <a:solidFill>
                  <a:schemeClr val="tx1">
                    <a:alpha val="60000"/>
                  </a:schemeClr>
                </a:solidFill>
                <a:latin typeface="Courier"/>
              </a:rPr>
              <a:t>      </a:t>
            </a:r>
            <a:r>
              <a:rPr lang="en-US" sz="1700" dirty="0" err="1">
                <a:solidFill>
                  <a:schemeClr val="tx1">
                    <a:alpha val="60000"/>
                  </a:schemeClr>
                </a:solidFill>
                <a:latin typeface="Courier"/>
              </a:rPr>
              <a:t>geom_text</a:t>
            </a:r>
            <a:r>
              <a:rPr lang="en-US" sz="1700" dirty="0">
                <a:solidFill>
                  <a:schemeClr val="tx1">
                    <a:alpha val="60000"/>
                  </a:schemeClr>
                </a:solidFill>
                <a:latin typeface="Courier"/>
              </a:rPr>
              <a:t>(</a:t>
            </a:r>
            <a:r>
              <a:rPr lang="en-US" sz="1700" dirty="0" err="1">
                <a:solidFill>
                  <a:schemeClr val="tx1">
                    <a:alpha val="60000"/>
                  </a:schemeClr>
                </a:solidFill>
                <a:latin typeface="Courier"/>
              </a:rPr>
              <a:t>aes</a:t>
            </a:r>
            <a:r>
              <a:rPr lang="en-US" sz="1700" dirty="0">
                <a:solidFill>
                  <a:schemeClr val="tx1">
                    <a:alpha val="60000"/>
                  </a:schemeClr>
                </a:solidFill>
                <a:latin typeface="Courier"/>
              </a:rPr>
              <a:t>(label=</a:t>
            </a:r>
            <a:r>
              <a:rPr lang="en-US" sz="1700" dirty="0" err="1">
                <a:solidFill>
                  <a:schemeClr val="tx1">
                    <a:alpha val="60000"/>
                  </a:schemeClr>
                </a:solidFill>
                <a:latin typeface="Courier"/>
              </a:rPr>
              <a:t>beer_servings</a:t>
            </a:r>
            <a:r>
              <a:rPr lang="en-US" sz="1700" dirty="0">
                <a:solidFill>
                  <a:schemeClr val="tx1">
                    <a:alpha val="60000"/>
                  </a:schemeClr>
                </a:solidFill>
                <a:latin typeface="Courier"/>
              </a:rPr>
              <a:t>), </a:t>
            </a:r>
            <a:r>
              <a:rPr lang="en-US" sz="1700" dirty="0" err="1">
                <a:solidFill>
                  <a:schemeClr val="tx1">
                    <a:alpha val="60000"/>
                  </a:schemeClr>
                </a:solidFill>
                <a:latin typeface="Courier"/>
              </a:rPr>
              <a:t>vjust</a:t>
            </a:r>
            <a:r>
              <a:rPr lang="en-US" sz="1700" dirty="0">
                <a:solidFill>
                  <a:schemeClr val="tx1">
                    <a:alpha val="60000"/>
                  </a:schemeClr>
                </a:solidFill>
                <a:latin typeface="Courier"/>
              </a:rPr>
              <a:t>=1.0, color="black", </a:t>
            </a:r>
            <a:br>
              <a:rPr lang="en-US" sz="1700" dirty="0">
                <a:solidFill>
                  <a:schemeClr val="tx1">
                    <a:alpha val="60000"/>
                  </a:schemeClr>
                </a:solidFill>
              </a:rPr>
            </a:br>
            <a:r>
              <a:rPr lang="en-US" sz="1700" dirty="0">
                <a:solidFill>
                  <a:schemeClr val="tx1">
                    <a:alpha val="60000"/>
                  </a:schemeClr>
                </a:solidFill>
                <a:latin typeface="Courier"/>
              </a:rPr>
              <a:t>            position = </a:t>
            </a:r>
            <a:r>
              <a:rPr lang="en-US" sz="1700" dirty="0" err="1">
                <a:solidFill>
                  <a:schemeClr val="tx1">
                    <a:alpha val="60000"/>
                  </a:schemeClr>
                </a:solidFill>
                <a:latin typeface="Courier"/>
              </a:rPr>
              <a:t>position_dodge</a:t>
            </a:r>
            <a:r>
              <a:rPr lang="en-US" sz="1700" dirty="0">
                <a:solidFill>
                  <a:schemeClr val="tx1">
                    <a:alpha val="60000"/>
                  </a:schemeClr>
                </a:solidFill>
                <a:latin typeface="Courier"/>
              </a:rPr>
              <a:t>(0.9), size=3.0) +</a:t>
            </a:r>
            <a:br>
              <a:rPr lang="en-US" sz="1700" dirty="0">
                <a:solidFill>
                  <a:schemeClr val="tx1">
                    <a:alpha val="60000"/>
                  </a:schemeClr>
                </a:solidFill>
              </a:rPr>
            </a:br>
            <a:r>
              <a:rPr lang="en-US" sz="1700" dirty="0">
                <a:solidFill>
                  <a:schemeClr val="tx1">
                    <a:alpha val="60000"/>
                  </a:schemeClr>
                </a:solidFill>
                <a:latin typeface="Courier"/>
              </a:rPr>
              <a:t>      labs(x = ("Beer Servings"),y = ("Country"),</a:t>
            </a:r>
            <a:br>
              <a:rPr lang="en-US" sz="1700" dirty="0">
                <a:solidFill>
                  <a:schemeClr val="tx1">
                    <a:alpha val="60000"/>
                  </a:schemeClr>
                </a:solidFill>
              </a:rPr>
            </a:br>
            <a:r>
              <a:rPr lang="en-US" sz="1700" dirty="0">
                <a:solidFill>
                  <a:schemeClr val="tx1">
                    <a:alpha val="60000"/>
                  </a:schemeClr>
                </a:solidFill>
                <a:latin typeface="Courier"/>
              </a:rPr>
              <a:t>      title = ("Top 15 Countries 12 oz Beer Servings in 2010 per Person")  )</a:t>
            </a:r>
          </a:p>
          <a:p>
            <a:pPr marL="0" indent="0">
              <a:lnSpc>
                <a:spcPct val="90000"/>
              </a:lnSpc>
              <a:buNone/>
            </a:pPr>
            <a:endParaRPr lang="en-US" sz="1800" dirty="0">
              <a:solidFill>
                <a:srgbClr val="06287E"/>
              </a:solidFill>
              <a:latin typeface="Courier"/>
            </a:endParaRPr>
          </a:p>
          <a:p>
            <a:pPr marL="0" indent="0">
              <a:lnSpc>
                <a:spcPct val="90000"/>
              </a:lnSpc>
              <a:buNone/>
            </a:pPr>
            <a:r>
              <a:rPr lang="en-US" sz="1600" dirty="0" err="1">
                <a:solidFill>
                  <a:schemeClr val="tx1">
                    <a:lumMod val="95000"/>
                    <a:lumOff val="5000"/>
                    <a:alpha val="60000"/>
                  </a:schemeClr>
                </a:solidFill>
              </a:rPr>
              <a:t>theme_minimal</a:t>
            </a:r>
            <a:r>
              <a:rPr lang="en-US" sz="1600" dirty="0">
                <a:solidFill>
                  <a:schemeClr val="tx1">
                    <a:lumMod val="95000"/>
                    <a:lumOff val="5000"/>
                    <a:alpha val="60000"/>
                  </a:schemeClr>
                </a:solidFill>
              </a:rPr>
              <a:t>()</a:t>
            </a:r>
          </a:p>
          <a:p>
            <a:pPr marL="0" lvl="0" indent="0">
              <a:lnSpc>
                <a:spcPct val="90000"/>
              </a:lnSpc>
              <a:buNone/>
            </a:pPr>
            <a:endParaRPr lang="en-US" sz="1700" dirty="0">
              <a:solidFill>
                <a:schemeClr val="tx1">
                  <a:alpha val="60000"/>
                </a:schemeClr>
              </a:solidFill>
              <a:latin typeface="Courier"/>
            </a:endParaRPr>
          </a:p>
        </p:txBody>
      </p:sp>
      <p:pic>
        <p:nvPicPr>
          <p:cNvPr id="7" name="Picture 6" descr="Gatica-Project_ppt_files/figure-pptx/plot%20bar%20graph%20of%20top%2015%20beer%20servings-1.png">
            <a:extLst>
              <a:ext uri="{FF2B5EF4-FFF2-40B4-BE49-F238E27FC236}">
                <a16:creationId xmlns:a16="http://schemas.microsoft.com/office/drawing/2014/main" id="{6636D210-7521-3942-8722-B31426DFF490}"/>
              </a:ext>
            </a:extLst>
          </p:cNvPr>
          <p:cNvPicPr>
            <a:picLocks noGrp="1" noChangeAspect="1"/>
          </p:cNvPicPr>
          <p:nvPr/>
        </p:nvPicPr>
        <p:blipFill>
          <a:blip r:embed="rId2"/>
          <a:stretch>
            <a:fillRect/>
          </a:stretch>
        </p:blipFill>
        <p:spPr bwMode="auto">
          <a:xfrm>
            <a:off x="3658190" y="1168400"/>
            <a:ext cx="5344321"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171598" y="725462"/>
            <a:ext cx="3278472" cy="5917076"/>
          </a:xfrm>
        </p:spPr>
        <p:txBody>
          <a:bodyPr anchor="t">
            <a:normAutofit fontScale="92500" lnSpcReduction="10000"/>
          </a:bodyPr>
          <a:lstStyle/>
          <a:p>
            <a:pPr marL="0" lvl="0" indent="0">
              <a:lnSpc>
                <a:spcPct val="90000"/>
              </a:lnSpc>
              <a:spcBef>
                <a:spcPts val="3000"/>
              </a:spcBef>
              <a:buNone/>
            </a:pPr>
            <a:r>
              <a:rPr lang="en-US" sz="1500" b="1" dirty="0"/>
              <a:t>Bar graph of the top 15 countries with the highest spirits consumption per person in 2010.</a:t>
            </a:r>
          </a:p>
          <a:p>
            <a:pPr marL="0" lvl="0" indent="0">
              <a:lnSpc>
                <a:spcPct val="90000"/>
              </a:lnSpc>
              <a:spcBef>
                <a:spcPts val="3000"/>
              </a:spcBef>
              <a:buNone/>
            </a:pPr>
            <a:r>
              <a:rPr lang="en-US" sz="1500" dirty="0">
                <a:solidFill>
                  <a:schemeClr val="tx1">
                    <a:alpha val="60000"/>
                  </a:schemeClr>
                </a:solidFill>
                <a:latin typeface="Courier"/>
              </a:rPr>
              <a:t>head(alc_hfi_2010[order(-alc_hfi_2010$spirit_servings),],15) %&gt;% </a:t>
            </a:r>
            <a:br>
              <a:rPr lang="en-US" sz="1500" dirty="0">
                <a:solidFill>
                  <a:schemeClr val="tx1">
                    <a:alpha val="60000"/>
                  </a:schemeClr>
                </a:solidFill>
              </a:rPr>
            </a:br>
            <a:r>
              <a:rPr lang="en-US" sz="1500" dirty="0">
                <a:solidFill>
                  <a:schemeClr val="tx1">
                    <a:alpha val="60000"/>
                  </a:schemeClr>
                </a:solidFill>
                <a:latin typeface="Courier"/>
              </a:rPr>
              <a:t>    </a:t>
            </a:r>
            <a:r>
              <a:rPr lang="en-US" sz="1500" dirty="0" err="1">
                <a:solidFill>
                  <a:schemeClr val="tx1">
                    <a:alpha val="60000"/>
                  </a:schemeClr>
                </a:solidFill>
                <a:latin typeface="Courier"/>
              </a:rPr>
              <a:t>ggplot</a:t>
            </a:r>
            <a:r>
              <a:rPr lang="en-US" sz="1500" dirty="0">
                <a:solidFill>
                  <a:schemeClr val="tx1">
                    <a:alpha val="60000"/>
                  </a:schemeClr>
                </a:solidFill>
                <a:latin typeface="Courier"/>
              </a:rPr>
              <a:t>(</a:t>
            </a:r>
            <a:r>
              <a:rPr lang="en-US" sz="1500" dirty="0" err="1">
                <a:solidFill>
                  <a:schemeClr val="tx1">
                    <a:alpha val="60000"/>
                  </a:schemeClr>
                </a:solidFill>
                <a:latin typeface="Courier"/>
              </a:rPr>
              <a:t>aes</a:t>
            </a:r>
            <a:r>
              <a:rPr lang="en-US" sz="1500" dirty="0">
                <a:solidFill>
                  <a:schemeClr val="tx1">
                    <a:alpha val="60000"/>
                  </a:schemeClr>
                </a:solidFill>
                <a:latin typeface="Courier"/>
              </a:rPr>
              <a:t>(y=reorder(</a:t>
            </a:r>
            <a:r>
              <a:rPr lang="en-US" sz="1500" dirty="0" err="1">
                <a:solidFill>
                  <a:schemeClr val="tx1">
                    <a:alpha val="60000"/>
                  </a:schemeClr>
                </a:solidFill>
                <a:latin typeface="Courier"/>
              </a:rPr>
              <a:t>countries,spirit_servings</a:t>
            </a:r>
            <a:r>
              <a:rPr lang="en-US" sz="1500" dirty="0">
                <a:solidFill>
                  <a:schemeClr val="tx1">
                    <a:alpha val="60000"/>
                  </a:schemeClr>
                </a:solidFill>
                <a:latin typeface="Courier"/>
              </a:rPr>
              <a:t>),x=</a:t>
            </a:r>
            <a:r>
              <a:rPr lang="en-US" sz="1500" dirty="0" err="1">
                <a:solidFill>
                  <a:schemeClr val="tx1">
                    <a:alpha val="60000"/>
                  </a:schemeClr>
                </a:solidFill>
                <a:latin typeface="Courier"/>
              </a:rPr>
              <a:t>spirit_servings,fill</a:t>
            </a:r>
            <a:r>
              <a:rPr lang="en-US" sz="1500" dirty="0">
                <a:solidFill>
                  <a:schemeClr val="tx1">
                    <a:alpha val="60000"/>
                  </a:schemeClr>
                </a:solidFill>
                <a:latin typeface="Courier"/>
              </a:rPr>
              <a:t>=countries)) +</a:t>
            </a:r>
            <a:br>
              <a:rPr lang="en-US" sz="1500" dirty="0">
                <a:solidFill>
                  <a:schemeClr val="tx1">
                    <a:alpha val="60000"/>
                  </a:schemeClr>
                </a:solidFill>
              </a:rPr>
            </a:br>
            <a:r>
              <a:rPr lang="en-US" sz="1500" dirty="0">
                <a:solidFill>
                  <a:schemeClr val="tx1">
                    <a:alpha val="60000"/>
                  </a:schemeClr>
                </a:solidFill>
                <a:latin typeface="Courier"/>
              </a:rPr>
              <a:t>      </a:t>
            </a:r>
            <a:r>
              <a:rPr lang="en-US" sz="1500" dirty="0" err="1">
                <a:solidFill>
                  <a:schemeClr val="tx1">
                    <a:alpha val="60000"/>
                  </a:schemeClr>
                </a:solidFill>
                <a:latin typeface="Courier"/>
              </a:rPr>
              <a:t>geom_bar</a:t>
            </a:r>
            <a:r>
              <a:rPr lang="en-US" sz="1500" dirty="0">
                <a:solidFill>
                  <a:schemeClr val="tx1">
                    <a:alpha val="60000"/>
                  </a:schemeClr>
                </a:solidFill>
                <a:latin typeface="Courier"/>
              </a:rPr>
              <a:t>(stat = '</a:t>
            </a:r>
            <a:r>
              <a:rPr lang="en-US" sz="1500" dirty="0" err="1">
                <a:solidFill>
                  <a:schemeClr val="tx1">
                    <a:alpha val="60000"/>
                  </a:schemeClr>
                </a:solidFill>
                <a:latin typeface="Courier"/>
              </a:rPr>
              <a:t>identity',position</a:t>
            </a:r>
            <a:r>
              <a:rPr lang="en-US" sz="1500" dirty="0">
                <a:solidFill>
                  <a:schemeClr val="tx1">
                    <a:alpha val="60000"/>
                  </a:schemeClr>
                </a:solidFill>
                <a:latin typeface="Courier"/>
              </a:rPr>
              <a:t>=</a:t>
            </a:r>
            <a:r>
              <a:rPr lang="en-US" sz="1500" dirty="0" err="1">
                <a:solidFill>
                  <a:schemeClr val="tx1">
                    <a:alpha val="60000"/>
                  </a:schemeClr>
                </a:solidFill>
                <a:latin typeface="Courier"/>
              </a:rPr>
              <a:t>position_dodge</a:t>
            </a:r>
            <a:r>
              <a:rPr lang="en-US" sz="1500" dirty="0">
                <a:solidFill>
                  <a:schemeClr val="tx1">
                    <a:alpha val="60000"/>
                  </a:schemeClr>
                </a:solidFill>
                <a:latin typeface="Courier"/>
              </a:rPr>
              <a:t>()) +</a:t>
            </a:r>
            <a:br>
              <a:rPr lang="en-US" sz="1500" dirty="0">
                <a:solidFill>
                  <a:schemeClr val="tx1">
                    <a:alpha val="60000"/>
                  </a:schemeClr>
                </a:solidFill>
              </a:rPr>
            </a:br>
            <a:r>
              <a:rPr lang="en-US" sz="1500" dirty="0">
                <a:solidFill>
                  <a:schemeClr val="tx1">
                    <a:alpha val="60000"/>
                  </a:schemeClr>
                </a:solidFill>
                <a:latin typeface="Courier"/>
              </a:rPr>
              <a:t>      </a:t>
            </a:r>
            <a:r>
              <a:rPr lang="en-US" sz="1500" dirty="0" err="1">
                <a:solidFill>
                  <a:schemeClr val="tx1">
                    <a:alpha val="60000"/>
                  </a:schemeClr>
                </a:solidFill>
                <a:latin typeface="Courier"/>
              </a:rPr>
              <a:t>geom_text</a:t>
            </a:r>
            <a:r>
              <a:rPr lang="en-US" sz="1500" dirty="0">
                <a:solidFill>
                  <a:schemeClr val="tx1">
                    <a:alpha val="60000"/>
                  </a:schemeClr>
                </a:solidFill>
                <a:latin typeface="Courier"/>
              </a:rPr>
              <a:t>(</a:t>
            </a:r>
            <a:r>
              <a:rPr lang="en-US" sz="1500" dirty="0" err="1">
                <a:solidFill>
                  <a:schemeClr val="tx1">
                    <a:alpha val="60000"/>
                  </a:schemeClr>
                </a:solidFill>
                <a:latin typeface="Courier"/>
              </a:rPr>
              <a:t>aes</a:t>
            </a:r>
            <a:r>
              <a:rPr lang="en-US" sz="1500" dirty="0">
                <a:solidFill>
                  <a:schemeClr val="tx1">
                    <a:alpha val="60000"/>
                  </a:schemeClr>
                </a:solidFill>
                <a:latin typeface="Courier"/>
              </a:rPr>
              <a:t>(label=</a:t>
            </a:r>
            <a:r>
              <a:rPr lang="en-US" sz="1500" dirty="0" err="1">
                <a:solidFill>
                  <a:schemeClr val="tx1">
                    <a:alpha val="60000"/>
                  </a:schemeClr>
                </a:solidFill>
                <a:latin typeface="Courier"/>
              </a:rPr>
              <a:t>spirit_servings</a:t>
            </a:r>
            <a:r>
              <a:rPr lang="en-US" sz="1500" dirty="0">
                <a:solidFill>
                  <a:schemeClr val="tx1">
                    <a:alpha val="60000"/>
                  </a:schemeClr>
                </a:solidFill>
                <a:latin typeface="Courier"/>
              </a:rPr>
              <a:t>), </a:t>
            </a:r>
            <a:r>
              <a:rPr lang="en-US" sz="1500" dirty="0" err="1">
                <a:solidFill>
                  <a:schemeClr val="tx1">
                    <a:alpha val="60000"/>
                  </a:schemeClr>
                </a:solidFill>
                <a:latin typeface="Courier"/>
              </a:rPr>
              <a:t>vjust</a:t>
            </a:r>
            <a:r>
              <a:rPr lang="en-US" sz="1500" dirty="0">
                <a:solidFill>
                  <a:schemeClr val="tx1">
                    <a:alpha val="60000"/>
                  </a:schemeClr>
                </a:solidFill>
                <a:latin typeface="Courier"/>
              </a:rPr>
              <a:t>=1.0, color="black", </a:t>
            </a:r>
            <a:br>
              <a:rPr lang="en-US" sz="1500" dirty="0">
                <a:solidFill>
                  <a:schemeClr val="tx1">
                    <a:alpha val="60000"/>
                  </a:schemeClr>
                </a:solidFill>
              </a:rPr>
            </a:br>
            <a:r>
              <a:rPr lang="en-US" sz="1500" dirty="0">
                <a:solidFill>
                  <a:schemeClr val="tx1">
                    <a:alpha val="60000"/>
                  </a:schemeClr>
                </a:solidFill>
                <a:latin typeface="Courier"/>
              </a:rPr>
              <a:t>            position = </a:t>
            </a:r>
            <a:r>
              <a:rPr lang="en-US" sz="1500" dirty="0" err="1">
                <a:solidFill>
                  <a:schemeClr val="tx1">
                    <a:alpha val="60000"/>
                  </a:schemeClr>
                </a:solidFill>
                <a:latin typeface="Courier"/>
              </a:rPr>
              <a:t>position_dodge</a:t>
            </a:r>
            <a:r>
              <a:rPr lang="en-US" sz="1500" dirty="0">
                <a:solidFill>
                  <a:schemeClr val="tx1">
                    <a:alpha val="60000"/>
                  </a:schemeClr>
                </a:solidFill>
                <a:latin typeface="Courier"/>
              </a:rPr>
              <a:t>(0.9), size=3.0) +</a:t>
            </a:r>
            <a:br>
              <a:rPr lang="en-US" sz="1500" dirty="0">
                <a:solidFill>
                  <a:schemeClr val="tx1">
                    <a:alpha val="60000"/>
                  </a:schemeClr>
                </a:solidFill>
              </a:rPr>
            </a:br>
            <a:r>
              <a:rPr lang="en-US" sz="1500" dirty="0">
                <a:solidFill>
                  <a:schemeClr val="tx1">
                    <a:alpha val="60000"/>
                  </a:schemeClr>
                </a:solidFill>
                <a:latin typeface="Courier"/>
              </a:rPr>
              <a:t>      labs(x = ("Spirit Servings"),y = ("Country"),</a:t>
            </a:r>
            <a:br>
              <a:rPr lang="en-US" sz="1500" dirty="0">
                <a:solidFill>
                  <a:schemeClr val="tx1">
                    <a:alpha val="60000"/>
                  </a:schemeClr>
                </a:solidFill>
              </a:rPr>
            </a:br>
            <a:r>
              <a:rPr lang="en-US" sz="1500" dirty="0">
                <a:solidFill>
                  <a:schemeClr val="tx1">
                    <a:alpha val="60000"/>
                  </a:schemeClr>
                </a:solidFill>
                <a:latin typeface="Courier"/>
              </a:rPr>
              <a:t>      title = ("Top 14 Countries Spirit Servings (1.5 oz) in 2010 per Person")  )</a:t>
            </a:r>
          </a:p>
          <a:p>
            <a:pPr marL="0" indent="0">
              <a:lnSpc>
                <a:spcPct val="90000"/>
              </a:lnSpc>
              <a:spcBef>
                <a:spcPts val="3000"/>
              </a:spcBef>
              <a:buNone/>
            </a:pPr>
            <a:r>
              <a:rPr lang="en-US" sz="1500" dirty="0" err="1">
                <a:solidFill>
                  <a:schemeClr val="tx1">
                    <a:alpha val="60000"/>
                  </a:schemeClr>
                </a:solidFill>
                <a:latin typeface="Courier"/>
              </a:rPr>
              <a:t>theme_minimal</a:t>
            </a:r>
            <a:r>
              <a:rPr lang="en-US" sz="1500" dirty="0">
                <a:solidFill>
                  <a:schemeClr val="tx1">
                    <a:alpha val="60000"/>
                  </a:schemeClr>
                </a:solidFill>
                <a:latin typeface="Courier"/>
              </a:rPr>
              <a:t>()</a:t>
            </a:r>
          </a:p>
          <a:p>
            <a:pPr marL="0" lvl="0" indent="0">
              <a:lnSpc>
                <a:spcPct val="90000"/>
              </a:lnSpc>
              <a:spcBef>
                <a:spcPts val="3000"/>
              </a:spcBef>
              <a:buNone/>
            </a:pPr>
            <a:endParaRPr lang="en-US" sz="1500" dirty="0">
              <a:solidFill>
                <a:schemeClr val="tx1">
                  <a:alpha val="60000"/>
                </a:schemeClr>
              </a:solidFill>
              <a:latin typeface="Courier"/>
            </a:endParaRPr>
          </a:p>
        </p:txBody>
      </p:sp>
      <p:pic>
        <p:nvPicPr>
          <p:cNvPr id="6" name="Picture 5" descr="Gatica-Project_ppt_files/figure-pptx/plot%20bar%20graph%20of%20top%2015%20spirit%20servings-1.png">
            <a:extLst>
              <a:ext uri="{FF2B5EF4-FFF2-40B4-BE49-F238E27FC236}">
                <a16:creationId xmlns:a16="http://schemas.microsoft.com/office/drawing/2014/main" id="{900BEC10-1D00-154C-AF54-48552CD7760A}"/>
              </a:ext>
            </a:extLst>
          </p:cNvPr>
          <p:cNvPicPr>
            <a:picLocks noGrp="1" noChangeAspect="1"/>
          </p:cNvPicPr>
          <p:nvPr/>
        </p:nvPicPr>
        <p:blipFill>
          <a:blip r:embed="rId2"/>
          <a:stretch>
            <a:fillRect/>
          </a:stretch>
        </p:blipFill>
        <p:spPr bwMode="auto">
          <a:xfrm>
            <a:off x="3601642" y="1168400"/>
            <a:ext cx="5370760" cy="4521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42474" y="640623"/>
            <a:ext cx="3361088" cy="5576754"/>
          </a:xfrm>
        </p:spPr>
        <p:txBody>
          <a:bodyPr anchor="t">
            <a:normAutofit lnSpcReduction="10000"/>
          </a:bodyPr>
          <a:lstStyle/>
          <a:p>
            <a:pPr marL="0" lvl="0" indent="0">
              <a:lnSpc>
                <a:spcPct val="90000"/>
              </a:lnSpc>
              <a:spcBef>
                <a:spcPts val="3000"/>
              </a:spcBef>
              <a:buNone/>
            </a:pPr>
            <a:r>
              <a:rPr lang="en-US" sz="1400" b="1" dirty="0"/>
              <a:t>Bar graph of the top 15 countries with the highest wine consumption per person in 2010.</a:t>
            </a:r>
          </a:p>
          <a:p>
            <a:pPr marL="0" lvl="0" indent="0">
              <a:lnSpc>
                <a:spcPct val="90000"/>
              </a:lnSpc>
              <a:spcBef>
                <a:spcPts val="3000"/>
              </a:spcBef>
              <a:buNone/>
            </a:pPr>
            <a:r>
              <a:rPr lang="en-US" sz="1400" dirty="0">
                <a:solidFill>
                  <a:schemeClr val="tx1">
                    <a:alpha val="60000"/>
                  </a:schemeClr>
                </a:solidFill>
                <a:latin typeface="Courier"/>
              </a:rPr>
              <a:t>head(alc_hfi_2010[order(-alc_hfi_2010$wine_servings),],15) %&gt;% </a:t>
            </a:r>
            <a:br>
              <a:rPr lang="en-US" sz="1400" dirty="0">
                <a:solidFill>
                  <a:schemeClr val="tx1">
                    <a:alpha val="60000"/>
                  </a:schemeClr>
                </a:solidFill>
              </a:rPr>
            </a:br>
            <a:r>
              <a:rPr lang="en-US" sz="1400" dirty="0">
                <a:solidFill>
                  <a:schemeClr val="tx1">
                    <a:alpha val="60000"/>
                  </a:schemeClr>
                </a:solidFill>
                <a:latin typeface="Courier"/>
              </a:rPr>
              <a:t>    </a:t>
            </a:r>
            <a:r>
              <a:rPr lang="en-US" sz="1400" dirty="0" err="1">
                <a:solidFill>
                  <a:schemeClr val="tx1">
                    <a:alpha val="60000"/>
                  </a:schemeClr>
                </a:solidFill>
                <a:latin typeface="Courier"/>
              </a:rPr>
              <a:t>ggplot</a:t>
            </a:r>
            <a:r>
              <a:rPr lang="en-US" sz="1400" dirty="0">
                <a:solidFill>
                  <a:schemeClr val="tx1">
                    <a:alpha val="60000"/>
                  </a:schemeClr>
                </a:solidFill>
                <a:latin typeface="Courier"/>
              </a:rPr>
              <a:t>(</a:t>
            </a:r>
            <a:r>
              <a:rPr lang="en-US" sz="1400" dirty="0" err="1">
                <a:solidFill>
                  <a:schemeClr val="tx1">
                    <a:alpha val="60000"/>
                  </a:schemeClr>
                </a:solidFill>
                <a:latin typeface="Courier"/>
              </a:rPr>
              <a:t>aes</a:t>
            </a:r>
            <a:r>
              <a:rPr lang="en-US" sz="1400" dirty="0">
                <a:solidFill>
                  <a:schemeClr val="tx1">
                    <a:alpha val="60000"/>
                  </a:schemeClr>
                </a:solidFill>
                <a:latin typeface="Courier"/>
              </a:rPr>
              <a:t>(y=reorder(</a:t>
            </a:r>
            <a:r>
              <a:rPr lang="en-US" sz="1400" dirty="0" err="1">
                <a:solidFill>
                  <a:schemeClr val="tx1">
                    <a:alpha val="60000"/>
                  </a:schemeClr>
                </a:solidFill>
                <a:latin typeface="Courier"/>
              </a:rPr>
              <a:t>countries,wine_servings</a:t>
            </a:r>
            <a:r>
              <a:rPr lang="en-US" sz="1400" dirty="0">
                <a:solidFill>
                  <a:schemeClr val="tx1">
                    <a:alpha val="60000"/>
                  </a:schemeClr>
                </a:solidFill>
                <a:latin typeface="Courier"/>
              </a:rPr>
              <a:t>),x=</a:t>
            </a:r>
            <a:r>
              <a:rPr lang="en-US" sz="1400" dirty="0" err="1">
                <a:solidFill>
                  <a:schemeClr val="tx1">
                    <a:alpha val="60000"/>
                  </a:schemeClr>
                </a:solidFill>
                <a:latin typeface="Courier"/>
              </a:rPr>
              <a:t>wine_servings,fill</a:t>
            </a:r>
            <a:r>
              <a:rPr lang="en-US" sz="1400" dirty="0">
                <a:solidFill>
                  <a:schemeClr val="tx1">
                    <a:alpha val="60000"/>
                  </a:schemeClr>
                </a:solidFill>
                <a:latin typeface="Courier"/>
              </a:rPr>
              <a:t>=countries)) +</a:t>
            </a:r>
            <a:br>
              <a:rPr lang="en-US" sz="1400" dirty="0">
                <a:solidFill>
                  <a:schemeClr val="tx1">
                    <a:alpha val="60000"/>
                  </a:schemeClr>
                </a:solidFill>
              </a:rPr>
            </a:br>
            <a:r>
              <a:rPr lang="en-US" sz="1400" dirty="0">
                <a:solidFill>
                  <a:schemeClr val="tx1">
                    <a:alpha val="60000"/>
                  </a:schemeClr>
                </a:solidFill>
                <a:latin typeface="Courier"/>
              </a:rPr>
              <a:t>      </a:t>
            </a:r>
            <a:r>
              <a:rPr lang="en-US" sz="1400" dirty="0" err="1">
                <a:solidFill>
                  <a:schemeClr val="tx1">
                    <a:alpha val="60000"/>
                  </a:schemeClr>
                </a:solidFill>
                <a:latin typeface="Courier"/>
              </a:rPr>
              <a:t>geom_bar</a:t>
            </a:r>
            <a:r>
              <a:rPr lang="en-US" sz="1400" dirty="0">
                <a:solidFill>
                  <a:schemeClr val="tx1">
                    <a:alpha val="60000"/>
                  </a:schemeClr>
                </a:solidFill>
                <a:latin typeface="Courier"/>
              </a:rPr>
              <a:t>(stat = '</a:t>
            </a:r>
            <a:r>
              <a:rPr lang="en-US" sz="1400" dirty="0" err="1">
                <a:solidFill>
                  <a:schemeClr val="tx1">
                    <a:alpha val="60000"/>
                  </a:schemeClr>
                </a:solidFill>
                <a:latin typeface="Courier"/>
              </a:rPr>
              <a:t>identity',position</a:t>
            </a:r>
            <a:r>
              <a:rPr lang="en-US" sz="1400" dirty="0">
                <a:solidFill>
                  <a:schemeClr val="tx1">
                    <a:alpha val="60000"/>
                  </a:schemeClr>
                </a:solidFill>
                <a:latin typeface="Courier"/>
              </a:rPr>
              <a:t>=</a:t>
            </a:r>
            <a:r>
              <a:rPr lang="en-US" sz="1400" dirty="0" err="1">
                <a:solidFill>
                  <a:schemeClr val="tx1">
                    <a:alpha val="60000"/>
                  </a:schemeClr>
                </a:solidFill>
                <a:latin typeface="Courier"/>
              </a:rPr>
              <a:t>position_dodge</a:t>
            </a:r>
            <a:r>
              <a:rPr lang="en-US" sz="1400" dirty="0">
                <a:solidFill>
                  <a:schemeClr val="tx1">
                    <a:alpha val="60000"/>
                  </a:schemeClr>
                </a:solidFill>
                <a:latin typeface="Courier"/>
              </a:rPr>
              <a:t>()) +</a:t>
            </a:r>
            <a:br>
              <a:rPr lang="en-US" sz="1400" dirty="0">
                <a:solidFill>
                  <a:schemeClr val="tx1">
                    <a:alpha val="60000"/>
                  </a:schemeClr>
                </a:solidFill>
              </a:rPr>
            </a:br>
            <a:r>
              <a:rPr lang="en-US" sz="1400" dirty="0">
                <a:solidFill>
                  <a:schemeClr val="tx1">
                    <a:alpha val="60000"/>
                  </a:schemeClr>
                </a:solidFill>
                <a:latin typeface="Courier"/>
              </a:rPr>
              <a:t>      </a:t>
            </a:r>
            <a:r>
              <a:rPr lang="en-US" sz="1400" dirty="0" err="1">
                <a:solidFill>
                  <a:schemeClr val="tx1">
                    <a:alpha val="60000"/>
                  </a:schemeClr>
                </a:solidFill>
                <a:latin typeface="Courier"/>
              </a:rPr>
              <a:t>geom_text</a:t>
            </a:r>
            <a:r>
              <a:rPr lang="en-US" sz="1400" dirty="0">
                <a:solidFill>
                  <a:schemeClr val="tx1">
                    <a:alpha val="60000"/>
                  </a:schemeClr>
                </a:solidFill>
                <a:latin typeface="Courier"/>
              </a:rPr>
              <a:t>(</a:t>
            </a:r>
            <a:r>
              <a:rPr lang="en-US" sz="1400" dirty="0" err="1">
                <a:solidFill>
                  <a:schemeClr val="tx1">
                    <a:alpha val="60000"/>
                  </a:schemeClr>
                </a:solidFill>
                <a:latin typeface="Courier"/>
              </a:rPr>
              <a:t>aes</a:t>
            </a:r>
            <a:r>
              <a:rPr lang="en-US" sz="1400" dirty="0">
                <a:solidFill>
                  <a:schemeClr val="tx1">
                    <a:alpha val="60000"/>
                  </a:schemeClr>
                </a:solidFill>
                <a:latin typeface="Courier"/>
              </a:rPr>
              <a:t>(label=</a:t>
            </a:r>
            <a:r>
              <a:rPr lang="en-US" sz="1400" dirty="0" err="1">
                <a:solidFill>
                  <a:schemeClr val="tx1">
                    <a:alpha val="60000"/>
                  </a:schemeClr>
                </a:solidFill>
                <a:latin typeface="Courier"/>
              </a:rPr>
              <a:t>wine_servings</a:t>
            </a:r>
            <a:r>
              <a:rPr lang="en-US" sz="1400" dirty="0">
                <a:solidFill>
                  <a:schemeClr val="tx1">
                    <a:alpha val="60000"/>
                  </a:schemeClr>
                </a:solidFill>
                <a:latin typeface="Courier"/>
              </a:rPr>
              <a:t>), </a:t>
            </a:r>
            <a:r>
              <a:rPr lang="en-US" sz="1400" dirty="0" err="1">
                <a:solidFill>
                  <a:schemeClr val="tx1">
                    <a:alpha val="60000"/>
                  </a:schemeClr>
                </a:solidFill>
                <a:latin typeface="Courier"/>
              </a:rPr>
              <a:t>vjust</a:t>
            </a:r>
            <a:r>
              <a:rPr lang="en-US" sz="1400" dirty="0">
                <a:solidFill>
                  <a:schemeClr val="tx1">
                    <a:alpha val="60000"/>
                  </a:schemeClr>
                </a:solidFill>
                <a:latin typeface="Courier"/>
              </a:rPr>
              <a:t>=1.0, color="black", </a:t>
            </a:r>
            <a:br>
              <a:rPr lang="en-US" sz="1400" dirty="0">
                <a:solidFill>
                  <a:schemeClr val="tx1">
                    <a:alpha val="60000"/>
                  </a:schemeClr>
                </a:solidFill>
              </a:rPr>
            </a:br>
            <a:r>
              <a:rPr lang="en-US" sz="1400" dirty="0">
                <a:solidFill>
                  <a:schemeClr val="tx1">
                    <a:alpha val="60000"/>
                  </a:schemeClr>
                </a:solidFill>
                <a:latin typeface="Courier"/>
              </a:rPr>
              <a:t>            position = </a:t>
            </a:r>
            <a:r>
              <a:rPr lang="en-US" sz="1400" dirty="0" err="1">
                <a:solidFill>
                  <a:schemeClr val="tx1">
                    <a:alpha val="60000"/>
                  </a:schemeClr>
                </a:solidFill>
                <a:latin typeface="Courier"/>
              </a:rPr>
              <a:t>position_dodge</a:t>
            </a:r>
            <a:r>
              <a:rPr lang="en-US" sz="1400" dirty="0">
                <a:solidFill>
                  <a:schemeClr val="tx1">
                    <a:alpha val="60000"/>
                  </a:schemeClr>
                </a:solidFill>
                <a:latin typeface="Courier"/>
              </a:rPr>
              <a:t>(0.9), size=3.0) +</a:t>
            </a:r>
            <a:br>
              <a:rPr lang="en-US" sz="1400" dirty="0">
                <a:solidFill>
                  <a:schemeClr val="tx1">
                    <a:alpha val="60000"/>
                  </a:schemeClr>
                </a:solidFill>
              </a:rPr>
            </a:br>
            <a:r>
              <a:rPr lang="en-US" sz="1400" dirty="0">
                <a:solidFill>
                  <a:schemeClr val="tx1">
                    <a:alpha val="60000"/>
                  </a:schemeClr>
                </a:solidFill>
                <a:latin typeface="Courier"/>
              </a:rPr>
              <a:t>      labs(x = ("wine Servings"),y = ("Country"),</a:t>
            </a:r>
            <a:br>
              <a:rPr lang="en-US" sz="1400" dirty="0">
                <a:solidFill>
                  <a:schemeClr val="tx1">
                    <a:alpha val="60000"/>
                  </a:schemeClr>
                </a:solidFill>
              </a:rPr>
            </a:br>
            <a:r>
              <a:rPr lang="en-US" sz="1400" dirty="0">
                <a:solidFill>
                  <a:schemeClr val="tx1">
                    <a:alpha val="60000"/>
                  </a:schemeClr>
                </a:solidFill>
                <a:latin typeface="Courier"/>
              </a:rPr>
              <a:t>      title = ("Top 14 Countries Wine (12 oz) Servings in 2010 per Person")  )</a:t>
            </a:r>
          </a:p>
          <a:p>
            <a:pPr marL="0" indent="0">
              <a:lnSpc>
                <a:spcPct val="90000"/>
              </a:lnSpc>
              <a:spcBef>
                <a:spcPts val="3000"/>
              </a:spcBef>
              <a:buNone/>
            </a:pPr>
            <a:r>
              <a:rPr lang="en-US" sz="1400" dirty="0" err="1">
                <a:solidFill>
                  <a:schemeClr val="tx1">
                    <a:lumMod val="95000"/>
                    <a:lumOff val="5000"/>
                    <a:alpha val="60000"/>
                  </a:schemeClr>
                </a:solidFill>
                <a:latin typeface="Courier"/>
              </a:rPr>
              <a:t>theme_minimal</a:t>
            </a:r>
            <a:r>
              <a:rPr lang="en-US" sz="1400" dirty="0">
                <a:solidFill>
                  <a:schemeClr val="tx1">
                    <a:lumMod val="95000"/>
                    <a:lumOff val="5000"/>
                    <a:alpha val="60000"/>
                  </a:schemeClr>
                </a:solidFill>
                <a:latin typeface="Courier"/>
              </a:rPr>
              <a:t>()</a:t>
            </a:r>
          </a:p>
        </p:txBody>
      </p:sp>
      <p:pic>
        <p:nvPicPr>
          <p:cNvPr id="6" name="Picture 5" descr="Gatica-Project_ppt_files/figure-pptx/plot%20bar%20graph%20of%20top%2015%20wine%20servings-1.png">
            <a:extLst>
              <a:ext uri="{FF2B5EF4-FFF2-40B4-BE49-F238E27FC236}">
                <a16:creationId xmlns:a16="http://schemas.microsoft.com/office/drawing/2014/main" id="{B7BF8201-F2B2-6043-B2F8-0E4B0F32E797}"/>
              </a:ext>
            </a:extLst>
          </p:cNvPr>
          <p:cNvPicPr>
            <a:picLocks noGrp="1" noChangeAspect="1"/>
          </p:cNvPicPr>
          <p:nvPr/>
        </p:nvPicPr>
        <p:blipFill>
          <a:blip r:embed="rId2"/>
          <a:stretch>
            <a:fillRect/>
          </a:stretch>
        </p:blipFill>
        <p:spPr bwMode="auto">
          <a:xfrm>
            <a:off x="3669170" y="1188107"/>
            <a:ext cx="5106968" cy="4481786"/>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189185" y="662400"/>
            <a:ext cx="3161825" cy="5579420"/>
          </a:xfrm>
        </p:spPr>
        <p:txBody>
          <a:bodyPr anchor="t">
            <a:normAutofit/>
          </a:bodyPr>
          <a:lstStyle/>
          <a:p>
            <a:pPr marL="0" lvl="0" indent="0">
              <a:buNone/>
            </a:pPr>
            <a:br>
              <a:rPr lang="en-US" sz="4200" b="1" dirty="0"/>
            </a:br>
            <a:br>
              <a:rPr lang="en-US" sz="4200" b="1" dirty="0"/>
            </a:br>
            <a:r>
              <a:rPr lang="en-US" sz="4200" b="1" dirty="0"/>
              <a:t>Part 2 – Data</a:t>
            </a:r>
            <a:br>
              <a:rPr lang="en-US" sz="4200" b="1" dirty="0"/>
            </a:br>
            <a:br>
              <a:rPr lang="en-US" sz="4200" b="1" dirty="0"/>
            </a:br>
            <a:r>
              <a:rPr lang="en-US" sz="4200" b="1" dirty="0"/>
              <a:t>Data Sources</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86852" y="662400"/>
            <a:ext cx="4582075" cy="5576754"/>
          </a:xfrm>
        </p:spPr>
        <p:txBody>
          <a:bodyPr anchor="t">
            <a:normAutofit/>
          </a:bodyPr>
          <a:lstStyle/>
          <a:p>
            <a:pPr marL="0" lvl="0" indent="0">
              <a:lnSpc>
                <a:spcPct val="90000"/>
              </a:lnSpc>
              <a:spcBef>
                <a:spcPts val="3000"/>
              </a:spcBef>
              <a:buNone/>
            </a:pPr>
            <a:r>
              <a:rPr lang="en-US" sz="1400" dirty="0">
                <a:solidFill>
                  <a:schemeClr val="tx1">
                    <a:alpha val="60000"/>
                  </a:schemeClr>
                </a:solidFill>
                <a:hlinkClick r:id="rId2"/>
              </a:rPr>
              <a:t>FiveThirtyEight</a:t>
            </a:r>
            <a:r>
              <a:rPr lang="en-US" sz="1400" dirty="0">
                <a:solidFill>
                  <a:schemeClr val="tx1">
                    <a:alpha val="60000"/>
                  </a:schemeClr>
                </a:solidFill>
              </a:rPr>
              <a:t> - The dataset that I am using as one of my sources was found at the FiveThirtyEight </a:t>
            </a:r>
            <a:r>
              <a:rPr lang="en-US" sz="1400" dirty="0" err="1">
                <a:solidFill>
                  <a:schemeClr val="tx1">
                    <a:alpha val="60000"/>
                  </a:schemeClr>
                </a:solidFill>
              </a:rPr>
              <a:t>github</a:t>
            </a:r>
            <a:r>
              <a:rPr lang="en-US" sz="1400" dirty="0">
                <a:solidFill>
                  <a:schemeClr val="tx1">
                    <a:alpha val="60000"/>
                  </a:schemeClr>
                </a:solidFill>
              </a:rPr>
              <a:t> link. This dataset on alcohol consumption by country for 2010 is the data behind the article </a:t>
            </a:r>
            <a:r>
              <a:rPr lang="en-US" sz="1400" dirty="0">
                <a:solidFill>
                  <a:schemeClr val="tx1">
                    <a:alpha val="60000"/>
                  </a:schemeClr>
                </a:solidFill>
                <a:hlinkClick r:id="rId3"/>
              </a:rPr>
              <a:t>Dear Mona Followup:Where Do People Drink The Most Beer, Wine and Spirits</a:t>
            </a:r>
            <a:r>
              <a:rPr lang="en-US" sz="1400" dirty="0">
                <a:solidFill>
                  <a:schemeClr val="tx1">
                    <a:alpha val="60000"/>
                  </a:schemeClr>
                </a:solidFill>
              </a:rPr>
              <a:t>. The data was collected by the </a:t>
            </a:r>
            <a:r>
              <a:rPr lang="en-US" sz="1400" dirty="0">
                <a:solidFill>
                  <a:schemeClr val="tx1">
                    <a:alpha val="60000"/>
                  </a:schemeClr>
                </a:solidFill>
                <a:hlinkClick r:id="rId4"/>
              </a:rPr>
              <a:t>World Health Organization</a:t>
            </a:r>
          </a:p>
          <a:p>
            <a:pPr marL="0" lvl="0" indent="0">
              <a:lnSpc>
                <a:spcPct val="90000"/>
              </a:lnSpc>
              <a:spcBef>
                <a:spcPts val="3000"/>
              </a:spcBef>
              <a:buNone/>
            </a:pPr>
            <a:r>
              <a:rPr lang="en-US" sz="1400" dirty="0">
                <a:solidFill>
                  <a:schemeClr val="tx1">
                    <a:alpha val="60000"/>
                  </a:schemeClr>
                </a:solidFill>
              </a:rPr>
              <a:t>The </a:t>
            </a:r>
            <a:r>
              <a:rPr lang="en-US" sz="1400" dirty="0">
                <a:solidFill>
                  <a:schemeClr val="tx1">
                    <a:alpha val="60000"/>
                  </a:schemeClr>
                </a:solidFill>
                <a:hlinkClick r:id="rId5"/>
              </a:rPr>
              <a:t>Human Freedom Index</a:t>
            </a:r>
            <a:r>
              <a:rPr lang="en-US" sz="1400" dirty="0">
                <a:solidFill>
                  <a:schemeClr val="tx1">
                    <a:alpha val="60000"/>
                  </a:schemeClr>
                </a:solidFill>
              </a:rPr>
              <a:t> presents the state of human freedom in the world based on a broad measure that encompasses personal, civil, and economic freedom. Human freedom is a social concept that recognizes the dignity of individuals and is defined here as negative liberty or the absence of coercive constraint. Because freedom is inherently valuable and plays a role in human progress, it is worth measuring carefully. The Human Freedom Index is a resource that can help to more objectively observe relationships between freedom and other social and economic phenomena, as well as the ways in which the various dimensions of freedom interact with one another.</a:t>
            </a:r>
          </a:p>
          <a:p>
            <a:pPr marL="0" lvl="0" indent="0">
              <a:lnSpc>
                <a:spcPct val="90000"/>
              </a:lnSpc>
              <a:spcBef>
                <a:spcPts val="3000"/>
              </a:spcBef>
              <a:buNone/>
            </a:pPr>
            <a:r>
              <a:rPr lang="en-US" sz="1400" dirty="0">
                <a:solidFill>
                  <a:schemeClr val="tx1">
                    <a:alpha val="60000"/>
                  </a:schemeClr>
                </a:solidFill>
              </a:rPr>
              <a:t>The report is co‐published by the </a:t>
            </a:r>
            <a:r>
              <a:rPr lang="en-US" sz="1400" dirty="0">
                <a:solidFill>
                  <a:schemeClr val="tx1">
                    <a:alpha val="60000"/>
                  </a:schemeClr>
                </a:solidFill>
                <a:hlinkClick r:id="rId5"/>
              </a:rPr>
              <a:t>Cato Institute</a:t>
            </a:r>
            <a:r>
              <a:rPr lang="en-US" sz="1400" dirty="0">
                <a:solidFill>
                  <a:schemeClr val="tx1">
                    <a:alpha val="60000"/>
                  </a:schemeClr>
                </a:solidFill>
              </a:rPr>
              <a:t> and the </a:t>
            </a:r>
            <a:r>
              <a:rPr lang="en-US" sz="1400" dirty="0">
                <a:solidFill>
                  <a:schemeClr val="tx1">
                    <a:alpha val="60000"/>
                  </a:schemeClr>
                </a:solidFill>
                <a:hlinkClick r:id="rId6"/>
              </a:rPr>
              <a:t>Fraser Institute</a:t>
            </a:r>
            <a:r>
              <a:rPr lang="en-US" sz="1400" dirty="0">
                <a:solidFill>
                  <a:schemeClr val="tx1">
                    <a:alpha val="60000"/>
                  </a:schemeClr>
                </a:solidFill>
              </a:rPr>
              <a:t>.</a:t>
            </a:r>
          </a:p>
        </p:txBody>
      </p:sp>
    </p:spTree>
    <p:extLst>
      <p:ext uri="{BB962C8B-B14F-4D97-AF65-F5344CB8AC3E}">
        <p14:creationId xmlns:p14="http://schemas.microsoft.com/office/powerpoint/2010/main" val="18617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573788" y="662400"/>
            <a:ext cx="2556900" cy="5579420"/>
          </a:xfrm>
        </p:spPr>
        <p:txBody>
          <a:bodyPr anchor="t">
            <a:normAutofit/>
          </a:bodyPr>
          <a:lstStyle/>
          <a:p>
            <a:pPr marL="0" lvl="0" indent="0">
              <a:buNone/>
            </a:pPr>
            <a:br>
              <a:rPr lang="en-US" b="1" dirty="0"/>
            </a:br>
            <a:br>
              <a:rPr lang="en-US" b="1" dirty="0"/>
            </a:br>
            <a:br>
              <a:rPr lang="en-US" b="1" dirty="0"/>
            </a:br>
            <a:r>
              <a:rPr lang="en-US" b="1" dirty="0"/>
              <a:t>Data collection</a:t>
            </a:r>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86852" y="662400"/>
            <a:ext cx="4582075" cy="5576754"/>
          </a:xfrm>
        </p:spPr>
        <p:txBody>
          <a:bodyPr anchor="t">
            <a:normAutofit/>
          </a:bodyPr>
          <a:lstStyle/>
          <a:p>
            <a:pPr marL="0" lvl="0" indent="0">
              <a:lnSpc>
                <a:spcPct val="90000"/>
              </a:lnSpc>
              <a:spcBef>
                <a:spcPts val="3000"/>
              </a:spcBef>
              <a:buNone/>
            </a:pPr>
            <a:r>
              <a:rPr lang="en-US" sz="1200" b="1" dirty="0">
                <a:solidFill>
                  <a:schemeClr val="tx1">
                    <a:alpha val="60000"/>
                  </a:schemeClr>
                </a:solidFill>
              </a:rPr>
              <a:t>Description of the dependent variable (what is being measured?)</a:t>
            </a:r>
          </a:p>
          <a:p>
            <a:pPr marL="0" lvl="0" indent="0">
              <a:lnSpc>
                <a:spcPct val="90000"/>
              </a:lnSpc>
              <a:spcBef>
                <a:spcPts val="3000"/>
              </a:spcBef>
              <a:buNone/>
            </a:pPr>
            <a:r>
              <a:rPr lang="en-US" sz="1200" dirty="0">
                <a:solidFill>
                  <a:schemeClr val="tx1">
                    <a:alpha val="60000"/>
                  </a:schemeClr>
                </a:solidFill>
              </a:rPr>
              <a:t>The response variable is the amount of alcohol (liters) consumed per person by country in 2010 and the variable is numerical.</a:t>
            </a:r>
          </a:p>
          <a:p>
            <a:pPr marL="0" lvl="0" indent="0">
              <a:lnSpc>
                <a:spcPct val="90000"/>
              </a:lnSpc>
              <a:spcBef>
                <a:spcPts val="3000"/>
              </a:spcBef>
              <a:buNone/>
            </a:pPr>
            <a:r>
              <a:rPr lang="en-US" sz="1200" b="1" dirty="0">
                <a:solidFill>
                  <a:schemeClr val="tx1">
                    <a:alpha val="60000"/>
                  </a:schemeClr>
                </a:solidFill>
              </a:rPr>
              <a:t>Description of the independent variable (what is being measured?, include at least 2 variables)</a:t>
            </a:r>
          </a:p>
          <a:p>
            <a:pPr marL="0" lvl="0" indent="0">
              <a:lnSpc>
                <a:spcPct val="90000"/>
              </a:lnSpc>
              <a:spcBef>
                <a:spcPts val="3000"/>
              </a:spcBef>
              <a:buNone/>
            </a:pPr>
            <a:r>
              <a:rPr lang="en-US" sz="1200" dirty="0">
                <a:solidFill>
                  <a:schemeClr val="tx1">
                    <a:alpha val="60000"/>
                  </a:schemeClr>
                </a:solidFill>
              </a:rPr>
              <a:t>The explanatory variables are happiness score (</a:t>
            </a:r>
            <a:r>
              <a:rPr lang="en-US" sz="1200" dirty="0" err="1">
                <a:solidFill>
                  <a:schemeClr val="tx1">
                    <a:alpha val="60000"/>
                  </a:schemeClr>
                </a:solidFill>
              </a:rPr>
              <a:t>hf_score</a:t>
            </a:r>
            <a:r>
              <a:rPr lang="en-US" sz="1200" dirty="0">
                <a:solidFill>
                  <a:schemeClr val="tx1">
                    <a:alpha val="60000"/>
                  </a:schemeClr>
                </a:solidFill>
              </a:rPr>
              <a:t>), personal freedom score (</a:t>
            </a:r>
            <a:r>
              <a:rPr lang="en-US" sz="1200" dirty="0" err="1">
                <a:solidFill>
                  <a:schemeClr val="tx1">
                    <a:alpha val="60000"/>
                  </a:schemeClr>
                </a:solidFill>
              </a:rPr>
              <a:t>pf_score</a:t>
            </a:r>
            <a:r>
              <a:rPr lang="en-US" sz="1200" dirty="0">
                <a:solidFill>
                  <a:schemeClr val="tx1">
                    <a:alpha val="60000"/>
                  </a:schemeClr>
                </a:solidFill>
              </a:rPr>
              <a:t>), and economic freedom score (</a:t>
            </a:r>
            <a:r>
              <a:rPr lang="en-US" sz="1200" dirty="0" err="1">
                <a:solidFill>
                  <a:schemeClr val="tx1">
                    <a:alpha val="60000"/>
                  </a:schemeClr>
                </a:solidFill>
              </a:rPr>
              <a:t>ef_score</a:t>
            </a:r>
            <a:r>
              <a:rPr lang="en-US" sz="1200" dirty="0">
                <a:solidFill>
                  <a:schemeClr val="tx1">
                    <a:alpha val="60000"/>
                  </a:schemeClr>
                </a:solidFill>
              </a:rPr>
              <a:t>). Personal freedom and economic scores contribute to the overall happiness score of a country’s citizens. All are numerical.</a:t>
            </a:r>
          </a:p>
          <a:p>
            <a:pPr marL="0" lvl="0" indent="0">
              <a:lnSpc>
                <a:spcPct val="90000"/>
              </a:lnSpc>
              <a:spcBef>
                <a:spcPts val="3000"/>
              </a:spcBef>
              <a:buNone/>
            </a:pPr>
            <a:r>
              <a:rPr lang="en-US" sz="1200" b="1" dirty="0">
                <a:solidFill>
                  <a:schemeClr val="tx1">
                    <a:alpha val="60000"/>
                  </a:schemeClr>
                </a:solidFill>
              </a:rPr>
              <a:t>Research question</a:t>
            </a:r>
          </a:p>
          <a:p>
            <a:pPr marL="0" lvl="0" indent="0">
              <a:lnSpc>
                <a:spcPct val="90000"/>
              </a:lnSpc>
              <a:spcBef>
                <a:spcPts val="3000"/>
              </a:spcBef>
              <a:buNone/>
            </a:pPr>
            <a:r>
              <a:rPr lang="en-US" sz="1200" dirty="0">
                <a:solidFill>
                  <a:schemeClr val="tx1">
                    <a:alpha val="60000"/>
                  </a:schemeClr>
                </a:solidFill>
              </a:rPr>
              <a:t>Does the happiness factor score of a country’s citizens affect the amount of alcohol consumed by that country? How do personal expression and economic freedoms affect the amount of alcohol consumed by an individual in certain countries?</a:t>
            </a:r>
          </a:p>
          <a:p>
            <a:pPr marL="0" lvl="0" indent="0">
              <a:lnSpc>
                <a:spcPct val="90000"/>
              </a:lnSpc>
              <a:spcBef>
                <a:spcPts val="3000"/>
              </a:spcBef>
              <a:buNone/>
            </a:pPr>
            <a:r>
              <a:rPr lang="en-US" sz="1200" b="1" dirty="0">
                <a:solidFill>
                  <a:schemeClr val="tx1">
                    <a:alpha val="60000"/>
                  </a:schemeClr>
                </a:solidFill>
              </a:rPr>
              <a:t>Type of study</a:t>
            </a:r>
          </a:p>
          <a:p>
            <a:pPr marL="0" lvl="0" indent="0">
              <a:lnSpc>
                <a:spcPct val="90000"/>
              </a:lnSpc>
              <a:spcBef>
                <a:spcPts val="3000"/>
              </a:spcBef>
              <a:buNone/>
            </a:pPr>
            <a:r>
              <a:rPr lang="en-US" sz="1200" dirty="0">
                <a:solidFill>
                  <a:schemeClr val="tx1">
                    <a:alpha val="60000"/>
                  </a:schemeClr>
                </a:solidFill>
              </a:rPr>
              <a:t>This is an observational study.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573788" y="662400"/>
            <a:ext cx="2556900" cy="5579420"/>
          </a:xfrm>
        </p:spPr>
        <p:txBody>
          <a:bodyPr anchor="t">
            <a:normAutofit/>
          </a:bodyPr>
          <a:lstStyle/>
          <a:p>
            <a:br>
              <a:rPr lang="en-US" b="1" dirty="0"/>
            </a:br>
            <a:br>
              <a:rPr lang="en-US" b="1" dirty="0"/>
            </a:br>
            <a:r>
              <a:rPr lang="en-US" sz="4000" b="1" dirty="0"/>
              <a:t>Summary Statistics of source dataset</a:t>
            </a:r>
            <a:br>
              <a:rPr lang="en-US" sz="4000" b="1" dirty="0"/>
            </a:br>
            <a:endParaRPr lang="en-US" sz="4000" b="1"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13282" y="662400"/>
            <a:ext cx="4883879" cy="5576754"/>
          </a:xfrm>
        </p:spPr>
        <p:txBody>
          <a:bodyPr anchor="t">
            <a:noAutofit/>
          </a:bodyPr>
          <a:lstStyle/>
          <a:p>
            <a:pPr lvl="0" indent="0">
              <a:buNone/>
            </a:pPr>
            <a:r>
              <a:rPr lang="en-US" sz="700" b="1" dirty="0">
                <a:latin typeface="Courier" pitchFamily="2" charset="0"/>
              </a:rPr>
              <a:t>##       year        </a:t>
            </a:r>
            <a:r>
              <a:rPr lang="en-US" sz="700" b="1" dirty="0" err="1">
                <a:latin typeface="Courier" pitchFamily="2" charset="0"/>
              </a:rPr>
              <a:t>ISO_code</a:t>
            </a:r>
            <a:r>
              <a:rPr lang="en-US" sz="700" b="1" dirty="0">
                <a:latin typeface="Courier" pitchFamily="2" charset="0"/>
              </a:rPr>
              <a:t>          countries            region         
##  Min.   :2010   Length:147         Length:147         Length:147        
##  1st Qu.:2010   Class :character   Class :character   Class :character  
##  Median :2010   Mode  :character   Mode  :character   Mode  :character  
##  Mean   :2010                                                           
##  3rd Qu.:2010                                                           
##  Max.   :2010                                                           
##      </a:t>
            </a:r>
            <a:r>
              <a:rPr lang="en-US" sz="700" b="1" dirty="0" err="1">
                <a:latin typeface="Courier" pitchFamily="2" charset="0"/>
              </a:rPr>
              <a:t>pf_rol</a:t>
            </a:r>
            <a:r>
              <a:rPr lang="en-US" sz="700" b="1" dirty="0">
                <a:latin typeface="Courier" pitchFamily="2" charset="0"/>
              </a:rPr>
              <a:t>      </a:t>
            </a:r>
            <a:r>
              <a:rPr lang="en-US" sz="700" b="1" dirty="0" err="1">
                <a:latin typeface="Courier" pitchFamily="2" charset="0"/>
              </a:rPr>
              <a:t>pf_religion_restrictions</a:t>
            </a:r>
            <a:r>
              <a:rPr lang="en-US" sz="700" b="1" dirty="0">
                <a:latin typeface="Courier" pitchFamily="2" charset="0"/>
              </a:rPr>
              <a:t>  </a:t>
            </a:r>
            <a:r>
              <a:rPr lang="en-US" sz="700" b="1" dirty="0" err="1">
                <a:latin typeface="Courier" pitchFamily="2" charset="0"/>
              </a:rPr>
              <a:t>pf_religion</a:t>
            </a:r>
            <a:r>
              <a:rPr lang="en-US" sz="700" b="1" dirty="0">
                <a:latin typeface="Courier" pitchFamily="2" charset="0"/>
              </a:rPr>
              <a:t>    </a:t>
            </a:r>
            <a:r>
              <a:rPr lang="en-US" sz="700" b="1" dirty="0" err="1">
                <a:latin typeface="Courier" pitchFamily="2" charset="0"/>
              </a:rPr>
              <a:t>pf_expression_control</a:t>
            </a:r>
            <a:r>
              <a:rPr lang="en-US" sz="700" b="1" dirty="0">
                <a:latin typeface="Courier" pitchFamily="2" charset="0"/>
              </a:rPr>
              <a:t>
##  Min.   :3.100   Min.   : 3.056           Min.   :4.291   Min.   :0.750        
##  1st Qu.:4.309   1st Qu.: 6.250           1st Qu.:7.188   1st Qu.:3.750        
##  Median :5.100   Median : 7.778           Median :8.096   Median :5.250        
##  Mean   :5.465   Mean   : 7.455           Mean   :7.943   Mean   :5.325        
##  3rd Qu.:6.517   3rd Qu.: 8.889           3rd Qu.:8.952   3rd Qu.:7.250        
##  Max.   :8.700   Max.   :10.000           Max.   :9.944   Max.   :9.250        
##  </a:t>
            </a:r>
            <a:r>
              <a:rPr lang="en-US" sz="700" b="1" dirty="0" err="1">
                <a:latin typeface="Courier" pitchFamily="2" charset="0"/>
              </a:rPr>
              <a:t>pf_expression</a:t>
            </a:r>
            <a:r>
              <a:rPr lang="en-US" sz="700" b="1" dirty="0">
                <a:latin typeface="Courier" pitchFamily="2" charset="0"/>
              </a:rPr>
              <a:t>      </a:t>
            </a:r>
            <a:r>
              <a:rPr lang="en-US" sz="700" b="1" dirty="0" err="1">
                <a:latin typeface="Courier" pitchFamily="2" charset="0"/>
              </a:rPr>
              <a:t>pf_score</a:t>
            </a:r>
            <a:r>
              <a:rPr lang="en-US" sz="700" b="1" dirty="0">
                <a:latin typeface="Courier" pitchFamily="2" charset="0"/>
              </a:rPr>
              <a:t>        </a:t>
            </a:r>
            <a:r>
              <a:rPr lang="en-US" sz="700" b="1" dirty="0" err="1">
                <a:latin typeface="Courier" pitchFamily="2" charset="0"/>
              </a:rPr>
              <a:t>pf_rank</a:t>
            </a:r>
            <a:r>
              <a:rPr lang="en-US" sz="700" b="1" dirty="0">
                <a:latin typeface="Courier" pitchFamily="2" charset="0"/>
              </a:rPr>
              <a:t>       </a:t>
            </a:r>
            <a:r>
              <a:rPr lang="en-US" sz="700" b="1" dirty="0" err="1">
                <a:latin typeface="Courier" pitchFamily="2" charset="0"/>
              </a:rPr>
              <a:t>ef_money_inflation</a:t>
            </a:r>
            <a:r>
              <a:rPr lang="en-US" sz="700" b="1" dirty="0">
                <a:latin typeface="Courier" pitchFamily="2" charset="0"/>
              </a:rPr>
              <a:t>
##  Min.   :3.269   Min.   :4.489   Min.   :  1.00   Min.   :4.188     
##  1st Qu.:6.855   1st Qu.:6.353   1st Qu.: 38.50   1st Qu.:8.718     
##  Median :8.138   Median :7.318   Median : 77.00   Median :9.238     
##  Mean   :7.849   Mean   :7.311   Mean   : 76.92   Mean   :9.033     
##  3rd Qu.:9.128   3rd Qu.:8.563   3rd Qu.:115.50   3rd Qu.:9.642     
##  Max.   :9.750   Max.   :9.562   Max.   :153.00   Max.   :9.869     
##  </a:t>
            </a:r>
            <a:r>
              <a:rPr lang="en-US" sz="700" b="1" dirty="0" err="1">
                <a:latin typeface="Courier" pitchFamily="2" charset="0"/>
              </a:rPr>
              <a:t>ef_money_currency</a:t>
            </a:r>
            <a:r>
              <a:rPr lang="en-US" sz="700" b="1" dirty="0">
                <a:latin typeface="Courier" pitchFamily="2" charset="0"/>
              </a:rPr>
              <a:t>    </a:t>
            </a:r>
            <a:r>
              <a:rPr lang="en-US" sz="700" b="1" dirty="0" err="1">
                <a:latin typeface="Courier" pitchFamily="2" charset="0"/>
              </a:rPr>
              <a:t>ef_money</a:t>
            </a:r>
            <a:r>
              <a:rPr lang="en-US" sz="700" b="1" dirty="0">
                <a:latin typeface="Courier" pitchFamily="2" charset="0"/>
              </a:rPr>
              <a:t>        </a:t>
            </a:r>
            <a:r>
              <a:rPr lang="en-US" sz="700" b="1" dirty="0" err="1">
                <a:latin typeface="Courier" pitchFamily="2" charset="0"/>
              </a:rPr>
              <a:t>ef_score</a:t>
            </a:r>
            <a:r>
              <a:rPr lang="en-US" sz="700" b="1" dirty="0">
                <a:latin typeface="Courier" pitchFamily="2" charset="0"/>
              </a:rPr>
              <a:t>       </a:t>
            </a:r>
            <a:r>
              <a:rPr lang="en-US" sz="700" b="1" dirty="0" err="1">
                <a:latin typeface="Courier" pitchFamily="2" charset="0"/>
              </a:rPr>
              <a:t>ef_rank</a:t>
            </a:r>
            <a:r>
              <a:rPr lang="en-US" sz="700" b="1" dirty="0">
                <a:latin typeface="Courier" pitchFamily="2" charset="0"/>
              </a:rPr>
              <a:t>      
##  Min.   : 0.000    Min.   :1.972   Min.   :3.96   Min.   :  2.00  
##  1st Qu.: 5.000    1st Qu.:6.947   1st Qu.:6.24   1st Qu.: 38.00  
##  Median :10.000    Median :8.245   Median :6.85   Median : 77.00  
##  Mean   : 6.531    Mean   :8.038   Mean   :6.75   Mean   : 77.18  
##  3rd Qu.:10.000    3rd Qu.:9.305   3rd Qu.:7.35   3rd Qu.:115.50  
##  Max.   :10.000    Max.   :9.887   Max.   :8.76   Max.   :153.00  
##     </a:t>
            </a:r>
            <a:r>
              <a:rPr lang="en-US" sz="700" b="1" dirty="0" err="1">
                <a:latin typeface="Courier" pitchFamily="2" charset="0"/>
              </a:rPr>
              <a:t>hf_score</a:t>
            </a:r>
            <a:r>
              <a:rPr lang="en-US" sz="700" b="1" dirty="0">
                <a:latin typeface="Courier" pitchFamily="2" charset="0"/>
              </a:rPr>
              <a:t>        </a:t>
            </a:r>
            <a:r>
              <a:rPr lang="en-US" sz="700" b="1" dirty="0" err="1">
                <a:latin typeface="Courier" pitchFamily="2" charset="0"/>
              </a:rPr>
              <a:t>hf_rank</a:t>
            </a:r>
            <a:r>
              <a:rPr lang="en-US" sz="700" b="1" dirty="0">
                <a:latin typeface="Courier" pitchFamily="2" charset="0"/>
              </a:rPr>
              <a:t>        </a:t>
            </a:r>
            <a:r>
              <a:rPr lang="en-US" sz="700" b="1" dirty="0" err="1">
                <a:latin typeface="Courier" pitchFamily="2" charset="0"/>
              </a:rPr>
              <a:t>hf_quartile</a:t>
            </a:r>
            <a:r>
              <a:rPr lang="en-US" sz="700" b="1" dirty="0">
                <a:latin typeface="Courier" pitchFamily="2" charset="0"/>
              </a:rPr>
              <a:t>    </a:t>
            </a:r>
            <a:r>
              <a:rPr lang="en-US" sz="700" b="1" dirty="0" err="1">
                <a:latin typeface="Courier" pitchFamily="2" charset="0"/>
              </a:rPr>
              <a:t>beer_servings</a:t>
            </a:r>
            <a:r>
              <a:rPr lang="en-US" sz="700" b="1" dirty="0">
                <a:latin typeface="Courier" pitchFamily="2" charset="0"/>
              </a:rPr>
              <a:t>  
##  Min.   :4.909   Min.   :  2.00   Min.   :1.000   Min.   :  0.0  
##  1st Qu.:6.405   1st Qu.: 39.50   1st Qu.:1.500   1st Qu.: 27.0  
##  Median :6.950   Median : 77.00   Median :2.000   Median : 85.0  
##  Mean   :7.030   Mean   : 76.98   Mean   :2.497   Mean   :119.7  
##  3rd Qu.:7.868   3rd Qu.:115.00   3rd Qu.:3.500   3rd Qu.:204.5  
##  Max.   :8.879   Max.   :153.00   Max.   :4.000   Max.   :376.0  
##  </a:t>
            </a:r>
            <a:r>
              <a:rPr lang="en-US" sz="700" b="1" dirty="0" err="1">
                <a:latin typeface="Courier" pitchFamily="2" charset="0"/>
              </a:rPr>
              <a:t>spirit_servings</a:t>
            </a:r>
            <a:r>
              <a:rPr lang="en-US" sz="700" b="1" dirty="0">
                <a:latin typeface="Courier" pitchFamily="2" charset="0"/>
              </a:rPr>
              <a:t>  </a:t>
            </a:r>
            <a:r>
              <a:rPr lang="en-US" sz="700" b="1" dirty="0" err="1">
                <a:latin typeface="Courier" pitchFamily="2" charset="0"/>
              </a:rPr>
              <a:t>wine_servings</a:t>
            </a:r>
            <a:r>
              <a:rPr lang="en-US" sz="700" b="1" dirty="0">
                <a:latin typeface="Courier" pitchFamily="2" charset="0"/>
              </a:rPr>
              <a:t>    </a:t>
            </a:r>
            <a:r>
              <a:rPr lang="en-US" sz="700" b="1" dirty="0" err="1">
                <a:latin typeface="Courier" pitchFamily="2" charset="0"/>
              </a:rPr>
              <a:t>total_litres_of_pure_alcohol</a:t>
            </a:r>
            <a:r>
              <a:rPr lang="en-US" sz="700" b="1" dirty="0">
                <a:latin typeface="Courier" pitchFamily="2" charset="0"/>
              </a:rPr>
              <a:t>
##  Min.   :  0.00   Min.   :  0.00   Min.   : 0.000              
##  1st Qu.:  8.00   1st Qu.:  1.00   1st Qu.: 1.800              
##  Median : 69.00   Median :  9.00   Median : 4.900              
##  Mean   : 82.77   Mean   : 55.63   Mean   : 5.159              
##  3rd Qu.:128.50   3rd Qu.: 82.50   3rd Qu.: 8.200              
##  Max.   :326.00   Max.   :370.00   Max.   :12.900</a:t>
            </a:r>
          </a:p>
        </p:txBody>
      </p:sp>
    </p:spTree>
    <p:extLst>
      <p:ext uri="{BB962C8B-B14F-4D97-AF65-F5344CB8AC3E}">
        <p14:creationId xmlns:p14="http://schemas.microsoft.com/office/powerpoint/2010/main" val="39684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2" name="Title 1"/>
          <p:cNvSpPr>
            <a:spLocks noGrp="1"/>
          </p:cNvSpPr>
          <p:nvPr>
            <p:ph type="title"/>
          </p:nvPr>
        </p:nvSpPr>
        <p:spPr>
          <a:xfrm>
            <a:off x="126123" y="294290"/>
            <a:ext cx="3224887" cy="6232634"/>
          </a:xfrm>
        </p:spPr>
        <p:txBody>
          <a:bodyPr anchor="t">
            <a:normAutofit/>
          </a:bodyPr>
          <a:lstStyle/>
          <a:p>
            <a:pPr algn="l">
              <a:lnSpc>
                <a:spcPct val="90000"/>
              </a:lnSpc>
              <a:spcBef>
                <a:spcPts val="3000"/>
              </a:spcBef>
            </a:pPr>
            <a:br>
              <a:rPr lang="en-US" sz="1800" b="1" dirty="0"/>
            </a:br>
            <a:r>
              <a:rPr lang="en-US" sz="1800" b="1" dirty="0"/>
              <a:t>Part 3 - Exploratory Data Analysis</a:t>
            </a:r>
            <a:br>
              <a:rPr lang="en-US" sz="1800" b="1" dirty="0"/>
            </a:br>
            <a:br>
              <a:rPr lang="en-US" sz="1800" b="1" dirty="0"/>
            </a:br>
            <a:r>
              <a:rPr lang="en-US" sz="1800" b="1" dirty="0"/>
              <a:t>Appropriate Visualizations</a:t>
            </a:r>
            <a:br>
              <a:rPr lang="en-US" sz="1800" b="1" dirty="0"/>
            </a:br>
            <a:br>
              <a:rPr lang="en-US" sz="1800" b="1" dirty="0"/>
            </a:br>
            <a:r>
              <a:rPr lang="en-US" sz="1300" b="1" dirty="0">
                <a:solidFill>
                  <a:schemeClr val="tx1">
                    <a:alpha val="60000"/>
                  </a:schemeClr>
                </a:solidFill>
              </a:rPr>
              <a:t>The bar graph shows the top 15 countries in alcohol consumption (liters) per person in 2010.</a:t>
            </a:r>
            <a:br>
              <a:rPr lang="en-US" sz="1300" b="1" dirty="0">
                <a:solidFill>
                  <a:schemeClr val="tx1">
                    <a:alpha val="60000"/>
                  </a:schemeClr>
                </a:solidFill>
              </a:rPr>
            </a:br>
            <a:br>
              <a:rPr lang="en-US" sz="1300" b="1" dirty="0">
                <a:solidFill>
                  <a:schemeClr val="tx1">
                    <a:alpha val="60000"/>
                  </a:schemeClr>
                </a:solidFill>
              </a:rPr>
            </a:br>
            <a:r>
              <a:rPr lang="en-US" sz="1300" dirty="0">
                <a:solidFill>
                  <a:schemeClr val="tx1">
                    <a:alpha val="60000"/>
                  </a:schemeClr>
                </a:solidFill>
              </a:rPr>
              <a:t>head(alc_hfi_2010[order(-alc_hfi_2010$total_litres_of_pure_alcohol),],15) %&gt;% </a:t>
            </a:r>
            <a:br>
              <a:rPr lang="en-US" sz="1300" dirty="0">
                <a:solidFill>
                  <a:schemeClr val="tx1">
                    <a:alpha val="60000"/>
                  </a:schemeClr>
                </a:solidFill>
              </a:rPr>
            </a:br>
            <a:r>
              <a:rPr lang="en-US" sz="1300" dirty="0">
                <a:solidFill>
                  <a:schemeClr val="tx1">
                    <a:alpha val="60000"/>
                  </a:schemeClr>
                </a:solidFill>
              </a:rPr>
              <a:t>    </a:t>
            </a:r>
            <a:r>
              <a:rPr lang="en-US" sz="1300" dirty="0" err="1">
                <a:solidFill>
                  <a:schemeClr val="tx1">
                    <a:alpha val="60000"/>
                  </a:schemeClr>
                </a:solidFill>
              </a:rPr>
              <a:t>ggplot</a:t>
            </a:r>
            <a:r>
              <a:rPr lang="en-US" sz="1300" dirty="0">
                <a:solidFill>
                  <a:schemeClr val="tx1">
                    <a:alpha val="60000"/>
                  </a:schemeClr>
                </a:solidFill>
              </a:rPr>
              <a:t>(</a:t>
            </a:r>
            <a:r>
              <a:rPr lang="en-US" sz="1300" dirty="0" err="1">
                <a:solidFill>
                  <a:schemeClr val="tx1">
                    <a:alpha val="60000"/>
                  </a:schemeClr>
                </a:solidFill>
              </a:rPr>
              <a:t>aes</a:t>
            </a:r>
            <a:r>
              <a:rPr lang="en-US" sz="1300" dirty="0">
                <a:solidFill>
                  <a:schemeClr val="tx1">
                    <a:alpha val="60000"/>
                  </a:schemeClr>
                </a:solidFill>
              </a:rPr>
              <a:t>(y=reorder(</a:t>
            </a:r>
            <a:r>
              <a:rPr lang="en-US" sz="1300" dirty="0" err="1">
                <a:solidFill>
                  <a:schemeClr val="tx1">
                    <a:alpha val="60000"/>
                  </a:schemeClr>
                </a:solidFill>
              </a:rPr>
              <a:t>countries,total_litres_of_pure_alcohol</a:t>
            </a:r>
            <a:r>
              <a:rPr lang="en-US" sz="1300" dirty="0">
                <a:solidFill>
                  <a:schemeClr val="tx1">
                    <a:alpha val="60000"/>
                  </a:schemeClr>
                </a:solidFill>
              </a:rPr>
              <a:t>),x=</a:t>
            </a:r>
            <a:r>
              <a:rPr lang="en-US" sz="1300" dirty="0" err="1">
                <a:solidFill>
                  <a:schemeClr val="tx1">
                    <a:alpha val="60000"/>
                  </a:schemeClr>
                </a:solidFill>
              </a:rPr>
              <a:t>total_litres_of_pure_alcohol,fill</a:t>
            </a:r>
            <a:r>
              <a:rPr lang="en-US" sz="1300" dirty="0">
                <a:solidFill>
                  <a:schemeClr val="tx1">
                    <a:alpha val="60000"/>
                  </a:schemeClr>
                </a:solidFill>
              </a:rPr>
              <a:t>=countries)) +</a:t>
            </a:r>
            <a:br>
              <a:rPr lang="en-US" sz="1300" dirty="0">
                <a:solidFill>
                  <a:schemeClr val="tx1">
                    <a:alpha val="60000"/>
                  </a:schemeClr>
                </a:solidFill>
              </a:rPr>
            </a:br>
            <a:r>
              <a:rPr lang="en-US" sz="1300" dirty="0">
                <a:solidFill>
                  <a:schemeClr val="tx1">
                    <a:alpha val="60000"/>
                  </a:schemeClr>
                </a:solidFill>
              </a:rPr>
              <a:t>      </a:t>
            </a:r>
            <a:r>
              <a:rPr lang="en-US" sz="1300" dirty="0" err="1">
                <a:solidFill>
                  <a:schemeClr val="tx1">
                    <a:alpha val="60000"/>
                  </a:schemeClr>
                </a:solidFill>
              </a:rPr>
              <a:t>geom_bar</a:t>
            </a:r>
            <a:r>
              <a:rPr lang="en-US" sz="1300" dirty="0">
                <a:solidFill>
                  <a:schemeClr val="tx1">
                    <a:alpha val="60000"/>
                  </a:schemeClr>
                </a:solidFill>
              </a:rPr>
              <a:t>(stat = '</a:t>
            </a:r>
            <a:r>
              <a:rPr lang="en-US" sz="1300" dirty="0" err="1">
                <a:solidFill>
                  <a:schemeClr val="tx1">
                    <a:alpha val="60000"/>
                  </a:schemeClr>
                </a:solidFill>
              </a:rPr>
              <a:t>identity',position</a:t>
            </a:r>
            <a:r>
              <a:rPr lang="en-US" sz="1300" dirty="0">
                <a:solidFill>
                  <a:schemeClr val="tx1">
                    <a:alpha val="60000"/>
                  </a:schemeClr>
                </a:solidFill>
              </a:rPr>
              <a:t>=</a:t>
            </a:r>
            <a:r>
              <a:rPr lang="en-US" sz="1300" dirty="0" err="1">
                <a:solidFill>
                  <a:schemeClr val="tx1">
                    <a:alpha val="60000"/>
                  </a:schemeClr>
                </a:solidFill>
              </a:rPr>
              <a:t>position_dodge</a:t>
            </a:r>
            <a:r>
              <a:rPr lang="en-US" sz="1300" dirty="0">
                <a:solidFill>
                  <a:schemeClr val="tx1">
                    <a:alpha val="60000"/>
                  </a:schemeClr>
                </a:solidFill>
              </a:rPr>
              <a:t>()) +</a:t>
            </a:r>
            <a:br>
              <a:rPr lang="en-US" sz="1300" dirty="0">
                <a:solidFill>
                  <a:schemeClr val="tx1">
                    <a:alpha val="60000"/>
                  </a:schemeClr>
                </a:solidFill>
              </a:rPr>
            </a:br>
            <a:r>
              <a:rPr lang="en-US" sz="1300" dirty="0">
                <a:solidFill>
                  <a:schemeClr val="tx1">
                    <a:alpha val="60000"/>
                  </a:schemeClr>
                </a:solidFill>
              </a:rPr>
              <a:t>      </a:t>
            </a:r>
            <a:r>
              <a:rPr lang="en-US" sz="1300" dirty="0" err="1">
                <a:solidFill>
                  <a:schemeClr val="tx1">
                    <a:alpha val="60000"/>
                  </a:schemeClr>
                </a:solidFill>
              </a:rPr>
              <a:t>geom_text</a:t>
            </a:r>
            <a:r>
              <a:rPr lang="en-US" sz="1300" dirty="0">
                <a:solidFill>
                  <a:schemeClr val="tx1">
                    <a:alpha val="60000"/>
                  </a:schemeClr>
                </a:solidFill>
              </a:rPr>
              <a:t>(</a:t>
            </a:r>
            <a:r>
              <a:rPr lang="en-US" sz="1300" dirty="0" err="1">
                <a:solidFill>
                  <a:schemeClr val="tx1">
                    <a:alpha val="60000"/>
                  </a:schemeClr>
                </a:solidFill>
              </a:rPr>
              <a:t>aes</a:t>
            </a:r>
            <a:r>
              <a:rPr lang="en-US" sz="1300" dirty="0">
                <a:solidFill>
                  <a:schemeClr val="tx1">
                    <a:alpha val="60000"/>
                  </a:schemeClr>
                </a:solidFill>
              </a:rPr>
              <a:t>(label=</a:t>
            </a:r>
            <a:r>
              <a:rPr lang="en-US" sz="1300" dirty="0" err="1">
                <a:solidFill>
                  <a:schemeClr val="tx1">
                    <a:alpha val="60000"/>
                  </a:schemeClr>
                </a:solidFill>
              </a:rPr>
              <a:t>total_litres_of_pure_alcohol</a:t>
            </a:r>
            <a:r>
              <a:rPr lang="en-US" sz="1300" dirty="0">
                <a:solidFill>
                  <a:schemeClr val="tx1">
                    <a:alpha val="60000"/>
                  </a:schemeClr>
                </a:solidFill>
              </a:rPr>
              <a:t>), </a:t>
            </a:r>
            <a:r>
              <a:rPr lang="en-US" sz="1300" dirty="0" err="1">
                <a:solidFill>
                  <a:schemeClr val="tx1">
                    <a:alpha val="60000"/>
                  </a:schemeClr>
                </a:solidFill>
              </a:rPr>
              <a:t>vjust</a:t>
            </a:r>
            <a:r>
              <a:rPr lang="en-US" sz="1300" dirty="0">
                <a:solidFill>
                  <a:schemeClr val="tx1">
                    <a:alpha val="60000"/>
                  </a:schemeClr>
                </a:solidFill>
              </a:rPr>
              <a:t>=1.0, color="black", </a:t>
            </a:r>
            <a:br>
              <a:rPr lang="en-US" sz="1300" dirty="0">
                <a:solidFill>
                  <a:schemeClr val="tx1">
                    <a:alpha val="60000"/>
                  </a:schemeClr>
                </a:solidFill>
              </a:rPr>
            </a:br>
            <a:r>
              <a:rPr lang="en-US" sz="1300" dirty="0">
                <a:solidFill>
                  <a:schemeClr val="tx1">
                    <a:alpha val="60000"/>
                  </a:schemeClr>
                </a:solidFill>
              </a:rPr>
              <a:t>            position = </a:t>
            </a:r>
            <a:r>
              <a:rPr lang="en-US" sz="1300" dirty="0" err="1">
                <a:solidFill>
                  <a:schemeClr val="tx1">
                    <a:alpha val="60000"/>
                  </a:schemeClr>
                </a:solidFill>
              </a:rPr>
              <a:t>position_dodge</a:t>
            </a:r>
            <a:r>
              <a:rPr lang="en-US" sz="1300" dirty="0">
                <a:solidFill>
                  <a:schemeClr val="tx1">
                    <a:alpha val="60000"/>
                  </a:schemeClr>
                </a:solidFill>
              </a:rPr>
              <a:t>(0.9), size=3.0) +</a:t>
            </a:r>
            <a:br>
              <a:rPr lang="en-US" sz="1300" dirty="0">
                <a:solidFill>
                  <a:schemeClr val="tx1">
                    <a:alpha val="60000"/>
                  </a:schemeClr>
                </a:solidFill>
              </a:rPr>
            </a:br>
            <a:r>
              <a:rPr lang="en-US" sz="1300" dirty="0">
                <a:solidFill>
                  <a:schemeClr val="tx1">
                    <a:alpha val="60000"/>
                  </a:schemeClr>
                </a:solidFill>
              </a:rPr>
              <a:t>      labs(x = ("Total Alcohol (liters) Consumed"),y = ("Country"),</a:t>
            </a:r>
            <a:br>
              <a:rPr lang="en-US" sz="1300" dirty="0">
                <a:solidFill>
                  <a:schemeClr val="tx1">
                    <a:alpha val="60000"/>
                  </a:schemeClr>
                </a:solidFill>
              </a:rPr>
            </a:br>
            <a:r>
              <a:rPr lang="en-US" sz="1300" dirty="0">
                <a:solidFill>
                  <a:schemeClr val="tx1">
                    <a:alpha val="60000"/>
                  </a:schemeClr>
                </a:solidFill>
              </a:rPr>
              <a:t>      title = ("Top 15 Countries in Alcohol Consumed (liters) in 2010 per Person")  )</a:t>
            </a:r>
            <a:br>
              <a:rPr lang="en-US" sz="1300" dirty="0">
                <a:solidFill>
                  <a:schemeClr val="tx1">
                    <a:alpha val="60000"/>
                  </a:schemeClr>
                </a:solidFill>
              </a:rPr>
            </a:br>
            <a:br>
              <a:rPr lang="en-US" sz="1300" dirty="0">
                <a:solidFill>
                  <a:schemeClr val="tx1">
                    <a:alpha val="60000"/>
                  </a:schemeClr>
                </a:solidFill>
              </a:rPr>
            </a:br>
            <a:r>
              <a:rPr lang="en-US" sz="1300" dirty="0" err="1">
                <a:solidFill>
                  <a:schemeClr val="tx1">
                    <a:alpha val="60000"/>
                  </a:schemeClr>
                </a:solidFill>
                <a:latin typeface="+mn-lt"/>
              </a:rPr>
              <a:t>theme_minimal</a:t>
            </a:r>
            <a:r>
              <a:rPr lang="en-US" sz="1300" dirty="0">
                <a:solidFill>
                  <a:schemeClr val="tx1">
                    <a:alpha val="60000"/>
                  </a:schemeClr>
                </a:solidFill>
                <a:latin typeface="+mn-lt"/>
              </a:rPr>
              <a:t>()</a:t>
            </a:r>
            <a:br>
              <a:rPr lang="en-US" sz="1400" dirty="0">
                <a:solidFill>
                  <a:schemeClr val="tx1">
                    <a:alpha val="60000"/>
                  </a:schemeClr>
                </a:solidFill>
                <a:latin typeface="Courier"/>
              </a:rPr>
            </a:br>
            <a:endParaRPr lang="en-US" sz="1300" b="1"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1" name="Content Placeholder 10" descr="Gatica-Project_ppt_files/figure-pptx/plot%20bar%20graph%20of%20top%2015%20alc%20consume-1.png">
            <a:extLst>
              <a:ext uri="{FF2B5EF4-FFF2-40B4-BE49-F238E27FC236}">
                <a16:creationId xmlns:a16="http://schemas.microsoft.com/office/drawing/2014/main" id="{B2BE8C84-814B-3247-81CD-6A6EFB747229}"/>
              </a:ext>
            </a:extLst>
          </p:cNvPr>
          <p:cNvPicPr>
            <a:picLocks noGrp="1" noChangeAspect="1"/>
          </p:cNvPicPr>
          <p:nvPr>
            <p:ph idx="1"/>
          </p:nvPr>
        </p:nvPicPr>
        <p:blipFill>
          <a:blip r:embed="rId2"/>
          <a:stretch>
            <a:fillRect/>
          </a:stretch>
        </p:blipFill>
        <p:spPr bwMode="auto">
          <a:xfrm>
            <a:off x="3612667" y="1019749"/>
            <a:ext cx="5216023" cy="5055228"/>
          </a:xfrm>
          <a:prstGeom prst="rect">
            <a:avLst/>
          </a:prstGeom>
          <a:noFill/>
        </p:spPr>
      </p:pic>
    </p:spTree>
    <p:extLst>
      <p:ext uri="{BB962C8B-B14F-4D97-AF65-F5344CB8AC3E}">
        <p14:creationId xmlns:p14="http://schemas.microsoft.com/office/powerpoint/2010/main" val="417951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87514" y="640623"/>
            <a:ext cx="3263497" cy="5576754"/>
          </a:xfrm>
        </p:spPr>
        <p:txBody>
          <a:bodyPr anchor="t">
            <a:normAutofit/>
          </a:bodyPr>
          <a:lstStyle/>
          <a:p>
            <a:pPr marL="0" lvl="0" indent="0">
              <a:lnSpc>
                <a:spcPct val="90000"/>
              </a:lnSpc>
              <a:spcBef>
                <a:spcPts val="3000"/>
              </a:spcBef>
              <a:buNone/>
            </a:pPr>
            <a:endParaRPr lang="en-US" sz="1300" b="1" dirty="0">
              <a:solidFill>
                <a:schemeClr val="tx1">
                  <a:alpha val="60000"/>
                </a:schemeClr>
              </a:solidFill>
            </a:endParaRPr>
          </a:p>
          <a:p>
            <a:pPr marL="0" lvl="0" indent="0">
              <a:lnSpc>
                <a:spcPct val="90000"/>
              </a:lnSpc>
              <a:spcBef>
                <a:spcPts val="3000"/>
              </a:spcBef>
              <a:buNone/>
            </a:pPr>
            <a:endParaRPr lang="en-US" sz="1300" b="1" dirty="0">
              <a:solidFill>
                <a:schemeClr val="tx1">
                  <a:alpha val="60000"/>
                </a:schemeClr>
              </a:solidFill>
            </a:endParaRPr>
          </a:p>
          <a:p>
            <a:pPr marL="0" lvl="0" indent="0">
              <a:lnSpc>
                <a:spcPct val="90000"/>
              </a:lnSpc>
              <a:spcBef>
                <a:spcPts val="3000"/>
              </a:spcBef>
              <a:buNone/>
            </a:pPr>
            <a:r>
              <a:rPr lang="en-US" sz="1300" b="1" dirty="0"/>
              <a:t>The bar graph shows the 15 countries with highest happiness score in 2010.</a:t>
            </a:r>
          </a:p>
          <a:p>
            <a:pPr marL="0" lvl="0" indent="0">
              <a:lnSpc>
                <a:spcPct val="90000"/>
              </a:lnSpc>
              <a:spcBef>
                <a:spcPts val="3000"/>
              </a:spcBef>
              <a:buNone/>
            </a:pPr>
            <a:r>
              <a:rPr lang="en-US" sz="1300" dirty="0">
                <a:solidFill>
                  <a:schemeClr val="tx1">
                    <a:alpha val="60000"/>
                  </a:schemeClr>
                </a:solidFill>
              </a:rPr>
              <a:t>head(alc_hfi_2010[order(-alc_hfi_2010$hf_score),],15) %&gt;%    </a:t>
            </a:r>
            <a:r>
              <a:rPr lang="en-US" sz="1300" dirty="0" err="1">
                <a:solidFill>
                  <a:schemeClr val="tx1">
                    <a:alpha val="60000"/>
                  </a:schemeClr>
                </a:solidFill>
              </a:rPr>
              <a:t>ggplot</a:t>
            </a:r>
            <a:r>
              <a:rPr lang="en-US" sz="1300" dirty="0">
                <a:solidFill>
                  <a:schemeClr val="tx1">
                    <a:alpha val="60000"/>
                  </a:schemeClr>
                </a:solidFill>
              </a:rPr>
              <a:t>(</a:t>
            </a:r>
            <a:r>
              <a:rPr lang="en-US" sz="1300" dirty="0" err="1">
                <a:solidFill>
                  <a:schemeClr val="tx1">
                    <a:alpha val="60000"/>
                  </a:schemeClr>
                </a:solidFill>
              </a:rPr>
              <a:t>aes</a:t>
            </a:r>
            <a:r>
              <a:rPr lang="en-US" sz="1300" dirty="0">
                <a:solidFill>
                  <a:schemeClr val="tx1">
                    <a:alpha val="60000"/>
                  </a:schemeClr>
                </a:solidFill>
              </a:rPr>
              <a:t>(y=reorder(</a:t>
            </a:r>
            <a:r>
              <a:rPr lang="en-US" sz="1300" dirty="0" err="1">
                <a:solidFill>
                  <a:schemeClr val="tx1">
                    <a:alpha val="60000"/>
                  </a:schemeClr>
                </a:solidFill>
              </a:rPr>
              <a:t>countries,hf_score</a:t>
            </a:r>
            <a:r>
              <a:rPr lang="en-US" sz="1300" dirty="0">
                <a:solidFill>
                  <a:schemeClr val="tx1">
                    <a:alpha val="60000"/>
                  </a:schemeClr>
                </a:solidFill>
              </a:rPr>
              <a:t>),x=</a:t>
            </a:r>
            <a:r>
              <a:rPr lang="en-US" sz="1300" dirty="0" err="1">
                <a:solidFill>
                  <a:schemeClr val="tx1">
                    <a:alpha val="60000"/>
                  </a:schemeClr>
                </a:solidFill>
              </a:rPr>
              <a:t>hf_score,fill</a:t>
            </a:r>
            <a:r>
              <a:rPr lang="en-US" sz="1300" dirty="0">
                <a:solidFill>
                  <a:schemeClr val="tx1">
                    <a:alpha val="60000"/>
                  </a:schemeClr>
                </a:solidFill>
              </a:rPr>
              <a:t>=countries)) +</a:t>
            </a:r>
            <a:br>
              <a:rPr lang="en-US" sz="1300" dirty="0">
                <a:solidFill>
                  <a:schemeClr val="tx1">
                    <a:alpha val="60000"/>
                  </a:schemeClr>
                </a:solidFill>
              </a:rPr>
            </a:br>
            <a:r>
              <a:rPr lang="en-US" sz="1300" dirty="0">
                <a:solidFill>
                  <a:schemeClr val="tx1">
                    <a:alpha val="60000"/>
                  </a:schemeClr>
                </a:solidFill>
              </a:rPr>
              <a:t>      </a:t>
            </a:r>
            <a:r>
              <a:rPr lang="en-US" sz="1300" dirty="0" err="1">
                <a:solidFill>
                  <a:schemeClr val="tx1">
                    <a:alpha val="60000"/>
                  </a:schemeClr>
                </a:solidFill>
              </a:rPr>
              <a:t>geom_bar</a:t>
            </a:r>
            <a:r>
              <a:rPr lang="en-US" sz="1300" dirty="0">
                <a:solidFill>
                  <a:schemeClr val="tx1">
                    <a:alpha val="60000"/>
                  </a:schemeClr>
                </a:solidFill>
              </a:rPr>
              <a:t>(stat = '</a:t>
            </a:r>
            <a:r>
              <a:rPr lang="en-US" sz="1300" dirty="0" err="1">
                <a:solidFill>
                  <a:schemeClr val="tx1">
                    <a:alpha val="60000"/>
                  </a:schemeClr>
                </a:solidFill>
              </a:rPr>
              <a:t>identity',position</a:t>
            </a:r>
            <a:r>
              <a:rPr lang="en-US" sz="1300" dirty="0">
                <a:solidFill>
                  <a:schemeClr val="tx1">
                    <a:alpha val="60000"/>
                  </a:schemeClr>
                </a:solidFill>
              </a:rPr>
              <a:t>=</a:t>
            </a:r>
            <a:r>
              <a:rPr lang="en-US" sz="1300" dirty="0" err="1">
                <a:solidFill>
                  <a:schemeClr val="tx1">
                    <a:alpha val="60000"/>
                  </a:schemeClr>
                </a:solidFill>
              </a:rPr>
              <a:t>position_dodge</a:t>
            </a:r>
            <a:r>
              <a:rPr lang="en-US" sz="1300" dirty="0">
                <a:solidFill>
                  <a:schemeClr val="tx1">
                    <a:alpha val="60000"/>
                  </a:schemeClr>
                </a:solidFill>
              </a:rPr>
              <a:t>()) +</a:t>
            </a:r>
            <a:br>
              <a:rPr lang="en-US" sz="1300" dirty="0">
                <a:solidFill>
                  <a:schemeClr val="tx1">
                    <a:alpha val="60000"/>
                  </a:schemeClr>
                </a:solidFill>
              </a:rPr>
            </a:br>
            <a:r>
              <a:rPr lang="en-US" sz="1300" dirty="0">
                <a:solidFill>
                  <a:schemeClr val="tx1">
                    <a:alpha val="60000"/>
                  </a:schemeClr>
                </a:solidFill>
              </a:rPr>
              <a:t>      </a:t>
            </a:r>
            <a:r>
              <a:rPr lang="en-US" sz="1300" dirty="0" err="1">
                <a:solidFill>
                  <a:schemeClr val="tx1">
                    <a:alpha val="60000"/>
                  </a:schemeClr>
                </a:solidFill>
              </a:rPr>
              <a:t>geom_text</a:t>
            </a:r>
            <a:r>
              <a:rPr lang="en-US" sz="1300" dirty="0">
                <a:solidFill>
                  <a:schemeClr val="tx1">
                    <a:alpha val="60000"/>
                  </a:schemeClr>
                </a:solidFill>
              </a:rPr>
              <a:t>(</a:t>
            </a:r>
            <a:r>
              <a:rPr lang="en-US" sz="1300" dirty="0" err="1">
                <a:solidFill>
                  <a:schemeClr val="tx1">
                    <a:alpha val="60000"/>
                  </a:schemeClr>
                </a:solidFill>
              </a:rPr>
              <a:t>aes</a:t>
            </a:r>
            <a:r>
              <a:rPr lang="en-US" sz="1300" dirty="0">
                <a:solidFill>
                  <a:schemeClr val="tx1">
                    <a:alpha val="60000"/>
                  </a:schemeClr>
                </a:solidFill>
              </a:rPr>
              <a:t>(label=</a:t>
            </a:r>
            <a:r>
              <a:rPr lang="en-US" sz="1300" dirty="0" err="1">
                <a:solidFill>
                  <a:schemeClr val="tx1">
                    <a:alpha val="60000"/>
                  </a:schemeClr>
                </a:solidFill>
              </a:rPr>
              <a:t>hf_score</a:t>
            </a:r>
            <a:r>
              <a:rPr lang="en-US" sz="1300" dirty="0">
                <a:solidFill>
                  <a:schemeClr val="tx1">
                    <a:alpha val="60000"/>
                  </a:schemeClr>
                </a:solidFill>
              </a:rPr>
              <a:t>), </a:t>
            </a:r>
            <a:r>
              <a:rPr lang="en-US" sz="1300" dirty="0" err="1">
                <a:solidFill>
                  <a:schemeClr val="tx1">
                    <a:alpha val="60000"/>
                  </a:schemeClr>
                </a:solidFill>
              </a:rPr>
              <a:t>vjust</a:t>
            </a:r>
            <a:r>
              <a:rPr lang="en-US" sz="1300" dirty="0">
                <a:solidFill>
                  <a:schemeClr val="tx1">
                    <a:alpha val="60000"/>
                  </a:schemeClr>
                </a:solidFill>
              </a:rPr>
              <a:t>=1.0, color="black", </a:t>
            </a:r>
            <a:br>
              <a:rPr lang="en-US" sz="1300" dirty="0">
                <a:solidFill>
                  <a:schemeClr val="tx1">
                    <a:alpha val="60000"/>
                  </a:schemeClr>
                </a:solidFill>
              </a:rPr>
            </a:br>
            <a:r>
              <a:rPr lang="en-US" sz="1300" dirty="0">
                <a:solidFill>
                  <a:schemeClr val="tx1">
                    <a:alpha val="60000"/>
                  </a:schemeClr>
                </a:solidFill>
              </a:rPr>
              <a:t>            position = </a:t>
            </a:r>
            <a:r>
              <a:rPr lang="en-US" sz="1300" dirty="0" err="1">
                <a:solidFill>
                  <a:schemeClr val="tx1">
                    <a:alpha val="60000"/>
                  </a:schemeClr>
                </a:solidFill>
              </a:rPr>
              <a:t>position_dodge</a:t>
            </a:r>
            <a:r>
              <a:rPr lang="en-US" sz="1300" dirty="0">
                <a:solidFill>
                  <a:schemeClr val="tx1">
                    <a:alpha val="60000"/>
                  </a:schemeClr>
                </a:solidFill>
              </a:rPr>
              <a:t>(0.9), size=3.0) +</a:t>
            </a:r>
            <a:br>
              <a:rPr lang="en-US" sz="1300" dirty="0">
                <a:solidFill>
                  <a:schemeClr val="tx1">
                    <a:alpha val="60000"/>
                  </a:schemeClr>
                </a:solidFill>
              </a:rPr>
            </a:br>
            <a:r>
              <a:rPr lang="en-US" sz="1300" dirty="0">
                <a:solidFill>
                  <a:schemeClr val="tx1">
                    <a:alpha val="60000"/>
                  </a:schemeClr>
                </a:solidFill>
              </a:rPr>
              <a:t>      labs(x = ("Happiness Factor Rank"),y = ("Country"),</a:t>
            </a:r>
            <a:br>
              <a:rPr lang="en-US" sz="1300" dirty="0">
                <a:solidFill>
                  <a:schemeClr val="tx1">
                    <a:alpha val="60000"/>
                  </a:schemeClr>
                </a:solidFill>
              </a:rPr>
            </a:br>
            <a:r>
              <a:rPr lang="en-US" sz="1300" dirty="0">
                <a:solidFill>
                  <a:schemeClr val="tx1">
                    <a:alpha val="60000"/>
                  </a:schemeClr>
                </a:solidFill>
              </a:rPr>
              <a:t>      title = ("Top 15 Countries Happiness Factor Score")  )</a:t>
            </a:r>
          </a:p>
          <a:p>
            <a:pPr marL="0" lvl="0" indent="0">
              <a:lnSpc>
                <a:spcPct val="90000"/>
              </a:lnSpc>
              <a:spcBef>
                <a:spcPts val="3000"/>
              </a:spcBef>
              <a:buNone/>
            </a:pPr>
            <a:r>
              <a:rPr lang="en-US" sz="1300" dirty="0" err="1">
                <a:solidFill>
                  <a:schemeClr val="tx1">
                    <a:alpha val="60000"/>
                  </a:schemeClr>
                </a:solidFill>
              </a:rPr>
              <a:t>theme_minimal</a:t>
            </a:r>
            <a:r>
              <a:rPr lang="en-US" sz="1300" dirty="0">
                <a:solidFill>
                  <a:schemeClr val="tx1">
                    <a:alpha val="60000"/>
                  </a:schemeClr>
                </a:solidFill>
              </a:rPr>
              <a:t>()</a:t>
            </a:r>
          </a:p>
        </p:txBody>
      </p:sp>
      <p:pic>
        <p:nvPicPr>
          <p:cNvPr id="6" name="Picture 5" descr="Gatica-Project_ppt_files/figure-pptx/unnamed-chunk-3-1.png">
            <a:extLst>
              <a:ext uri="{FF2B5EF4-FFF2-40B4-BE49-F238E27FC236}">
                <a16:creationId xmlns:a16="http://schemas.microsoft.com/office/drawing/2014/main" id="{6F4661F9-7F75-3B41-BE72-5F6A7029C400}"/>
              </a:ext>
            </a:extLst>
          </p:cNvPr>
          <p:cNvPicPr>
            <a:picLocks noGrp="1" noChangeAspect="1"/>
          </p:cNvPicPr>
          <p:nvPr/>
        </p:nvPicPr>
        <p:blipFill>
          <a:blip r:embed="rId2"/>
          <a:stretch>
            <a:fillRect/>
          </a:stretch>
        </p:blipFill>
        <p:spPr bwMode="auto">
          <a:xfrm>
            <a:off x="3689156" y="1526627"/>
            <a:ext cx="5086982"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87514" y="2354317"/>
            <a:ext cx="3263497" cy="3863060"/>
          </a:xfrm>
        </p:spPr>
        <p:txBody>
          <a:bodyPr anchor="t">
            <a:normAutofit/>
          </a:bodyPr>
          <a:lstStyle/>
          <a:p>
            <a:pPr marL="0" lvl="0" indent="0">
              <a:lnSpc>
                <a:spcPct val="90000"/>
              </a:lnSpc>
              <a:spcBef>
                <a:spcPts val="3000"/>
              </a:spcBef>
              <a:buNone/>
            </a:pPr>
            <a:endParaRPr lang="en-US" sz="1300" b="1" dirty="0">
              <a:solidFill>
                <a:schemeClr val="tx1">
                  <a:alpha val="60000"/>
                </a:schemeClr>
              </a:solidFill>
            </a:endParaRPr>
          </a:p>
          <a:p>
            <a:pPr marL="0" lvl="0" indent="0">
              <a:lnSpc>
                <a:spcPct val="90000"/>
              </a:lnSpc>
              <a:spcBef>
                <a:spcPts val="3000"/>
              </a:spcBef>
              <a:buNone/>
            </a:pPr>
            <a:endParaRPr lang="en-US" sz="1300" b="1" dirty="0">
              <a:solidFill>
                <a:schemeClr val="tx1">
                  <a:alpha val="60000"/>
                </a:schemeClr>
              </a:solidFill>
            </a:endParaRPr>
          </a:p>
          <a:p>
            <a:pPr marL="0" lvl="0" indent="0">
              <a:lnSpc>
                <a:spcPct val="90000"/>
              </a:lnSpc>
              <a:spcBef>
                <a:spcPts val="3000"/>
              </a:spcBef>
              <a:buNone/>
            </a:pPr>
            <a:endParaRPr lang="en-US" sz="1300" dirty="0">
              <a:solidFill>
                <a:schemeClr val="tx1">
                  <a:alpha val="60000"/>
                </a:schemeClr>
              </a:solidFill>
            </a:endParaRPr>
          </a:p>
        </p:txBody>
      </p:sp>
      <p:sp>
        <p:nvSpPr>
          <p:cNvPr id="7" name="Title 1">
            <a:extLst>
              <a:ext uri="{FF2B5EF4-FFF2-40B4-BE49-F238E27FC236}">
                <a16:creationId xmlns:a16="http://schemas.microsoft.com/office/drawing/2014/main" id="{F4522BBD-DD17-0B45-888F-E8FA1872291E}"/>
              </a:ext>
            </a:extLst>
          </p:cNvPr>
          <p:cNvSpPr>
            <a:spLocks noGrp="1"/>
          </p:cNvSpPr>
          <p:nvPr>
            <p:ph type="title"/>
          </p:nvPr>
        </p:nvSpPr>
        <p:spPr>
          <a:xfrm>
            <a:off x="304385" y="285147"/>
            <a:ext cx="2992869" cy="1522632"/>
          </a:xfrm>
        </p:spPr>
        <p:txBody>
          <a:bodyPr>
            <a:noAutofit/>
          </a:bodyPr>
          <a:lstStyle/>
          <a:p>
            <a:pPr marL="0" lvl="0" indent="0">
              <a:buNone/>
            </a:pPr>
            <a:r>
              <a:rPr lang="en-US" sz="4000" dirty="0"/>
              <a:t>Statistical Output</a:t>
            </a:r>
            <a:endParaRPr sz="4000" dirty="0"/>
          </a:p>
        </p:txBody>
      </p:sp>
      <p:sp>
        <p:nvSpPr>
          <p:cNvPr id="9" name="Content Placeholder 2">
            <a:extLst>
              <a:ext uri="{FF2B5EF4-FFF2-40B4-BE49-F238E27FC236}">
                <a16:creationId xmlns:a16="http://schemas.microsoft.com/office/drawing/2014/main" id="{825DB241-51BA-9143-88A1-98C82B31EE94}"/>
              </a:ext>
            </a:extLst>
          </p:cNvPr>
          <p:cNvSpPr txBox="1">
            <a:spLocks/>
          </p:cNvSpPr>
          <p:nvPr/>
        </p:nvSpPr>
        <p:spPr>
          <a:xfrm>
            <a:off x="457200" y="1600200"/>
            <a:ext cx="2840054" cy="48216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000"/>
              </a:spcBef>
              <a:buFont typeface="Arial"/>
              <a:buNone/>
            </a:pPr>
            <a:r>
              <a:rPr lang="en-US" sz="1500" dirty="0"/>
              <a:t>An initial glance at the scatterplot below does show a possible linear correlation between the happiness factor and the total alcohol consumed (liters) per person. The plots are widespread and are not tightly packed. The relationship looks linear and we can quantify the strength of the relationship with the correlation coefficient.</a:t>
            </a:r>
          </a:p>
          <a:p>
            <a:pPr marL="0" indent="0">
              <a:spcBef>
                <a:spcPts val="3000"/>
              </a:spcBef>
              <a:buFont typeface="Arial"/>
              <a:buNone/>
            </a:pPr>
            <a:r>
              <a:rPr lang="en-US" sz="1300" dirty="0" err="1">
                <a:solidFill>
                  <a:schemeClr val="tx1">
                    <a:alpha val="60000"/>
                  </a:schemeClr>
                </a:solidFill>
              </a:rPr>
              <a:t>ggplot</a:t>
            </a:r>
            <a:r>
              <a:rPr lang="en-US" sz="1300" dirty="0">
                <a:solidFill>
                  <a:schemeClr val="tx1">
                    <a:alpha val="60000"/>
                  </a:schemeClr>
                </a:solidFill>
              </a:rPr>
              <a:t>(data = alc_hfi_2010, </a:t>
            </a:r>
            <a:r>
              <a:rPr lang="en-US" sz="1300" dirty="0" err="1">
                <a:solidFill>
                  <a:schemeClr val="tx1">
                    <a:alpha val="60000"/>
                  </a:schemeClr>
                </a:solidFill>
              </a:rPr>
              <a:t>aes</a:t>
            </a:r>
            <a:r>
              <a:rPr lang="en-US" sz="1300" dirty="0">
                <a:solidFill>
                  <a:schemeClr val="tx1">
                    <a:alpha val="60000"/>
                  </a:schemeClr>
                </a:solidFill>
              </a:rPr>
              <a:t>(x = </a:t>
            </a:r>
            <a:r>
              <a:rPr lang="en-US" sz="1300" dirty="0" err="1">
                <a:solidFill>
                  <a:schemeClr val="tx1">
                    <a:alpha val="60000"/>
                  </a:schemeClr>
                </a:solidFill>
              </a:rPr>
              <a:t>hf_score</a:t>
            </a:r>
            <a:r>
              <a:rPr lang="en-US" sz="1300" dirty="0">
                <a:solidFill>
                  <a:schemeClr val="tx1">
                    <a:alpha val="60000"/>
                  </a:schemeClr>
                </a:solidFill>
              </a:rPr>
              <a:t>, y = </a:t>
            </a:r>
            <a:r>
              <a:rPr lang="en-US" sz="1300" dirty="0" err="1">
                <a:solidFill>
                  <a:schemeClr val="tx1">
                    <a:alpha val="60000"/>
                  </a:schemeClr>
                </a:solidFill>
              </a:rPr>
              <a:t>total_litres_of_pure_alcohol</a:t>
            </a:r>
            <a:r>
              <a:rPr lang="en-US" sz="1300" dirty="0">
                <a:solidFill>
                  <a:schemeClr val="tx1">
                    <a:alpha val="60000"/>
                  </a:schemeClr>
                </a:solidFill>
              </a:rPr>
              <a:t>)) + </a:t>
            </a:r>
            <a:r>
              <a:rPr lang="en-US" sz="1300" dirty="0" err="1">
                <a:solidFill>
                  <a:schemeClr val="tx1">
                    <a:alpha val="60000"/>
                  </a:schemeClr>
                </a:solidFill>
              </a:rPr>
              <a:t>geom_point</a:t>
            </a:r>
            <a:r>
              <a:rPr lang="en-US" sz="1300" dirty="0">
                <a:solidFill>
                  <a:schemeClr val="tx1">
                    <a:alpha val="60000"/>
                  </a:schemeClr>
                </a:solidFill>
              </a:rPr>
              <a:t>() +</a:t>
            </a:r>
            <a:br>
              <a:rPr lang="en-US" sz="1300" dirty="0">
                <a:solidFill>
                  <a:schemeClr val="tx1">
                    <a:alpha val="60000"/>
                  </a:schemeClr>
                </a:solidFill>
              </a:rPr>
            </a:br>
            <a:r>
              <a:rPr lang="en-US" sz="1300" dirty="0">
                <a:solidFill>
                  <a:schemeClr val="tx1">
                    <a:alpha val="60000"/>
                  </a:schemeClr>
                </a:solidFill>
              </a:rPr>
              <a:t>  labs(x = ("Happiness Factor Score"),y = ("Total Alcohol Consumed"))</a:t>
            </a:r>
          </a:p>
          <a:p>
            <a:pPr marL="0" indent="0">
              <a:spcBef>
                <a:spcPts val="3000"/>
              </a:spcBef>
              <a:buNone/>
            </a:pPr>
            <a:r>
              <a:rPr lang="en-US" sz="1300" dirty="0" err="1">
                <a:solidFill>
                  <a:schemeClr val="tx1">
                    <a:alpha val="60000"/>
                  </a:schemeClr>
                </a:solidFill>
              </a:rPr>
              <a:t>theme_minimal</a:t>
            </a:r>
            <a:r>
              <a:rPr lang="en-US" sz="1300" dirty="0">
                <a:solidFill>
                  <a:schemeClr val="tx1">
                    <a:alpha val="60000"/>
                  </a:schemeClr>
                </a:solidFill>
              </a:rPr>
              <a:t>()</a:t>
            </a:r>
          </a:p>
          <a:p>
            <a:pPr marL="0" indent="0">
              <a:spcBef>
                <a:spcPts val="3000"/>
              </a:spcBef>
              <a:buFont typeface="Arial"/>
              <a:buNone/>
            </a:pPr>
            <a:endParaRPr lang="en-US" sz="1300" dirty="0"/>
          </a:p>
        </p:txBody>
      </p:sp>
      <p:pic>
        <p:nvPicPr>
          <p:cNvPr id="11" name="Picture 10" descr="Gatica-Project_ppt_files/figure-pptx/unnamed-chunk-4-1.png">
            <a:extLst>
              <a:ext uri="{FF2B5EF4-FFF2-40B4-BE49-F238E27FC236}">
                <a16:creationId xmlns:a16="http://schemas.microsoft.com/office/drawing/2014/main" id="{B2C63948-471E-C649-9D44-82C5A26CA88C}"/>
              </a:ext>
            </a:extLst>
          </p:cNvPr>
          <p:cNvPicPr>
            <a:picLocks noGrp="1" noChangeAspect="1"/>
          </p:cNvPicPr>
          <p:nvPr/>
        </p:nvPicPr>
        <p:blipFill>
          <a:blip r:embed="rId2"/>
          <a:stretch>
            <a:fillRect/>
          </a:stretch>
        </p:blipFill>
        <p:spPr bwMode="auto">
          <a:xfrm>
            <a:off x="3601639" y="1168400"/>
            <a:ext cx="5389546" cy="4521200"/>
          </a:xfrm>
          <a:prstGeom prst="rect">
            <a:avLst/>
          </a:prstGeom>
          <a:noFill/>
          <a:ln w="9525">
            <a:noFill/>
            <a:headEnd/>
            <a:tailEnd/>
          </a:ln>
        </p:spPr>
      </p:pic>
    </p:spTree>
    <p:extLst>
      <p:ext uri="{BB962C8B-B14F-4D97-AF65-F5344CB8AC3E}">
        <p14:creationId xmlns:p14="http://schemas.microsoft.com/office/powerpoint/2010/main" val="400190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 name="Freeform: Shape 9">
            <a:extLst>
              <a:ext uri="{FF2B5EF4-FFF2-40B4-BE49-F238E27FC236}">
                <a16:creationId xmlns:a16="http://schemas.microsoft.com/office/drawing/2014/main" id="{3495F9CF-036E-4FA4-A4CB-DA479B20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AD4290-1EE1-44F4-95C2-68AB19DD2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069" y="0"/>
            <a:ext cx="250631" cy="6858000"/>
          </a:xfrm>
          <a:custGeom>
            <a:avLst/>
            <a:gdLst>
              <a:gd name="connsiteX0" fmla="*/ 189795 w 334174"/>
              <a:gd name="connsiteY0" fmla="*/ 0 h 6858000"/>
              <a:gd name="connsiteX1" fmla="*/ 334174 w 334174"/>
              <a:gd name="connsiteY1" fmla="*/ 0 h 6858000"/>
              <a:gd name="connsiteX2" fmla="*/ 329135 w 334174"/>
              <a:gd name="connsiteY2" fmla="*/ 66675 h 6858000"/>
              <a:gd name="connsiteX3" fmla="*/ 320737 w 334174"/>
              <a:gd name="connsiteY3" fmla="*/ 122237 h 6858000"/>
              <a:gd name="connsiteX4" fmla="*/ 310660 w 334174"/>
              <a:gd name="connsiteY4" fmla="*/ 174625 h 6858000"/>
              <a:gd name="connsiteX5" fmla="*/ 293864 w 334174"/>
              <a:gd name="connsiteY5" fmla="*/ 217487 h 6858000"/>
              <a:gd name="connsiteX6" fmla="*/ 277068 w 334174"/>
              <a:gd name="connsiteY6" fmla="*/ 260350 h 6858000"/>
              <a:gd name="connsiteX7" fmla="*/ 256913 w 334174"/>
              <a:gd name="connsiteY7" fmla="*/ 296862 h 6858000"/>
              <a:gd name="connsiteX8" fmla="*/ 236758 w 334174"/>
              <a:gd name="connsiteY8" fmla="*/ 334962 h 6858000"/>
              <a:gd name="connsiteX9" fmla="*/ 218282 w 334174"/>
              <a:gd name="connsiteY9" fmla="*/ 369887 h 6858000"/>
              <a:gd name="connsiteX10" fmla="*/ 199806 w 334174"/>
              <a:gd name="connsiteY10" fmla="*/ 409575 h 6858000"/>
              <a:gd name="connsiteX11" fmla="*/ 183011 w 334174"/>
              <a:gd name="connsiteY11" fmla="*/ 450850 h 6858000"/>
              <a:gd name="connsiteX12" fmla="*/ 167894 w 334174"/>
              <a:gd name="connsiteY12" fmla="*/ 496887 h 6858000"/>
              <a:gd name="connsiteX13" fmla="*/ 156137 w 334174"/>
              <a:gd name="connsiteY13" fmla="*/ 546100 h 6858000"/>
              <a:gd name="connsiteX14" fmla="*/ 147738 w 334174"/>
              <a:gd name="connsiteY14" fmla="*/ 606425 h 6858000"/>
              <a:gd name="connsiteX15" fmla="*/ 144379 w 334174"/>
              <a:gd name="connsiteY15" fmla="*/ 673100 h 6858000"/>
              <a:gd name="connsiteX16" fmla="*/ 147738 w 334174"/>
              <a:gd name="connsiteY16" fmla="*/ 744537 h 6858000"/>
              <a:gd name="connsiteX17" fmla="*/ 156137 w 334174"/>
              <a:gd name="connsiteY17" fmla="*/ 801687 h 6858000"/>
              <a:gd name="connsiteX18" fmla="*/ 167894 w 334174"/>
              <a:gd name="connsiteY18" fmla="*/ 854075 h 6858000"/>
              <a:gd name="connsiteX19" fmla="*/ 183011 w 334174"/>
              <a:gd name="connsiteY19" fmla="*/ 901700 h 6858000"/>
              <a:gd name="connsiteX20" fmla="*/ 199806 w 334174"/>
              <a:gd name="connsiteY20" fmla="*/ 942975 h 6858000"/>
              <a:gd name="connsiteX21" fmla="*/ 219962 w 334174"/>
              <a:gd name="connsiteY21" fmla="*/ 981075 h 6858000"/>
              <a:gd name="connsiteX22" fmla="*/ 240117 w 334174"/>
              <a:gd name="connsiteY22" fmla="*/ 1017587 h 6858000"/>
              <a:gd name="connsiteX23" fmla="*/ 260272 w 334174"/>
              <a:gd name="connsiteY23" fmla="*/ 1055687 h 6858000"/>
              <a:gd name="connsiteX24" fmla="*/ 278747 w 334174"/>
              <a:gd name="connsiteY24" fmla="*/ 1095375 h 6858000"/>
              <a:gd name="connsiteX25" fmla="*/ 297223 w 334174"/>
              <a:gd name="connsiteY25" fmla="*/ 1136650 h 6858000"/>
              <a:gd name="connsiteX26" fmla="*/ 312339 w 334174"/>
              <a:gd name="connsiteY26" fmla="*/ 1182687 h 6858000"/>
              <a:gd name="connsiteX27" fmla="*/ 322417 w 334174"/>
              <a:gd name="connsiteY27" fmla="*/ 1235075 h 6858000"/>
              <a:gd name="connsiteX28" fmla="*/ 332494 w 334174"/>
              <a:gd name="connsiteY28" fmla="*/ 1295400 h 6858000"/>
              <a:gd name="connsiteX29" fmla="*/ 334174 w 334174"/>
              <a:gd name="connsiteY29" fmla="*/ 1363662 h 6858000"/>
              <a:gd name="connsiteX30" fmla="*/ 332494 w 334174"/>
              <a:gd name="connsiteY30" fmla="*/ 1431925 h 6858000"/>
              <a:gd name="connsiteX31" fmla="*/ 322417 w 334174"/>
              <a:gd name="connsiteY31" fmla="*/ 1492250 h 6858000"/>
              <a:gd name="connsiteX32" fmla="*/ 312339 w 334174"/>
              <a:gd name="connsiteY32" fmla="*/ 1544637 h 6858000"/>
              <a:gd name="connsiteX33" fmla="*/ 297223 w 334174"/>
              <a:gd name="connsiteY33" fmla="*/ 1589087 h 6858000"/>
              <a:gd name="connsiteX34" fmla="*/ 278747 w 334174"/>
              <a:gd name="connsiteY34" fmla="*/ 1631950 h 6858000"/>
              <a:gd name="connsiteX35" fmla="*/ 260272 w 334174"/>
              <a:gd name="connsiteY35" fmla="*/ 1671637 h 6858000"/>
              <a:gd name="connsiteX36" fmla="*/ 240117 w 334174"/>
              <a:gd name="connsiteY36" fmla="*/ 1708150 h 6858000"/>
              <a:gd name="connsiteX37" fmla="*/ 219962 w 334174"/>
              <a:gd name="connsiteY37" fmla="*/ 1743075 h 6858000"/>
              <a:gd name="connsiteX38" fmla="*/ 199806 w 334174"/>
              <a:gd name="connsiteY38" fmla="*/ 1782762 h 6858000"/>
              <a:gd name="connsiteX39" fmla="*/ 183011 w 334174"/>
              <a:gd name="connsiteY39" fmla="*/ 1824037 h 6858000"/>
              <a:gd name="connsiteX40" fmla="*/ 167894 w 334174"/>
              <a:gd name="connsiteY40" fmla="*/ 1870075 h 6858000"/>
              <a:gd name="connsiteX41" fmla="*/ 156137 w 334174"/>
              <a:gd name="connsiteY41" fmla="*/ 1922462 h 6858000"/>
              <a:gd name="connsiteX42" fmla="*/ 147738 w 334174"/>
              <a:gd name="connsiteY42" fmla="*/ 1982787 h 6858000"/>
              <a:gd name="connsiteX43" fmla="*/ 144379 w 334174"/>
              <a:gd name="connsiteY43" fmla="*/ 2051050 h 6858000"/>
              <a:gd name="connsiteX44" fmla="*/ 147738 w 334174"/>
              <a:gd name="connsiteY44" fmla="*/ 2119312 h 6858000"/>
              <a:gd name="connsiteX45" fmla="*/ 156137 w 334174"/>
              <a:gd name="connsiteY45" fmla="*/ 2179637 h 6858000"/>
              <a:gd name="connsiteX46" fmla="*/ 167894 w 334174"/>
              <a:gd name="connsiteY46" fmla="*/ 2232025 h 6858000"/>
              <a:gd name="connsiteX47" fmla="*/ 183011 w 334174"/>
              <a:gd name="connsiteY47" fmla="*/ 2278062 h 6858000"/>
              <a:gd name="connsiteX48" fmla="*/ 199806 w 334174"/>
              <a:gd name="connsiteY48" fmla="*/ 2319337 h 6858000"/>
              <a:gd name="connsiteX49" fmla="*/ 219962 w 334174"/>
              <a:gd name="connsiteY49" fmla="*/ 2359025 h 6858000"/>
              <a:gd name="connsiteX50" fmla="*/ 240117 w 334174"/>
              <a:gd name="connsiteY50" fmla="*/ 2395537 h 6858000"/>
              <a:gd name="connsiteX51" fmla="*/ 260272 w 334174"/>
              <a:gd name="connsiteY51" fmla="*/ 2433637 h 6858000"/>
              <a:gd name="connsiteX52" fmla="*/ 278747 w 334174"/>
              <a:gd name="connsiteY52" fmla="*/ 2471737 h 6858000"/>
              <a:gd name="connsiteX53" fmla="*/ 297223 w 334174"/>
              <a:gd name="connsiteY53" fmla="*/ 2513012 h 6858000"/>
              <a:gd name="connsiteX54" fmla="*/ 312339 w 334174"/>
              <a:gd name="connsiteY54" fmla="*/ 2560637 h 6858000"/>
              <a:gd name="connsiteX55" fmla="*/ 322417 w 334174"/>
              <a:gd name="connsiteY55" fmla="*/ 2613025 h 6858000"/>
              <a:gd name="connsiteX56" fmla="*/ 332494 w 334174"/>
              <a:gd name="connsiteY56" fmla="*/ 2671762 h 6858000"/>
              <a:gd name="connsiteX57" fmla="*/ 334174 w 334174"/>
              <a:gd name="connsiteY57" fmla="*/ 2741612 h 6858000"/>
              <a:gd name="connsiteX58" fmla="*/ 332494 w 334174"/>
              <a:gd name="connsiteY58" fmla="*/ 2809875 h 6858000"/>
              <a:gd name="connsiteX59" fmla="*/ 322417 w 334174"/>
              <a:gd name="connsiteY59" fmla="*/ 2868612 h 6858000"/>
              <a:gd name="connsiteX60" fmla="*/ 312339 w 334174"/>
              <a:gd name="connsiteY60" fmla="*/ 2922587 h 6858000"/>
              <a:gd name="connsiteX61" fmla="*/ 297223 w 334174"/>
              <a:gd name="connsiteY61" fmla="*/ 2967037 h 6858000"/>
              <a:gd name="connsiteX62" fmla="*/ 278747 w 334174"/>
              <a:gd name="connsiteY62" fmla="*/ 3009900 h 6858000"/>
              <a:gd name="connsiteX63" fmla="*/ 260272 w 334174"/>
              <a:gd name="connsiteY63" fmla="*/ 3046412 h 6858000"/>
              <a:gd name="connsiteX64" fmla="*/ 240117 w 334174"/>
              <a:gd name="connsiteY64" fmla="*/ 3084512 h 6858000"/>
              <a:gd name="connsiteX65" fmla="*/ 219962 w 334174"/>
              <a:gd name="connsiteY65" fmla="*/ 3121025 h 6858000"/>
              <a:gd name="connsiteX66" fmla="*/ 199806 w 334174"/>
              <a:gd name="connsiteY66" fmla="*/ 3160712 h 6858000"/>
              <a:gd name="connsiteX67" fmla="*/ 183011 w 334174"/>
              <a:gd name="connsiteY67" fmla="*/ 3201987 h 6858000"/>
              <a:gd name="connsiteX68" fmla="*/ 167894 w 334174"/>
              <a:gd name="connsiteY68" fmla="*/ 3248025 h 6858000"/>
              <a:gd name="connsiteX69" fmla="*/ 156137 w 334174"/>
              <a:gd name="connsiteY69" fmla="*/ 3300412 h 6858000"/>
              <a:gd name="connsiteX70" fmla="*/ 147738 w 334174"/>
              <a:gd name="connsiteY70" fmla="*/ 3360737 h 6858000"/>
              <a:gd name="connsiteX71" fmla="*/ 144379 w 334174"/>
              <a:gd name="connsiteY71" fmla="*/ 3427412 h 6858000"/>
              <a:gd name="connsiteX72" fmla="*/ 147738 w 334174"/>
              <a:gd name="connsiteY72" fmla="*/ 3497262 h 6858000"/>
              <a:gd name="connsiteX73" fmla="*/ 156137 w 334174"/>
              <a:gd name="connsiteY73" fmla="*/ 3557587 h 6858000"/>
              <a:gd name="connsiteX74" fmla="*/ 167894 w 334174"/>
              <a:gd name="connsiteY74" fmla="*/ 3609975 h 6858000"/>
              <a:gd name="connsiteX75" fmla="*/ 183011 w 334174"/>
              <a:gd name="connsiteY75" fmla="*/ 3656012 h 6858000"/>
              <a:gd name="connsiteX76" fmla="*/ 199806 w 334174"/>
              <a:gd name="connsiteY76" fmla="*/ 3697287 h 6858000"/>
              <a:gd name="connsiteX77" fmla="*/ 219962 w 334174"/>
              <a:gd name="connsiteY77" fmla="*/ 3736975 h 6858000"/>
              <a:gd name="connsiteX78" fmla="*/ 260272 w 334174"/>
              <a:gd name="connsiteY78" fmla="*/ 3811587 h 6858000"/>
              <a:gd name="connsiteX79" fmla="*/ 278747 w 334174"/>
              <a:gd name="connsiteY79" fmla="*/ 3848100 h 6858000"/>
              <a:gd name="connsiteX80" fmla="*/ 297223 w 334174"/>
              <a:gd name="connsiteY80" fmla="*/ 3890962 h 6858000"/>
              <a:gd name="connsiteX81" fmla="*/ 312339 w 334174"/>
              <a:gd name="connsiteY81" fmla="*/ 3935412 h 6858000"/>
              <a:gd name="connsiteX82" fmla="*/ 322417 w 334174"/>
              <a:gd name="connsiteY82" fmla="*/ 3987800 h 6858000"/>
              <a:gd name="connsiteX83" fmla="*/ 332494 w 334174"/>
              <a:gd name="connsiteY83" fmla="*/ 4048125 h 6858000"/>
              <a:gd name="connsiteX84" fmla="*/ 334174 w 334174"/>
              <a:gd name="connsiteY84" fmla="*/ 4116387 h 6858000"/>
              <a:gd name="connsiteX85" fmla="*/ 332494 w 334174"/>
              <a:gd name="connsiteY85" fmla="*/ 4186237 h 6858000"/>
              <a:gd name="connsiteX86" fmla="*/ 322417 w 334174"/>
              <a:gd name="connsiteY86" fmla="*/ 4244975 h 6858000"/>
              <a:gd name="connsiteX87" fmla="*/ 312339 w 334174"/>
              <a:gd name="connsiteY87" fmla="*/ 4297362 h 6858000"/>
              <a:gd name="connsiteX88" fmla="*/ 297223 w 334174"/>
              <a:gd name="connsiteY88" fmla="*/ 4343400 h 6858000"/>
              <a:gd name="connsiteX89" fmla="*/ 278747 w 334174"/>
              <a:gd name="connsiteY89" fmla="*/ 4386262 h 6858000"/>
              <a:gd name="connsiteX90" fmla="*/ 260272 w 334174"/>
              <a:gd name="connsiteY90" fmla="*/ 4424362 h 6858000"/>
              <a:gd name="connsiteX91" fmla="*/ 219962 w 334174"/>
              <a:gd name="connsiteY91" fmla="*/ 4498975 h 6858000"/>
              <a:gd name="connsiteX92" fmla="*/ 199806 w 334174"/>
              <a:gd name="connsiteY92" fmla="*/ 4537075 h 6858000"/>
              <a:gd name="connsiteX93" fmla="*/ 183011 w 334174"/>
              <a:gd name="connsiteY93" fmla="*/ 4579937 h 6858000"/>
              <a:gd name="connsiteX94" fmla="*/ 167894 w 334174"/>
              <a:gd name="connsiteY94" fmla="*/ 4625975 h 6858000"/>
              <a:gd name="connsiteX95" fmla="*/ 156137 w 334174"/>
              <a:gd name="connsiteY95" fmla="*/ 4678362 h 6858000"/>
              <a:gd name="connsiteX96" fmla="*/ 147738 w 334174"/>
              <a:gd name="connsiteY96" fmla="*/ 4738687 h 6858000"/>
              <a:gd name="connsiteX97" fmla="*/ 144379 w 334174"/>
              <a:gd name="connsiteY97" fmla="*/ 4806950 h 6858000"/>
              <a:gd name="connsiteX98" fmla="*/ 147738 w 334174"/>
              <a:gd name="connsiteY98" fmla="*/ 4875212 h 6858000"/>
              <a:gd name="connsiteX99" fmla="*/ 156137 w 334174"/>
              <a:gd name="connsiteY99" fmla="*/ 4935537 h 6858000"/>
              <a:gd name="connsiteX100" fmla="*/ 167894 w 334174"/>
              <a:gd name="connsiteY100" fmla="*/ 4987925 h 6858000"/>
              <a:gd name="connsiteX101" fmla="*/ 183011 w 334174"/>
              <a:gd name="connsiteY101" fmla="*/ 5033962 h 6858000"/>
              <a:gd name="connsiteX102" fmla="*/ 199806 w 334174"/>
              <a:gd name="connsiteY102" fmla="*/ 5075237 h 6858000"/>
              <a:gd name="connsiteX103" fmla="*/ 219962 w 334174"/>
              <a:gd name="connsiteY103" fmla="*/ 5114925 h 6858000"/>
              <a:gd name="connsiteX104" fmla="*/ 240117 w 334174"/>
              <a:gd name="connsiteY104" fmla="*/ 5149850 h 6858000"/>
              <a:gd name="connsiteX105" fmla="*/ 260272 w 334174"/>
              <a:gd name="connsiteY105" fmla="*/ 5186362 h 6858000"/>
              <a:gd name="connsiteX106" fmla="*/ 278747 w 334174"/>
              <a:gd name="connsiteY106" fmla="*/ 5226050 h 6858000"/>
              <a:gd name="connsiteX107" fmla="*/ 297223 w 334174"/>
              <a:gd name="connsiteY107" fmla="*/ 5268912 h 6858000"/>
              <a:gd name="connsiteX108" fmla="*/ 312339 w 334174"/>
              <a:gd name="connsiteY108" fmla="*/ 5313362 h 6858000"/>
              <a:gd name="connsiteX109" fmla="*/ 322417 w 334174"/>
              <a:gd name="connsiteY109" fmla="*/ 5365750 h 6858000"/>
              <a:gd name="connsiteX110" fmla="*/ 332494 w 334174"/>
              <a:gd name="connsiteY110" fmla="*/ 5426075 h 6858000"/>
              <a:gd name="connsiteX111" fmla="*/ 334174 w 334174"/>
              <a:gd name="connsiteY111" fmla="*/ 5494337 h 6858000"/>
              <a:gd name="connsiteX112" fmla="*/ 332494 w 334174"/>
              <a:gd name="connsiteY112" fmla="*/ 5562600 h 6858000"/>
              <a:gd name="connsiteX113" fmla="*/ 322417 w 334174"/>
              <a:gd name="connsiteY113" fmla="*/ 5622925 h 6858000"/>
              <a:gd name="connsiteX114" fmla="*/ 312339 w 334174"/>
              <a:gd name="connsiteY114" fmla="*/ 5675312 h 6858000"/>
              <a:gd name="connsiteX115" fmla="*/ 297223 w 334174"/>
              <a:gd name="connsiteY115" fmla="*/ 5721350 h 6858000"/>
              <a:gd name="connsiteX116" fmla="*/ 278747 w 334174"/>
              <a:gd name="connsiteY116" fmla="*/ 5762625 h 6858000"/>
              <a:gd name="connsiteX117" fmla="*/ 260272 w 334174"/>
              <a:gd name="connsiteY117" fmla="*/ 5802312 h 6858000"/>
              <a:gd name="connsiteX118" fmla="*/ 240117 w 334174"/>
              <a:gd name="connsiteY118" fmla="*/ 5840412 h 6858000"/>
              <a:gd name="connsiteX119" fmla="*/ 219962 w 334174"/>
              <a:gd name="connsiteY119" fmla="*/ 5876925 h 6858000"/>
              <a:gd name="connsiteX120" fmla="*/ 199806 w 334174"/>
              <a:gd name="connsiteY120" fmla="*/ 5915025 h 6858000"/>
              <a:gd name="connsiteX121" fmla="*/ 183011 w 334174"/>
              <a:gd name="connsiteY121" fmla="*/ 5956300 h 6858000"/>
              <a:gd name="connsiteX122" fmla="*/ 167894 w 334174"/>
              <a:gd name="connsiteY122" fmla="*/ 6003925 h 6858000"/>
              <a:gd name="connsiteX123" fmla="*/ 156137 w 334174"/>
              <a:gd name="connsiteY123" fmla="*/ 6056312 h 6858000"/>
              <a:gd name="connsiteX124" fmla="*/ 147738 w 334174"/>
              <a:gd name="connsiteY124" fmla="*/ 6113462 h 6858000"/>
              <a:gd name="connsiteX125" fmla="*/ 144379 w 334174"/>
              <a:gd name="connsiteY125" fmla="*/ 6183312 h 6858000"/>
              <a:gd name="connsiteX126" fmla="*/ 147738 w 334174"/>
              <a:gd name="connsiteY126" fmla="*/ 6251575 h 6858000"/>
              <a:gd name="connsiteX127" fmla="*/ 156137 w 334174"/>
              <a:gd name="connsiteY127" fmla="*/ 6311900 h 6858000"/>
              <a:gd name="connsiteX128" fmla="*/ 167894 w 334174"/>
              <a:gd name="connsiteY128" fmla="*/ 6361112 h 6858000"/>
              <a:gd name="connsiteX129" fmla="*/ 183011 w 334174"/>
              <a:gd name="connsiteY129" fmla="*/ 6407150 h 6858000"/>
              <a:gd name="connsiteX130" fmla="*/ 199806 w 334174"/>
              <a:gd name="connsiteY130" fmla="*/ 6448425 h 6858000"/>
              <a:gd name="connsiteX131" fmla="*/ 218282 w 334174"/>
              <a:gd name="connsiteY131" fmla="*/ 6488112 h 6858000"/>
              <a:gd name="connsiteX132" fmla="*/ 236758 w 334174"/>
              <a:gd name="connsiteY132" fmla="*/ 6523037 h 6858000"/>
              <a:gd name="connsiteX133" fmla="*/ 256913 w 334174"/>
              <a:gd name="connsiteY133" fmla="*/ 6561137 h 6858000"/>
              <a:gd name="connsiteX134" fmla="*/ 277068 w 334174"/>
              <a:gd name="connsiteY134" fmla="*/ 6597650 h 6858000"/>
              <a:gd name="connsiteX135" fmla="*/ 293864 w 334174"/>
              <a:gd name="connsiteY135" fmla="*/ 6640512 h 6858000"/>
              <a:gd name="connsiteX136" fmla="*/ 310660 w 334174"/>
              <a:gd name="connsiteY136" fmla="*/ 6683375 h 6858000"/>
              <a:gd name="connsiteX137" fmla="*/ 320737 w 334174"/>
              <a:gd name="connsiteY137" fmla="*/ 6735762 h 6858000"/>
              <a:gd name="connsiteX138" fmla="*/ 329135 w 334174"/>
              <a:gd name="connsiteY138" fmla="*/ 6791325 h 6858000"/>
              <a:gd name="connsiteX139" fmla="*/ 334174 w 334174"/>
              <a:gd name="connsiteY139" fmla="*/ 6858000 h 6858000"/>
              <a:gd name="connsiteX140" fmla="*/ 189795 w 334174"/>
              <a:gd name="connsiteY140" fmla="*/ 6858000 h 6858000"/>
              <a:gd name="connsiteX141" fmla="*/ 184756 w 334174"/>
              <a:gd name="connsiteY141" fmla="*/ 6791325 h 6858000"/>
              <a:gd name="connsiteX142" fmla="*/ 176358 w 334174"/>
              <a:gd name="connsiteY142" fmla="*/ 6735762 h 6858000"/>
              <a:gd name="connsiteX143" fmla="*/ 166281 w 334174"/>
              <a:gd name="connsiteY143" fmla="*/ 6683375 h 6858000"/>
              <a:gd name="connsiteX144" fmla="*/ 149485 w 334174"/>
              <a:gd name="connsiteY144" fmla="*/ 6640512 h 6858000"/>
              <a:gd name="connsiteX145" fmla="*/ 132689 w 334174"/>
              <a:gd name="connsiteY145" fmla="*/ 6597650 h 6858000"/>
              <a:gd name="connsiteX146" fmla="*/ 112534 w 334174"/>
              <a:gd name="connsiteY146" fmla="*/ 6561137 h 6858000"/>
              <a:gd name="connsiteX147" fmla="*/ 92379 w 334174"/>
              <a:gd name="connsiteY147" fmla="*/ 6523037 h 6858000"/>
              <a:gd name="connsiteX148" fmla="*/ 73903 w 334174"/>
              <a:gd name="connsiteY148" fmla="*/ 6488112 h 6858000"/>
              <a:gd name="connsiteX149" fmla="*/ 55427 w 334174"/>
              <a:gd name="connsiteY149" fmla="*/ 6448425 h 6858000"/>
              <a:gd name="connsiteX150" fmla="*/ 38632 w 334174"/>
              <a:gd name="connsiteY150" fmla="*/ 6407150 h 6858000"/>
              <a:gd name="connsiteX151" fmla="*/ 23515 w 334174"/>
              <a:gd name="connsiteY151" fmla="*/ 6361112 h 6858000"/>
              <a:gd name="connsiteX152" fmla="*/ 11758 w 334174"/>
              <a:gd name="connsiteY152" fmla="*/ 6311900 h 6858000"/>
              <a:gd name="connsiteX153" fmla="*/ 3359 w 334174"/>
              <a:gd name="connsiteY153" fmla="*/ 6251575 h 6858000"/>
              <a:gd name="connsiteX154" fmla="*/ 0 w 334174"/>
              <a:gd name="connsiteY154" fmla="*/ 6183312 h 6858000"/>
              <a:gd name="connsiteX155" fmla="*/ 3359 w 334174"/>
              <a:gd name="connsiteY155" fmla="*/ 6113462 h 6858000"/>
              <a:gd name="connsiteX156" fmla="*/ 11758 w 334174"/>
              <a:gd name="connsiteY156" fmla="*/ 6056312 h 6858000"/>
              <a:gd name="connsiteX157" fmla="*/ 23515 w 334174"/>
              <a:gd name="connsiteY157" fmla="*/ 6003925 h 6858000"/>
              <a:gd name="connsiteX158" fmla="*/ 38632 w 334174"/>
              <a:gd name="connsiteY158" fmla="*/ 5956300 h 6858000"/>
              <a:gd name="connsiteX159" fmla="*/ 55427 w 334174"/>
              <a:gd name="connsiteY159" fmla="*/ 5915025 h 6858000"/>
              <a:gd name="connsiteX160" fmla="*/ 75583 w 334174"/>
              <a:gd name="connsiteY160" fmla="*/ 5876925 h 6858000"/>
              <a:gd name="connsiteX161" fmla="*/ 95738 w 334174"/>
              <a:gd name="connsiteY161" fmla="*/ 5840412 h 6858000"/>
              <a:gd name="connsiteX162" fmla="*/ 115893 w 334174"/>
              <a:gd name="connsiteY162" fmla="*/ 5802312 h 6858000"/>
              <a:gd name="connsiteX163" fmla="*/ 134368 w 334174"/>
              <a:gd name="connsiteY163" fmla="*/ 5762625 h 6858000"/>
              <a:gd name="connsiteX164" fmla="*/ 152844 w 334174"/>
              <a:gd name="connsiteY164" fmla="*/ 5721350 h 6858000"/>
              <a:gd name="connsiteX165" fmla="*/ 167960 w 334174"/>
              <a:gd name="connsiteY165" fmla="*/ 5675312 h 6858000"/>
              <a:gd name="connsiteX166" fmla="*/ 178038 w 334174"/>
              <a:gd name="connsiteY166" fmla="*/ 5622925 h 6858000"/>
              <a:gd name="connsiteX167" fmla="*/ 188115 w 334174"/>
              <a:gd name="connsiteY167" fmla="*/ 5562600 h 6858000"/>
              <a:gd name="connsiteX168" fmla="*/ 189795 w 334174"/>
              <a:gd name="connsiteY168" fmla="*/ 5494337 h 6858000"/>
              <a:gd name="connsiteX169" fmla="*/ 188115 w 334174"/>
              <a:gd name="connsiteY169" fmla="*/ 5426075 h 6858000"/>
              <a:gd name="connsiteX170" fmla="*/ 178038 w 334174"/>
              <a:gd name="connsiteY170" fmla="*/ 5365750 h 6858000"/>
              <a:gd name="connsiteX171" fmla="*/ 167960 w 334174"/>
              <a:gd name="connsiteY171" fmla="*/ 5313362 h 6858000"/>
              <a:gd name="connsiteX172" fmla="*/ 152844 w 334174"/>
              <a:gd name="connsiteY172" fmla="*/ 5268912 h 6858000"/>
              <a:gd name="connsiteX173" fmla="*/ 134368 w 334174"/>
              <a:gd name="connsiteY173" fmla="*/ 5226050 h 6858000"/>
              <a:gd name="connsiteX174" fmla="*/ 115893 w 334174"/>
              <a:gd name="connsiteY174" fmla="*/ 5186362 h 6858000"/>
              <a:gd name="connsiteX175" fmla="*/ 95738 w 334174"/>
              <a:gd name="connsiteY175" fmla="*/ 5149850 h 6858000"/>
              <a:gd name="connsiteX176" fmla="*/ 75583 w 334174"/>
              <a:gd name="connsiteY176" fmla="*/ 5114925 h 6858000"/>
              <a:gd name="connsiteX177" fmla="*/ 55427 w 334174"/>
              <a:gd name="connsiteY177" fmla="*/ 5075237 h 6858000"/>
              <a:gd name="connsiteX178" fmla="*/ 38632 w 334174"/>
              <a:gd name="connsiteY178" fmla="*/ 5033962 h 6858000"/>
              <a:gd name="connsiteX179" fmla="*/ 23515 w 334174"/>
              <a:gd name="connsiteY179" fmla="*/ 4987925 h 6858000"/>
              <a:gd name="connsiteX180" fmla="*/ 11758 w 334174"/>
              <a:gd name="connsiteY180" fmla="*/ 4935537 h 6858000"/>
              <a:gd name="connsiteX181" fmla="*/ 3359 w 334174"/>
              <a:gd name="connsiteY181" fmla="*/ 4875212 h 6858000"/>
              <a:gd name="connsiteX182" fmla="*/ 0 w 334174"/>
              <a:gd name="connsiteY182" fmla="*/ 4806950 h 6858000"/>
              <a:gd name="connsiteX183" fmla="*/ 3359 w 334174"/>
              <a:gd name="connsiteY183" fmla="*/ 4738687 h 6858000"/>
              <a:gd name="connsiteX184" fmla="*/ 11758 w 334174"/>
              <a:gd name="connsiteY184" fmla="*/ 4678362 h 6858000"/>
              <a:gd name="connsiteX185" fmla="*/ 23515 w 334174"/>
              <a:gd name="connsiteY185" fmla="*/ 4625975 h 6858000"/>
              <a:gd name="connsiteX186" fmla="*/ 38632 w 334174"/>
              <a:gd name="connsiteY186" fmla="*/ 4579937 h 6858000"/>
              <a:gd name="connsiteX187" fmla="*/ 55427 w 334174"/>
              <a:gd name="connsiteY187" fmla="*/ 4537075 h 6858000"/>
              <a:gd name="connsiteX188" fmla="*/ 75583 w 334174"/>
              <a:gd name="connsiteY188" fmla="*/ 4498975 h 6858000"/>
              <a:gd name="connsiteX189" fmla="*/ 115893 w 334174"/>
              <a:gd name="connsiteY189" fmla="*/ 4424362 h 6858000"/>
              <a:gd name="connsiteX190" fmla="*/ 134368 w 334174"/>
              <a:gd name="connsiteY190" fmla="*/ 4386262 h 6858000"/>
              <a:gd name="connsiteX191" fmla="*/ 152844 w 334174"/>
              <a:gd name="connsiteY191" fmla="*/ 4343400 h 6858000"/>
              <a:gd name="connsiteX192" fmla="*/ 167960 w 334174"/>
              <a:gd name="connsiteY192" fmla="*/ 4297362 h 6858000"/>
              <a:gd name="connsiteX193" fmla="*/ 178038 w 334174"/>
              <a:gd name="connsiteY193" fmla="*/ 4244975 h 6858000"/>
              <a:gd name="connsiteX194" fmla="*/ 188115 w 334174"/>
              <a:gd name="connsiteY194" fmla="*/ 4186237 h 6858000"/>
              <a:gd name="connsiteX195" fmla="*/ 189795 w 334174"/>
              <a:gd name="connsiteY195" fmla="*/ 4116387 h 6858000"/>
              <a:gd name="connsiteX196" fmla="*/ 188115 w 334174"/>
              <a:gd name="connsiteY196" fmla="*/ 4048125 h 6858000"/>
              <a:gd name="connsiteX197" fmla="*/ 178038 w 334174"/>
              <a:gd name="connsiteY197" fmla="*/ 3987800 h 6858000"/>
              <a:gd name="connsiteX198" fmla="*/ 167960 w 334174"/>
              <a:gd name="connsiteY198" fmla="*/ 3935412 h 6858000"/>
              <a:gd name="connsiteX199" fmla="*/ 152844 w 334174"/>
              <a:gd name="connsiteY199" fmla="*/ 3890962 h 6858000"/>
              <a:gd name="connsiteX200" fmla="*/ 134368 w 334174"/>
              <a:gd name="connsiteY200" fmla="*/ 3848100 h 6858000"/>
              <a:gd name="connsiteX201" fmla="*/ 115893 w 334174"/>
              <a:gd name="connsiteY201" fmla="*/ 3811587 h 6858000"/>
              <a:gd name="connsiteX202" fmla="*/ 75583 w 334174"/>
              <a:gd name="connsiteY202" fmla="*/ 3736975 h 6858000"/>
              <a:gd name="connsiteX203" fmla="*/ 55427 w 334174"/>
              <a:gd name="connsiteY203" fmla="*/ 3697287 h 6858000"/>
              <a:gd name="connsiteX204" fmla="*/ 38632 w 334174"/>
              <a:gd name="connsiteY204" fmla="*/ 3656012 h 6858000"/>
              <a:gd name="connsiteX205" fmla="*/ 23515 w 334174"/>
              <a:gd name="connsiteY205" fmla="*/ 3609975 h 6858000"/>
              <a:gd name="connsiteX206" fmla="*/ 11758 w 334174"/>
              <a:gd name="connsiteY206" fmla="*/ 3557587 h 6858000"/>
              <a:gd name="connsiteX207" fmla="*/ 3359 w 334174"/>
              <a:gd name="connsiteY207" fmla="*/ 3497262 h 6858000"/>
              <a:gd name="connsiteX208" fmla="*/ 0 w 334174"/>
              <a:gd name="connsiteY208" fmla="*/ 3427412 h 6858000"/>
              <a:gd name="connsiteX209" fmla="*/ 3359 w 334174"/>
              <a:gd name="connsiteY209" fmla="*/ 3360737 h 6858000"/>
              <a:gd name="connsiteX210" fmla="*/ 11758 w 334174"/>
              <a:gd name="connsiteY210" fmla="*/ 3300412 h 6858000"/>
              <a:gd name="connsiteX211" fmla="*/ 23515 w 334174"/>
              <a:gd name="connsiteY211" fmla="*/ 3248025 h 6858000"/>
              <a:gd name="connsiteX212" fmla="*/ 38632 w 334174"/>
              <a:gd name="connsiteY212" fmla="*/ 3201987 h 6858000"/>
              <a:gd name="connsiteX213" fmla="*/ 55427 w 334174"/>
              <a:gd name="connsiteY213" fmla="*/ 3160712 h 6858000"/>
              <a:gd name="connsiteX214" fmla="*/ 75583 w 334174"/>
              <a:gd name="connsiteY214" fmla="*/ 3121025 h 6858000"/>
              <a:gd name="connsiteX215" fmla="*/ 95738 w 334174"/>
              <a:gd name="connsiteY215" fmla="*/ 3084512 h 6858000"/>
              <a:gd name="connsiteX216" fmla="*/ 115893 w 334174"/>
              <a:gd name="connsiteY216" fmla="*/ 3046412 h 6858000"/>
              <a:gd name="connsiteX217" fmla="*/ 134368 w 334174"/>
              <a:gd name="connsiteY217" fmla="*/ 3009900 h 6858000"/>
              <a:gd name="connsiteX218" fmla="*/ 152844 w 334174"/>
              <a:gd name="connsiteY218" fmla="*/ 2967037 h 6858000"/>
              <a:gd name="connsiteX219" fmla="*/ 167960 w 334174"/>
              <a:gd name="connsiteY219" fmla="*/ 2922587 h 6858000"/>
              <a:gd name="connsiteX220" fmla="*/ 178038 w 334174"/>
              <a:gd name="connsiteY220" fmla="*/ 2868612 h 6858000"/>
              <a:gd name="connsiteX221" fmla="*/ 188115 w 334174"/>
              <a:gd name="connsiteY221" fmla="*/ 2809875 h 6858000"/>
              <a:gd name="connsiteX222" fmla="*/ 189795 w 334174"/>
              <a:gd name="connsiteY222" fmla="*/ 2741612 h 6858000"/>
              <a:gd name="connsiteX223" fmla="*/ 188115 w 334174"/>
              <a:gd name="connsiteY223" fmla="*/ 2671762 h 6858000"/>
              <a:gd name="connsiteX224" fmla="*/ 178038 w 334174"/>
              <a:gd name="connsiteY224" fmla="*/ 2613025 h 6858000"/>
              <a:gd name="connsiteX225" fmla="*/ 167960 w 334174"/>
              <a:gd name="connsiteY225" fmla="*/ 2560637 h 6858000"/>
              <a:gd name="connsiteX226" fmla="*/ 152844 w 334174"/>
              <a:gd name="connsiteY226" fmla="*/ 2513012 h 6858000"/>
              <a:gd name="connsiteX227" fmla="*/ 134368 w 334174"/>
              <a:gd name="connsiteY227" fmla="*/ 2471737 h 6858000"/>
              <a:gd name="connsiteX228" fmla="*/ 115893 w 334174"/>
              <a:gd name="connsiteY228" fmla="*/ 2433637 h 6858000"/>
              <a:gd name="connsiteX229" fmla="*/ 95738 w 334174"/>
              <a:gd name="connsiteY229" fmla="*/ 2395537 h 6858000"/>
              <a:gd name="connsiteX230" fmla="*/ 75583 w 334174"/>
              <a:gd name="connsiteY230" fmla="*/ 2359025 h 6858000"/>
              <a:gd name="connsiteX231" fmla="*/ 55427 w 334174"/>
              <a:gd name="connsiteY231" fmla="*/ 2319337 h 6858000"/>
              <a:gd name="connsiteX232" fmla="*/ 38632 w 334174"/>
              <a:gd name="connsiteY232" fmla="*/ 2278062 h 6858000"/>
              <a:gd name="connsiteX233" fmla="*/ 23515 w 334174"/>
              <a:gd name="connsiteY233" fmla="*/ 2232025 h 6858000"/>
              <a:gd name="connsiteX234" fmla="*/ 11758 w 334174"/>
              <a:gd name="connsiteY234" fmla="*/ 2179637 h 6858000"/>
              <a:gd name="connsiteX235" fmla="*/ 3359 w 334174"/>
              <a:gd name="connsiteY235" fmla="*/ 2119312 h 6858000"/>
              <a:gd name="connsiteX236" fmla="*/ 0 w 334174"/>
              <a:gd name="connsiteY236" fmla="*/ 2051050 h 6858000"/>
              <a:gd name="connsiteX237" fmla="*/ 3359 w 334174"/>
              <a:gd name="connsiteY237" fmla="*/ 1982787 h 6858000"/>
              <a:gd name="connsiteX238" fmla="*/ 11758 w 334174"/>
              <a:gd name="connsiteY238" fmla="*/ 1922462 h 6858000"/>
              <a:gd name="connsiteX239" fmla="*/ 23515 w 334174"/>
              <a:gd name="connsiteY239" fmla="*/ 1870075 h 6858000"/>
              <a:gd name="connsiteX240" fmla="*/ 38632 w 334174"/>
              <a:gd name="connsiteY240" fmla="*/ 1824037 h 6858000"/>
              <a:gd name="connsiteX241" fmla="*/ 55427 w 334174"/>
              <a:gd name="connsiteY241" fmla="*/ 1782762 h 6858000"/>
              <a:gd name="connsiteX242" fmla="*/ 75583 w 334174"/>
              <a:gd name="connsiteY242" fmla="*/ 1743075 h 6858000"/>
              <a:gd name="connsiteX243" fmla="*/ 95738 w 334174"/>
              <a:gd name="connsiteY243" fmla="*/ 1708150 h 6858000"/>
              <a:gd name="connsiteX244" fmla="*/ 115893 w 334174"/>
              <a:gd name="connsiteY244" fmla="*/ 1671637 h 6858000"/>
              <a:gd name="connsiteX245" fmla="*/ 134368 w 334174"/>
              <a:gd name="connsiteY245" fmla="*/ 1631950 h 6858000"/>
              <a:gd name="connsiteX246" fmla="*/ 152844 w 334174"/>
              <a:gd name="connsiteY246" fmla="*/ 1589087 h 6858000"/>
              <a:gd name="connsiteX247" fmla="*/ 167960 w 334174"/>
              <a:gd name="connsiteY247" fmla="*/ 1544637 h 6858000"/>
              <a:gd name="connsiteX248" fmla="*/ 178038 w 334174"/>
              <a:gd name="connsiteY248" fmla="*/ 1492250 h 6858000"/>
              <a:gd name="connsiteX249" fmla="*/ 188115 w 334174"/>
              <a:gd name="connsiteY249" fmla="*/ 1431925 h 6858000"/>
              <a:gd name="connsiteX250" fmla="*/ 189795 w 334174"/>
              <a:gd name="connsiteY250" fmla="*/ 1363662 h 6858000"/>
              <a:gd name="connsiteX251" fmla="*/ 188115 w 334174"/>
              <a:gd name="connsiteY251" fmla="*/ 1295400 h 6858000"/>
              <a:gd name="connsiteX252" fmla="*/ 178038 w 334174"/>
              <a:gd name="connsiteY252" fmla="*/ 1235075 h 6858000"/>
              <a:gd name="connsiteX253" fmla="*/ 167960 w 334174"/>
              <a:gd name="connsiteY253" fmla="*/ 1182687 h 6858000"/>
              <a:gd name="connsiteX254" fmla="*/ 152844 w 334174"/>
              <a:gd name="connsiteY254" fmla="*/ 1136650 h 6858000"/>
              <a:gd name="connsiteX255" fmla="*/ 134368 w 334174"/>
              <a:gd name="connsiteY255" fmla="*/ 1095375 h 6858000"/>
              <a:gd name="connsiteX256" fmla="*/ 115893 w 334174"/>
              <a:gd name="connsiteY256" fmla="*/ 1055687 h 6858000"/>
              <a:gd name="connsiteX257" fmla="*/ 95738 w 334174"/>
              <a:gd name="connsiteY257" fmla="*/ 1017587 h 6858000"/>
              <a:gd name="connsiteX258" fmla="*/ 75583 w 334174"/>
              <a:gd name="connsiteY258" fmla="*/ 981075 h 6858000"/>
              <a:gd name="connsiteX259" fmla="*/ 55427 w 334174"/>
              <a:gd name="connsiteY259" fmla="*/ 942975 h 6858000"/>
              <a:gd name="connsiteX260" fmla="*/ 38632 w 334174"/>
              <a:gd name="connsiteY260" fmla="*/ 901700 h 6858000"/>
              <a:gd name="connsiteX261" fmla="*/ 23515 w 334174"/>
              <a:gd name="connsiteY261" fmla="*/ 854075 h 6858000"/>
              <a:gd name="connsiteX262" fmla="*/ 11758 w 334174"/>
              <a:gd name="connsiteY262" fmla="*/ 801687 h 6858000"/>
              <a:gd name="connsiteX263" fmla="*/ 3359 w 334174"/>
              <a:gd name="connsiteY263" fmla="*/ 744537 h 6858000"/>
              <a:gd name="connsiteX264" fmla="*/ 0 w 334174"/>
              <a:gd name="connsiteY264" fmla="*/ 673100 h 6858000"/>
              <a:gd name="connsiteX265" fmla="*/ 3359 w 334174"/>
              <a:gd name="connsiteY265" fmla="*/ 606425 h 6858000"/>
              <a:gd name="connsiteX266" fmla="*/ 11758 w 334174"/>
              <a:gd name="connsiteY266" fmla="*/ 546100 h 6858000"/>
              <a:gd name="connsiteX267" fmla="*/ 23515 w 334174"/>
              <a:gd name="connsiteY267" fmla="*/ 496887 h 6858000"/>
              <a:gd name="connsiteX268" fmla="*/ 38632 w 334174"/>
              <a:gd name="connsiteY268" fmla="*/ 450850 h 6858000"/>
              <a:gd name="connsiteX269" fmla="*/ 55427 w 334174"/>
              <a:gd name="connsiteY269" fmla="*/ 409575 h 6858000"/>
              <a:gd name="connsiteX270" fmla="*/ 73903 w 334174"/>
              <a:gd name="connsiteY270" fmla="*/ 369887 h 6858000"/>
              <a:gd name="connsiteX271" fmla="*/ 92379 w 334174"/>
              <a:gd name="connsiteY271" fmla="*/ 334962 h 6858000"/>
              <a:gd name="connsiteX272" fmla="*/ 112534 w 334174"/>
              <a:gd name="connsiteY272" fmla="*/ 296862 h 6858000"/>
              <a:gd name="connsiteX273" fmla="*/ 132689 w 334174"/>
              <a:gd name="connsiteY273" fmla="*/ 260350 h 6858000"/>
              <a:gd name="connsiteX274" fmla="*/ 149485 w 334174"/>
              <a:gd name="connsiteY274" fmla="*/ 217487 h 6858000"/>
              <a:gd name="connsiteX275" fmla="*/ 166281 w 334174"/>
              <a:gd name="connsiteY275" fmla="*/ 174625 h 6858000"/>
              <a:gd name="connsiteX276" fmla="*/ 176358 w 334174"/>
              <a:gd name="connsiteY276" fmla="*/ 122237 h 6858000"/>
              <a:gd name="connsiteX277" fmla="*/ 184756 w 334174"/>
              <a:gd name="connsiteY277" fmla="*/ 66675 h 6858000"/>
              <a:gd name="connsiteX278" fmla="*/ 189795 w 334174"/>
              <a:gd name="connsiteY27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334174" h="6858000">
                <a:moveTo>
                  <a:pt x="189795" y="0"/>
                </a:moveTo>
                <a:lnTo>
                  <a:pt x="334174" y="0"/>
                </a:lnTo>
                <a:lnTo>
                  <a:pt x="329135" y="66675"/>
                </a:lnTo>
                <a:lnTo>
                  <a:pt x="320737" y="122237"/>
                </a:lnTo>
                <a:lnTo>
                  <a:pt x="310660" y="174625"/>
                </a:lnTo>
                <a:lnTo>
                  <a:pt x="293864" y="217487"/>
                </a:lnTo>
                <a:lnTo>
                  <a:pt x="277068" y="260350"/>
                </a:lnTo>
                <a:lnTo>
                  <a:pt x="256913" y="296862"/>
                </a:lnTo>
                <a:lnTo>
                  <a:pt x="236758" y="334962"/>
                </a:lnTo>
                <a:lnTo>
                  <a:pt x="218282" y="369887"/>
                </a:lnTo>
                <a:lnTo>
                  <a:pt x="199806" y="409575"/>
                </a:lnTo>
                <a:lnTo>
                  <a:pt x="183011" y="450850"/>
                </a:lnTo>
                <a:lnTo>
                  <a:pt x="167894" y="496887"/>
                </a:lnTo>
                <a:lnTo>
                  <a:pt x="156137" y="546100"/>
                </a:lnTo>
                <a:lnTo>
                  <a:pt x="147738" y="606425"/>
                </a:lnTo>
                <a:lnTo>
                  <a:pt x="144379" y="673100"/>
                </a:lnTo>
                <a:lnTo>
                  <a:pt x="147738" y="744537"/>
                </a:lnTo>
                <a:lnTo>
                  <a:pt x="156137" y="801687"/>
                </a:lnTo>
                <a:lnTo>
                  <a:pt x="167894" y="854075"/>
                </a:lnTo>
                <a:lnTo>
                  <a:pt x="183011" y="901700"/>
                </a:lnTo>
                <a:lnTo>
                  <a:pt x="199806" y="942975"/>
                </a:lnTo>
                <a:lnTo>
                  <a:pt x="219962" y="981075"/>
                </a:lnTo>
                <a:lnTo>
                  <a:pt x="240117" y="1017587"/>
                </a:lnTo>
                <a:lnTo>
                  <a:pt x="260272" y="1055687"/>
                </a:lnTo>
                <a:lnTo>
                  <a:pt x="278747" y="1095375"/>
                </a:lnTo>
                <a:lnTo>
                  <a:pt x="297223" y="1136650"/>
                </a:lnTo>
                <a:lnTo>
                  <a:pt x="312339" y="1182687"/>
                </a:lnTo>
                <a:lnTo>
                  <a:pt x="322417" y="1235075"/>
                </a:lnTo>
                <a:lnTo>
                  <a:pt x="332494" y="1295400"/>
                </a:lnTo>
                <a:lnTo>
                  <a:pt x="334174" y="1363662"/>
                </a:lnTo>
                <a:lnTo>
                  <a:pt x="332494" y="1431925"/>
                </a:lnTo>
                <a:lnTo>
                  <a:pt x="322417" y="1492250"/>
                </a:lnTo>
                <a:lnTo>
                  <a:pt x="312339" y="1544637"/>
                </a:lnTo>
                <a:lnTo>
                  <a:pt x="297223" y="1589087"/>
                </a:lnTo>
                <a:lnTo>
                  <a:pt x="278747" y="1631950"/>
                </a:lnTo>
                <a:lnTo>
                  <a:pt x="260272" y="1671637"/>
                </a:lnTo>
                <a:lnTo>
                  <a:pt x="240117" y="1708150"/>
                </a:lnTo>
                <a:lnTo>
                  <a:pt x="219962" y="1743075"/>
                </a:lnTo>
                <a:lnTo>
                  <a:pt x="199806" y="1782762"/>
                </a:lnTo>
                <a:lnTo>
                  <a:pt x="183011" y="1824037"/>
                </a:lnTo>
                <a:lnTo>
                  <a:pt x="167894" y="1870075"/>
                </a:lnTo>
                <a:lnTo>
                  <a:pt x="156137" y="1922462"/>
                </a:lnTo>
                <a:lnTo>
                  <a:pt x="147738" y="1982787"/>
                </a:lnTo>
                <a:lnTo>
                  <a:pt x="144379" y="2051050"/>
                </a:lnTo>
                <a:lnTo>
                  <a:pt x="147738" y="2119312"/>
                </a:lnTo>
                <a:lnTo>
                  <a:pt x="156137" y="2179637"/>
                </a:lnTo>
                <a:lnTo>
                  <a:pt x="167894" y="2232025"/>
                </a:lnTo>
                <a:lnTo>
                  <a:pt x="183011" y="2278062"/>
                </a:lnTo>
                <a:lnTo>
                  <a:pt x="199806" y="2319337"/>
                </a:lnTo>
                <a:lnTo>
                  <a:pt x="219962" y="2359025"/>
                </a:lnTo>
                <a:lnTo>
                  <a:pt x="240117" y="2395537"/>
                </a:lnTo>
                <a:lnTo>
                  <a:pt x="260272" y="2433637"/>
                </a:lnTo>
                <a:lnTo>
                  <a:pt x="278747" y="2471737"/>
                </a:lnTo>
                <a:lnTo>
                  <a:pt x="297223" y="2513012"/>
                </a:lnTo>
                <a:lnTo>
                  <a:pt x="312339" y="2560637"/>
                </a:lnTo>
                <a:lnTo>
                  <a:pt x="322417" y="2613025"/>
                </a:lnTo>
                <a:lnTo>
                  <a:pt x="332494" y="2671762"/>
                </a:lnTo>
                <a:lnTo>
                  <a:pt x="334174" y="2741612"/>
                </a:lnTo>
                <a:lnTo>
                  <a:pt x="332494" y="2809875"/>
                </a:lnTo>
                <a:lnTo>
                  <a:pt x="322417" y="2868612"/>
                </a:lnTo>
                <a:lnTo>
                  <a:pt x="312339" y="2922587"/>
                </a:lnTo>
                <a:lnTo>
                  <a:pt x="297223" y="2967037"/>
                </a:lnTo>
                <a:lnTo>
                  <a:pt x="278747" y="3009900"/>
                </a:lnTo>
                <a:lnTo>
                  <a:pt x="260272" y="3046412"/>
                </a:lnTo>
                <a:lnTo>
                  <a:pt x="240117" y="3084512"/>
                </a:lnTo>
                <a:lnTo>
                  <a:pt x="219962" y="3121025"/>
                </a:lnTo>
                <a:lnTo>
                  <a:pt x="199806" y="3160712"/>
                </a:lnTo>
                <a:lnTo>
                  <a:pt x="183011" y="3201987"/>
                </a:lnTo>
                <a:lnTo>
                  <a:pt x="167894" y="3248025"/>
                </a:lnTo>
                <a:lnTo>
                  <a:pt x="156137" y="3300412"/>
                </a:lnTo>
                <a:lnTo>
                  <a:pt x="147738" y="3360737"/>
                </a:lnTo>
                <a:lnTo>
                  <a:pt x="144379" y="3427412"/>
                </a:lnTo>
                <a:lnTo>
                  <a:pt x="147738" y="3497262"/>
                </a:lnTo>
                <a:lnTo>
                  <a:pt x="156137" y="3557587"/>
                </a:lnTo>
                <a:lnTo>
                  <a:pt x="167894" y="3609975"/>
                </a:lnTo>
                <a:lnTo>
                  <a:pt x="183011" y="3656012"/>
                </a:lnTo>
                <a:lnTo>
                  <a:pt x="199806" y="3697287"/>
                </a:lnTo>
                <a:lnTo>
                  <a:pt x="219962" y="3736975"/>
                </a:lnTo>
                <a:lnTo>
                  <a:pt x="260272" y="3811587"/>
                </a:lnTo>
                <a:lnTo>
                  <a:pt x="278747" y="3848100"/>
                </a:lnTo>
                <a:lnTo>
                  <a:pt x="297223" y="3890962"/>
                </a:lnTo>
                <a:lnTo>
                  <a:pt x="312339" y="3935412"/>
                </a:lnTo>
                <a:lnTo>
                  <a:pt x="322417" y="3987800"/>
                </a:lnTo>
                <a:lnTo>
                  <a:pt x="332494" y="4048125"/>
                </a:lnTo>
                <a:lnTo>
                  <a:pt x="334174" y="4116387"/>
                </a:lnTo>
                <a:lnTo>
                  <a:pt x="332494" y="4186237"/>
                </a:lnTo>
                <a:lnTo>
                  <a:pt x="322417" y="4244975"/>
                </a:lnTo>
                <a:lnTo>
                  <a:pt x="312339" y="4297362"/>
                </a:lnTo>
                <a:lnTo>
                  <a:pt x="297223" y="4343400"/>
                </a:lnTo>
                <a:lnTo>
                  <a:pt x="278747" y="4386262"/>
                </a:lnTo>
                <a:lnTo>
                  <a:pt x="260272" y="4424362"/>
                </a:lnTo>
                <a:lnTo>
                  <a:pt x="219962" y="4498975"/>
                </a:lnTo>
                <a:lnTo>
                  <a:pt x="199806" y="4537075"/>
                </a:lnTo>
                <a:lnTo>
                  <a:pt x="183011" y="4579937"/>
                </a:lnTo>
                <a:lnTo>
                  <a:pt x="167894" y="4625975"/>
                </a:lnTo>
                <a:lnTo>
                  <a:pt x="156137" y="4678362"/>
                </a:lnTo>
                <a:lnTo>
                  <a:pt x="147738" y="4738687"/>
                </a:lnTo>
                <a:lnTo>
                  <a:pt x="144379" y="4806950"/>
                </a:lnTo>
                <a:lnTo>
                  <a:pt x="147738" y="4875212"/>
                </a:lnTo>
                <a:lnTo>
                  <a:pt x="156137" y="4935537"/>
                </a:lnTo>
                <a:lnTo>
                  <a:pt x="167894" y="4987925"/>
                </a:lnTo>
                <a:lnTo>
                  <a:pt x="183011" y="5033962"/>
                </a:lnTo>
                <a:lnTo>
                  <a:pt x="199806" y="5075237"/>
                </a:lnTo>
                <a:lnTo>
                  <a:pt x="219962" y="5114925"/>
                </a:lnTo>
                <a:lnTo>
                  <a:pt x="240117" y="5149850"/>
                </a:lnTo>
                <a:lnTo>
                  <a:pt x="260272" y="5186362"/>
                </a:lnTo>
                <a:lnTo>
                  <a:pt x="278747" y="5226050"/>
                </a:lnTo>
                <a:lnTo>
                  <a:pt x="297223" y="5268912"/>
                </a:lnTo>
                <a:lnTo>
                  <a:pt x="312339" y="5313362"/>
                </a:lnTo>
                <a:lnTo>
                  <a:pt x="322417" y="5365750"/>
                </a:lnTo>
                <a:lnTo>
                  <a:pt x="332494" y="5426075"/>
                </a:lnTo>
                <a:lnTo>
                  <a:pt x="334174" y="5494337"/>
                </a:lnTo>
                <a:lnTo>
                  <a:pt x="332494" y="5562600"/>
                </a:lnTo>
                <a:lnTo>
                  <a:pt x="322417" y="5622925"/>
                </a:lnTo>
                <a:lnTo>
                  <a:pt x="312339" y="5675312"/>
                </a:lnTo>
                <a:lnTo>
                  <a:pt x="297223" y="5721350"/>
                </a:lnTo>
                <a:lnTo>
                  <a:pt x="278747" y="5762625"/>
                </a:lnTo>
                <a:lnTo>
                  <a:pt x="260272" y="5802312"/>
                </a:lnTo>
                <a:lnTo>
                  <a:pt x="240117" y="5840412"/>
                </a:lnTo>
                <a:lnTo>
                  <a:pt x="219962" y="5876925"/>
                </a:lnTo>
                <a:lnTo>
                  <a:pt x="199806" y="5915025"/>
                </a:lnTo>
                <a:lnTo>
                  <a:pt x="183011" y="5956300"/>
                </a:lnTo>
                <a:lnTo>
                  <a:pt x="167894" y="6003925"/>
                </a:lnTo>
                <a:lnTo>
                  <a:pt x="156137" y="6056312"/>
                </a:lnTo>
                <a:lnTo>
                  <a:pt x="147738" y="6113462"/>
                </a:lnTo>
                <a:lnTo>
                  <a:pt x="144379" y="6183312"/>
                </a:lnTo>
                <a:lnTo>
                  <a:pt x="147738" y="6251575"/>
                </a:lnTo>
                <a:lnTo>
                  <a:pt x="156137" y="6311900"/>
                </a:lnTo>
                <a:lnTo>
                  <a:pt x="167894" y="6361112"/>
                </a:lnTo>
                <a:lnTo>
                  <a:pt x="183011" y="6407150"/>
                </a:lnTo>
                <a:lnTo>
                  <a:pt x="199806" y="6448425"/>
                </a:lnTo>
                <a:lnTo>
                  <a:pt x="218282" y="6488112"/>
                </a:lnTo>
                <a:lnTo>
                  <a:pt x="236758" y="6523037"/>
                </a:lnTo>
                <a:lnTo>
                  <a:pt x="256913" y="6561137"/>
                </a:lnTo>
                <a:lnTo>
                  <a:pt x="277068" y="6597650"/>
                </a:lnTo>
                <a:lnTo>
                  <a:pt x="293864" y="6640512"/>
                </a:lnTo>
                <a:lnTo>
                  <a:pt x="310660" y="6683375"/>
                </a:lnTo>
                <a:lnTo>
                  <a:pt x="320737" y="6735762"/>
                </a:lnTo>
                <a:lnTo>
                  <a:pt x="329135" y="6791325"/>
                </a:lnTo>
                <a:lnTo>
                  <a:pt x="334174"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lnTo>
                  <a:pt x="18979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3986852" y="662400"/>
            <a:ext cx="4582075" cy="5576754"/>
          </a:xfrm>
        </p:spPr>
        <p:txBody>
          <a:bodyPr anchor="t">
            <a:normAutofit/>
          </a:bodyPr>
          <a:lstStyle/>
          <a:p>
            <a:pPr marL="0" lvl="0" indent="0">
              <a:lnSpc>
                <a:spcPct val="90000"/>
              </a:lnSpc>
              <a:buNone/>
            </a:pPr>
            <a:endParaRPr lang="en-US" sz="900" dirty="0">
              <a:solidFill>
                <a:schemeClr val="tx1">
                  <a:alpha val="60000"/>
                </a:schemeClr>
              </a:solidFill>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900" dirty="0">
              <a:solidFill>
                <a:schemeClr val="tx1">
                  <a:alpha val="60000"/>
                </a:schemeClr>
              </a:solidFill>
              <a:latin typeface="Courier"/>
            </a:endParaRPr>
          </a:p>
          <a:p>
            <a:pPr lvl="0" indent="0">
              <a:lnSpc>
                <a:spcPct val="90000"/>
              </a:lnSpc>
              <a:buNone/>
            </a:pPr>
            <a:endParaRPr lang="en-US" sz="1500" b="1" dirty="0">
              <a:solidFill>
                <a:schemeClr val="tx1">
                  <a:alpha val="60000"/>
                </a:schemeClr>
              </a:solidFill>
            </a:endParaRPr>
          </a:p>
          <a:p>
            <a:pPr lvl="0" indent="0">
              <a:lnSpc>
                <a:spcPct val="90000"/>
              </a:lnSpc>
              <a:buNone/>
            </a:pPr>
            <a:endParaRPr lang="en-US" sz="1500" b="1" dirty="0">
              <a:solidFill>
                <a:schemeClr val="tx1">
                  <a:alpha val="60000"/>
                </a:schemeClr>
              </a:solidFill>
            </a:endParaRPr>
          </a:p>
          <a:p>
            <a:pPr lvl="0" indent="0">
              <a:lnSpc>
                <a:spcPct val="90000"/>
              </a:lnSpc>
              <a:buNone/>
            </a:pPr>
            <a:r>
              <a:rPr lang="en-US" sz="1500" b="1" dirty="0" err="1">
                <a:solidFill>
                  <a:schemeClr val="tx1">
                    <a:alpha val="60000"/>
                  </a:schemeClr>
                </a:solidFill>
              </a:rPr>
              <a:t>cor</a:t>
            </a:r>
            <a:r>
              <a:rPr lang="en-US" sz="1500" b="1" dirty="0">
                <a:solidFill>
                  <a:schemeClr val="tx1">
                    <a:alpha val="60000"/>
                  </a:schemeClr>
                </a:solidFill>
              </a:rPr>
              <a:t>(</a:t>
            </a:r>
            <a:r>
              <a:rPr lang="en-US" sz="1500" b="1" dirty="0" err="1">
                <a:solidFill>
                  <a:schemeClr val="tx1">
                    <a:alpha val="60000"/>
                  </a:schemeClr>
                </a:solidFill>
              </a:rPr>
              <a:t>hf_score</a:t>
            </a:r>
            <a:r>
              <a:rPr lang="en-US" sz="1500" b="1" dirty="0">
                <a:solidFill>
                  <a:schemeClr val="tx1">
                    <a:alpha val="60000"/>
                  </a:schemeClr>
                </a:solidFill>
              </a:rPr>
              <a:t>, </a:t>
            </a:r>
            <a:r>
              <a:rPr lang="en-US" sz="1500" b="1" dirty="0" err="1">
                <a:solidFill>
                  <a:schemeClr val="tx1">
                    <a:alpha val="60000"/>
                  </a:schemeClr>
                </a:solidFill>
              </a:rPr>
              <a:t>total_litres_of_pure_alcohol</a:t>
            </a:r>
            <a:r>
              <a:rPr lang="en-US" sz="1500" b="1" dirty="0">
                <a:solidFill>
                  <a:schemeClr val="tx1">
                    <a:alpha val="60000"/>
                  </a:schemeClr>
                </a:solidFill>
              </a:rPr>
              <a:t>, use = "</a:t>
            </a:r>
            <a:r>
              <a:rPr lang="en-US" sz="1500" b="1" dirty="0" err="1">
                <a:solidFill>
                  <a:schemeClr val="tx1">
                    <a:alpha val="60000"/>
                  </a:schemeClr>
                </a:solidFill>
              </a:rPr>
              <a:t>complete.obs</a:t>
            </a:r>
            <a:r>
              <a:rPr lang="en-US" sz="1500" b="1" dirty="0">
                <a:solidFill>
                  <a:schemeClr val="tx1">
                    <a:alpha val="60000"/>
                  </a:schemeClr>
                </a:solidFill>
              </a:rPr>
              <a:t>")
</a:t>
            </a:r>
          </a:p>
          <a:p>
            <a:pPr lvl="0" indent="0">
              <a:lnSpc>
                <a:spcPct val="90000"/>
              </a:lnSpc>
              <a:buNone/>
            </a:pPr>
            <a:r>
              <a:rPr lang="en-US" sz="1500" b="1" dirty="0">
                <a:solidFill>
                  <a:schemeClr val="tx1">
                    <a:alpha val="60000"/>
                  </a:schemeClr>
                </a:solidFill>
              </a:rPr>
              <a:t>&gt; 1                                                         0.6465383</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4C9D2A36-B566-4F4D-8170-4D5715AE4D5C}"/>
                  </a:ext>
                </a:extLst>
              </p:cNvPr>
              <p:cNvSpPr/>
              <p:nvPr/>
            </p:nvSpPr>
            <p:spPr>
              <a:xfrm>
                <a:off x="84080" y="2025335"/>
                <a:ext cx="3163917" cy="2086725"/>
              </a:xfrm>
              <a:prstGeom prst="rect">
                <a:avLst/>
              </a:prstGeom>
            </p:spPr>
            <p:txBody>
              <a:bodyPr wrap="square">
                <a:spAutoFit/>
              </a:bodyPr>
              <a:lstStyle/>
              <a:p>
                <a:pPr lvl="0">
                  <a:lnSpc>
                    <a:spcPct val="90000"/>
                  </a:lnSpc>
                  <a:spcBef>
                    <a:spcPts val="3000"/>
                  </a:spcBef>
                </a:pPr>
                <a:r>
                  <a:rPr lang="en-US" b="1" dirty="0">
                    <a:solidFill>
                      <a:schemeClr val="tx1">
                        <a:alpha val="60000"/>
                      </a:schemeClr>
                    </a:solidFill>
                  </a:rPr>
                  <a:t>The correlation coefficient is moderately strong at 65%. The calculated </a:t>
                </a:r>
                <a14:m>
                  <m:oMath xmlns:m="http://schemas.openxmlformats.org/officeDocument/2006/math">
                    <m:sSup>
                      <m:sSupPr>
                        <m:ctrlPr>
                          <a:rPr lang="ar-AE" i="1">
                            <a:solidFill>
                              <a:schemeClr val="tx1">
                                <a:alpha val="60000"/>
                              </a:schemeClr>
                            </a:solidFill>
                          </a:rPr>
                        </m:ctrlPr>
                      </m:sSupPr>
                      <m:e>
                        <m:r>
                          <a:rPr lang="ar-AE">
                            <a:solidFill>
                              <a:schemeClr val="tx1">
                                <a:alpha val="60000"/>
                              </a:schemeClr>
                            </a:solidFill>
                          </a:rPr>
                          <m:t>𝑅</m:t>
                        </m:r>
                      </m:e>
                      <m:sup>
                        <m:r>
                          <a:rPr lang="ar-AE">
                            <a:solidFill>
                              <a:schemeClr val="tx1">
                                <a:alpha val="60000"/>
                              </a:schemeClr>
                            </a:solidFill>
                          </a:rPr>
                          <m:t>2</m:t>
                        </m:r>
                      </m:sup>
                    </m:sSup>
                  </m:oMath>
                </a14:m>
                <a:r>
                  <a:rPr lang="ar-AE" b="1" dirty="0">
                    <a:solidFill>
                      <a:schemeClr val="tx1">
                        <a:alpha val="60000"/>
                      </a:schemeClr>
                    </a:solidFill>
                  </a:rPr>
                  <a:t> </a:t>
                </a:r>
                <a:r>
                  <a:rPr lang="en-US" b="1" dirty="0">
                    <a:solidFill>
                      <a:schemeClr val="tx1">
                        <a:alpha val="60000"/>
                      </a:schemeClr>
                    </a:solidFill>
                  </a:rPr>
                  <a:t>which is a more reliable indicator of the correlation is a moderate 42%. Next let’s see if these values change when we run a linear model on the dataset.</a:t>
                </a:r>
              </a:p>
            </p:txBody>
          </p:sp>
        </mc:Choice>
        <mc:Fallback>
          <p:sp>
            <p:nvSpPr>
              <p:cNvPr id="2" name="Rectangle 1">
                <a:extLst>
                  <a:ext uri="{FF2B5EF4-FFF2-40B4-BE49-F238E27FC236}">
                    <a16:creationId xmlns:a16="http://schemas.microsoft.com/office/drawing/2014/main" id="{4C9D2A36-B566-4F4D-8170-4D5715AE4D5C}"/>
                  </a:ext>
                </a:extLst>
              </p:cNvPr>
              <p:cNvSpPr>
                <a:spLocks noRot="1" noChangeAspect="1" noMove="1" noResize="1" noEditPoints="1" noAdjustHandles="1" noChangeArrowheads="1" noChangeShapeType="1" noTextEdit="1"/>
              </p:cNvSpPr>
              <p:nvPr/>
            </p:nvSpPr>
            <p:spPr>
              <a:xfrm>
                <a:off x="84080" y="2025335"/>
                <a:ext cx="3163917" cy="2086725"/>
              </a:xfrm>
              <a:prstGeom prst="rect">
                <a:avLst/>
              </a:prstGeom>
              <a:blipFill>
                <a:blip r:embed="rId2"/>
                <a:stretch>
                  <a:fillRect l="-1600" t="-2424" r="-400" b="-4242"/>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TotalTime>
  <Words>3819</Words>
  <Application>Microsoft Macintosh PowerPoint</Application>
  <PresentationFormat>On-screen Show (4:3)</PresentationFormat>
  <Paragraphs>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vt:lpstr>
      <vt:lpstr>Office Theme</vt:lpstr>
      <vt:lpstr>DATA606 – Statistics and Probability for Data Analytics  Spring 2021</vt:lpstr>
      <vt:lpstr>  Part 1 – Introduction  ABSTRACT</vt:lpstr>
      <vt:lpstr>  Part 2 – Data  Data Sources</vt:lpstr>
      <vt:lpstr>   Data collection</vt:lpstr>
      <vt:lpstr>  Summary Statistics of source dataset </vt:lpstr>
      <vt:lpstr> Part 3 - Exploratory Data Analysis  Appropriate Visualizations  The bar graph shows the top 15 countries in alcohol consumption (liters) per person in 2010.  head(alc_hfi_2010[order(-alc_hfi_2010$total_litres_of_pure_alcohol),],15) %&gt;%      ggplot(aes(y=reorder(countries,total_litres_of_pure_alcohol),x=total_litres_of_pure_alcohol,fill=countries)) +       geom_bar(stat = 'identity',position=position_dodge()) +       geom_text(aes(label=total_litres_of_pure_alcohol), vjust=1.0, color="black",              position = position_dodge(0.9), size=3.0) +       labs(x = ("Total Alcohol (liters) Consumed"),y = ("Country"),       title = ("Top 15 Countries in Alcohol Consumed (liters) in 2010 per Person")  )  theme_minimal() </vt:lpstr>
      <vt:lpstr>PowerPoint Presentation</vt:lpstr>
      <vt:lpstr>Statistical Output</vt:lpstr>
      <vt:lpstr>PowerPoint Presentation</vt:lpstr>
      <vt:lpstr>  The Happiness Factor</vt:lpstr>
      <vt:lpstr>PowerPoint Presentation</vt:lpstr>
      <vt:lpstr>  Personal Freedom Factor</vt:lpstr>
      <vt:lpstr>PowerPoint Presentation</vt:lpstr>
      <vt:lpstr>  Economic Freedom Factor</vt:lpstr>
      <vt:lpstr>PowerPoint Presentation</vt:lpstr>
      <vt:lpstr>  Part 4  Conclusion</vt:lpstr>
      <vt:lpstr>   Why is the analysis important?</vt:lpstr>
      <vt:lpstr>    Limitations of the analysis?</vt:lpstr>
      <vt:lpstr>   References</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Gatica-Project_Present</dc:title>
  <dc:creator>Peter Gatica</dc:creator>
  <cp:keywords/>
  <cp:lastModifiedBy>Pedro Gatica</cp:lastModifiedBy>
  <cp:revision>13</cp:revision>
  <dcterms:created xsi:type="dcterms:W3CDTF">2021-05-17T01:24:38Z</dcterms:created>
  <dcterms:modified xsi:type="dcterms:W3CDTF">2021-05-17T03:03:09Z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5/16/2021</vt:lpwstr>
  </property>
  <property fmtid="{D5CDD505-2E9C-101B-9397-08002B2CF9AE}" pid="3" name="output">
    <vt:lpwstr>powerpoint_presentation</vt:lpwstr>
  </property>
</Properties>
</file>