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9" autoAdjust="0"/>
    <p:restoredTop sz="94660"/>
  </p:normalViewPr>
  <p:slideViewPr>
    <p:cSldViewPr>
      <p:cViewPr varScale="1">
        <p:scale>
          <a:sx n="70" d="100"/>
          <a:sy n="70" d="100"/>
        </p:scale>
        <p:origin x="147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ea typeface="Lucida Sans Unicode" charset="0"/>
                <a:cs typeface="Lucida Sans Unicode" charset="0"/>
              </a:defRPr>
            </a:lvl1pPr>
          </a:lstStyle>
          <a:p>
            <a:fld id="{180F5FCE-255C-49D2-820E-AE8C862BDE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10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0FD0DB-302C-46EB-82EB-7183FF5AB3D5}" type="slidenum">
              <a:rPr lang="en-US"/>
              <a:pPr/>
              <a:t>1</a:t>
            </a:fld>
            <a:endParaRPr lang="en-U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72EDCBE-19BA-477E-B1F8-AA1BBAF77409}" type="slidenum">
              <a:rPr lang="en-US" sz="12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200">
              <a:solidFill>
                <a:srgbClr val="000000"/>
              </a:solidFill>
              <a:ea typeface="Lucida Sans Unicode" charset="0"/>
              <a:cs typeface="Lucida Sans Unicode" charset="0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E3E4BE8-B7E0-4406-8DF2-524AB4520FE2}" type="slidenum">
              <a:rPr lang="en-US" sz="1200">
                <a:solidFill>
                  <a:srgbClr val="000000"/>
                </a:solidFill>
                <a:latin typeface="Calibri" pitchFamily="32" charset="0"/>
                <a:ea typeface="Lucida Sans Unicode" charset="0"/>
                <a:cs typeface="Lucida Sans Unicode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200">
              <a:solidFill>
                <a:srgbClr val="000000"/>
              </a:solidFill>
              <a:latin typeface="Calibri" pitchFamily="32" charset="0"/>
              <a:ea typeface="Lucida Sans Unicode" charset="0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95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295441-71C6-41F5-B607-A75FFCC10C32}" type="slidenum">
              <a:rPr lang="en-US"/>
              <a:pPr/>
              <a:t>10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3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2CBC28-948D-446B-AF63-FE5E2CDB0A23}" type="slidenum">
              <a:rPr lang="en-US"/>
              <a:pPr/>
              <a:t>11</a:t>
            </a:fld>
            <a:endParaRPr 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9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86094F-C76D-412D-9B03-EF6148B461AE}" type="slidenum">
              <a:rPr lang="en-US"/>
              <a:pPr/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00A9555-B305-4BF9-A041-9A2CDEBEB6A4}" type="slidenum">
              <a:rPr lang="en-US" sz="12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ea typeface="Lucida Sans Unicode" charset="0"/>
              <a:cs typeface="Lucida Sans Unicode" charset="0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89EEE54-6985-49CB-A03D-E7A430CC820D}" type="slidenum">
              <a:rPr lang="en-US" sz="1200">
                <a:solidFill>
                  <a:srgbClr val="000000"/>
                </a:solidFill>
                <a:latin typeface="Calibri" pitchFamily="32" charset="0"/>
                <a:ea typeface="Lucida Sans Unicode" charset="0"/>
                <a:cs typeface="Lucida Sans Unicode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latin typeface="Calibri" pitchFamily="32" charset="0"/>
              <a:ea typeface="Lucida Sans Unicode" charset="0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4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2DC8F1-DBDE-49EF-B123-14A24BC50797}" type="slidenum">
              <a:rPr lang="en-US"/>
              <a:pPr/>
              <a:t>13</a:t>
            </a:fld>
            <a:endParaRPr lang="en-US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039A5-0600-42AF-A229-5056F37651AD}" type="slidenum">
              <a:rPr lang="en-US" sz="12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200">
              <a:solidFill>
                <a:srgbClr val="000000"/>
              </a:solidFill>
              <a:ea typeface="Lucida Sans Unicode" charset="0"/>
              <a:cs typeface="Lucida Sans Unicode" charset="0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F200A54-5789-4B43-8978-102615041EEE}" type="slidenum">
              <a:rPr lang="en-US" sz="1200">
                <a:solidFill>
                  <a:srgbClr val="000000"/>
                </a:solidFill>
                <a:latin typeface="Calibri" pitchFamily="32" charset="0"/>
                <a:ea typeface="Lucida Sans Unicode" charset="0"/>
                <a:cs typeface="Lucida Sans Unicode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200">
              <a:solidFill>
                <a:srgbClr val="000000"/>
              </a:solidFill>
              <a:latin typeface="Calibri" pitchFamily="32" charset="0"/>
              <a:ea typeface="Lucida Sans Unicode" charset="0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93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420E83-7015-4181-A70C-694C2595C634}" type="slidenum">
              <a:rPr lang="en-US"/>
              <a:pPr/>
              <a:t>14</a:t>
            </a:fld>
            <a:endParaRPr lang="en-US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38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78FB97-24B9-401F-AAD6-E39C087924FB}" type="slidenum">
              <a:rPr lang="en-US"/>
              <a:pPr/>
              <a:t>15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19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495F96-A265-4E0F-BE3D-AE495D6D34C1}" type="slidenum">
              <a:rPr lang="en-US"/>
              <a:pPr/>
              <a:t>16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95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BC18DD-1317-49B6-839F-9DF69F6384B5}" type="slidenum">
              <a:rPr lang="en-US"/>
              <a:pPr/>
              <a:t>17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42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9EFCB7-EEB7-4C5F-AFCF-961F499E6FD7}" type="slidenum">
              <a:rPr lang="en-US"/>
              <a:pPr/>
              <a:t>18</a:t>
            </a:fld>
            <a:endParaRPr 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72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A31A71-23B1-4272-8D4A-405A254198BD}" type="slidenum">
              <a:rPr lang="en-US"/>
              <a:pPr/>
              <a:t>19</a:t>
            </a:fld>
            <a:endParaRPr 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4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0B9B0E-A326-423D-8791-113924881381}" type="slidenum">
              <a:rPr lang="en-US"/>
              <a:pPr/>
              <a:t>2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17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76C865-205E-4EBF-B47D-24EF1A910C5A}" type="slidenum">
              <a:rPr lang="en-US"/>
              <a:pPr/>
              <a:t>20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CE1313-0786-46A5-98C9-5372D2B7B043}" type="slidenum">
              <a:rPr lang="en-US"/>
              <a:pPr/>
              <a:t>21</a:t>
            </a:fld>
            <a:endParaRPr 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7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45E025-FFFB-4729-816C-F7A80AC177B9}" type="slidenum">
              <a:rPr lang="en-US"/>
              <a:pPr/>
              <a:t>22</a:t>
            </a:fld>
            <a:endParaRPr 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6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ECAF02-D5BC-4075-ADF0-CBE67C811DAF}" type="slidenum">
              <a:rPr lang="en-US"/>
              <a:pPr/>
              <a:t>23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2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E4D892-F87D-46FE-8D0E-086ABDFBAFBF}" type="slidenum">
              <a:rPr lang="en-US"/>
              <a:pPr/>
              <a:t>24</a:t>
            </a:fld>
            <a:endParaRPr 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12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F2B958-464B-4F86-A914-5C3523FA62B3}" type="slidenum">
              <a:rPr lang="en-US"/>
              <a:pPr/>
              <a:t>25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87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B27A3C-F1C1-48D6-AE69-57461C16C108}" type="slidenum">
              <a:rPr lang="en-US"/>
              <a:pPr/>
              <a:t>26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06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A5A9E0-9DC0-4A6F-9C69-97A1D93B9D3C}" type="slidenum">
              <a:rPr lang="en-US"/>
              <a:pPr/>
              <a:t>27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6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43DBF2-F310-48F9-99BF-1AD14E10A972}" type="slidenum">
              <a:rPr lang="en-US"/>
              <a:pPr/>
              <a:t>28</a:t>
            </a:fld>
            <a:endParaRPr 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73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2DB131-AFCB-486C-9E6D-5B20110DB45A}" type="slidenum">
              <a:rPr lang="en-US"/>
              <a:pPr/>
              <a:t>29</a:t>
            </a:fld>
            <a:endParaRPr 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30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20F347-FDFD-48C9-9FB2-70233844E695}" type="slidenum">
              <a:rPr lang="en-US"/>
              <a:pPr/>
              <a:t>3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8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08492B-B3FC-468F-A354-05A26ED9D587}" type="slidenum">
              <a:rPr lang="en-US"/>
              <a:pPr/>
              <a:t>30</a:t>
            </a:fld>
            <a:endParaRPr 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31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C0C44F-AD35-45E0-AB33-7322172AEA9E}" type="slidenum">
              <a:rPr lang="en-US"/>
              <a:pPr/>
              <a:t>4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88BA92-583E-4725-B517-7FB0C385B72A}" type="slidenum">
              <a:rPr lang="en-US"/>
              <a:pPr/>
              <a:t>5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44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92BD4B-D383-49D5-A1AA-D652F445B142}" type="slidenum">
              <a:rPr lang="en-US"/>
              <a:pPr/>
              <a:t>6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4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AAB852-5DC9-4509-96A7-AD5F7386721C}" type="slidenum">
              <a:rPr lang="en-US"/>
              <a:pPr/>
              <a:t>7</a:t>
            </a:fld>
            <a:endParaRPr 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47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1E0324-72CE-4B37-890C-DE1F23A29767}" type="slidenum">
              <a:rPr lang="en-US"/>
              <a:pPr/>
              <a:t>8</a:t>
            </a:fld>
            <a:endParaRPr 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1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BD1CF3-12F1-40AA-A746-57AADDCD76C1}" type="slidenum">
              <a:rPr lang="en-US"/>
              <a:pPr/>
              <a:t>9</a:t>
            </a:fld>
            <a:endParaRPr 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D7544-9ED2-43A8-9C01-0A09268E8C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1E0697B-6326-40A4-80B1-6F40D5832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46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6625" cy="5846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87F1A2D-C0ED-40D8-9B36-B03C90CF66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028CF4B-DA27-4D4E-AE99-F7FC89041F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12A3062-A3EC-45BE-A89A-7820FC83A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2B0923D-1908-4EA5-BF5D-64F09BFDB9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C56F161-07C2-4DD0-9E27-5B8B23F67E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317EA7-9577-4ECA-82A6-E7A4CB2B62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8417BE2-6708-4553-A0AA-389FC69C11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176C449-6AF4-4022-B96C-8900FFC18D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744C99F-9C98-43ED-9B11-B78253E12F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4838" cy="1138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8838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4ED5682A-4808-4CA1-9E8E-DC8F6D2C7A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152400" y="152400"/>
            <a:ext cx="8837613" cy="6551613"/>
            <a:chOff x="96" y="96"/>
            <a:chExt cx="5567" cy="412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6" y="96"/>
              <a:ext cx="5568" cy="4128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>
              <a:outerShdw dist="50912" dir="2700000" algn="ctr" rotWithShape="0">
                <a:srgbClr val="000000">
                  <a:alpha val="50027"/>
                </a:srgbClr>
              </a:outerShdw>
            </a:effectLst>
          </p:spPr>
        </p:pic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96" y="96"/>
              <a:ext cx="5568" cy="41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800600" y="304800"/>
            <a:ext cx="4343400" cy="2667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bIns="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000000"/>
                </a:solidFill>
                <a:latin typeface="Copperplate Gothic Bold" pitchFamily="32" charset="0"/>
                <a:ea typeface="Lucida Sans Unicode" charset="0"/>
                <a:cs typeface="Lucida Sans Unicode" charset="0"/>
              </a:rPr>
              <a:t>PENGERTIAN KORUPSI</a:t>
            </a:r>
            <a:br>
              <a:rPr lang="en-US" sz="3200" b="1">
                <a:solidFill>
                  <a:srgbClr val="000000"/>
                </a:solidFill>
                <a:latin typeface="Copperplate Gothic Bold" pitchFamily="32" charset="0"/>
                <a:ea typeface="Lucida Sans Unicode" charset="0"/>
                <a:cs typeface="Lucida Sans Unicode" charset="0"/>
              </a:rPr>
            </a:br>
            <a:r>
              <a:rPr lang="en-US" sz="3200" b="1">
                <a:solidFill>
                  <a:srgbClr val="000000"/>
                </a:solidFill>
                <a:latin typeface="Copperplate Gothic Bold" pitchFamily="32" charset="0"/>
                <a:ea typeface="Lucida Sans Unicode" charset="0"/>
                <a:cs typeface="Lucida Sans Unicode" charset="0"/>
              </a:rPr>
              <a:t>&amp;</a:t>
            </a:r>
            <a:br>
              <a:rPr lang="en-US" sz="3200" b="1">
                <a:solidFill>
                  <a:srgbClr val="000000"/>
                </a:solidFill>
                <a:latin typeface="Copperplate Gothic Bold" pitchFamily="32" charset="0"/>
                <a:ea typeface="Lucida Sans Unicode" charset="0"/>
                <a:cs typeface="Lucida Sans Unicode" charset="0"/>
              </a:rPr>
            </a:br>
            <a:r>
              <a:rPr lang="en-US" sz="3200" b="1">
                <a:solidFill>
                  <a:srgbClr val="000000"/>
                </a:solidFill>
                <a:latin typeface="Copperplate Gothic Bold" pitchFamily="32" charset="0"/>
                <a:ea typeface="Lucida Sans Unicode" charset="0"/>
                <a:cs typeface="Lucida Sans Unicode" charset="0"/>
              </a:rPr>
              <a:t> PRINSIP-PRINSIP ANTI-KORUPSI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P</a:t>
            </a:r>
            <a:r>
              <a:rPr lang="id-ID" sz="3200" b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enyalahgunaan kekuas</a:t>
            </a:r>
            <a:r>
              <a:rPr lang="en-US" sz="3200" b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a</a:t>
            </a:r>
            <a:r>
              <a:rPr lang="id-ID" sz="3200" b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an</a:t>
            </a:r>
            <a:r>
              <a:rPr lang="en-US" sz="3200" b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/>
            </a:r>
            <a:br>
              <a:rPr lang="en-US" sz="3200" b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</a:br>
            <a:r>
              <a:rPr lang="id-ID" sz="3200" b="1" i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(abuse of power)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54864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spcBef>
                <a:spcPts val="600"/>
              </a:spcBef>
              <a:buClr>
                <a:srgbClr val="336600"/>
              </a:buClr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>
                <a:solidFill>
                  <a:srgbClr val="336600"/>
                </a:solidFill>
                <a:ea typeface="Lucida Sans Unicode" charset="0"/>
                <a:cs typeface="Lucida Sans Unicode" charset="0"/>
              </a:rPr>
              <a:t>Abuse of power merupakan korupsi tingkat menengah</a:t>
            </a:r>
          </a:p>
          <a:p>
            <a:pPr marL="338138" indent="-338138">
              <a:spcBef>
                <a:spcPts val="600"/>
              </a:spcBef>
              <a:buClr>
                <a:srgbClr val="336600"/>
              </a:buClr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>
                <a:solidFill>
                  <a:srgbClr val="336600"/>
                </a:solidFill>
                <a:ea typeface="Lucida Sans Unicode" charset="0"/>
                <a:cs typeface="Lucida Sans Unicode" charset="0"/>
              </a:rPr>
              <a:t>Merupakan Segala bentuk penyimpangan yang dilakukan melalui </a:t>
            </a:r>
            <a:r>
              <a:rPr lang="id-ID" sz="2400" b="1">
                <a:solidFill>
                  <a:srgbClr val="336600"/>
                </a:solidFill>
                <a:ea typeface="Lucida Sans Unicode" charset="0"/>
                <a:cs typeface="Lucida Sans Unicode" charset="0"/>
              </a:rPr>
              <a:t>struktur kekuasaan</a:t>
            </a:r>
            <a:r>
              <a:rPr lang="id-ID" sz="2400">
                <a:solidFill>
                  <a:srgbClr val="336600"/>
                </a:solidFill>
                <a:ea typeface="Lucida Sans Unicode" charset="0"/>
                <a:cs typeface="Lucida Sans Unicode" charset="0"/>
              </a:rPr>
              <a:t>, baik pada tingkat negara maupun lembaga-lembaga struktural lainnya, termasuk lembaga pendidikan</a:t>
            </a:r>
            <a:r>
              <a:rPr lang="en-US" sz="2400">
                <a:solidFill>
                  <a:srgbClr val="336600"/>
                </a:solidFill>
                <a:ea typeface="Lucida Sans Unicode" charset="0"/>
                <a:cs typeface="Lucida Sans Unicode" charset="0"/>
              </a:rPr>
              <a:t>, </a:t>
            </a:r>
            <a:r>
              <a:rPr lang="en-US" sz="2400" b="1">
                <a:solidFill>
                  <a:srgbClr val="336600"/>
                </a:solidFill>
                <a:ea typeface="Lucida Sans Unicode" charset="0"/>
                <a:cs typeface="Lucida Sans Unicode" charset="0"/>
              </a:rPr>
              <a:t>tanpa mendapatkan keuntungan materi</a:t>
            </a:r>
            <a:r>
              <a:rPr lang="id-ID" sz="2400">
                <a:solidFill>
                  <a:srgbClr val="336600"/>
                </a:solidFill>
                <a:ea typeface="Lucida Sans Unicode" charset="0"/>
                <a:cs typeface="Lucida Sans Unicode" charset="0"/>
              </a:rPr>
              <a:t>.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752600"/>
            <a:ext cx="2817813" cy="205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4038600"/>
            <a:ext cx="2743200" cy="205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P</a:t>
            </a:r>
            <a:r>
              <a:rPr lang="id-ID" sz="2800" b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enyalahgunaan kekuasan untuk mendapatkan keuntungan  material </a:t>
            </a:r>
            <a:r>
              <a:rPr lang="id-ID" sz="2800" b="1" i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(material benefit)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276600" y="1752600"/>
            <a:ext cx="5562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>
                <a:solidFill>
                  <a:srgbClr val="000099"/>
                </a:solidFill>
                <a:ea typeface="Lucida Sans Unicode" charset="0"/>
                <a:cs typeface="Lucida Sans Unicode" charset="0"/>
              </a:rPr>
              <a:t>P</a:t>
            </a:r>
            <a:r>
              <a:rPr lang="id-ID" sz="2400">
                <a:solidFill>
                  <a:srgbClr val="000099"/>
                </a:solidFill>
                <a:ea typeface="Lucida Sans Unicode" charset="0"/>
                <a:cs typeface="Lucida Sans Unicode" charset="0"/>
              </a:rPr>
              <a:t>enyimpangan kekuasaan </a:t>
            </a:r>
            <a:r>
              <a:rPr lang="en-US" sz="2400">
                <a:solidFill>
                  <a:srgbClr val="000099"/>
                </a:solidFill>
                <a:ea typeface="Lucida Sans Unicode" charset="0"/>
                <a:cs typeface="Lucida Sans Unicode" charset="0"/>
              </a:rPr>
              <a:t>untuk mendapatkan </a:t>
            </a:r>
            <a:r>
              <a:rPr lang="id-ID" sz="2400">
                <a:solidFill>
                  <a:srgbClr val="000099"/>
                </a:solidFill>
                <a:ea typeface="Lucida Sans Unicode" charset="0"/>
                <a:cs typeface="Lucida Sans Unicode" charset="0"/>
              </a:rPr>
              <a:t>keuntungan material baik bagi dirinya sendiri maupun orang lain. </a:t>
            </a:r>
          </a:p>
          <a:p>
            <a:pPr marL="338138" indent="-338138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id-ID" sz="2400">
                <a:solidFill>
                  <a:srgbClr val="000099"/>
                </a:solidFill>
                <a:ea typeface="Lucida Sans Unicode" charset="0"/>
                <a:cs typeface="Lucida Sans Unicode" charset="0"/>
              </a:rPr>
              <a:t>Korupsi pada level ini merupakan tingkat paling membahayakan karena melibatkan kekuasaan dan keuntungan material. </a:t>
            </a:r>
          </a:p>
          <a:p>
            <a:pPr marL="338138" indent="-338138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>
                <a:solidFill>
                  <a:srgbClr val="000099"/>
                </a:solidFill>
                <a:ea typeface="Lucida Sans Unicode" charset="0"/>
                <a:cs typeface="Lucida Sans Unicode" charset="0"/>
              </a:rPr>
              <a:t>Ini merupakan bentuk korupsi yang paling banyak terjadi di indonesia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05000"/>
            <a:ext cx="2743200" cy="3873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9100" y="5753100"/>
            <a:ext cx="1104900" cy="1104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5715000"/>
            <a:ext cx="1323975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7800" y="5715000"/>
            <a:ext cx="1285875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86200" y="5829300"/>
            <a:ext cx="1133475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1"/>
          <p:cNvGrpSpPr>
            <a:grpSpLocks/>
          </p:cNvGrpSpPr>
          <p:nvPr/>
        </p:nvGrpSpPr>
        <p:grpSpPr bwMode="auto">
          <a:xfrm>
            <a:off x="304800" y="381000"/>
            <a:ext cx="3465513" cy="6170613"/>
            <a:chOff x="192" y="240"/>
            <a:chExt cx="2183" cy="3887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" y="240"/>
              <a:ext cx="2184" cy="3888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>
              <a:outerShdw dist="50912" dir="2700000" algn="ctr" rotWithShape="0">
                <a:srgbClr val="000000">
                  <a:alpha val="50027"/>
                </a:srgbClr>
              </a:outerShdw>
            </a:effectLst>
          </p:spPr>
        </p:pic>
        <p:sp>
          <p:nvSpPr>
            <p:cNvPr id="14339" name="Text Box 3"/>
            <p:cNvSpPr txBox="1">
              <a:spLocks noChangeArrowheads="1"/>
            </p:cNvSpPr>
            <p:nvPr/>
          </p:nvSpPr>
          <p:spPr bwMode="auto">
            <a:xfrm>
              <a:off x="192" y="240"/>
              <a:ext cx="2184" cy="38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572000" y="457200"/>
            <a:ext cx="4343400" cy="167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000000"/>
                </a:solidFill>
                <a:latin typeface="Century Schoolbook" pitchFamily="16" charset="0"/>
                <a:cs typeface="Arial" charset="0"/>
              </a:rPr>
              <a:t>Unsur-unsur yang dapat menentukan sesuatu dapat dianggap sebagai korupsi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114800" y="2514600"/>
            <a:ext cx="48006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509588" indent="-509588">
              <a:buClr>
                <a:srgbClr val="FF0000"/>
              </a:buClr>
              <a:buFont typeface="Times New Roman" pitchFamily="16" charset="0"/>
              <a:buAutoNum type="arabicPeriod"/>
              <a:tabLst>
                <a:tab pos="509588" algn="l"/>
                <a:tab pos="966788" algn="l"/>
                <a:tab pos="1423988" algn="l"/>
                <a:tab pos="1881188" algn="l"/>
                <a:tab pos="2338388" algn="l"/>
                <a:tab pos="2795588" algn="l"/>
                <a:tab pos="3252788" algn="l"/>
                <a:tab pos="3709988" algn="l"/>
                <a:tab pos="4167188" algn="l"/>
                <a:tab pos="4624388" algn="l"/>
                <a:tab pos="5081588" algn="l"/>
                <a:tab pos="5538788" algn="l"/>
                <a:tab pos="5995988" algn="l"/>
                <a:tab pos="6453188" algn="l"/>
                <a:tab pos="6910388" algn="l"/>
                <a:tab pos="7367588" algn="l"/>
                <a:tab pos="7824788" algn="l"/>
                <a:tab pos="8281988" algn="l"/>
                <a:tab pos="8739188" algn="l"/>
                <a:tab pos="9196388" algn="l"/>
                <a:tab pos="9653588" algn="l"/>
              </a:tabLst>
            </a:pPr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Schoolbook" pitchFamily="16" charset="0"/>
                <a:ea typeface="Lucida Sans Unicode" charset="0"/>
                <a:cs typeface="Lucida Sans Unicode" charset="0"/>
              </a:rPr>
              <a:t>Secara melawan hukum</a:t>
            </a:r>
          </a:p>
          <a:p>
            <a:pPr marL="509588" indent="-509588">
              <a:buClr>
                <a:srgbClr val="FF0000"/>
              </a:buClr>
              <a:buFont typeface="Times New Roman" pitchFamily="16" charset="0"/>
              <a:buAutoNum type="arabicPeriod"/>
              <a:tabLst>
                <a:tab pos="509588" algn="l"/>
                <a:tab pos="966788" algn="l"/>
                <a:tab pos="1423988" algn="l"/>
                <a:tab pos="1881188" algn="l"/>
                <a:tab pos="2338388" algn="l"/>
                <a:tab pos="2795588" algn="l"/>
                <a:tab pos="3252788" algn="l"/>
                <a:tab pos="3709988" algn="l"/>
                <a:tab pos="4167188" algn="l"/>
                <a:tab pos="4624388" algn="l"/>
                <a:tab pos="5081588" algn="l"/>
                <a:tab pos="5538788" algn="l"/>
                <a:tab pos="5995988" algn="l"/>
                <a:tab pos="6453188" algn="l"/>
                <a:tab pos="6910388" algn="l"/>
                <a:tab pos="7367588" algn="l"/>
                <a:tab pos="7824788" algn="l"/>
                <a:tab pos="8281988" algn="l"/>
                <a:tab pos="8739188" algn="l"/>
                <a:tab pos="9196388" algn="l"/>
                <a:tab pos="9653588" algn="l"/>
              </a:tabLst>
            </a:pPr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Schoolbook" pitchFamily="16" charset="0"/>
                <a:ea typeface="Lucida Sans Unicode" charset="0"/>
                <a:cs typeface="Lucida Sans Unicode" charset="0"/>
              </a:rPr>
              <a:t>Memperkaya diri sendiri/orang lain</a:t>
            </a:r>
          </a:p>
          <a:p>
            <a:pPr marL="509588" indent="-509588">
              <a:buClr>
                <a:srgbClr val="FF0000"/>
              </a:buClr>
              <a:buFont typeface="Times New Roman" pitchFamily="16" charset="0"/>
              <a:buAutoNum type="arabicPeriod"/>
              <a:tabLst>
                <a:tab pos="509588" algn="l"/>
                <a:tab pos="966788" algn="l"/>
                <a:tab pos="1423988" algn="l"/>
                <a:tab pos="1881188" algn="l"/>
                <a:tab pos="2338388" algn="l"/>
                <a:tab pos="2795588" algn="l"/>
                <a:tab pos="3252788" algn="l"/>
                <a:tab pos="3709988" algn="l"/>
                <a:tab pos="4167188" algn="l"/>
                <a:tab pos="4624388" algn="l"/>
                <a:tab pos="5081588" algn="l"/>
                <a:tab pos="5538788" algn="l"/>
                <a:tab pos="5995988" algn="l"/>
                <a:tab pos="6453188" algn="l"/>
                <a:tab pos="6910388" algn="l"/>
                <a:tab pos="7367588" algn="l"/>
                <a:tab pos="7824788" algn="l"/>
                <a:tab pos="8281988" algn="l"/>
                <a:tab pos="8739188" algn="l"/>
                <a:tab pos="9196388" algn="l"/>
                <a:tab pos="9653588" algn="l"/>
              </a:tabLst>
            </a:pPr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Schoolbook" pitchFamily="16" charset="0"/>
                <a:ea typeface="Lucida Sans Unicode" charset="0"/>
                <a:cs typeface="Lucida Sans Unicode" charset="0"/>
              </a:rPr>
              <a:t>Merugikan keuangan/ perekonomian negara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1"/>
          <p:cNvGrpSpPr>
            <a:grpSpLocks/>
          </p:cNvGrpSpPr>
          <p:nvPr/>
        </p:nvGrpSpPr>
        <p:grpSpPr bwMode="auto">
          <a:xfrm>
            <a:off x="228600" y="228600"/>
            <a:ext cx="8685213" cy="6399213"/>
            <a:chOff x="144" y="144"/>
            <a:chExt cx="5471" cy="4031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" y="144"/>
              <a:ext cx="5472" cy="4032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>
              <a:outerShdw dist="50912" dir="2700000" algn="ctr" rotWithShape="0">
                <a:srgbClr val="000000">
                  <a:alpha val="50027"/>
                </a:srgbClr>
              </a:outerShdw>
            </a:effectLst>
          </p:spPr>
        </p:pic>
        <p:sp>
          <p:nvSpPr>
            <p:cNvPr id="15363" name="Text Box 3"/>
            <p:cNvSpPr txBox="1">
              <a:spLocks noChangeArrowheads="1"/>
            </p:cNvSpPr>
            <p:nvPr/>
          </p:nvSpPr>
          <p:spPr bwMode="auto">
            <a:xfrm>
              <a:off x="144" y="144"/>
              <a:ext cx="5472" cy="40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80772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Schoolbook" pitchFamily="16" charset="0"/>
                <a:ea typeface="Lucida Sans Unicode" charset="0"/>
                <a:cs typeface="Lucida Sans Unicode" charset="0"/>
              </a:rPr>
              <a:t>MERUGIKAN KEUANGAN/ PEREKONOMIAN NEGARA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57200" y="3124200"/>
            <a:ext cx="8229600" cy="335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509588" indent="-509588">
              <a:buClr>
                <a:srgbClr val="FFC000"/>
              </a:buClr>
              <a:buFont typeface="Times New Roman" pitchFamily="16" charset="0"/>
              <a:buAutoNum type="arabicPeriod"/>
              <a:tabLst>
                <a:tab pos="509588" algn="l"/>
                <a:tab pos="966788" algn="l"/>
                <a:tab pos="1423988" algn="l"/>
                <a:tab pos="1881188" algn="l"/>
                <a:tab pos="2338388" algn="l"/>
                <a:tab pos="2795588" algn="l"/>
                <a:tab pos="3252788" algn="l"/>
                <a:tab pos="3709988" algn="l"/>
                <a:tab pos="4167188" algn="l"/>
                <a:tab pos="4624388" algn="l"/>
                <a:tab pos="5081588" algn="l"/>
                <a:tab pos="5538788" algn="l"/>
                <a:tab pos="5995988" algn="l"/>
                <a:tab pos="6453188" algn="l"/>
                <a:tab pos="6910388" algn="l"/>
                <a:tab pos="7367588" algn="l"/>
                <a:tab pos="7824788" algn="l"/>
                <a:tab pos="8281988" algn="l"/>
                <a:tab pos="8739188" algn="l"/>
                <a:tab pos="9196388" algn="l"/>
                <a:tab pos="9653588" algn="l"/>
              </a:tabLst>
            </a:pPr>
            <a:r>
              <a:rPr lang="en-US" sz="280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Schoolbook" pitchFamily="16" charset="0"/>
                <a:ea typeface="Lucida Sans Unicode" charset="0"/>
                <a:cs typeface="Lucida Sans Unicode" charset="0"/>
              </a:rPr>
              <a:t>Korupsi menghambat pembangunan &amp; kegiatan usaha di Indonesia</a:t>
            </a:r>
          </a:p>
          <a:p>
            <a:pPr marL="509588" indent="-509588">
              <a:buClr>
                <a:srgbClr val="FFC000"/>
              </a:buClr>
              <a:buFont typeface="Times New Roman" pitchFamily="16" charset="0"/>
              <a:buAutoNum type="arabicPeriod"/>
              <a:tabLst>
                <a:tab pos="509588" algn="l"/>
                <a:tab pos="966788" algn="l"/>
                <a:tab pos="1423988" algn="l"/>
                <a:tab pos="1881188" algn="l"/>
                <a:tab pos="2338388" algn="l"/>
                <a:tab pos="2795588" algn="l"/>
                <a:tab pos="3252788" algn="l"/>
                <a:tab pos="3709988" algn="l"/>
                <a:tab pos="4167188" algn="l"/>
                <a:tab pos="4624388" algn="l"/>
                <a:tab pos="5081588" algn="l"/>
                <a:tab pos="5538788" algn="l"/>
                <a:tab pos="5995988" algn="l"/>
                <a:tab pos="6453188" algn="l"/>
                <a:tab pos="6910388" algn="l"/>
                <a:tab pos="7367588" algn="l"/>
                <a:tab pos="7824788" algn="l"/>
                <a:tab pos="8281988" algn="l"/>
                <a:tab pos="8739188" algn="l"/>
                <a:tab pos="9196388" algn="l"/>
                <a:tab pos="9653588" algn="l"/>
              </a:tabLst>
            </a:pPr>
            <a:r>
              <a:rPr lang="en-US" sz="280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Schoolbook" pitchFamily="16" charset="0"/>
                <a:ea typeface="Lucida Sans Unicode" charset="0"/>
                <a:cs typeface="Lucida Sans Unicode" charset="0"/>
              </a:rPr>
              <a:t>Setiap kegiatan perekonomian harus melewati “pintu-pintu” korupsi</a:t>
            </a:r>
          </a:p>
          <a:p>
            <a:pPr marL="509588" indent="-509588">
              <a:buClr>
                <a:srgbClr val="FFC000"/>
              </a:buClr>
              <a:buFont typeface="Times New Roman" pitchFamily="16" charset="0"/>
              <a:buAutoNum type="arabicPeriod"/>
              <a:tabLst>
                <a:tab pos="509588" algn="l"/>
                <a:tab pos="966788" algn="l"/>
                <a:tab pos="1423988" algn="l"/>
                <a:tab pos="1881188" algn="l"/>
                <a:tab pos="2338388" algn="l"/>
                <a:tab pos="2795588" algn="l"/>
                <a:tab pos="3252788" algn="l"/>
                <a:tab pos="3709988" algn="l"/>
                <a:tab pos="4167188" algn="l"/>
                <a:tab pos="4624388" algn="l"/>
                <a:tab pos="5081588" algn="l"/>
                <a:tab pos="5538788" algn="l"/>
                <a:tab pos="5995988" algn="l"/>
                <a:tab pos="6453188" algn="l"/>
                <a:tab pos="6910388" algn="l"/>
                <a:tab pos="7367588" algn="l"/>
                <a:tab pos="7824788" algn="l"/>
                <a:tab pos="8281988" algn="l"/>
                <a:tab pos="8739188" algn="l"/>
                <a:tab pos="9196388" algn="l"/>
                <a:tab pos="9653588" algn="l"/>
              </a:tabLst>
            </a:pPr>
            <a:r>
              <a:rPr lang="en-US" sz="280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Schoolbook" pitchFamily="16" charset="0"/>
                <a:ea typeface="Lucida Sans Unicode" charset="0"/>
                <a:cs typeface="Lucida Sans Unicode" charset="0"/>
              </a:rPr>
              <a:t>Perkembangan kegiatan usaha terhambat, pengangguran makin banyak, harga barang &amp; jasa menjadi melambung</a:t>
            </a:r>
          </a:p>
          <a:p>
            <a:pPr marL="509588" indent="-509588">
              <a:buClr>
                <a:srgbClr val="FFC000"/>
              </a:buClr>
              <a:buFont typeface="Times New Roman" pitchFamily="16" charset="0"/>
              <a:buAutoNum type="arabicPeriod"/>
              <a:tabLst>
                <a:tab pos="509588" algn="l"/>
                <a:tab pos="966788" algn="l"/>
                <a:tab pos="1423988" algn="l"/>
                <a:tab pos="1881188" algn="l"/>
                <a:tab pos="2338388" algn="l"/>
                <a:tab pos="2795588" algn="l"/>
                <a:tab pos="3252788" algn="l"/>
                <a:tab pos="3709988" algn="l"/>
                <a:tab pos="4167188" algn="l"/>
                <a:tab pos="4624388" algn="l"/>
                <a:tab pos="5081588" algn="l"/>
                <a:tab pos="5538788" algn="l"/>
                <a:tab pos="5995988" algn="l"/>
                <a:tab pos="6453188" algn="l"/>
                <a:tab pos="6910388" algn="l"/>
                <a:tab pos="7367588" algn="l"/>
                <a:tab pos="7824788" algn="l"/>
                <a:tab pos="8281988" algn="l"/>
                <a:tab pos="8739188" algn="l"/>
                <a:tab pos="9196388" algn="l"/>
                <a:tab pos="9653588" algn="l"/>
              </a:tabLst>
            </a:pPr>
            <a:r>
              <a:rPr lang="en-US" sz="280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Schoolbook" pitchFamily="16" charset="0"/>
                <a:ea typeface="Lucida Sans Unicode" charset="0"/>
                <a:cs typeface="Lucida Sans Unicode" charset="0"/>
              </a:rPr>
              <a:t>Pendidikan dan kesehatan sangat mahal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" name="Group 1"/>
          <p:cNvGrpSpPr>
            <a:grpSpLocks/>
          </p:cNvGrpSpPr>
          <p:nvPr/>
        </p:nvGrpSpPr>
        <p:grpSpPr bwMode="auto">
          <a:xfrm>
            <a:off x="5711825" y="225425"/>
            <a:ext cx="3278188" cy="6484938"/>
            <a:chOff x="3598" y="142"/>
            <a:chExt cx="2065" cy="4085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8" y="142"/>
              <a:ext cx="2066" cy="40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6387" name="Text Box 3"/>
            <p:cNvSpPr txBox="1">
              <a:spLocks noChangeArrowheads="1"/>
            </p:cNvSpPr>
            <p:nvPr/>
          </p:nvSpPr>
          <p:spPr bwMode="auto">
            <a:xfrm>
              <a:off x="3598" y="142"/>
              <a:ext cx="2066" cy="40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5626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Lucida Sans Unicode" charset="0"/>
                <a:cs typeface="Lucida Sans Unicode" charset="0"/>
              </a:rPr>
              <a:t>Salah satu hal mengapa di indonesia korupsi semakin sulit diberantas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04800" y="1371600"/>
            <a:ext cx="5181600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42900">
              <a:buFont typeface="Arial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Lucida Sans Unicode" charset="0"/>
                <a:cs typeface="Lucida Sans Unicode" charset="0"/>
              </a:rPr>
              <a:t>Karena korupsi sudah “mendarah daging”, sehingga perilaku korupsi sudah menjadi hal yang biasa dan bukan lagi dianggap sebagai “penyakit”yang harus segera disembuhkan.</a:t>
            </a:r>
          </a:p>
          <a:p>
            <a:pPr marL="342900" indent="-342900">
              <a:buFont typeface="Arial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Lucida Sans Unicode" charset="0"/>
                <a:cs typeface="Lucida Sans Unicode" charset="0"/>
              </a:rPr>
              <a:t>Dengan demikian, semakin sulitnya membedakan mana perilaku korupsi dan mana yang bukan korupsi</a:t>
            </a:r>
          </a:p>
          <a:p>
            <a:pPr marL="342900" indent="-342900">
              <a:buFont typeface="Arial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Lucida Sans Unicode" charset="0"/>
                <a:cs typeface="Lucida Sans Unicode" charset="0"/>
              </a:rPr>
              <a:t>Ibarat maling teriak maling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685800" y="1828800"/>
            <a:ext cx="7772400" cy="2686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4400" b="1">
                <a:solidFill>
                  <a:srgbClr val="0000FF"/>
                </a:solidFill>
                <a:latin typeface="Batang" pitchFamily="16" charset="0"/>
                <a:ea typeface="Lucida Sans Unicode" charset="0"/>
                <a:cs typeface="Lucida Sans Unicode" charset="0"/>
              </a:rPr>
              <a:t>PRINSIP-PRINSIP </a:t>
            </a:r>
            <a:r>
              <a:rPr lang="en-US" sz="4400" b="1">
                <a:solidFill>
                  <a:srgbClr val="000000"/>
                </a:solidFill>
                <a:latin typeface="Batang" pitchFamily="16" charset="0"/>
                <a:ea typeface="Lucida Sans Unicode" charset="0"/>
                <a:cs typeface="Lucida Sans Unicode" charset="0"/>
              </a:rPr>
              <a:t/>
            </a:r>
            <a:br>
              <a:rPr lang="en-US" sz="4400" b="1">
                <a:solidFill>
                  <a:srgbClr val="000000"/>
                </a:solidFill>
                <a:latin typeface="Batang" pitchFamily="16" charset="0"/>
                <a:ea typeface="Lucida Sans Unicode" charset="0"/>
                <a:cs typeface="Lucida Sans Unicode" charset="0"/>
              </a:rPr>
            </a:br>
            <a:r>
              <a:rPr lang="id-ID" sz="6300" b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ANTI </a:t>
            </a:r>
            <a:r>
              <a:rPr lang="id-ID" sz="6300" b="1">
                <a:solidFill>
                  <a:srgbClr val="CC0000"/>
                </a:solidFill>
                <a:ea typeface="Lucida Sans Unicode" charset="0"/>
                <a:cs typeface="Lucida Sans Unicode" charset="0"/>
              </a:rPr>
              <a:t>KORUPSI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Group 1"/>
          <p:cNvGrpSpPr>
            <a:grpSpLocks/>
          </p:cNvGrpSpPr>
          <p:nvPr/>
        </p:nvGrpSpPr>
        <p:grpSpPr bwMode="auto">
          <a:xfrm>
            <a:off x="2395538" y="1096963"/>
            <a:ext cx="4510087" cy="4278312"/>
            <a:chOff x="1509" y="691"/>
            <a:chExt cx="2841" cy="2695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09" y="691"/>
              <a:ext cx="2842" cy="26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8435" name="Text Box 3"/>
            <p:cNvSpPr txBox="1">
              <a:spLocks noChangeArrowheads="1"/>
            </p:cNvSpPr>
            <p:nvPr/>
          </p:nvSpPr>
          <p:spPr bwMode="auto">
            <a:xfrm>
              <a:off x="2451" y="1762"/>
              <a:ext cx="954" cy="8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 b="1">
                  <a:solidFill>
                    <a:srgbClr val="FF9900"/>
                  </a:solidFill>
                  <a:ea typeface="Lucida Sans Unicode" charset="0"/>
                  <a:cs typeface="Lucida Sans Unicode" charset="0"/>
                </a:rPr>
                <a:t>PRINSIP-PRINSIP ANTI-KORUPSI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2000" b="1">
                <a:solidFill>
                  <a:srgbClr val="FF9900"/>
                </a:solidFill>
                <a:ea typeface="Lucida Sans Unicode" charset="0"/>
                <a:cs typeface="Lucida Sans Unicode" charset="0"/>
              </a:endParaRPr>
            </a:p>
          </p:txBody>
        </p:sp>
      </p:grp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6345238" y="2176463"/>
            <a:ext cx="2316162" cy="1254125"/>
            <a:chOff x="3997" y="1371"/>
            <a:chExt cx="1459" cy="790"/>
          </a:xfrm>
        </p:grpSpPr>
        <p:pic>
          <p:nvPicPr>
            <p:cNvPr id="18437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97" y="1371"/>
              <a:ext cx="1460" cy="7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4230" y="1590"/>
              <a:ext cx="1023" cy="3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CC"/>
                  </a:solidFill>
                  <a:ea typeface="Lucida Sans Unicode" charset="0"/>
                  <a:cs typeface="Lucida Sans Unicode" charset="0"/>
                </a:rPr>
                <a:t>Kewajaran</a:t>
              </a:r>
            </a:p>
          </p:txBody>
        </p:sp>
      </p:grpSp>
      <p:grpSp>
        <p:nvGrpSpPr>
          <p:cNvPr id="18439" name="Group 7"/>
          <p:cNvGrpSpPr>
            <a:grpSpLocks/>
          </p:cNvGrpSpPr>
          <p:nvPr/>
        </p:nvGrpSpPr>
        <p:grpSpPr bwMode="auto">
          <a:xfrm>
            <a:off x="3524250" y="500063"/>
            <a:ext cx="2320925" cy="1254125"/>
            <a:chOff x="2220" y="315"/>
            <a:chExt cx="1462" cy="790"/>
          </a:xfrm>
        </p:grpSpPr>
        <p:pic>
          <p:nvPicPr>
            <p:cNvPr id="18440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20" y="315"/>
              <a:ext cx="1463" cy="7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8441" name="Text Box 9"/>
            <p:cNvSpPr txBox="1">
              <a:spLocks noChangeArrowheads="1"/>
            </p:cNvSpPr>
            <p:nvPr/>
          </p:nvSpPr>
          <p:spPr bwMode="auto">
            <a:xfrm>
              <a:off x="2454" y="534"/>
              <a:ext cx="1023" cy="3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CC"/>
                  </a:solidFill>
                  <a:ea typeface="Lucida Sans Unicode" charset="0"/>
                  <a:cs typeface="Lucida Sans Unicode" charset="0"/>
                </a:rPr>
                <a:t>Transparansi</a:t>
              </a:r>
            </a:p>
          </p:txBody>
        </p:sp>
      </p:grpSp>
      <p:grpSp>
        <p:nvGrpSpPr>
          <p:cNvPr id="18442" name="Group 10"/>
          <p:cNvGrpSpPr>
            <a:grpSpLocks/>
          </p:cNvGrpSpPr>
          <p:nvPr/>
        </p:nvGrpSpPr>
        <p:grpSpPr bwMode="auto">
          <a:xfrm>
            <a:off x="1847850" y="4767263"/>
            <a:ext cx="2320925" cy="1254125"/>
            <a:chOff x="1164" y="3003"/>
            <a:chExt cx="1462" cy="790"/>
          </a:xfrm>
        </p:grpSpPr>
        <p:pic>
          <p:nvPicPr>
            <p:cNvPr id="18443" name="Picture 1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164" y="3003"/>
              <a:ext cx="1463" cy="7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1398" y="3222"/>
              <a:ext cx="1023" cy="3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CC"/>
                  </a:solidFill>
                  <a:ea typeface="Lucida Sans Unicode" charset="0"/>
                  <a:cs typeface="Lucida Sans Unicode" charset="0"/>
                </a:rPr>
                <a:t>Aturan Main</a:t>
              </a:r>
            </a:p>
          </p:txBody>
        </p:sp>
      </p:grpSp>
      <p:grpSp>
        <p:nvGrpSpPr>
          <p:cNvPr id="18445" name="Group 13"/>
          <p:cNvGrpSpPr>
            <a:grpSpLocks/>
          </p:cNvGrpSpPr>
          <p:nvPr/>
        </p:nvGrpSpPr>
        <p:grpSpPr bwMode="auto">
          <a:xfrm>
            <a:off x="554038" y="2176463"/>
            <a:ext cx="2316162" cy="1254125"/>
            <a:chOff x="349" y="1371"/>
            <a:chExt cx="1459" cy="790"/>
          </a:xfrm>
        </p:grpSpPr>
        <p:pic>
          <p:nvPicPr>
            <p:cNvPr id="18446" name="Picture 1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9" y="1371"/>
              <a:ext cx="1460" cy="7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8447" name="Text Box 15"/>
            <p:cNvSpPr txBox="1">
              <a:spLocks noChangeArrowheads="1"/>
            </p:cNvSpPr>
            <p:nvPr/>
          </p:nvSpPr>
          <p:spPr bwMode="auto">
            <a:xfrm>
              <a:off x="582" y="1590"/>
              <a:ext cx="1023" cy="3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Lucida Sans Unicode" charset="0"/>
                  <a:cs typeface="Lucida Sans Unicode" charset="0"/>
                </a:rPr>
                <a:t>Akuntabilitas</a:t>
              </a:r>
            </a:p>
          </p:txBody>
        </p:sp>
      </p:grpSp>
      <p:grpSp>
        <p:nvGrpSpPr>
          <p:cNvPr id="18448" name="Group 16"/>
          <p:cNvGrpSpPr>
            <a:grpSpLocks/>
          </p:cNvGrpSpPr>
          <p:nvPr/>
        </p:nvGrpSpPr>
        <p:grpSpPr bwMode="auto">
          <a:xfrm>
            <a:off x="5200650" y="4767263"/>
            <a:ext cx="2320925" cy="1254125"/>
            <a:chOff x="3276" y="3003"/>
            <a:chExt cx="1462" cy="790"/>
          </a:xfrm>
        </p:grpSpPr>
        <p:pic>
          <p:nvPicPr>
            <p:cNvPr id="18449" name="Picture 1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276" y="3003"/>
              <a:ext cx="1463" cy="7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3510" y="3222"/>
              <a:ext cx="1023" cy="3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CC"/>
                  </a:solidFill>
                  <a:ea typeface="Lucida Sans Unicode" charset="0"/>
                  <a:cs typeface="Lucida Sans Unicode" charset="0"/>
                </a:rPr>
                <a:t>Kontrol Aturan Main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 algn="just">
              <a:spcBef>
                <a:spcPts val="800"/>
              </a:spcBef>
              <a:buClr>
                <a:srgbClr val="0000FF"/>
              </a:buClr>
              <a:buFont typeface="Times New Roman" pitchFamily="16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3200">
                <a:solidFill>
                  <a:srgbClr val="0000FF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Akuntabilitas mengacu pada kesesuaian antara aturan dan pelaksanaan kerja</a:t>
            </a:r>
          </a:p>
          <a:p>
            <a:pPr marL="338138" indent="-338138" algn="just">
              <a:spcBef>
                <a:spcPts val="800"/>
              </a:spcBef>
              <a:buClr>
                <a:srgbClr val="0000FF"/>
              </a:buClr>
              <a:buFont typeface="Times New Roman" pitchFamily="16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3200">
                <a:solidFill>
                  <a:srgbClr val="0000FF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Semua lembaga mempertanggungjawabkan kinerjanya sesuai aturan main </a:t>
            </a:r>
            <a:r>
              <a:rPr lang="id-ID" sz="3200">
                <a:solidFill>
                  <a:srgbClr val="0000FF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baik dalam bentuk konvensi </a:t>
            </a:r>
            <a:r>
              <a:rPr lang="en-US" sz="3200">
                <a:solidFill>
                  <a:srgbClr val="0000FF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(</a:t>
            </a:r>
            <a:r>
              <a:rPr lang="en-US" sz="3200" i="1">
                <a:solidFill>
                  <a:srgbClr val="0000FF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de facto</a:t>
            </a:r>
            <a:r>
              <a:rPr lang="en-US" sz="3200">
                <a:solidFill>
                  <a:srgbClr val="0000FF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) </a:t>
            </a:r>
            <a:r>
              <a:rPr lang="id-ID" sz="3200">
                <a:solidFill>
                  <a:srgbClr val="0000FF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maupun konstitusi</a:t>
            </a:r>
            <a:r>
              <a:rPr lang="en-US" sz="3200">
                <a:solidFill>
                  <a:srgbClr val="0000FF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 (</a:t>
            </a:r>
            <a:r>
              <a:rPr lang="en-US" sz="3200" i="1">
                <a:solidFill>
                  <a:srgbClr val="0000FF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de jure</a:t>
            </a:r>
            <a:r>
              <a:rPr lang="en-US" sz="3200">
                <a:solidFill>
                  <a:srgbClr val="0000FF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)</a:t>
            </a:r>
            <a:r>
              <a:rPr lang="id-ID" sz="3200">
                <a:solidFill>
                  <a:srgbClr val="0000FF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, baik pada level budaya (individu dengan individu) maupun pada level lembaga. </a:t>
            </a:r>
          </a:p>
          <a:p>
            <a:pPr marL="338138" indent="-338138" algn="just">
              <a:spcBef>
                <a:spcPts val="800"/>
              </a:spcBef>
              <a:buClrTx/>
              <a:buFontTx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id-ID" sz="3200">
              <a:solidFill>
                <a:srgbClr val="0000FF"/>
              </a:solidFill>
              <a:latin typeface="Times New Roman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09600" y="304800"/>
            <a:ext cx="8229600" cy="11430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66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Lucida Sans Unicode" charset="0"/>
                <a:cs typeface="Lucida Sans Unicode" charset="0"/>
              </a:rPr>
              <a:t>Akuntabilitas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600200"/>
            <a:ext cx="1385888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6705600" cy="463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604838" indent="-604838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AutoNum type="arabicPeriod"/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</a:pPr>
            <a:r>
              <a:rPr lang="en-US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Akuntabilitas harus dapat diukur dan dipertanggungjawabkan melalui M</a:t>
            </a:r>
            <a:r>
              <a:rPr lang="id-ID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ekanisme</a:t>
            </a:r>
            <a:r>
              <a:rPr lang="en-US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id-ID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pelaporan dan pertanggungjawaban</a:t>
            </a:r>
            <a:r>
              <a:rPr lang="en-US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atas pelaksanaan semua kegiatan</a:t>
            </a:r>
            <a:r>
              <a:rPr lang="id-ID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. </a:t>
            </a:r>
          </a:p>
          <a:p>
            <a:pPr marL="604838" indent="-604838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AutoNum type="arabicPeriod"/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</a:pPr>
            <a:r>
              <a:rPr lang="en-US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</a:t>
            </a:r>
            <a:r>
              <a:rPr lang="id-ID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valuasi</a:t>
            </a:r>
            <a:r>
              <a:rPr lang="en-US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atas </a:t>
            </a:r>
            <a:r>
              <a:rPr lang="id-ID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kinerja administrasi</a:t>
            </a:r>
            <a:r>
              <a:rPr lang="en-US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,</a:t>
            </a:r>
            <a:r>
              <a:rPr lang="id-ID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proses </a:t>
            </a:r>
            <a:r>
              <a:rPr lang="en-US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	 </a:t>
            </a:r>
            <a:r>
              <a:rPr lang="id-ID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pelaksanaan</a:t>
            </a:r>
            <a:r>
              <a:rPr lang="en-US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, </a:t>
            </a:r>
            <a:r>
              <a:rPr lang="id-ID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dampak dan manfaat yang </a:t>
            </a:r>
            <a:r>
              <a:rPr lang="en-US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 diperoleh masyarakat </a:t>
            </a:r>
            <a:r>
              <a:rPr lang="id-ID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baik </a:t>
            </a:r>
            <a:r>
              <a:rPr lang="en-US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secara   </a:t>
            </a:r>
            <a:r>
              <a:rPr lang="id-ID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langsung maupun manfaat jangka panjang </a:t>
            </a:r>
            <a:r>
              <a:rPr lang="en-US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dari  sebuah kegiatan</a:t>
            </a:r>
            <a:r>
              <a:rPr lang="id-ID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. </a:t>
            </a:r>
          </a:p>
          <a:p>
            <a:pPr marL="604838" indent="-604838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</a:pPr>
            <a:r>
              <a:rPr lang="id-ID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/>
            </a:r>
            <a:br>
              <a:rPr lang="en-US" sz="2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</a:br>
            <a:endParaRPr lang="en-US" sz="2400">
              <a:solidFill>
                <a:srgbClr val="000000"/>
              </a:solidFill>
              <a:ea typeface="Lucida Sans Unicode" charset="0"/>
              <a:cs typeface="Lucida Sans Unicode" charset="0"/>
            </a:endParaRPr>
          </a:p>
          <a:p>
            <a:pPr marL="604838" indent="-604838" eaLnBrk="0" hangingPunct="0">
              <a:spcBef>
                <a:spcPts val="600"/>
              </a:spcBef>
              <a:buClrTx/>
              <a:buFontTx/>
              <a:buNone/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</a:pPr>
            <a:endParaRPr lang="en-US" sz="2400">
              <a:solidFill>
                <a:srgbClr val="000000"/>
              </a:solidFill>
              <a:ea typeface="Lucida Sans Unicode" charset="0"/>
              <a:cs typeface="Lucida Sans Unicode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38200" y="533400"/>
            <a:ext cx="7924800" cy="53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9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000000"/>
                </a:solidFill>
                <a:latin typeface="Arial Unicode MS" pitchFamily="32" charset="0"/>
                <a:ea typeface="Lucida Sans Unicode" charset="0"/>
                <a:cs typeface="Lucida Sans Unicode" charset="0"/>
              </a:rPr>
              <a:t>Bagaimana mengukur Akuntabilitas ?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3048000"/>
            <a:ext cx="1524000" cy="152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3800" y="4724400"/>
            <a:ext cx="1371600" cy="138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2590800" y="1600200"/>
            <a:ext cx="60960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 algn="just">
              <a:lnSpc>
                <a:spcPct val="90000"/>
              </a:lnSpc>
              <a:spcBef>
                <a:spcPts val="600"/>
              </a:spcBef>
              <a:buClr>
                <a:srgbClr val="800000"/>
              </a:buClr>
              <a:buFont typeface="Wingdings" charset="2"/>
              <a:buChar char="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id-ID" sz="24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Transparansi merupakan prinsip yang mengharuskan semua proses kebijakan dilakukan secara terbuka, sehingga segala bentuk penyimpangan dapat diketahui oleh publik. </a:t>
            </a:r>
          </a:p>
          <a:p>
            <a:pPr marL="338138" indent="-338138" algn="just">
              <a:lnSpc>
                <a:spcPct val="90000"/>
              </a:lnSpc>
              <a:spcBef>
                <a:spcPts val="600"/>
              </a:spcBef>
              <a:buClr>
                <a:srgbClr val="800000"/>
              </a:buClr>
              <a:buFont typeface="Wingdings" charset="2"/>
              <a:buChar char="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id-ID" sz="24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Transparansi menjadi pintu masuk sekaligus kontrol bagi seluruh proses dinamika struktural kelembagaan. </a:t>
            </a:r>
          </a:p>
          <a:p>
            <a:pPr marL="338138" indent="-338138" algn="just">
              <a:lnSpc>
                <a:spcPct val="90000"/>
              </a:lnSpc>
              <a:spcBef>
                <a:spcPts val="600"/>
              </a:spcBef>
              <a:buClr>
                <a:srgbClr val="800000"/>
              </a:buClr>
              <a:buFont typeface="Wingdings" charset="2"/>
              <a:buChar char="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id-ID" sz="24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Dalam bentuk yang paling sederhana, </a:t>
            </a:r>
            <a:r>
              <a:rPr lang="en-US" sz="24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transparansi mengacu pada</a:t>
            </a:r>
            <a:r>
              <a:rPr lang="id-ID" sz="24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 </a:t>
            </a:r>
            <a:r>
              <a:rPr lang="en-US" sz="24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k</a:t>
            </a:r>
            <a:r>
              <a:rPr lang="id-ID" sz="24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eterbukaan </a:t>
            </a:r>
            <a:r>
              <a:rPr lang="en-US" sz="24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dan </a:t>
            </a:r>
            <a:r>
              <a:rPr lang="id-ID" sz="24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kejujuran untuk saling menjunjung </a:t>
            </a:r>
            <a:r>
              <a:rPr lang="en-US" sz="24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tinggi </a:t>
            </a:r>
            <a:r>
              <a:rPr lang="id-ID" sz="24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kepercayaan (</a:t>
            </a:r>
            <a:r>
              <a:rPr lang="id-ID" sz="2400" i="1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trust</a:t>
            </a:r>
            <a:r>
              <a:rPr lang="id-ID" sz="24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).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876800"/>
            <a:ext cx="1143000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600200"/>
            <a:ext cx="762000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3048000"/>
            <a:ext cx="1001713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33400" y="228600"/>
            <a:ext cx="8229600" cy="11430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66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Lucida Sans Unicode" charset="0"/>
                <a:cs typeface="Lucida Sans Unicode" charset="0"/>
              </a:rPr>
              <a:t>Transparansi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1295400"/>
            <a:ext cx="541020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spcBef>
                <a:spcPts val="700"/>
              </a:spcBef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8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Istilah </a:t>
            </a:r>
            <a:r>
              <a:rPr lang="en-US" sz="2800" b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korupsi</a:t>
            </a:r>
            <a:r>
              <a:rPr lang="en-US" sz="28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berasal dari bahasa latin “</a:t>
            </a:r>
            <a:r>
              <a:rPr lang="en-US" sz="2800" b="1" i="1">
                <a:solidFill>
                  <a:srgbClr val="FF3300"/>
                </a:solidFill>
                <a:ea typeface="Lucida Sans Unicode" charset="0"/>
                <a:cs typeface="Lucida Sans Unicode" charset="0"/>
              </a:rPr>
              <a:t>corrumpere</a:t>
            </a:r>
            <a:r>
              <a:rPr lang="en-US" sz="28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”, “</a:t>
            </a:r>
            <a:r>
              <a:rPr lang="en-US" sz="2800" b="1" i="1">
                <a:solidFill>
                  <a:srgbClr val="FF3300"/>
                </a:solidFill>
                <a:ea typeface="Lucida Sans Unicode" charset="0"/>
                <a:cs typeface="Lucida Sans Unicode" charset="0"/>
              </a:rPr>
              <a:t>corruptio</a:t>
            </a:r>
            <a:r>
              <a:rPr lang="en-US" sz="28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” atau “</a:t>
            </a:r>
            <a:r>
              <a:rPr lang="en-US" sz="2800" b="1" i="1">
                <a:solidFill>
                  <a:srgbClr val="FF3300"/>
                </a:solidFill>
                <a:ea typeface="Lucida Sans Unicode" charset="0"/>
                <a:cs typeface="Lucida Sans Unicode" charset="0"/>
              </a:rPr>
              <a:t>corruptus</a:t>
            </a:r>
            <a:r>
              <a:rPr lang="en-US" sz="28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”</a:t>
            </a:r>
          </a:p>
          <a:p>
            <a:pPr marL="338138" indent="-338138">
              <a:spcBef>
                <a:spcPts val="700"/>
              </a:spcBef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8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Dari bahasa latin tersebut kemudian diadopsi oleh beberapa bangsa di dunia</a:t>
            </a:r>
          </a:p>
          <a:p>
            <a:pPr marL="338138" indent="-338138">
              <a:spcBef>
                <a:spcPts val="700"/>
              </a:spcBef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8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Beberapa bangsa di dunia memiliki istilah tersendiri mengenai korupsi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81000" y="152400"/>
            <a:ext cx="8458200" cy="838200"/>
          </a:xfrm>
          <a:prstGeom prst="rect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dist="107933" dir="18900000" algn="ctr" rotWithShape="0">
              <a:srgbClr val="808080">
                <a:alpha val="50027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>
                <a:solidFill>
                  <a:srgbClr val="FFFFFF"/>
                </a:solidFill>
                <a:latin typeface="Monotype Corsiva" pitchFamily="64" charset="0"/>
                <a:ea typeface="Lucida Sans Unicode" charset="0"/>
                <a:cs typeface="Lucida Sans Unicode" charset="0"/>
              </a:rPr>
              <a:t>Korupsi secara Etimologi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5867400" y="1066800"/>
            <a:ext cx="3046413" cy="5591175"/>
            <a:chOff x="3696" y="672"/>
            <a:chExt cx="1919" cy="3522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96" y="672"/>
              <a:ext cx="1920" cy="352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3696" y="672"/>
              <a:ext cx="1920" cy="352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57200" y="1524000"/>
            <a:ext cx="8229600" cy="464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38138" algn="just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id-ID" sz="2000" i="1">
              <a:solidFill>
                <a:srgbClr val="0000FF"/>
              </a:solidFill>
              <a:latin typeface="Times New Roman" pitchFamily="16" charset="0"/>
              <a:ea typeface="Lucida Sans Unicode" charset="0"/>
              <a:cs typeface="Lucida Sans Unicode" charset="0"/>
            </a:endParaRPr>
          </a:p>
          <a:p>
            <a:pPr marL="341313" indent="-338138" algn="just">
              <a:lnSpc>
                <a:spcPct val="80000"/>
              </a:lnSpc>
              <a:spcBef>
                <a:spcPts val="500"/>
              </a:spcBef>
              <a:buClr>
                <a:srgbClr val="800000"/>
              </a:buClr>
              <a:buFont typeface="Wingdings" charset="2"/>
              <a:buChar char="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b="1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P</a:t>
            </a:r>
            <a:r>
              <a:rPr lang="id-ID" sz="2000" b="1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roses penganggaran </a:t>
            </a:r>
            <a:r>
              <a:rPr lang="id-ID" sz="20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yang bersifat </a:t>
            </a:r>
            <a:r>
              <a:rPr lang="id-ID" sz="2000" i="1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bottom up</a:t>
            </a:r>
            <a:r>
              <a:rPr lang="id-ID" sz="20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, mulai dari perencanaan, implementasi, laporan pertanggungjawaban dan penilaian (evaluasi) terhadap kinerja anggaran. </a:t>
            </a:r>
          </a:p>
          <a:p>
            <a:pPr marL="341313" indent="-338138" algn="just">
              <a:lnSpc>
                <a:spcPct val="80000"/>
              </a:lnSpc>
              <a:spcBef>
                <a:spcPts val="500"/>
              </a:spcBef>
              <a:buClr>
                <a:srgbClr val="800000"/>
              </a:buClr>
              <a:buFont typeface="Wingdings" charset="2"/>
              <a:buChar char="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b="1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P</a:t>
            </a:r>
            <a:r>
              <a:rPr lang="id-ID" sz="2000" b="1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roses penyusunan kegiatan </a:t>
            </a:r>
            <a:r>
              <a:rPr lang="id-ID" sz="20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atau proyek pembangunan. Hal ini terkait pula dengan proses pembahasan tentang sumber-sumber pendanaan (anggaran pendapatan) dan alokasi anggaran (anggaran belanja).</a:t>
            </a:r>
          </a:p>
          <a:p>
            <a:pPr marL="341313" indent="-338138" algn="just">
              <a:lnSpc>
                <a:spcPct val="80000"/>
              </a:lnSpc>
              <a:spcBef>
                <a:spcPts val="500"/>
              </a:spcBef>
              <a:buClr>
                <a:srgbClr val="800000"/>
              </a:buClr>
              <a:buFont typeface="Wingdings" charset="2"/>
              <a:buChar char="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b="1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P</a:t>
            </a:r>
            <a:r>
              <a:rPr lang="id-ID" sz="2000" b="1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roses pembahasan </a:t>
            </a:r>
            <a:r>
              <a:rPr lang="id-ID" sz="20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tentang pembuatan rancangan peraturan yang berkaitan dengan strategi penggalangan </a:t>
            </a:r>
            <a:r>
              <a:rPr lang="en-US" sz="20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(pemungutan) </a:t>
            </a:r>
            <a:r>
              <a:rPr lang="id-ID" sz="20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dana</a:t>
            </a:r>
            <a:r>
              <a:rPr lang="en-US" sz="20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, </a:t>
            </a:r>
            <a:r>
              <a:rPr lang="id-ID" sz="20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mekanisme pengelolaan proyek mulai dari pelaksanaan tender, pengerjaan teknis, pelaporan finansial dan pertanggungjawaban secara teknis.</a:t>
            </a:r>
          </a:p>
          <a:p>
            <a:pPr marL="341313" indent="-338138" algn="just">
              <a:lnSpc>
                <a:spcPct val="80000"/>
              </a:lnSpc>
              <a:spcBef>
                <a:spcPts val="500"/>
              </a:spcBef>
              <a:buClr>
                <a:srgbClr val="800000"/>
              </a:buClr>
              <a:buFont typeface="Wingdings" charset="2"/>
              <a:buChar char="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id-ID" sz="2000" b="1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Proses pengawasan </a:t>
            </a:r>
            <a:r>
              <a:rPr lang="id-ID" sz="20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dalam pelaksanaan program dan proyek pembangunan yang berkaitan dengan kepentingan publik dan yang lebih khusus lagi adalah proyek-proyek yang diusulkan oleh masyarakat sendiri.</a:t>
            </a:r>
          </a:p>
          <a:p>
            <a:pPr marL="341313" indent="-338138" algn="just">
              <a:lnSpc>
                <a:spcPct val="80000"/>
              </a:lnSpc>
              <a:spcBef>
                <a:spcPts val="500"/>
              </a:spcBef>
              <a:buClr>
                <a:srgbClr val="800000"/>
              </a:buClr>
              <a:buFont typeface="Wingdings" charset="2"/>
              <a:buChar char="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b="1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P</a:t>
            </a:r>
            <a:r>
              <a:rPr lang="id-ID" sz="2000" b="1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roses evaluasi </a:t>
            </a:r>
            <a:r>
              <a:rPr lang="id-ID" sz="20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terhadap penyelenggaraan proyek yang dilakukan secara terbuka dan bukan hanya pertanggungjawaban secara administratif</a:t>
            </a:r>
            <a:r>
              <a:rPr lang="en-US" sz="20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, tapi juga </a:t>
            </a:r>
            <a:r>
              <a:rPr lang="id-ID" sz="20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secara teknis dan fisik dari setiap </a:t>
            </a:r>
            <a:r>
              <a:rPr lang="id-ID" sz="2000" i="1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out put</a:t>
            </a:r>
            <a:r>
              <a:rPr lang="id-ID" sz="2000">
                <a:solidFill>
                  <a:srgbClr val="80000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 kerja-kerja pembangunan.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57200" y="381000"/>
            <a:ext cx="8229600" cy="11430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66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just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0000FF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Perlunya K</a:t>
            </a:r>
            <a:r>
              <a:rPr lang="id-ID" sz="3200" b="1">
                <a:solidFill>
                  <a:srgbClr val="0000FF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eterlibatan masyarakat</a:t>
            </a:r>
            <a:r>
              <a:rPr lang="en-US" sz="3200" b="1">
                <a:solidFill>
                  <a:srgbClr val="0000FF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 dalam proses transparansi</a:t>
            </a:r>
            <a:r>
              <a:rPr lang="id-ID" sz="3200" b="1">
                <a:solidFill>
                  <a:srgbClr val="0000FF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457200" y="0"/>
            <a:ext cx="8229600" cy="9445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66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Lucida Sans Unicode" charset="0"/>
                <a:cs typeface="Lucida Sans Unicode" charset="0"/>
              </a:rPr>
              <a:t>Kontrol masyarakat sangat diperlukan</a:t>
            </a:r>
          </a:p>
        </p:txBody>
      </p:sp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3581400" y="2667000"/>
            <a:ext cx="2438400" cy="2209800"/>
          </a:xfrm>
          <a:custGeom>
            <a:avLst/>
            <a:gdLst>
              <a:gd name="G0" fmla="+- 5400 0 0"/>
              <a:gd name="G1" fmla="+- 8100 0 0"/>
              <a:gd name="G2" fmla="+- 2700 0 0"/>
              <a:gd name="G3" fmla="+- 9400 0 0"/>
              <a:gd name="G4" fmla="+- 21600 0 8100"/>
              <a:gd name="G5" fmla="+- 21600 0 9400"/>
              <a:gd name="G6" fmla="+- 5400 21600 0"/>
              <a:gd name="G7" fmla="*/ G6 1 2"/>
              <a:gd name="G8" fmla="+- 21600 0 5400"/>
              <a:gd name="G9" fmla="+- 21600 0 2700"/>
              <a:gd name="T0" fmla="*/ G0 w 21600"/>
              <a:gd name="T1" fmla="*/ G0 h 21600"/>
              <a:gd name="T2" fmla="*/ G8 w 21600"/>
              <a:gd name="T3" fmla="*/ G8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5400" y="5400"/>
                </a:moveTo>
                <a:lnTo>
                  <a:pt x="9400" y="5400"/>
                </a:lnTo>
                <a:lnTo>
                  <a:pt x="9400" y="2700"/>
                </a:lnTo>
                <a:lnTo>
                  <a:pt x="8100" y="2700"/>
                </a:lnTo>
                <a:lnTo>
                  <a:pt x="10800" y="0"/>
                </a:lnTo>
                <a:lnTo>
                  <a:pt x="13500" y="2700"/>
                </a:lnTo>
                <a:lnTo>
                  <a:pt x="12200" y="2700"/>
                </a:lnTo>
                <a:lnTo>
                  <a:pt x="12200" y="5400"/>
                </a:lnTo>
                <a:lnTo>
                  <a:pt x="16200" y="5400"/>
                </a:lnTo>
                <a:lnTo>
                  <a:pt x="16200" y="9400"/>
                </a:lnTo>
                <a:lnTo>
                  <a:pt x="18900" y="9400"/>
                </a:lnTo>
                <a:lnTo>
                  <a:pt x="18900" y="8100"/>
                </a:lnTo>
                <a:lnTo>
                  <a:pt x="21600" y="10800"/>
                </a:lnTo>
                <a:lnTo>
                  <a:pt x="18900" y="13500"/>
                </a:lnTo>
                <a:lnTo>
                  <a:pt x="18900" y="12200"/>
                </a:lnTo>
                <a:lnTo>
                  <a:pt x="16200" y="12200"/>
                </a:lnTo>
                <a:lnTo>
                  <a:pt x="16200" y="16200"/>
                </a:lnTo>
                <a:lnTo>
                  <a:pt x="12200" y="16200"/>
                </a:lnTo>
                <a:lnTo>
                  <a:pt x="12200" y="18900"/>
                </a:lnTo>
                <a:lnTo>
                  <a:pt x="13500" y="18900"/>
                </a:lnTo>
                <a:lnTo>
                  <a:pt x="10800" y="21600"/>
                </a:lnTo>
                <a:lnTo>
                  <a:pt x="8100" y="18900"/>
                </a:lnTo>
                <a:lnTo>
                  <a:pt x="9400" y="18900"/>
                </a:lnTo>
                <a:lnTo>
                  <a:pt x="9400" y="16200"/>
                </a:lnTo>
                <a:lnTo>
                  <a:pt x="5400" y="16200"/>
                </a:lnTo>
                <a:lnTo>
                  <a:pt x="5400" y="12200"/>
                </a:lnTo>
                <a:lnTo>
                  <a:pt x="2700" y="12200"/>
                </a:lnTo>
                <a:lnTo>
                  <a:pt x="2700" y="13500"/>
                </a:lnTo>
                <a:lnTo>
                  <a:pt x="0" y="10800"/>
                </a:lnTo>
                <a:lnTo>
                  <a:pt x="2700" y="8100"/>
                </a:lnTo>
                <a:lnTo>
                  <a:pt x="2700" y="9400"/>
                </a:lnTo>
                <a:lnTo>
                  <a:pt x="5400" y="9400"/>
                </a:lnTo>
                <a:close/>
              </a:path>
            </a:pathLst>
          </a:custGeom>
          <a:solidFill>
            <a:srgbClr val="FF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Kontrol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Masyarakat</a:t>
            </a:r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3276600" y="1143000"/>
            <a:ext cx="3048000" cy="1524000"/>
          </a:xfrm>
          <a:prstGeom prst="foldedCorner">
            <a:avLst>
              <a:gd name="adj" fmla="val 12500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u="sng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Proses Perencanaan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Program Pembangunan,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Anggaran Pendapatan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dan Anggaran Belanja Negara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atau Daerah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533400" y="2971800"/>
            <a:ext cx="3048000" cy="1524000"/>
          </a:xfrm>
          <a:prstGeom prst="foldedCorner">
            <a:avLst>
              <a:gd name="adj" fmla="val 125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Lucida Sans Unicode" charset="0"/>
                <a:cs typeface="Lucida Sans Unicode" charset="0"/>
              </a:rPr>
              <a:t>Evaluasi dan Penilaian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Lucida Sans Unicode" charset="0"/>
                <a:cs typeface="Lucida Sans Unicode" charset="0"/>
              </a:rPr>
              <a:t>Kinerja Anggaran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Lucida Sans Unicode" charset="0"/>
              <a:cs typeface="Lucida Sans Unicode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Out Come Jangka Pendek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&amp; Jangka Panjang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6019800" y="2971800"/>
            <a:ext cx="2819400" cy="1524000"/>
          </a:xfrm>
          <a:prstGeom prst="foldedCorner">
            <a:avLst>
              <a:gd name="adj" fmla="val 12500"/>
            </a:avLst>
          </a:prstGeom>
          <a:solidFill>
            <a:srgbClr val="00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u="sng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Implementasi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ea typeface="Lucida Sans Unicode" charset="0"/>
              <a:cs typeface="Lucida Sans Unicode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Alokasi Sektor,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Pelaksanaan,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serta Pengawasan Format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3048000" y="4876800"/>
            <a:ext cx="3429000" cy="1524000"/>
          </a:xfrm>
          <a:prstGeom prst="foldedCorner">
            <a:avLst>
              <a:gd name="adj" fmla="val 12500"/>
            </a:avLst>
          </a:prstGeom>
          <a:solidFill>
            <a:srgbClr val="FF99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Laporan </a:t>
            </a:r>
            <a:r>
              <a:rPr lang="en-US" b="1" u="sng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Pertanggungjawaban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i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Out Put</a:t>
            </a:r>
            <a:r>
              <a:rPr lang="en-US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(Teknisi Fisik dan Administrasi)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 rot="18780000">
            <a:off x="1528763" y="1604963"/>
            <a:ext cx="1828800" cy="762000"/>
          </a:xfrm>
          <a:prstGeom prst="curvedDownArrow">
            <a:avLst>
              <a:gd name="adj1" fmla="val 46667"/>
              <a:gd name="adj2" fmla="val 95556"/>
              <a:gd name="adj3" fmla="val 33333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 rot="2820000">
            <a:off x="6402388" y="1673225"/>
            <a:ext cx="1828800" cy="762000"/>
          </a:xfrm>
          <a:prstGeom prst="curvedDownArrow">
            <a:avLst>
              <a:gd name="adj1" fmla="val 46667"/>
              <a:gd name="adj2" fmla="val 95556"/>
              <a:gd name="adj3" fmla="val 33333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AutoShape 9"/>
          <p:cNvSpPr>
            <a:spLocks noChangeArrowheads="1"/>
          </p:cNvSpPr>
          <p:nvPr/>
        </p:nvSpPr>
        <p:spPr bwMode="auto">
          <a:xfrm rot="7560000">
            <a:off x="6327775" y="5100638"/>
            <a:ext cx="1828800" cy="762000"/>
          </a:xfrm>
          <a:prstGeom prst="curvedDownArrow">
            <a:avLst>
              <a:gd name="adj1" fmla="val 46667"/>
              <a:gd name="adj2" fmla="val 95556"/>
              <a:gd name="adj3" fmla="val 33333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 rot="13380000">
            <a:off x="1222375" y="4876800"/>
            <a:ext cx="1828800" cy="762000"/>
          </a:xfrm>
          <a:prstGeom prst="curvedDownArrow">
            <a:avLst>
              <a:gd name="adj1" fmla="val 46667"/>
              <a:gd name="adj2" fmla="val 95556"/>
              <a:gd name="adj3" fmla="val 33333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66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4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Lucida Sans Unicode" charset="0"/>
                <a:cs typeface="Lucida Sans Unicode" charset="0"/>
              </a:rPr>
              <a:t>Fairness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81000" y="1371600"/>
            <a:ext cx="5715000" cy="4068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38138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3200">
              <a:solidFill>
                <a:srgbClr val="008000"/>
              </a:solidFill>
              <a:ea typeface="Lucida Sans Unicode" charset="0"/>
              <a:cs typeface="Lucida Sans Unicode" charset="0"/>
            </a:endParaRPr>
          </a:p>
          <a:p>
            <a:pPr marL="341313" indent="-338138">
              <a:lnSpc>
                <a:spcPct val="90000"/>
              </a:lnSpc>
              <a:spcBef>
                <a:spcPts val="800"/>
              </a:spcBef>
              <a:buClr>
                <a:srgbClr val="008000"/>
              </a:buClr>
              <a:buFont typeface="Wingdings" charset="2"/>
              <a:buChar char="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id-ID" sz="3200">
                <a:solidFill>
                  <a:srgbClr val="008000"/>
                </a:solidFill>
                <a:ea typeface="Lucida Sans Unicode" charset="0"/>
                <a:cs typeface="Lucida Sans Unicode" charset="0"/>
              </a:rPr>
              <a:t>Prinsip </a:t>
            </a:r>
            <a:r>
              <a:rPr lang="id-ID" sz="3200" i="1">
                <a:solidFill>
                  <a:srgbClr val="008000"/>
                </a:solidFill>
                <a:ea typeface="Lucida Sans Unicode" charset="0"/>
                <a:cs typeface="Lucida Sans Unicode" charset="0"/>
              </a:rPr>
              <a:t>fairness </a:t>
            </a:r>
            <a:r>
              <a:rPr lang="id-ID" sz="3200">
                <a:solidFill>
                  <a:srgbClr val="008000"/>
                </a:solidFill>
                <a:ea typeface="Lucida Sans Unicode" charset="0"/>
                <a:cs typeface="Lucida Sans Unicode" charset="0"/>
              </a:rPr>
              <a:t>ditujukan untuk mencegah terjadinya manipulasi </a:t>
            </a:r>
            <a:r>
              <a:rPr lang="en-US" sz="3200">
                <a:solidFill>
                  <a:srgbClr val="008000"/>
                </a:solidFill>
                <a:ea typeface="Lucida Sans Unicode" charset="0"/>
                <a:cs typeface="Lucida Sans Unicode" charset="0"/>
              </a:rPr>
              <a:t>(ketidakwajaran) </a:t>
            </a:r>
            <a:r>
              <a:rPr lang="id-ID" sz="3200">
                <a:solidFill>
                  <a:srgbClr val="008000"/>
                </a:solidFill>
                <a:ea typeface="Lucida Sans Unicode" charset="0"/>
                <a:cs typeface="Lucida Sans Unicode" charset="0"/>
              </a:rPr>
              <a:t>dalam penganggaran, baik dalam bentuk </a:t>
            </a:r>
            <a:r>
              <a:rPr lang="id-ID" sz="3200" i="1">
                <a:solidFill>
                  <a:srgbClr val="008000"/>
                </a:solidFill>
                <a:ea typeface="Lucida Sans Unicode" charset="0"/>
                <a:cs typeface="Lucida Sans Unicode" charset="0"/>
              </a:rPr>
              <a:t>mark up </a:t>
            </a:r>
            <a:r>
              <a:rPr lang="id-ID" sz="3200">
                <a:solidFill>
                  <a:srgbClr val="008000"/>
                </a:solidFill>
                <a:ea typeface="Lucida Sans Unicode" charset="0"/>
                <a:cs typeface="Lucida Sans Unicode" charset="0"/>
              </a:rPr>
              <a:t>maupun ketidakwajaran lainnya. 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1752600"/>
            <a:ext cx="2057400" cy="334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57200" y="1219200"/>
            <a:ext cx="8229600" cy="5038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38138" algn="just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id-ID" sz="2000" b="1" i="1">
              <a:solidFill>
                <a:srgbClr val="FF6600"/>
              </a:solidFill>
              <a:ea typeface="Lucida Sans Unicode" charset="0"/>
              <a:cs typeface="Lucida Sans Unicode" charset="0"/>
            </a:endParaRPr>
          </a:p>
          <a:p>
            <a:pPr marL="341313" indent="-338138" algn="just">
              <a:lnSpc>
                <a:spcPct val="80000"/>
              </a:lnSpc>
              <a:spcBef>
                <a:spcPts val="500"/>
              </a:spcBef>
              <a:buClr>
                <a:srgbClr val="FF6600"/>
              </a:buClr>
              <a:buFont typeface="Times New Roman" pitchFamily="16" charset="0"/>
              <a:buAutoNum type="arabicPeriod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b="1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K</a:t>
            </a:r>
            <a:r>
              <a:rPr lang="id-ID" sz="2000" b="1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omprehensif </a:t>
            </a:r>
            <a:r>
              <a:rPr lang="id-ID" sz="2000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dan </a:t>
            </a:r>
            <a:r>
              <a:rPr lang="id-ID" sz="2000" b="1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disiplin </a:t>
            </a:r>
            <a:r>
              <a:rPr lang="id-ID" sz="2000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yang berarti mempertimbangkan keseluruhan aspek, berkesinambungan, taat asas, prinsip pembebanan, pengeluaran dan tidak melampaui batas (</a:t>
            </a:r>
            <a:r>
              <a:rPr lang="id-ID" sz="2000" i="1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off budget</a:t>
            </a:r>
            <a:r>
              <a:rPr lang="id-ID" sz="2000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). </a:t>
            </a:r>
          </a:p>
          <a:p>
            <a:pPr marL="341313" indent="-338138" algn="just">
              <a:lnSpc>
                <a:spcPct val="80000"/>
              </a:lnSpc>
              <a:spcBef>
                <a:spcPts val="500"/>
              </a:spcBef>
              <a:buClr>
                <a:srgbClr val="FF6600"/>
              </a:buClr>
              <a:buFont typeface="Times New Roman" pitchFamily="16" charset="0"/>
              <a:buAutoNum type="arabicPeriod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b="1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F</a:t>
            </a:r>
            <a:r>
              <a:rPr lang="id-ID" sz="2000" b="1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leksibilitas </a:t>
            </a:r>
            <a:r>
              <a:rPr lang="id-ID" sz="2000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yaitu adanya </a:t>
            </a:r>
            <a:r>
              <a:rPr lang="en-US" sz="2000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kebijakan </a:t>
            </a:r>
            <a:r>
              <a:rPr lang="id-ID" sz="2000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tertentu </a:t>
            </a:r>
            <a:r>
              <a:rPr lang="en-US" sz="2000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untuk </a:t>
            </a:r>
            <a:r>
              <a:rPr lang="id-ID" sz="2000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efisiensi dan efektifitas.</a:t>
            </a:r>
            <a:r>
              <a:rPr lang="id-ID" sz="2000" i="1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 </a:t>
            </a:r>
          </a:p>
          <a:p>
            <a:pPr marL="341313" indent="-338138" algn="just">
              <a:lnSpc>
                <a:spcPct val="80000"/>
              </a:lnSpc>
              <a:spcBef>
                <a:spcPts val="500"/>
              </a:spcBef>
              <a:buClr>
                <a:srgbClr val="FF6600"/>
              </a:buClr>
              <a:buFont typeface="Times New Roman" pitchFamily="16" charset="0"/>
              <a:buAutoNum type="arabicPeriod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b="1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T</a:t>
            </a:r>
            <a:r>
              <a:rPr lang="id-ID" sz="2000" b="1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erprediksi </a:t>
            </a:r>
            <a:r>
              <a:rPr lang="id-ID" sz="2000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yaitu ketetapan dalam perencanaan atas dasar asas </a:t>
            </a:r>
            <a:r>
              <a:rPr lang="id-ID" sz="2000" i="1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value for money</a:t>
            </a:r>
            <a:r>
              <a:rPr lang="id-ID" sz="2000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 dan menghindari defisit dalam tahun anggaran berjalan. Anggaran yang terprediksi merupakan cerminan dari adanya prinsip fairness di dalam proses perencanaan pembangunan. </a:t>
            </a:r>
          </a:p>
          <a:p>
            <a:pPr marL="341313" indent="-338138" algn="just">
              <a:lnSpc>
                <a:spcPct val="80000"/>
              </a:lnSpc>
              <a:spcBef>
                <a:spcPts val="500"/>
              </a:spcBef>
              <a:buClr>
                <a:srgbClr val="FF6600"/>
              </a:buClr>
              <a:buFont typeface="Times New Roman" pitchFamily="16" charset="0"/>
              <a:buAutoNum type="arabicPeriod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b="1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K</a:t>
            </a:r>
            <a:r>
              <a:rPr lang="id-ID" sz="2000" b="1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ejujuran </a:t>
            </a:r>
            <a:r>
              <a:rPr lang="id-ID" sz="2000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yaitu adanya bias perkiraan penerimaan maupun pengeluaran yang disengaja, yang berasal dari pertimbangan teknis maupun politis. Kejujuran merupakan bagian pokok dari prinsip </a:t>
            </a:r>
            <a:r>
              <a:rPr lang="id-ID" sz="2000" i="1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fairness</a:t>
            </a:r>
            <a:r>
              <a:rPr lang="id-ID" sz="2000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. </a:t>
            </a:r>
          </a:p>
          <a:p>
            <a:pPr marL="341313" indent="-338138" algn="just">
              <a:lnSpc>
                <a:spcPct val="80000"/>
              </a:lnSpc>
              <a:spcBef>
                <a:spcPts val="500"/>
              </a:spcBef>
              <a:buClr>
                <a:srgbClr val="FF6600"/>
              </a:buClr>
              <a:buFont typeface="Times New Roman" pitchFamily="16" charset="0"/>
              <a:buAutoNum type="arabicPeriod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b="1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I</a:t>
            </a:r>
            <a:r>
              <a:rPr lang="id-ID" sz="2000" b="1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nformatif</a:t>
            </a:r>
            <a:r>
              <a:rPr lang="id-ID" sz="2000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, </a:t>
            </a:r>
            <a:r>
              <a:rPr lang="en-US" sz="2000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yaitu adanya </a:t>
            </a:r>
            <a:r>
              <a:rPr lang="id-ID" sz="2000">
                <a:solidFill>
                  <a:srgbClr val="FF6600"/>
                </a:solidFill>
                <a:latin typeface="Book Antiqua" pitchFamily="16" charset="0"/>
                <a:ea typeface="Lucida Sans Unicode" charset="0"/>
                <a:cs typeface="Lucida Sans Unicode" charset="0"/>
              </a:rPr>
              <a:t>sistem informasi pelaporan yang teratur dan informatif sebagai dasar penilaian kinerja, kejujuran dan proses pengambilan keputusan. Sifat informatif merupakan ciri khas dari kejujuran.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66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just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0000FF"/>
                </a:solidFill>
                <a:ea typeface="Lucida Sans Unicode" charset="0"/>
                <a:cs typeface="Lucida Sans Unicode" charset="0"/>
              </a:rPr>
              <a:t>lima </a:t>
            </a:r>
            <a:r>
              <a:rPr lang="id-ID" sz="3200" b="1">
                <a:solidFill>
                  <a:srgbClr val="0000FF"/>
                </a:solidFill>
                <a:ea typeface="Lucida Sans Unicode" charset="0"/>
                <a:cs typeface="Lucida Sans Unicode" charset="0"/>
              </a:rPr>
              <a:t>langkah </a:t>
            </a:r>
            <a:r>
              <a:rPr lang="en-US" sz="3200" b="1">
                <a:solidFill>
                  <a:srgbClr val="0000FF"/>
                </a:solidFill>
                <a:ea typeface="Lucida Sans Unicode" charset="0"/>
                <a:cs typeface="Lucida Sans Unicode" charset="0"/>
              </a:rPr>
              <a:t>penegakan </a:t>
            </a:r>
            <a:r>
              <a:rPr lang="id-ID" sz="3200" b="1">
                <a:solidFill>
                  <a:srgbClr val="0000FF"/>
                </a:solidFill>
                <a:ea typeface="Lucida Sans Unicode" charset="0"/>
                <a:cs typeface="Lucida Sans Unicode" charset="0"/>
              </a:rPr>
              <a:t>prinsip </a:t>
            </a:r>
            <a:r>
              <a:rPr lang="id-ID" sz="3200" b="1" i="1">
                <a:solidFill>
                  <a:srgbClr val="0000FF"/>
                </a:solidFill>
                <a:ea typeface="Lucida Sans Unicode" charset="0"/>
                <a:cs typeface="Lucida Sans Unicode" charset="0"/>
              </a:rPr>
              <a:t>fairness</a:t>
            </a:r>
            <a:r>
              <a:rPr lang="en-US" sz="3200" b="1" i="1">
                <a:solidFill>
                  <a:srgbClr val="0000FF"/>
                </a:solidFill>
                <a:ea typeface="Lucida Sans Unicode" charset="0"/>
                <a:cs typeface="Lucida Sans Unicode" charset="0"/>
              </a:rPr>
              <a:t/>
            </a:r>
            <a:br>
              <a:rPr lang="en-US" sz="3200" b="1" i="1">
                <a:solidFill>
                  <a:srgbClr val="0000FF"/>
                </a:solidFill>
                <a:ea typeface="Lucida Sans Unicode" charset="0"/>
                <a:cs typeface="Lucida Sans Unicode" charset="0"/>
              </a:rPr>
            </a:br>
            <a:endParaRPr lang="en-US" sz="3200" b="1" i="1">
              <a:solidFill>
                <a:srgbClr val="0000FF"/>
              </a:solidFill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 algn="just">
              <a:lnSpc>
                <a:spcPct val="90000"/>
              </a:lnSpc>
              <a:spcBef>
                <a:spcPts val="600"/>
              </a:spcBef>
              <a:buClr>
                <a:srgbClr val="660066"/>
              </a:buClr>
              <a:buFont typeface="Franklin Gothic Medium" pitchFamily="32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id-ID" sz="240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Kebijakan </a:t>
            </a:r>
            <a:r>
              <a:rPr lang="en-US" sz="240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anti korupsi </a:t>
            </a:r>
            <a:r>
              <a:rPr lang="id-ID" sz="240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mengatur tata interaksi </a:t>
            </a:r>
            <a:r>
              <a:rPr lang="en-US" sz="240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agar tidak terjadi penyimpangan yang dapat merugikan negara dan masyarakat</a:t>
            </a:r>
            <a:r>
              <a:rPr lang="id-ID" sz="240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. </a:t>
            </a:r>
          </a:p>
          <a:p>
            <a:pPr marL="338138" indent="-338138" algn="just">
              <a:lnSpc>
                <a:spcPct val="90000"/>
              </a:lnSpc>
              <a:spcBef>
                <a:spcPts val="600"/>
              </a:spcBef>
              <a:buClr>
                <a:srgbClr val="660066"/>
              </a:buClr>
              <a:buFont typeface="Franklin Gothic Medium" pitchFamily="32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Kebijakan anti korupsi </a:t>
            </a:r>
            <a:r>
              <a:rPr lang="id-ID" sz="240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tidak selalu identik dengan undang-undang anti-korupsi, namun bisa berupa undang-undang kebebasan mengakses informasi, undang-undang desentralisasi, undang-undang anti-monopoli, maupun lainnya yang dapat memudahkan masyarakat mengetahui sekaligus mengontrol terhadap kinerja dan penggunaan anggaran negara oleh para pejabat negara.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33400" y="304800"/>
            <a:ext cx="8229600" cy="11430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66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4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Lucida Sans Unicode" charset="0"/>
                <a:cs typeface="Lucida Sans Unicode" charset="0"/>
              </a:rPr>
              <a:t>Kebijakan Anti-Korupsi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66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Lucida Sans Unicode" charset="0"/>
                <a:cs typeface="Lucida Sans Unicode" charset="0"/>
              </a:rPr>
              <a:t>4 Aspek</a:t>
            </a:r>
            <a:r>
              <a:rPr lang="en-US" sz="4000">
                <a:solidFill>
                  <a:srgbClr val="CC66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id-ID" sz="40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Lucida Sans Unicode" charset="0"/>
                <a:cs typeface="Lucida Sans Unicode" charset="0"/>
              </a:rPr>
              <a:t>Kebijakan Anti-Korupsi</a:t>
            </a:r>
          </a:p>
        </p:txBody>
      </p:sp>
      <p:sp>
        <p:nvSpPr>
          <p:cNvPr id="27650" name="AutoShape 2"/>
          <p:cNvSpPr>
            <a:spLocks noChangeArrowheads="1"/>
          </p:cNvSpPr>
          <p:nvPr/>
        </p:nvSpPr>
        <p:spPr bwMode="auto">
          <a:xfrm>
            <a:off x="990600" y="1981200"/>
            <a:ext cx="1676400" cy="990600"/>
          </a:xfrm>
          <a:prstGeom prst="foldedCorner">
            <a:avLst>
              <a:gd name="adj" fmla="val 12500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6" charset="0"/>
                <a:ea typeface="Lucida Sans Unicode" charset="0"/>
                <a:cs typeface="Lucida Sans Unicode" charset="0"/>
              </a:rPr>
              <a:t>Isi</a:t>
            </a:r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6705600" y="1828800"/>
            <a:ext cx="1676400" cy="990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6" charset="0"/>
                <a:ea typeface="Lucida Sans Unicode" charset="0"/>
                <a:cs typeface="Lucida Sans Unicode" charset="0"/>
              </a:rPr>
              <a:t>Pembuat</a:t>
            </a: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6705600" y="5334000"/>
            <a:ext cx="1676400" cy="990600"/>
          </a:xfrm>
          <a:prstGeom prst="foldedCorner">
            <a:avLst>
              <a:gd name="adj" fmla="val 12500"/>
            </a:avLst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6" charset="0"/>
                <a:ea typeface="Lucida Sans Unicode" charset="0"/>
                <a:cs typeface="Lucida Sans Unicode" charset="0"/>
              </a:rPr>
              <a:t>Pelaksana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914400" y="5410200"/>
            <a:ext cx="1676400" cy="990600"/>
          </a:xfrm>
          <a:prstGeom prst="foldedCorner">
            <a:avLst>
              <a:gd name="adj" fmla="val 125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6" charset="0"/>
                <a:ea typeface="Lucida Sans Unicode" charset="0"/>
                <a:cs typeface="Lucida Sans Unicode" charset="0"/>
              </a:rPr>
              <a:t>Kultur</a:t>
            </a:r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2590800" y="3352800"/>
            <a:ext cx="4114800" cy="1676400"/>
          </a:xfrm>
          <a:prstGeom prst="horizontalScroll">
            <a:avLst>
              <a:gd name="adj" fmla="val 12500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0000"/>
                </a:solidFill>
                <a:latin typeface="Bodoni MT Black" pitchFamily="16" charset="0"/>
                <a:ea typeface="Lucida Sans Unicode" charset="0"/>
                <a:cs typeface="Lucida Sans Unicode" charset="0"/>
              </a:rPr>
              <a:t>Kebijakan Anti-korupsi</a:t>
            </a:r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3581400" y="5638800"/>
            <a:ext cx="2514600" cy="533400"/>
          </a:xfrm>
          <a:prstGeom prst="leftRightArrow">
            <a:avLst>
              <a:gd name="adj1" fmla="val 50000"/>
              <a:gd name="adj2" fmla="val 93849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 rot="5400000">
            <a:off x="6672263" y="3848100"/>
            <a:ext cx="1981200" cy="533400"/>
          </a:xfrm>
          <a:prstGeom prst="leftRightArrow">
            <a:avLst>
              <a:gd name="adj1" fmla="val 50000"/>
              <a:gd name="adj2" fmla="val 73942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 rot="5400000">
            <a:off x="728663" y="4000500"/>
            <a:ext cx="1981200" cy="533400"/>
          </a:xfrm>
          <a:prstGeom prst="leftRightArrow">
            <a:avLst>
              <a:gd name="adj1" fmla="val 50000"/>
              <a:gd name="adj2" fmla="val 73942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3429000" y="2133600"/>
            <a:ext cx="2514600" cy="533400"/>
          </a:xfrm>
          <a:prstGeom prst="leftRightArrow">
            <a:avLst>
              <a:gd name="adj1" fmla="val 50000"/>
              <a:gd name="adj2" fmla="val 93849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59" name="Group 11"/>
          <p:cNvGrpSpPr>
            <a:grpSpLocks/>
          </p:cNvGrpSpPr>
          <p:nvPr/>
        </p:nvGrpSpPr>
        <p:grpSpPr bwMode="auto">
          <a:xfrm>
            <a:off x="5945188" y="2436813"/>
            <a:ext cx="1095375" cy="1327150"/>
            <a:chOff x="3745" y="1535"/>
            <a:chExt cx="690" cy="836"/>
          </a:xfrm>
        </p:grpSpPr>
        <p:pic>
          <p:nvPicPr>
            <p:cNvPr id="27660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45" y="1535"/>
              <a:ext cx="691" cy="8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27661" name="Text Box 13"/>
            <p:cNvSpPr txBox="1">
              <a:spLocks noChangeArrowheads="1"/>
            </p:cNvSpPr>
            <p:nvPr/>
          </p:nvSpPr>
          <p:spPr bwMode="auto">
            <a:xfrm rot="19020000">
              <a:off x="4017" y="1826"/>
              <a:ext cx="168" cy="2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62" name="Group 14"/>
          <p:cNvGrpSpPr>
            <a:grpSpLocks/>
          </p:cNvGrpSpPr>
          <p:nvPr/>
        </p:nvGrpSpPr>
        <p:grpSpPr bwMode="auto">
          <a:xfrm>
            <a:off x="5792788" y="4649788"/>
            <a:ext cx="1095375" cy="1327150"/>
            <a:chOff x="3649" y="2929"/>
            <a:chExt cx="690" cy="836"/>
          </a:xfrm>
        </p:grpSpPr>
        <p:pic>
          <p:nvPicPr>
            <p:cNvPr id="27663" name="Picture 1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49" y="2929"/>
              <a:ext cx="691" cy="8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 rot="2700000">
              <a:off x="3919" y="3237"/>
              <a:ext cx="168" cy="2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65" name="Group 17"/>
          <p:cNvGrpSpPr>
            <a:grpSpLocks/>
          </p:cNvGrpSpPr>
          <p:nvPr/>
        </p:nvGrpSpPr>
        <p:grpSpPr bwMode="auto">
          <a:xfrm>
            <a:off x="2516188" y="4727575"/>
            <a:ext cx="1095375" cy="1327150"/>
            <a:chOff x="1585" y="2978"/>
            <a:chExt cx="690" cy="836"/>
          </a:xfrm>
        </p:grpSpPr>
        <p:pic>
          <p:nvPicPr>
            <p:cNvPr id="27666" name="Picture 1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85" y="2978"/>
              <a:ext cx="691" cy="8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 rot="8280000">
              <a:off x="1834" y="3285"/>
              <a:ext cx="168" cy="2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endParaRPr lang="en-US"/>
            </a:p>
          </p:txBody>
        </p:sp>
      </p:grpSp>
      <p:grpSp>
        <p:nvGrpSpPr>
          <p:cNvPr id="27668" name="Group 20"/>
          <p:cNvGrpSpPr>
            <a:grpSpLocks/>
          </p:cNvGrpSpPr>
          <p:nvPr/>
        </p:nvGrpSpPr>
        <p:grpSpPr bwMode="auto">
          <a:xfrm>
            <a:off x="2284413" y="2592388"/>
            <a:ext cx="1327150" cy="1095375"/>
            <a:chOff x="1439" y="1633"/>
            <a:chExt cx="836" cy="690"/>
          </a:xfrm>
        </p:grpSpPr>
        <p:pic>
          <p:nvPicPr>
            <p:cNvPr id="27669" name="Picture 2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439" y="1633"/>
              <a:ext cx="837" cy="6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27670" name="Text Box 22"/>
            <p:cNvSpPr txBox="1">
              <a:spLocks noChangeArrowheads="1"/>
            </p:cNvSpPr>
            <p:nvPr/>
          </p:nvSpPr>
          <p:spPr bwMode="auto">
            <a:xfrm rot="13560000">
              <a:off x="1766" y="1848"/>
              <a:ext cx="168" cy="2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38138" algn="just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id-ID" sz="2000" b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 </a:t>
            </a:r>
          </a:p>
          <a:p>
            <a:pPr marL="341313" indent="-338138" algn="just">
              <a:lnSpc>
                <a:spcPct val="80000"/>
              </a:lnSpc>
              <a:spcBef>
                <a:spcPts val="500"/>
              </a:spcBef>
              <a:buClr>
                <a:srgbClr val="009999"/>
              </a:buClr>
              <a:buFont typeface="Wingdings" charset="2"/>
              <a:buChar char="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b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I</a:t>
            </a:r>
            <a:r>
              <a:rPr lang="id-ID" sz="2000" b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si kebijakan</a:t>
            </a:r>
            <a:r>
              <a:rPr lang="en-US" sz="2000" b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:</a:t>
            </a:r>
          </a:p>
          <a:p>
            <a:pPr marL="341313" indent="-338138" algn="just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	K</a:t>
            </a:r>
            <a:r>
              <a:rPr lang="id-ID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ebijakan anti-korupsi </a:t>
            </a:r>
            <a:r>
              <a:rPr lang="en-US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akan </a:t>
            </a:r>
            <a:r>
              <a:rPr lang="id-ID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efektif apabila di dalamnya terkandung unsur-unsur yang terkait dengan persoalan korupsi. </a:t>
            </a:r>
          </a:p>
          <a:p>
            <a:pPr marL="341313" indent="-338138" algn="just">
              <a:lnSpc>
                <a:spcPct val="80000"/>
              </a:lnSpc>
              <a:spcBef>
                <a:spcPts val="500"/>
              </a:spcBef>
              <a:buClr>
                <a:srgbClr val="009999"/>
              </a:buClr>
              <a:buFont typeface="Wingdings" charset="2"/>
              <a:buChar char="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b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P</a:t>
            </a:r>
            <a:r>
              <a:rPr lang="id-ID" sz="2000" b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embuat kebijakan</a:t>
            </a:r>
            <a:r>
              <a:rPr lang="en-US" sz="2000" b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:</a:t>
            </a:r>
          </a:p>
          <a:p>
            <a:pPr marL="341313" indent="-338138" algn="just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	Kualitas isi kebijakan tergantung pada </a:t>
            </a:r>
            <a:r>
              <a:rPr lang="id-ID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kualitas dan integritas pembuatnya. </a:t>
            </a:r>
          </a:p>
          <a:p>
            <a:pPr marL="341313" indent="-338138" algn="just">
              <a:lnSpc>
                <a:spcPct val="80000"/>
              </a:lnSpc>
              <a:spcBef>
                <a:spcPts val="500"/>
              </a:spcBef>
              <a:buClr>
                <a:srgbClr val="009999"/>
              </a:buClr>
              <a:buFont typeface="Wingdings" charset="2"/>
              <a:buChar char="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b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P</a:t>
            </a:r>
            <a:r>
              <a:rPr lang="id-ID" sz="2000" b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e</a:t>
            </a:r>
            <a:r>
              <a:rPr lang="en-US" sz="2000" b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laksana </a:t>
            </a:r>
            <a:r>
              <a:rPr lang="id-ID" sz="2000" b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kebijakan</a:t>
            </a:r>
            <a:r>
              <a:rPr lang="en-US" sz="2000" b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:</a:t>
            </a:r>
          </a:p>
          <a:p>
            <a:pPr marL="341313" indent="-338138" algn="just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	</a:t>
            </a:r>
            <a:r>
              <a:rPr lang="id-ID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Kebijakan yang telah dibuat dapat berfungsi apabila didukung oleh aktor-aktor penegak kebijakan</a:t>
            </a:r>
            <a:r>
              <a:rPr lang="en-US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; yaitu </a:t>
            </a:r>
            <a:r>
              <a:rPr lang="id-ID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kepolisian, kejaksaan, pengadilan, pengacara, dan lembaga pemasyarakatan. </a:t>
            </a:r>
          </a:p>
          <a:p>
            <a:pPr marL="341313" indent="-338138" algn="just">
              <a:lnSpc>
                <a:spcPct val="80000"/>
              </a:lnSpc>
              <a:spcBef>
                <a:spcPts val="500"/>
              </a:spcBef>
              <a:buClr>
                <a:srgbClr val="009999"/>
              </a:buClr>
              <a:buFont typeface="Wingdings" charset="2"/>
              <a:buChar char="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b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K</a:t>
            </a:r>
            <a:r>
              <a:rPr lang="id-ID" sz="2000" b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ultur kebijakan</a:t>
            </a:r>
            <a:r>
              <a:rPr lang="en-US" sz="2000" b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:</a:t>
            </a:r>
          </a:p>
          <a:p>
            <a:pPr marL="341313" indent="-338138" algn="just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	</a:t>
            </a:r>
            <a:r>
              <a:rPr lang="id-ID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Eksistensi sebuah kebijakan terkait dengan nilai-nilai, pemahaman, sikap, persepsi, dan kesadaran masyarakat terhadap hukum atau undang-undang anti korupsi. Lebih jauh kultur kebijakan ini akan menentukan tingkat partisipasi masyarakat dalam pemberantasan korupsi.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57200" y="304800"/>
            <a:ext cx="8229600" cy="8382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66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Lucida Sans Unicode" charset="0"/>
                <a:cs typeface="Lucida Sans Unicode" charset="0"/>
              </a:rPr>
              <a:t>4 Aspek</a:t>
            </a:r>
            <a:r>
              <a:rPr lang="en-US" sz="4000">
                <a:solidFill>
                  <a:srgbClr val="CC66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id-ID" sz="40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Lucida Sans Unicode" charset="0"/>
                <a:cs typeface="Lucida Sans Unicode" charset="0"/>
              </a:rPr>
              <a:t>Kebijakan </a:t>
            </a:r>
            <a:r>
              <a:rPr lang="en-US" sz="40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Lucida Sans Unicode" charset="0"/>
                <a:cs typeface="Lucida Sans Unicode" charset="0"/>
              </a:rPr>
              <a:t>….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8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500">
              <a:solidFill>
                <a:srgbClr val="FF6600"/>
              </a:solidFill>
              <a:ea typeface="Lucida Sans Unicode" charset="0"/>
              <a:cs typeface="Lucida Sans Unicode" charset="0"/>
            </a:endParaRPr>
          </a:p>
          <a:p>
            <a:pPr algn="ctr">
              <a:spcBef>
                <a:spcPts val="8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500">
                <a:solidFill>
                  <a:srgbClr val="FF6600"/>
                </a:solidFill>
                <a:latin typeface="Haettenschweiler" pitchFamily="32" charset="0"/>
                <a:ea typeface="Lucida Sans Unicode" charset="0"/>
                <a:cs typeface="Lucida Sans Unicode" charset="0"/>
              </a:rPr>
              <a:t>Kontrol kebijakan merupakan upaya agar kebijakan yang dibuat betul-betul efektif dan mengeliminasi semua bentuk korupsi. 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4343400"/>
            <a:ext cx="2438400" cy="183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343400"/>
            <a:ext cx="2590800" cy="1933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57200" y="304800"/>
            <a:ext cx="8229600" cy="10668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66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40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Lucida Sans Unicode" charset="0"/>
                <a:cs typeface="Lucida Sans Unicode" charset="0"/>
              </a:rPr>
              <a:t>Kontrol Kebijakan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609600" y="1600200"/>
            <a:ext cx="8153400" cy="4953000"/>
          </a:xfrm>
          <a:prstGeom prst="rect">
            <a:avLst/>
          </a:prstGeom>
          <a:solidFill>
            <a:srgbClr val="FFFF99"/>
          </a:solidFill>
          <a:ln w="9360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2" name="AutoShape 2"/>
          <p:cNvSpPr>
            <a:spLocks noChangeArrowheads="1"/>
          </p:cNvSpPr>
          <p:nvPr/>
        </p:nvSpPr>
        <p:spPr bwMode="auto">
          <a:xfrm>
            <a:off x="6096000" y="2133600"/>
            <a:ext cx="2438400" cy="838200"/>
          </a:xfrm>
          <a:prstGeom prst="wedgeEllipseCallout">
            <a:avLst>
              <a:gd name="adj1" fmla="val -60028"/>
              <a:gd name="adj2" fmla="val 122917"/>
            </a:avLst>
          </a:prstGeom>
          <a:solidFill>
            <a:srgbClr val="FF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Lucida Sans Unicode" charset="0"/>
                <a:cs typeface="Lucida Sans Unicode" charset="0"/>
              </a:rPr>
              <a:t>Oposisi</a:t>
            </a:r>
          </a:p>
        </p:txBody>
      </p:sp>
      <p:sp>
        <p:nvSpPr>
          <p:cNvPr id="30723" name="AutoShape 3"/>
          <p:cNvSpPr>
            <a:spLocks noChangeArrowheads="1"/>
          </p:cNvSpPr>
          <p:nvPr/>
        </p:nvSpPr>
        <p:spPr bwMode="auto">
          <a:xfrm>
            <a:off x="990600" y="2209800"/>
            <a:ext cx="2895600" cy="838200"/>
          </a:xfrm>
          <a:prstGeom prst="wedgeEllipseCallout">
            <a:avLst>
              <a:gd name="adj1" fmla="val 38972"/>
              <a:gd name="adj2" fmla="val 11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Partisipasi</a:t>
            </a: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2590800" y="3657600"/>
            <a:ext cx="4267200" cy="838200"/>
          </a:xfrm>
          <a:prstGeom prst="ribbon2">
            <a:avLst>
              <a:gd name="adj1" fmla="val 12500"/>
              <a:gd name="adj2" fmla="val 50000"/>
            </a:avLst>
          </a:prstGeom>
          <a:solidFill>
            <a:srgbClr val="CC99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6" charset="0"/>
                <a:ea typeface="Lucida Sans Unicode" charset="0"/>
                <a:cs typeface="Lucida Sans Unicode" charset="0"/>
              </a:rPr>
              <a:t>KEBIJAKAN</a:t>
            </a:r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3505200" y="5562600"/>
            <a:ext cx="2438400" cy="838200"/>
          </a:xfrm>
          <a:prstGeom prst="wedgeEllipseCallout">
            <a:avLst>
              <a:gd name="adj1" fmla="val 1236"/>
              <a:gd name="adj2" fmla="val -182384"/>
            </a:avLst>
          </a:prstGeom>
          <a:solidFill>
            <a:srgbClr val="FF33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Revolusi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33400" y="304800"/>
            <a:ext cx="8229600" cy="10668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66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Lucida Sans Unicode" charset="0"/>
                <a:cs typeface="Lucida Sans Unicode" charset="0"/>
              </a:rPr>
              <a:t>3 Model</a:t>
            </a:r>
            <a:r>
              <a:rPr lang="en-US" sz="4400" b="1">
                <a:solidFill>
                  <a:srgbClr val="FF9966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id-ID" sz="40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Lucida Sans Unicode" charset="0"/>
                <a:cs typeface="Lucida Sans Unicode" charset="0"/>
              </a:rPr>
              <a:t>Kontrol Kebijakan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604838" indent="-604838" algn="just">
              <a:lnSpc>
                <a:spcPct val="90000"/>
              </a:lnSpc>
              <a:spcBef>
                <a:spcPts val="700"/>
              </a:spcBef>
              <a:buClr>
                <a:srgbClr val="0000CC"/>
              </a:buClr>
              <a:buFont typeface="Wingdings" charset="2"/>
              <a:buChar char=""/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</a:pPr>
            <a:r>
              <a:rPr lang="en-US" sz="2800" b="1">
                <a:solidFill>
                  <a:srgbClr val="0000CC"/>
                </a:solidFill>
                <a:ea typeface="Lucida Sans Unicode" charset="0"/>
                <a:cs typeface="Lucida Sans Unicode" charset="0"/>
              </a:rPr>
              <a:t>Partisipasi</a:t>
            </a:r>
            <a:r>
              <a:rPr lang="en-US" sz="2800">
                <a:solidFill>
                  <a:srgbClr val="0000CC"/>
                </a:solidFill>
                <a:ea typeface="Lucida Sans Unicode" charset="0"/>
                <a:cs typeface="Lucida Sans Unicode" charset="0"/>
              </a:rPr>
              <a:t>: </a:t>
            </a:r>
          </a:p>
          <a:p>
            <a:pPr marL="604838" indent="-604838" algn="just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</a:pPr>
            <a:r>
              <a:rPr lang="en-US" sz="28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	Melakukan kontrol terhadap kebijakan dengan ikut serta dalam penyusunan dan pelaksanaannya.</a:t>
            </a:r>
          </a:p>
          <a:p>
            <a:pPr marL="604838" indent="-604838" algn="just">
              <a:lnSpc>
                <a:spcPct val="90000"/>
              </a:lnSpc>
              <a:spcBef>
                <a:spcPts val="700"/>
              </a:spcBef>
              <a:buClr>
                <a:srgbClr val="FF3399"/>
              </a:buClr>
              <a:buFont typeface="Wingdings" charset="2"/>
              <a:buChar char=""/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</a:pPr>
            <a:r>
              <a:rPr lang="en-US" sz="2800" b="1">
                <a:solidFill>
                  <a:srgbClr val="FF3399"/>
                </a:solidFill>
                <a:ea typeface="Lucida Sans Unicode" charset="0"/>
                <a:cs typeface="Lucida Sans Unicode" charset="0"/>
              </a:rPr>
              <a:t>Oposisi</a:t>
            </a:r>
            <a:r>
              <a:rPr lang="en-US" sz="2800">
                <a:solidFill>
                  <a:srgbClr val="FF3399"/>
                </a:solidFill>
                <a:ea typeface="Lucida Sans Unicode" charset="0"/>
                <a:cs typeface="Lucida Sans Unicode" charset="0"/>
              </a:rPr>
              <a:t>: </a:t>
            </a:r>
          </a:p>
          <a:p>
            <a:pPr marL="604838" indent="-604838" algn="just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</a:pPr>
            <a:r>
              <a:rPr lang="en-US" sz="28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	Mengontrol dengan menawarkan alternatif kebijakan baru yang dianggap lebih layak.</a:t>
            </a:r>
          </a:p>
          <a:p>
            <a:pPr marL="604838" indent="-604838" algn="just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Wingdings" charset="2"/>
              <a:buChar char=""/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</a:pPr>
            <a:r>
              <a:rPr lang="en-US" sz="2800" b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Revolusi</a:t>
            </a:r>
            <a:r>
              <a:rPr lang="en-US" sz="280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; </a:t>
            </a:r>
          </a:p>
          <a:p>
            <a:pPr marL="604838" indent="-604838" algn="just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</a:pPr>
            <a:r>
              <a:rPr lang="en-US" sz="28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	Mengontrol dengan mengganti kebijakan yang dianggap tidak sesuai.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33400" y="304800"/>
            <a:ext cx="8229600" cy="10668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66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Lucida Sans Unicode" charset="0"/>
                <a:cs typeface="Lucida Sans Unicode" charset="0"/>
              </a:rPr>
              <a:t>3 Model</a:t>
            </a:r>
            <a:r>
              <a:rPr lang="en-US" sz="4400" b="1">
                <a:solidFill>
                  <a:srgbClr val="FF9966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id-ID" sz="40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Lucida Sans Unicode" charset="0"/>
                <a:cs typeface="Lucida Sans Unicode" charset="0"/>
              </a:rPr>
              <a:t>Kontrol Kebijakan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dist="107933" dir="18900000" algn="ctr" rotWithShape="0">
              <a:srgbClr val="808080">
                <a:alpha val="50027"/>
              </a:srgbClr>
            </a:outerShdw>
          </a:effectLst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>
                <a:solidFill>
                  <a:srgbClr val="FFFFFF"/>
                </a:solidFill>
                <a:latin typeface="Monotype Corsiva" pitchFamily="64" charset="0"/>
                <a:ea typeface="Lucida Sans Unicode" charset="0"/>
                <a:cs typeface="Lucida Sans Unicode" charset="0"/>
              </a:rPr>
              <a:t>Etimologi…(cont’d)</a:t>
            </a: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685800" y="1371600"/>
            <a:ext cx="1828800" cy="685800"/>
          </a:xfrm>
          <a:prstGeom prst="foldedCorner">
            <a:avLst>
              <a:gd name="adj" fmla="val 12500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Bahasa inggris</a:t>
            </a: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3657600" y="1371600"/>
            <a:ext cx="1828800" cy="685800"/>
          </a:xfrm>
          <a:prstGeom prst="foldedCorner">
            <a:avLst>
              <a:gd name="adj" fmla="val 12500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Bahasa perancis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6629400" y="1371600"/>
            <a:ext cx="1828800" cy="685800"/>
          </a:xfrm>
          <a:prstGeom prst="foldedCorner">
            <a:avLst>
              <a:gd name="adj" fmla="val 12500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Bahasa belanda</a:t>
            </a: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 rot="5400000">
            <a:off x="1338263" y="1947863"/>
            <a:ext cx="457200" cy="838200"/>
          </a:xfrm>
          <a:prstGeom prst="notched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00FFFF"/>
              </a:gs>
              <a:gs pos="50000">
                <a:srgbClr val="003131"/>
              </a:gs>
              <a:gs pos="100000">
                <a:srgbClr val="00FFFF"/>
              </a:gs>
            </a:gsLst>
            <a:lin ang="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 rot="5400000">
            <a:off x="4386263" y="1947863"/>
            <a:ext cx="457200" cy="838200"/>
          </a:xfrm>
          <a:prstGeom prst="notched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00FFFF"/>
              </a:gs>
              <a:gs pos="50000">
                <a:srgbClr val="003131"/>
              </a:gs>
              <a:gs pos="100000">
                <a:srgbClr val="00FFFF"/>
              </a:gs>
            </a:gsLst>
            <a:lin ang="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 rot="5400000">
            <a:off x="7358063" y="1947863"/>
            <a:ext cx="457200" cy="838200"/>
          </a:xfrm>
          <a:prstGeom prst="notched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00FFFF"/>
              </a:gs>
              <a:gs pos="50000">
                <a:srgbClr val="003131"/>
              </a:gs>
              <a:gs pos="100000">
                <a:srgbClr val="00FFFF"/>
              </a:gs>
            </a:gsLst>
            <a:lin ang="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685800" y="2743200"/>
            <a:ext cx="1828800" cy="685800"/>
          </a:xfrm>
          <a:prstGeom prst="foldedCorner">
            <a:avLst>
              <a:gd name="adj" fmla="val 12500"/>
            </a:avLst>
          </a:prstGeom>
          <a:blipFill dpi="0" rotWithShape="0">
            <a:blip r:embed="rId4"/>
            <a:srcRect/>
            <a:stretch>
              <a:fillRect/>
            </a:stretch>
          </a:blip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Corruption,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Corrupt</a:t>
            </a: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3657600" y="2743200"/>
            <a:ext cx="1828800" cy="685800"/>
          </a:xfrm>
          <a:prstGeom prst="foldedCorner">
            <a:avLst>
              <a:gd name="adj" fmla="val 12500"/>
            </a:avLst>
          </a:prstGeom>
          <a:blipFill dpi="0" rotWithShape="0">
            <a:blip r:embed="rId4"/>
            <a:srcRect/>
            <a:stretch>
              <a:fillRect/>
            </a:stretch>
          </a:blip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Corruption</a:t>
            </a:r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6629400" y="2819400"/>
            <a:ext cx="1828800" cy="685800"/>
          </a:xfrm>
          <a:prstGeom prst="foldedCorner">
            <a:avLst>
              <a:gd name="adj" fmla="val 12500"/>
            </a:avLst>
          </a:prstGeom>
          <a:blipFill dpi="0" rotWithShape="0">
            <a:blip r:embed="rId4"/>
            <a:srcRect/>
            <a:stretch>
              <a:fillRect/>
            </a:stretch>
          </a:blip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Corruptie,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Korruptie</a:t>
            </a:r>
          </a:p>
        </p:txBody>
      </p:sp>
      <p:sp>
        <p:nvSpPr>
          <p:cNvPr id="5131" name="AutoShape 11"/>
          <p:cNvSpPr>
            <a:spLocks noChangeArrowheads="1"/>
          </p:cNvSpPr>
          <p:nvPr/>
        </p:nvSpPr>
        <p:spPr bwMode="auto">
          <a:xfrm rot="5400000">
            <a:off x="1414463" y="3319463"/>
            <a:ext cx="457200" cy="838200"/>
          </a:xfrm>
          <a:prstGeom prst="notched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00FFFF"/>
              </a:gs>
              <a:gs pos="50000">
                <a:srgbClr val="003131"/>
              </a:gs>
              <a:gs pos="100000">
                <a:srgbClr val="00FFFF"/>
              </a:gs>
            </a:gsLst>
            <a:lin ang="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auto">
          <a:xfrm rot="5400000">
            <a:off x="4310063" y="3319463"/>
            <a:ext cx="457200" cy="838200"/>
          </a:xfrm>
          <a:prstGeom prst="notched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00FFFF"/>
              </a:gs>
              <a:gs pos="50000">
                <a:srgbClr val="003131"/>
              </a:gs>
              <a:gs pos="100000">
                <a:srgbClr val="00FFFF"/>
              </a:gs>
            </a:gsLst>
            <a:lin ang="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AutoShape 13"/>
          <p:cNvSpPr>
            <a:spLocks noChangeArrowheads="1"/>
          </p:cNvSpPr>
          <p:nvPr/>
        </p:nvSpPr>
        <p:spPr bwMode="auto">
          <a:xfrm>
            <a:off x="762000" y="4114800"/>
            <a:ext cx="1828800" cy="685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50000">
                <a:srgbClr val="00CCFF"/>
              </a:gs>
              <a:gs pos="100000">
                <a:srgbClr val="FFFFFF"/>
              </a:gs>
            </a:gsLst>
            <a:lin ang="189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Jahat, rusak,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curang</a:t>
            </a:r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auto">
          <a:xfrm>
            <a:off x="3657600" y="4114800"/>
            <a:ext cx="1828800" cy="685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50000">
                <a:srgbClr val="00CCFF"/>
              </a:gs>
              <a:gs pos="100000">
                <a:srgbClr val="FFFFFF"/>
              </a:gs>
            </a:gsLst>
            <a:lin ang="189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Rusak</a:t>
            </a:r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1524000" y="5029200"/>
            <a:ext cx="6172200" cy="1143000"/>
          </a:xfrm>
          <a:prstGeom prst="horizontalScroll">
            <a:avLst>
              <a:gd name="adj" fmla="val 125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Istilah “korupsi” yang dipakai di indonesia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merupakan turunan dari bahasa belanda</a:t>
            </a:r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7848600" y="3581400"/>
            <a:ext cx="533400" cy="2438400"/>
          </a:xfrm>
          <a:prstGeom prst="curvedLeftArrow">
            <a:avLst>
              <a:gd name="adj1" fmla="val 88889"/>
              <a:gd name="adj2" fmla="val 182011"/>
              <a:gd name="adj3" fmla="val 66667"/>
            </a:avLst>
          </a:prstGeom>
          <a:gradFill rotWithShape="0">
            <a:gsLst>
              <a:gs pos="0">
                <a:srgbClr val="00FFFF"/>
              </a:gs>
              <a:gs pos="50000">
                <a:srgbClr val="003131"/>
              </a:gs>
              <a:gs pos="100000">
                <a:srgbClr val="00FFFF"/>
              </a:gs>
            </a:gsLst>
            <a:lin ang="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457200" y="762000"/>
            <a:ext cx="8229600" cy="5364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dirty="0">
              <a:solidFill>
                <a:srgbClr val="FF0000"/>
              </a:solidFill>
              <a:ea typeface="Lucida Sans Unicode" charset="0"/>
              <a:cs typeface="Lucida Sans Unicode" charset="0"/>
            </a:endParaRPr>
          </a:p>
          <a:p>
            <a:pPr algn="ctr"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err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Perbedaan</a:t>
            </a:r>
            <a:r>
              <a:rPr lang="en-US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kontrol</a:t>
            </a:r>
            <a:r>
              <a:rPr lang="en-US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terhadap</a:t>
            </a:r>
            <a:r>
              <a:rPr lang="en-US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kebijakan</a:t>
            </a:r>
            <a:r>
              <a:rPr lang="en-US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tergantung</a:t>
            </a:r>
            <a:r>
              <a:rPr lang="en-US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pada</a:t>
            </a:r>
            <a:r>
              <a:rPr lang="en-US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 sistem yang </a:t>
            </a:r>
            <a:r>
              <a:rPr lang="en-US" sz="3200" dirty="0" err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terbangun</a:t>
            </a:r>
            <a:r>
              <a:rPr lang="id-ID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.</a:t>
            </a:r>
            <a:r>
              <a:rPr lang="en-US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Dalam</a:t>
            </a:r>
            <a:r>
              <a:rPr lang="en-US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 sistem </a:t>
            </a:r>
            <a:r>
              <a:rPr lang="en-US" sz="3200" dirty="0" err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demokrasi</a:t>
            </a:r>
            <a:r>
              <a:rPr lang="en-US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 yang </a:t>
            </a:r>
            <a:r>
              <a:rPr lang="en-US" sz="3200" dirty="0" err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sudah</a:t>
            </a:r>
            <a:r>
              <a:rPr lang="en-US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mapan</a:t>
            </a:r>
            <a:r>
              <a:rPr lang="en-US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 (</a:t>
            </a:r>
            <a:r>
              <a:rPr lang="en-US" sz="3200" i="1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established</a:t>
            </a:r>
            <a:r>
              <a:rPr lang="en-US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), </a:t>
            </a:r>
            <a:r>
              <a:rPr lang="en-US" sz="3200" dirty="0" err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kontrol</a:t>
            </a:r>
            <a:r>
              <a:rPr lang="en-US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kebijakan</a:t>
            </a:r>
            <a:r>
              <a:rPr lang="en-US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tersebut</a:t>
            </a:r>
            <a:r>
              <a:rPr lang="en-US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dapat</a:t>
            </a:r>
            <a:r>
              <a:rPr lang="en-US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dilakukan</a:t>
            </a:r>
            <a:r>
              <a:rPr lang="en-US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melalui</a:t>
            </a:r>
            <a:r>
              <a:rPr lang="en-US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partisipasi</a:t>
            </a:r>
            <a:r>
              <a:rPr lang="en-US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dan</a:t>
            </a:r>
            <a:r>
              <a:rPr lang="en-US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oposisi</a:t>
            </a:r>
            <a:r>
              <a:rPr lang="en-US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.</a:t>
            </a:r>
            <a:r>
              <a:rPr lang="id-ID" sz="3200" dirty="0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5105400" cy="4994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spcBef>
                <a:spcPts val="550"/>
              </a:spcBef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200" b="1" i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Korup</a:t>
            </a:r>
            <a:r>
              <a:rPr lang="en-US" sz="22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= busuk, palsu, suap (kamus besar bahasa indonesia, 1991)</a:t>
            </a:r>
          </a:p>
          <a:p>
            <a:pPr marL="338138" indent="-338138">
              <a:spcBef>
                <a:spcPts val="550"/>
              </a:spcBef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200" b="1" i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Korup = </a:t>
            </a:r>
            <a:r>
              <a:rPr lang="en-US" sz="22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suka menerima uang sogok, menyelewengkan uang/barang milik perusahaan atau negara, menerima uang dengan menggunakan jabatan untuk kepentingan pribadi (kamus hukum, 2002)</a:t>
            </a:r>
          </a:p>
          <a:p>
            <a:pPr marL="338138" indent="-338138">
              <a:spcBef>
                <a:spcPts val="550"/>
              </a:spcBef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200" b="1" i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Korup </a:t>
            </a:r>
            <a:r>
              <a:rPr lang="en-US" sz="22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= kebejatan, ketidakjujuran, tidak bermoral, penyimpangan dari kesucian (the lexicon webster dictionary, 1978)</a:t>
            </a:r>
          </a:p>
          <a:p>
            <a:pPr marL="338138" indent="-338138">
              <a:spcBef>
                <a:spcPts val="550"/>
              </a:spcBef>
              <a:buClrTx/>
              <a:buFontTx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 sz="2200">
              <a:solidFill>
                <a:srgbClr val="000000"/>
              </a:solidFill>
              <a:ea typeface="Lucida Sans Unicode" charset="0"/>
              <a:cs typeface="Lucida Sans Unicode" charset="0"/>
            </a:endParaRPr>
          </a:p>
        </p:txBody>
      </p:sp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791200" y="1600200"/>
            <a:ext cx="2851150" cy="1930400"/>
            <a:chOff x="3648" y="1008"/>
            <a:chExt cx="1796" cy="1216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8" y="1008"/>
              <a:ext cx="1797" cy="1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3648" y="1008"/>
              <a:ext cx="1797" cy="1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81000" y="304800"/>
            <a:ext cx="8458200" cy="838200"/>
          </a:xfrm>
          <a:prstGeom prst="rect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dist="107933" dir="18900000" algn="ctr" rotWithShape="0">
              <a:srgbClr val="808080">
                <a:alpha val="50027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>
                <a:solidFill>
                  <a:srgbClr val="FFFFFF"/>
                </a:solidFill>
                <a:latin typeface="Monotype Corsiva" pitchFamily="64" charset="0"/>
                <a:ea typeface="Lucida Sans Unicode" charset="0"/>
                <a:cs typeface="Lucida Sans Unicode" charset="0"/>
              </a:rPr>
              <a:t>Beberapa terminologi korupsi</a:t>
            </a:r>
          </a:p>
        </p:txBody>
      </p: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5791200" y="3810000"/>
            <a:ext cx="2813050" cy="2203450"/>
            <a:chOff x="3648" y="2400"/>
            <a:chExt cx="1772" cy="1388"/>
          </a:xfrm>
        </p:grpSpPr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48" y="2400"/>
              <a:ext cx="1773" cy="138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3648" y="2400"/>
              <a:ext cx="1773" cy="138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1219200"/>
            <a:ext cx="5867400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38138">
              <a:lnSpc>
                <a:spcPct val="80000"/>
              </a:lnSpc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400" b="1">
              <a:solidFill>
                <a:srgbClr val="009999"/>
              </a:solidFill>
              <a:ea typeface="Lucida Sans Unicode" charset="0"/>
              <a:cs typeface="Lucida Sans Unicode" charset="0"/>
            </a:endParaRPr>
          </a:p>
          <a:p>
            <a:pPr marL="341313" indent="-338138">
              <a:lnSpc>
                <a:spcPct val="80000"/>
              </a:lnSpc>
              <a:buClr>
                <a:srgbClr val="009999"/>
              </a:buClr>
              <a:buFont typeface="Arial" charset="0"/>
              <a:buChar char="o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id-ID" sz="2400" b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David M. Chalmers</a:t>
            </a:r>
            <a:r>
              <a:rPr lang="en-US" sz="24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:</a:t>
            </a:r>
            <a:r>
              <a:rPr lang="id-ID" sz="24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 </a:t>
            </a:r>
          </a:p>
          <a:p>
            <a:pPr marL="341313" indent="-338138">
              <a:lnSpc>
                <a:spcPct val="80000"/>
              </a:lnSpc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4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	T</a:t>
            </a:r>
            <a:r>
              <a:rPr lang="id-ID" sz="24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indakan-tindakan manipulasi dan keputusan mengenai keuangan yang membahayakan ekonomi (</a:t>
            </a:r>
            <a:r>
              <a:rPr lang="id-ID" sz="2400" i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financial manipulations and decision injurious to the economy are often libeled corrupt)</a:t>
            </a:r>
            <a:r>
              <a:rPr lang="id-ID" sz="24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.</a:t>
            </a:r>
          </a:p>
          <a:p>
            <a:pPr marL="341313" indent="-338138">
              <a:lnSpc>
                <a:spcPct val="80000"/>
              </a:lnSpc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id-ID" sz="2400">
              <a:solidFill>
                <a:srgbClr val="009999"/>
              </a:solidFill>
              <a:ea typeface="Lucida Sans Unicode" charset="0"/>
              <a:cs typeface="Lucida Sans Unicode" charset="0"/>
            </a:endParaRPr>
          </a:p>
          <a:p>
            <a:pPr marL="341313" indent="-338138">
              <a:lnSpc>
                <a:spcPct val="80000"/>
              </a:lnSpc>
              <a:buClr>
                <a:srgbClr val="009999"/>
              </a:buClr>
              <a:buFont typeface="Arial" charset="0"/>
              <a:buChar char="o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id-ID" sz="2400" b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J.J. Senturia</a:t>
            </a:r>
            <a:r>
              <a:rPr lang="en-US" sz="24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:</a:t>
            </a:r>
            <a:r>
              <a:rPr lang="id-ID" sz="24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 </a:t>
            </a:r>
          </a:p>
          <a:p>
            <a:pPr marL="341313" indent="-338138">
              <a:lnSpc>
                <a:spcPct val="80000"/>
              </a:lnSpc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4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	P</a:t>
            </a:r>
            <a:r>
              <a:rPr lang="id-ID" sz="24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enyalahgunaan</a:t>
            </a:r>
            <a:r>
              <a:rPr lang="en-US" sz="24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id-ID" sz="24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kekuasaan pemerintahan untuk keuntungan pribadi (</a:t>
            </a:r>
            <a:r>
              <a:rPr lang="id-ID" sz="2400" i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the misuse of public power for private profit</a:t>
            </a:r>
            <a:r>
              <a:rPr lang="id-ID" sz="24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). </a:t>
            </a:r>
          </a:p>
          <a:p>
            <a:pPr marL="341313" indent="-338138">
              <a:lnSpc>
                <a:spcPct val="80000"/>
              </a:lnSpc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400">
              <a:solidFill>
                <a:srgbClr val="009999"/>
              </a:solidFill>
              <a:ea typeface="Lucida Sans Unicode" charset="0"/>
              <a:cs typeface="Lucida Sans Unicode" charset="0"/>
            </a:endParaRPr>
          </a:p>
          <a:p>
            <a:pPr marL="341313" indent="-338138">
              <a:lnSpc>
                <a:spcPct val="80000"/>
              </a:lnSpc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400">
              <a:solidFill>
                <a:srgbClr val="009999"/>
              </a:solidFill>
              <a:ea typeface="Lucida Sans Unicode" charset="0"/>
              <a:cs typeface="Lucida Sans Unicode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1524000"/>
            <a:ext cx="1600200" cy="2017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1000" y="304800"/>
            <a:ext cx="8458200" cy="838200"/>
          </a:xfrm>
          <a:prstGeom prst="rect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dist="107933" dir="18900000" algn="ctr" rotWithShape="0">
              <a:srgbClr val="808080">
                <a:alpha val="50027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>
                <a:solidFill>
                  <a:srgbClr val="FFFFFF"/>
                </a:solidFill>
                <a:latin typeface="Monotype Corsiva" pitchFamily="64" charset="0"/>
                <a:ea typeface="Lucida Sans Unicode" charset="0"/>
                <a:cs typeface="Lucida Sans Unicode" charset="0"/>
              </a:rPr>
              <a:t>Terminologi … (cont’d)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3733800"/>
            <a:ext cx="1981200" cy="172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419600" y="1600200"/>
            <a:ext cx="42672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lnSpc>
                <a:spcPct val="80000"/>
              </a:lnSpc>
              <a:buClr>
                <a:srgbClr val="009999"/>
              </a:buClr>
              <a:buFont typeface="Arial" charset="0"/>
              <a:buChar char="o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id-ID" sz="2000" b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Syed Husein Alatas</a:t>
            </a:r>
            <a:r>
              <a:rPr lang="en-US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:</a:t>
            </a:r>
            <a:r>
              <a:rPr lang="id-ID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 </a:t>
            </a:r>
          </a:p>
          <a:p>
            <a:pPr marL="338138" indent="-338138">
              <a:lnSpc>
                <a:spcPct val="80000"/>
              </a:lnSpc>
              <a:buClrTx/>
              <a:buFontTx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	T</a:t>
            </a:r>
            <a:r>
              <a:rPr lang="id-ID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indakan yang meliputi penyuapan (</a:t>
            </a:r>
            <a:r>
              <a:rPr lang="id-ID" sz="2000" i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bribery</a:t>
            </a:r>
            <a:r>
              <a:rPr lang="id-ID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), pemerasan (</a:t>
            </a:r>
            <a:r>
              <a:rPr lang="id-ID" sz="2000" i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extortion</a:t>
            </a:r>
            <a:r>
              <a:rPr lang="id-ID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) dan nepotisme</a:t>
            </a:r>
            <a:r>
              <a:rPr lang="en-US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.</a:t>
            </a:r>
          </a:p>
          <a:p>
            <a:pPr marL="338138" indent="-338138">
              <a:lnSpc>
                <a:spcPct val="80000"/>
              </a:lnSpc>
              <a:buClrTx/>
              <a:buFontTx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id-ID" sz="2000">
              <a:solidFill>
                <a:srgbClr val="009999"/>
              </a:solidFill>
              <a:ea typeface="Lucida Sans Unicode" charset="0"/>
              <a:cs typeface="Lucida Sans Unicode" charset="0"/>
            </a:endParaRPr>
          </a:p>
          <a:p>
            <a:pPr marL="338138" indent="-338138">
              <a:lnSpc>
                <a:spcPct val="80000"/>
              </a:lnSpc>
              <a:buClr>
                <a:srgbClr val="009999"/>
              </a:buClr>
              <a:buFont typeface="Arial" charset="0"/>
              <a:buChar char="o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id-ID" sz="2000" b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Transparency International</a:t>
            </a:r>
            <a:r>
              <a:rPr lang="en-US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:</a:t>
            </a:r>
            <a:r>
              <a:rPr lang="id-ID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 </a:t>
            </a:r>
          </a:p>
          <a:p>
            <a:pPr marL="338138" indent="-338138">
              <a:lnSpc>
                <a:spcPct val="80000"/>
              </a:lnSpc>
              <a:buClrTx/>
              <a:buFontTx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	P</a:t>
            </a:r>
            <a:r>
              <a:rPr lang="id-ID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enyalahgunaan kekuasaan (</a:t>
            </a:r>
            <a:r>
              <a:rPr lang="id-ID" sz="2000" i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a</a:t>
            </a:r>
            <a:r>
              <a:rPr lang="id-ID" sz="2000" b="1" i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id-ID" sz="2000" i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misuse</a:t>
            </a:r>
            <a:r>
              <a:rPr lang="id-ID" sz="2000" b="1" i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id-ID" sz="2000" i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of power</a:t>
            </a:r>
            <a:r>
              <a:rPr lang="id-ID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), kekuasaan yang dipercayakan (</a:t>
            </a:r>
            <a:r>
              <a:rPr lang="id-ID" sz="2000" i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a power that is</a:t>
            </a:r>
            <a:r>
              <a:rPr lang="id-ID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id-ID" sz="2000" i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entrusted</a:t>
            </a:r>
            <a:r>
              <a:rPr lang="id-ID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), dan keuntungan pribadi (</a:t>
            </a:r>
            <a:r>
              <a:rPr lang="id-ID" sz="2000" i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a private benefit</a:t>
            </a:r>
            <a:r>
              <a:rPr lang="id-ID" sz="2000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) baik sebagai pribadi, anggota keluarga, maupun kerabat dekat lainnya.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1000" y="304800"/>
            <a:ext cx="8458200" cy="838200"/>
          </a:xfrm>
          <a:prstGeom prst="rect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dist="107933" dir="18900000" algn="ctr" rotWithShape="0">
              <a:srgbClr val="808080">
                <a:alpha val="50027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>
                <a:solidFill>
                  <a:srgbClr val="FFFFFF"/>
                </a:solidFill>
                <a:latin typeface="Monotype Corsiva" pitchFamily="64" charset="0"/>
                <a:ea typeface="Lucida Sans Unicode" charset="0"/>
                <a:cs typeface="Lucida Sans Unicode" charset="0"/>
              </a:rPr>
              <a:t>Terminologi … (cont’d)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447800"/>
            <a:ext cx="2057400" cy="1503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447800"/>
            <a:ext cx="2001838" cy="152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733800"/>
            <a:ext cx="1993900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38400" y="3733800"/>
            <a:ext cx="1885950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371600" y="2995613"/>
            <a:ext cx="19812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400" b="1" i="1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Lucida Sans Unicode" charset="0"/>
                <a:cs typeface="Lucida Sans Unicode" charset="0"/>
              </a:rPr>
              <a:t>Extortion</a:t>
            </a:r>
            <a:r>
              <a:rPr lang="en-US" sz="2400" i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 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600200" y="5105400"/>
            <a:ext cx="16002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400" b="1" i="1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Lucida Sans Unicode" charset="0"/>
                <a:cs typeface="Lucida Sans Unicode" charset="0"/>
              </a:rPr>
              <a:t>Bribery</a:t>
            </a:r>
            <a:r>
              <a:rPr lang="en-US" sz="4400" i="1">
                <a:solidFill>
                  <a:srgbClr val="009999"/>
                </a:solidFill>
                <a:ea typeface="Lucida Sans Unicode" charset="0"/>
                <a:cs typeface="Lucida Sans Unicode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81000" y="304800"/>
            <a:ext cx="8458200" cy="838200"/>
          </a:xfrm>
          <a:prstGeom prst="rect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dist="107933" dir="18900000" algn="ctr" rotWithShape="0">
              <a:srgbClr val="808080">
                <a:alpha val="50027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>
                <a:solidFill>
                  <a:srgbClr val="FFFFFF"/>
                </a:solidFill>
                <a:latin typeface="Monotype Corsiva" pitchFamily="64" charset="0"/>
                <a:ea typeface="Lucida Sans Unicode" charset="0"/>
                <a:cs typeface="Lucida Sans Unicode" charset="0"/>
              </a:rPr>
              <a:t>3 tingkatan KORUPSI</a:t>
            </a:r>
          </a:p>
        </p:txBody>
      </p:sp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2230438" y="1109663"/>
            <a:ext cx="4529137" cy="1479550"/>
            <a:chOff x="1405" y="699"/>
            <a:chExt cx="2853" cy="932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05" y="699"/>
              <a:ext cx="2854" cy="93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9220" name="Text Box 4"/>
            <p:cNvSpPr txBox="1">
              <a:spLocks noChangeArrowheads="1"/>
            </p:cNvSpPr>
            <p:nvPr/>
          </p:nvSpPr>
          <p:spPr bwMode="auto">
            <a:xfrm>
              <a:off x="1612" y="892"/>
              <a:ext cx="2440" cy="5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lnSpc>
                  <a:spcPct val="9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 b="1" i="1">
                  <a:solidFill>
                    <a:srgbClr val="FF0000"/>
                  </a:solidFill>
                  <a:ea typeface="Lucida Sans Unicode" charset="0"/>
                  <a:cs typeface="Lucida Sans Unicode" charset="0"/>
                </a:rPr>
                <a:t>M</a:t>
              </a:r>
              <a:r>
                <a:rPr lang="id-ID" sz="2000" b="1" i="1">
                  <a:solidFill>
                    <a:srgbClr val="FF0000"/>
                  </a:solidFill>
                  <a:ea typeface="Lucida Sans Unicode" charset="0"/>
                  <a:cs typeface="Lucida Sans Unicode" charset="0"/>
                </a:rPr>
                <a:t>aterial benefit</a:t>
              </a:r>
              <a:r>
                <a:rPr lang="id-ID" sz="2000">
                  <a:solidFill>
                    <a:srgbClr val="FF0000"/>
                  </a:solidFill>
                  <a:ea typeface="Lucida Sans Unicode" charset="0"/>
                  <a:cs typeface="Lucida Sans Unicode" charset="0"/>
                </a:rPr>
                <a:t> </a:t>
              </a:r>
            </a:p>
            <a:p>
              <a:pPr algn="ctr">
                <a:lnSpc>
                  <a:spcPct val="9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FF0000"/>
                  </a:solidFill>
                  <a:ea typeface="Lucida Sans Unicode" charset="0"/>
                  <a:cs typeface="Lucida Sans Unicode" charset="0"/>
                </a:rPr>
                <a:t>(Mendapatkan keuntungan material </a:t>
              </a:r>
              <a:r>
                <a:rPr lang="id-ID" sz="1400">
                  <a:solidFill>
                    <a:srgbClr val="FF0000"/>
                  </a:solidFill>
                  <a:ea typeface="Lucida Sans Unicode" charset="0"/>
                  <a:cs typeface="Lucida Sans Unicode" charset="0"/>
                </a:rPr>
                <a:t>yang</a:t>
              </a:r>
              <a:r>
                <a:rPr lang="en-US" sz="1400">
                  <a:solidFill>
                    <a:srgbClr val="FF0000"/>
                  </a:solidFill>
                  <a:ea typeface="Lucida Sans Unicode" charset="0"/>
                  <a:cs typeface="Lucida Sans Unicode" charset="0"/>
                </a:rPr>
                <a:t> </a:t>
              </a:r>
              <a:r>
                <a:rPr lang="id-ID" sz="1400">
                  <a:solidFill>
                    <a:srgbClr val="FF0000"/>
                  </a:solidFill>
                  <a:ea typeface="Lucida Sans Unicode" charset="0"/>
                  <a:cs typeface="Lucida Sans Unicode" charset="0"/>
                </a:rPr>
                <a:t>bukan haknya</a:t>
              </a:r>
              <a:r>
                <a:rPr lang="en-US" sz="1400">
                  <a:solidFill>
                    <a:srgbClr val="FF0000"/>
                  </a:solidFill>
                  <a:ea typeface="Lucida Sans Unicode" charset="0"/>
                  <a:cs typeface="Lucida Sans Unicode" charset="0"/>
                </a:rPr>
                <a:t> melalui kekuasaan)</a:t>
              </a:r>
            </a:p>
          </p:txBody>
        </p:sp>
      </p:grp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3829050" y="2255838"/>
            <a:ext cx="1327150" cy="1095375"/>
            <a:chOff x="2412" y="1421"/>
            <a:chExt cx="836" cy="690"/>
          </a:xfrm>
        </p:grpSpPr>
        <p:pic>
          <p:nvPicPr>
            <p:cNvPr id="9222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12" y="1421"/>
              <a:ext cx="837" cy="6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 rot="16200000">
              <a:off x="2745" y="1632"/>
              <a:ext cx="168" cy="2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2230438" y="3017838"/>
            <a:ext cx="4529137" cy="1479550"/>
            <a:chOff x="1405" y="1901"/>
            <a:chExt cx="2853" cy="932"/>
          </a:xfrm>
        </p:grpSpPr>
        <p:pic>
          <p:nvPicPr>
            <p:cNvPr id="9225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05" y="1901"/>
              <a:ext cx="2854" cy="93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1612" y="2092"/>
              <a:ext cx="2440" cy="5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lnSpc>
                  <a:spcPct val="9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b="1" i="1">
                  <a:solidFill>
                    <a:srgbClr val="CC0000"/>
                  </a:solidFill>
                  <a:ea typeface="Lucida Sans Unicode" charset="0"/>
                  <a:cs typeface="Lucida Sans Unicode" charset="0"/>
                </a:rPr>
                <a:t>A</a:t>
              </a:r>
              <a:r>
                <a:rPr lang="id-ID" b="1" i="1">
                  <a:solidFill>
                    <a:srgbClr val="CC0000"/>
                  </a:solidFill>
                  <a:ea typeface="Lucida Sans Unicode" charset="0"/>
                  <a:cs typeface="Lucida Sans Unicode" charset="0"/>
                </a:rPr>
                <a:t>buse of power</a:t>
              </a:r>
              <a:r>
                <a:rPr lang="en-US" b="1" i="1">
                  <a:solidFill>
                    <a:srgbClr val="CC0000"/>
                  </a:solidFill>
                  <a:ea typeface="Lucida Sans Unicode" charset="0"/>
                  <a:cs typeface="Lucida Sans Unicode" charset="0"/>
                </a:rPr>
                <a:t> </a:t>
              </a:r>
            </a:p>
            <a:p>
              <a:pPr algn="ctr">
                <a:lnSpc>
                  <a:spcPct val="9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CC0000"/>
                  </a:solidFill>
                  <a:ea typeface="Lucida Sans Unicode" charset="0"/>
                  <a:cs typeface="Lucida Sans Unicode" charset="0"/>
                </a:rPr>
                <a:t>(Penyalahgunaan kekuasaan</a:t>
              </a:r>
              <a:r>
                <a:rPr lang="id-ID" sz="1400">
                  <a:solidFill>
                    <a:srgbClr val="CC0000"/>
                  </a:solidFill>
                  <a:ea typeface="Lucida Sans Unicode" charset="0"/>
                  <a:cs typeface="Lucida Sans Unicode" charset="0"/>
                </a:rPr>
                <a:t>)</a:t>
              </a:r>
            </a:p>
            <a:p>
              <a:pPr algn="ctr">
                <a:lnSpc>
                  <a:spcPct val="9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id-ID" sz="1400">
                <a:solidFill>
                  <a:srgbClr val="CC0000"/>
                </a:solidFill>
                <a:ea typeface="Lucida Sans Unicode" charset="0"/>
                <a:cs typeface="Lucida Sans Unicode" charset="0"/>
              </a:endParaRPr>
            </a:p>
          </p:txBody>
        </p:sp>
      </p:grpSp>
      <p:grpSp>
        <p:nvGrpSpPr>
          <p:cNvPr id="9227" name="Group 11"/>
          <p:cNvGrpSpPr>
            <a:grpSpLocks/>
          </p:cNvGrpSpPr>
          <p:nvPr/>
        </p:nvGrpSpPr>
        <p:grpSpPr bwMode="auto">
          <a:xfrm>
            <a:off x="2230438" y="4919663"/>
            <a:ext cx="4529137" cy="1479550"/>
            <a:chOff x="1405" y="3099"/>
            <a:chExt cx="2853" cy="932"/>
          </a:xfrm>
        </p:grpSpPr>
        <p:pic>
          <p:nvPicPr>
            <p:cNvPr id="9228" name="Picture 1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405" y="3099"/>
              <a:ext cx="2854" cy="93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1612" y="3292"/>
              <a:ext cx="2440" cy="5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lnSpc>
                  <a:spcPct val="9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b="1" i="1">
                  <a:solidFill>
                    <a:srgbClr val="00FFFF"/>
                  </a:solidFill>
                  <a:ea typeface="Lucida Sans Unicode" charset="0"/>
                  <a:cs typeface="Lucida Sans Unicode" charset="0"/>
                </a:rPr>
                <a:t>B</a:t>
              </a:r>
              <a:r>
                <a:rPr lang="id-ID" b="1" i="1">
                  <a:solidFill>
                    <a:srgbClr val="00FFFF"/>
                  </a:solidFill>
                  <a:ea typeface="Lucida Sans Unicode" charset="0"/>
                  <a:cs typeface="Lucida Sans Unicode" charset="0"/>
                </a:rPr>
                <a:t>etrayal of trust</a:t>
              </a:r>
              <a:r>
                <a:rPr lang="en-US" b="1" i="1">
                  <a:solidFill>
                    <a:srgbClr val="00FFFF"/>
                  </a:solidFill>
                  <a:ea typeface="Lucida Sans Unicode" charset="0"/>
                  <a:cs typeface="Lucida Sans Unicode" charset="0"/>
                </a:rPr>
                <a:t> </a:t>
              </a:r>
            </a:p>
            <a:p>
              <a:pPr algn="ctr">
                <a:lnSpc>
                  <a:spcPct val="9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FFFF"/>
                  </a:solidFill>
                  <a:ea typeface="Lucida Sans Unicode" charset="0"/>
                  <a:cs typeface="Lucida Sans Unicode" charset="0"/>
                </a:rPr>
                <a:t>(Pengkhianatan kepercayaan</a:t>
              </a:r>
              <a:r>
                <a:rPr lang="id-ID" sz="1400">
                  <a:solidFill>
                    <a:srgbClr val="00FFFF"/>
                  </a:solidFill>
                  <a:ea typeface="Lucida Sans Unicode" charset="0"/>
                  <a:cs typeface="Lucida Sans Unicode" charset="0"/>
                </a:rPr>
                <a:t>)</a:t>
              </a:r>
            </a:p>
            <a:p>
              <a:pPr algn="ctr">
                <a:lnSpc>
                  <a:spcPct val="9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id-ID" sz="1400">
                <a:solidFill>
                  <a:srgbClr val="00FFFF"/>
                </a:solidFill>
                <a:ea typeface="Lucida Sans Unicode" charset="0"/>
                <a:cs typeface="Lucida Sans Unicode" charset="0"/>
              </a:endParaRPr>
            </a:p>
          </p:txBody>
        </p:sp>
      </p:grpSp>
      <p:grpSp>
        <p:nvGrpSpPr>
          <p:cNvPr id="9230" name="Group 14"/>
          <p:cNvGrpSpPr>
            <a:grpSpLocks/>
          </p:cNvGrpSpPr>
          <p:nvPr/>
        </p:nvGrpSpPr>
        <p:grpSpPr bwMode="auto">
          <a:xfrm>
            <a:off x="3829050" y="4157663"/>
            <a:ext cx="1327150" cy="1101725"/>
            <a:chOff x="2412" y="2619"/>
            <a:chExt cx="836" cy="694"/>
          </a:xfrm>
        </p:grpSpPr>
        <p:pic>
          <p:nvPicPr>
            <p:cNvPr id="9231" name="Picture 1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412" y="2619"/>
              <a:ext cx="837" cy="6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 rot="16200000">
              <a:off x="2745" y="2832"/>
              <a:ext cx="168" cy="2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P</a:t>
            </a:r>
            <a:r>
              <a:rPr lang="id-ID" sz="3200" b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engkhianatan terhadap kepercayaan </a:t>
            </a:r>
            <a:r>
              <a:rPr lang="en-US" sz="3200" b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/>
            </a:r>
            <a:br>
              <a:rPr lang="en-US" sz="3200" b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</a:br>
            <a:r>
              <a:rPr lang="id-ID" sz="3200" b="1" i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(betrayal of trust)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191000" cy="4733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000">
                <a:solidFill>
                  <a:srgbClr val="000099"/>
                </a:solidFill>
                <a:ea typeface="Lucida Sans Unicode" charset="0"/>
                <a:cs typeface="Lucida Sans Unicode" charset="0"/>
              </a:rPr>
              <a:t>penghianatan </a:t>
            </a:r>
            <a:r>
              <a:rPr lang="id-ID" sz="2000">
                <a:solidFill>
                  <a:srgbClr val="000099"/>
                </a:solidFill>
                <a:ea typeface="Lucida Sans Unicode" charset="0"/>
                <a:cs typeface="Lucida Sans Unicode" charset="0"/>
              </a:rPr>
              <a:t>merupakan bentuk korupsi paling sederhana</a:t>
            </a:r>
          </a:p>
          <a:p>
            <a:pPr marL="338138" indent="-338138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000">
                <a:solidFill>
                  <a:srgbClr val="000099"/>
                </a:solidFill>
                <a:ea typeface="Lucida Sans Unicode" charset="0"/>
                <a:cs typeface="Lucida Sans Unicode" charset="0"/>
              </a:rPr>
              <a:t>S</a:t>
            </a:r>
            <a:r>
              <a:rPr lang="id-ID" sz="2000">
                <a:solidFill>
                  <a:srgbClr val="000099"/>
                </a:solidFill>
                <a:ea typeface="Lucida Sans Unicode" charset="0"/>
                <a:cs typeface="Lucida Sans Unicode" charset="0"/>
              </a:rPr>
              <a:t>emua orang yang berkhianat atau </a:t>
            </a:r>
            <a:r>
              <a:rPr lang="id-ID" sz="2000" b="1">
                <a:solidFill>
                  <a:srgbClr val="000099"/>
                </a:solidFill>
                <a:ea typeface="Lucida Sans Unicode" charset="0"/>
                <a:cs typeface="Lucida Sans Unicode" charset="0"/>
              </a:rPr>
              <a:t>meng</a:t>
            </a:r>
            <a:r>
              <a:rPr lang="en-US" sz="2000" b="1">
                <a:solidFill>
                  <a:srgbClr val="000099"/>
                </a:solidFill>
                <a:ea typeface="Lucida Sans Unicode" charset="0"/>
                <a:cs typeface="Lucida Sans Unicode" charset="0"/>
              </a:rPr>
              <a:t>k</a:t>
            </a:r>
            <a:r>
              <a:rPr lang="id-ID" sz="2000" b="1">
                <a:solidFill>
                  <a:srgbClr val="000099"/>
                </a:solidFill>
                <a:ea typeface="Lucida Sans Unicode" charset="0"/>
                <a:cs typeface="Lucida Sans Unicode" charset="0"/>
              </a:rPr>
              <a:t>hianati kepercayaan </a:t>
            </a:r>
            <a:r>
              <a:rPr lang="id-ID" sz="2000">
                <a:solidFill>
                  <a:srgbClr val="000099"/>
                </a:solidFill>
                <a:ea typeface="Lucida Sans Unicode" charset="0"/>
                <a:cs typeface="Lucida Sans Unicode" charset="0"/>
              </a:rPr>
              <a:t>atau amanat yang diterimanya </a:t>
            </a:r>
            <a:r>
              <a:rPr lang="en-US" sz="2000">
                <a:solidFill>
                  <a:srgbClr val="000099"/>
                </a:solidFill>
                <a:ea typeface="Lucida Sans Unicode" charset="0"/>
                <a:cs typeface="Lucida Sans Unicode" charset="0"/>
              </a:rPr>
              <a:t>adalah koruptor</a:t>
            </a:r>
            <a:r>
              <a:rPr lang="id-ID" sz="2000">
                <a:solidFill>
                  <a:srgbClr val="000099"/>
                </a:solidFill>
                <a:ea typeface="Lucida Sans Unicode" charset="0"/>
                <a:cs typeface="Lucida Sans Unicode" charset="0"/>
              </a:rPr>
              <a:t>. </a:t>
            </a:r>
          </a:p>
          <a:p>
            <a:pPr marL="338138" indent="-338138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000">
                <a:solidFill>
                  <a:srgbClr val="000099"/>
                </a:solidFill>
                <a:ea typeface="Lucida Sans Unicode" charset="0"/>
                <a:cs typeface="Lucida Sans Unicode" charset="0"/>
              </a:rPr>
              <a:t>Amanat dapat berupa apapun, baik materi maupun non materi (ex: pesan, aspirasi rakyat)</a:t>
            </a:r>
          </a:p>
          <a:p>
            <a:pPr marL="338138" indent="-338138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000">
                <a:solidFill>
                  <a:srgbClr val="000099"/>
                </a:solidFill>
                <a:ea typeface="Lucida Sans Unicode" charset="0"/>
                <a:cs typeface="Lucida Sans Unicode" charset="0"/>
              </a:rPr>
              <a:t>Anggota DPR yang tidak menyampaikan aspirasi rakyat/menggunakan aspirasi untuk kepentingan pribadi merupakan bentuk korupsi</a:t>
            </a:r>
          </a:p>
          <a:p>
            <a:pPr marL="338138" indent="-338138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 sz="2000">
              <a:solidFill>
                <a:srgbClr val="000099"/>
              </a:solidFill>
              <a:ea typeface="Lucida Sans Unicode" charset="0"/>
              <a:cs typeface="Lucida Sans Unicode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524000"/>
            <a:ext cx="2514600" cy="1766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429000"/>
            <a:ext cx="2514600" cy="2743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Diskusi 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800"/>
              </a:spcBef>
              <a:buClrTx/>
              <a:buFontTx/>
              <a:buNone/>
              <a:tabLst>
                <a:tab pos="0" algn="l"/>
                <a:tab pos="339725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8400" algn="l"/>
                <a:tab pos="10515600" algn="l"/>
              </a:tabLst>
            </a:pPr>
            <a:r>
              <a:rPr lang="en-US" sz="32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	Apakah jika seseorang melakukan perselingkuhan, dia juga sudah melakukan korupsi, dan pantas disebut koruptor?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505200"/>
            <a:ext cx="2819400" cy="2068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3581400"/>
            <a:ext cx="2686050" cy="198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1147</Words>
  <Application>Microsoft Office PowerPoint</Application>
  <PresentationFormat>On-screen Show (4:3)</PresentationFormat>
  <Paragraphs>200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Arial Unicode MS</vt:lpstr>
      <vt:lpstr>Arial</vt:lpstr>
      <vt:lpstr>Batang</vt:lpstr>
      <vt:lpstr>Bodoni MT Black</vt:lpstr>
      <vt:lpstr>Book Antiqua</vt:lpstr>
      <vt:lpstr>Calibri</vt:lpstr>
      <vt:lpstr>Century Schoolbook</vt:lpstr>
      <vt:lpstr>Copperplate Gothic Bold</vt:lpstr>
      <vt:lpstr>Franklin Gothic Medium</vt:lpstr>
      <vt:lpstr>Haettenschweiler</vt:lpstr>
      <vt:lpstr>Lucida Sans Unicode</vt:lpstr>
      <vt:lpstr>Monotype Corsiva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KORUPSI &amp;  PRINSIP-PRINSIP ANTI-KORUPSI</dc:title>
  <dc:creator>psi04</dc:creator>
  <cp:lastModifiedBy>Asus</cp:lastModifiedBy>
  <cp:revision>19</cp:revision>
  <cp:lastPrinted>1601-01-01T00:00:00Z</cp:lastPrinted>
  <dcterms:created xsi:type="dcterms:W3CDTF">2008-07-17T01:53:26Z</dcterms:created>
  <dcterms:modified xsi:type="dcterms:W3CDTF">2018-02-23T00:52:36Z</dcterms:modified>
</cp:coreProperties>
</file>