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5" r:id="rId7"/>
    <p:sldId id="266" r:id="rId8"/>
    <p:sldId id="264" r:id="rId9"/>
    <p:sldId id="269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7F8F0-01D7-474C-8FA4-43BA06A77A71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ED1E2-083E-4A43-96CD-5D80D9CD0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6457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ED1E2-083E-4A43-96CD-5D80D9CD0B9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216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210-0183-4363-8B52-2F085B5D4C71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DC646F3-4B2B-4647-AC5C-A53E0D3A71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210-0183-4363-8B52-2F085B5D4C71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46F3-4B2B-4647-AC5C-A53E0D3A7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210-0183-4363-8B52-2F085B5D4C71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46F3-4B2B-4647-AC5C-A53E0D3A7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210-0183-4363-8B52-2F085B5D4C71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46F3-4B2B-4647-AC5C-A53E0D3A71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210-0183-4363-8B52-2F085B5D4C71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DC646F3-4B2B-4647-AC5C-A53E0D3A7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210-0183-4363-8B52-2F085B5D4C71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46F3-4B2B-4647-AC5C-A53E0D3A71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210-0183-4363-8B52-2F085B5D4C71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46F3-4B2B-4647-AC5C-A53E0D3A71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210-0183-4363-8B52-2F085B5D4C71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46F3-4B2B-4647-AC5C-A53E0D3A7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210-0183-4363-8B52-2F085B5D4C71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46F3-4B2B-4647-AC5C-A53E0D3A7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210-0183-4363-8B52-2F085B5D4C71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46F3-4B2B-4647-AC5C-A53E0D3A71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210-0183-4363-8B52-2F085B5D4C71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DC646F3-4B2B-4647-AC5C-A53E0D3A71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3FE6210-0183-4363-8B52-2F085B5D4C71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DC646F3-4B2B-4647-AC5C-A53E0D3A7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3657600"/>
            <a:ext cx="6248400" cy="2667000"/>
          </a:xfrm>
        </p:spPr>
        <p:txBody>
          <a:bodyPr>
            <a:normAutofit fontScale="92500"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Maiandra GD" pitchFamily="34" charset="0"/>
              </a:rPr>
              <a:t>Nama</a:t>
            </a:r>
            <a:r>
              <a:rPr lang="en-US" sz="2000" b="1" dirty="0" smtClean="0">
                <a:solidFill>
                  <a:schemeClr val="tx1"/>
                </a:solidFill>
                <a:latin typeface="Maiandra GD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Maiandra GD" pitchFamily="34" charset="0"/>
              </a:rPr>
              <a:t>Anggota</a:t>
            </a:r>
            <a:r>
              <a:rPr lang="en-US" sz="2000" b="1" dirty="0" smtClean="0">
                <a:solidFill>
                  <a:schemeClr val="tx1"/>
                </a:solidFill>
                <a:latin typeface="Maiandra GD" pitchFamily="34" charset="0"/>
              </a:rPr>
              <a:t> :</a:t>
            </a:r>
          </a:p>
          <a:p>
            <a:r>
              <a:rPr lang="id-ID" sz="2000" b="1" dirty="0" smtClean="0">
                <a:solidFill>
                  <a:schemeClr val="tx1"/>
                </a:solidFill>
                <a:latin typeface="Maiandra GD" pitchFamily="34" charset="0"/>
              </a:rPr>
              <a:t>IZZA GARDIAN</a:t>
            </a:r>
            <a:r>
              <a:rPr lang="en-US" sz="2000" b="1" dirty="0" smtClean="0">
                <a:solidFill>
                  <a:schemeClr val="tx1"/>
                </a:solidFill>
                <a:latin typeface="Maiandra GD" pitchFamily="34" charset="0"/>
              </a:rPr>
              <a:t> </a:t>
            </a:r>
            <a:r>
              <a:rPr lang="id-ID" sz="2000" b="1" dirty="0" smtClean="0">
                <a:solidFill>
                  <a:schemeClr val="tx1"/>
                </a:solidFill>
                <a:latin typeface="Maiandra GD" pitchFamily="34" charset="0"/>
              </a:rPr>
              <a:t>(07191163</a:t>
            </a:r>
            <a:r>
              <a:rPr lang="en-US" sz="2000" b="1" dirty="0" smtClean="0">
                <a:solidFill>
                  <a:schemeClr val="tx1"/>
                </a:solidFill>
                <a:latin typeface="Maiandra GD" pitchFamily="34" charset="0"/>
              </a:rPr>
              <a:t>3</a:t>
            </a:r>
            <a:r>
              <a:rPr lang="id-ID" sz="2000" b="1" dirty="0" smtClean="0">
                <a:solidFill>
                  <a:schemeClr val="tx1"/>
                </a:solidFill>
                <a:latin typeface="Maiandra GD" pitchFamily="34" charset="0"/>
              </a:rPr>
              <a:t>001</a:t>
            </a:r>
            <a:r>
              <a:rPr lang="id-ID" sz="2000" b="1" dirty="0" smtClean="0">
                <a:solidFill>
                  <a:schemeClr val="tx1"/>
                </a:solidFill>
                <a:latin typeface="Maiandra GD" pitchFamily="34" charset="0"/>
              </a:rPr>
              <a:t>)</a:t>
            </a:r>
            <a:endParaRPr lang="en-US" sz="2000" b="1" dirty="0" smtClean="0">
              <a:solidFill>
                <a:schemeClr val="tx1"/>
              </a:solidFill>
              <a:latin typeface="Maiandra GD" pitchFamily="34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Maiandra GD" pitchFamily="34" charset="0"/>
              </a:rPr>
              <a:t>RIS</a:t>
            </a:r>
            <a:r>
              <a:rPr lang="id-ID" sz="2000" b="1" dirty="0" smtClean="0">
                <a:solidFill>
                  <a:schemeClr val="tx1"/>
                </a:solidFill>
                <a:latin typeface="Maiandra GD" pitchFamily="34" charset="0"/>
              </a:rPr>
              <a:t>QI RAMADHANI ABDILLAH PUTRI</a:t>
            </a:r>
            <a:r>
              <a:rPr lang="en-US" sz="2000" b="1" dirty="0" smtClean="0">
                <a:solidFill>
                  <a:schemeClr val="tx1"/>
                </a:solidFill>
                <a:latin typeface="Maiandra GD" pitchFamily="34" charset="0"/>
              </a:rPr>
              <a:t> (</a:t>
            </a:r>
            <a:r>
              <a:rPr lang="id-ID" sz="2000" b="1" dirty="0" smtClean="0">
                <a:solidFill>
                  <a:schemeClr val="tx1"/>
                </a:solidFill>
                <a:latin typeface="Maiandra GD" pitchFamily="34" charset="0"/>
              </a:rPr>
              <a:t>071911633005</a:t>
            </a:r>
            <a:r>
              <a:rPr lang="en-US" sz="2000" b="1" dirty="0" smtClean="0">
                <a:solidFill>
                  <a:schemeClr val="tx1"/>
                </a:solidFill>
                <a:latin typeface="Maiandra GD" pitchFamily="34" charset="0"/>
              </a:rPr>
              <a:t>)</a:t>
            </a:r>
            <a:endParaRPr lang="en-US" sz="2000" b="1" dirty="0" smtClean="0">
              <a:solidFill>
                <a:schemeClr val="tx1"/>
              </a:solidFill>
              <a:latin typeface="Maiandra GD" pitchFamily="34" charset="0"/>
            </a:endParaRPr>
          </a:p>
          <a:p>
            <a:r>
              <a:rPr lang="id-ID" sz="2000" b="1" dirty="0" smtClean="0">
                <a:solidFill>
                  <a:schemeClr val="tx1"/>
                </a:solidFill>
                <a:latin typeface="Maiandra GD" pitchFamily="34" charset="0"/>
              </a:rPr>
              <a:t>AISYAH AUDIRA ILMI (071911633017)</a:t>
            </a:r>
          </a:p>
          <a:p>
            <a:r>
              <a:rPr lang="id-ID" sz="2000" b="1" dirty="0" smtClean="0">
                <a:solidFill>
                  <a:schemeClr val="tx1"/>
                </a:solidFill>
                <a:latin typeface="Maiandra GD" pitchFamily="34" charset="0"/>
              </a:rPr>
              <a:t>BELIA ANGELINE (071911633019)</a:t>
            </a:r>
          </a:p>
          <a:p>
            <a:r>
              <a:rPr lang="id-ID" sz="2000" b="1" dirty="0" smtClean="0">
                <a:solidFill>
                  <a:schemeClr val="tx1"/>
                </a:solidFill>
                <a:latin typeface="Maiandra GD" pitchFamily="34" charset="0"/>
              </a:rPr>
              <a:t>SHAFIRA ANGGUN KINANTI (071911633031</a:t>
            </a:r>
            <a:r>
              <a:rPr lang="id-ID" sz="2000" b="1" dirty="0" smtClean="0">
                <a:solidFill>
                  <a:schemeClr val="tx1"/>
                </a:solidFill>
                <a:latin typeface="Maiandra GD" pitchFamily="34" charset="0"/>
              </a:rPr>
              <a:t>)</a:t>
            </a:r>
            <a:endParaRPr lang="id-ID" sz="2000" b="1" dirty="0" smtClean="0">
              <a:solidFill>
                <a:schemeClr val="tx1"/>
              </a:solidFill>
              <a:latin typeface="Maiandra GD" pitchFamily="34" charset="0"/>
            </a:endParaRPr>
          </a:p>
          <a:p>
            <a:r>
              <a:rPr lang="id-ID" sz="2000" b="1" dirty="0" smtClean="0">
                <a:solidFill>
                  <a:schemeClr val="tx1"/>
                </a:solidFill>
                <a:latin typeface="Maiandra GD" pitchFamily="34" charset="0"/>
              </a:rPr>
              <a:t>GALUH FARAHITA AL Z. (071911633043)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5562600" cy="99377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Bookman Old Style" pitchFamily="18" charset="0"/>
              </a:rPr>
              <a:t>PENDIDIKAN ANTI KORUPSI</a:t>
            </a:r>
            <a:endParaRPr lang="en-US" sz="2800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w Cen MT Condensed" pitchFamily="34" charset="0"/>
              </a:rPr>
              <a:t>TUJUAN PENDIKAN ANTI KORUPSI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w Cen MT Condens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3749040" cy="5486400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pemahaman</a:t>
            </a:r>
            <a:r>
              <a:rPr lang="en-US" dirty="0" smtClean="0"/>
              <a:t> yang </a:t>
            </a:r>
            <a:r>
              <a:rPr lang="en-US" dirty="0" err="1" smtClean="0"/>
              <a:t>komprehensif</a:t>
            </a:r>
            <a:endParaRPr lang="en-US" dirty="0" smtClean="0"/>
          </a:p>
          <a:p>
            <a:pPr marL="0" indent="0"/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bekal</a:t>
            </a:r>
            <a:r>
              <a:rPr lang="en-US" dirty="0" smtClean="0"/>
              <a:t> agar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tindak</a:t>
            </a:r>
            <a:r>
              <a:rPr lang="en-US" dirty="0" smtClean="0"/>
              <a:t> </a:t>
            </a:r>
            <a:r>
              <a:rPr lang="en-US" dirty="0" err="1" smtClean="0"/>
              <a:t>korupsi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merugikan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</a:t>
            </a:r>
          </a:p>
          <a:p>
            <a:pPr marL="0" indent="0"/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Indonesia yang </a:t>
            </a:r>
            <a:r>
              <a:rPr lang="en-US" dirty="0" err="1" smtClean="0"/>
              <a:t>bermoral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066800"/>
            <a:ext cx="3749040" cy="5486400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Indonesia yang </a:t>
            </a:r>
            <a:r>
              <a:rPr lang="en-US" dirty="0" err="1" smtClean="0"/>
              <a:t>cerdas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rasionalisasi</a:t>
            </a:r>
            <a:endParaRPr lang="en-US" dirty="0" smtClean="0"/>
          </a:p>
          <a:p>
            <a:pPr marL="0" indent="0"/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Indonesia yang </a:t>
            </a:r>
            <a:r>
              <a:rPr lang="en-US" dirty="0" err="1" smtClean="0"/>
              <a:t>inovatif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suka</a:t>
            </a:r>
            <a:r>
              <a:rPr lang="en-US" dirty="0" smtClean="0"/>
              <a:t> </a:t>
            </a:r>
            <a:r>
              <a:rPr lang="en-US" dirty="0" err="1" smtClean="0"/>
              <a:t>bekera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endParaRPr lang="en-US" dirty="0" smtClean="0"/>
          </a:p>
          <a:p>
            <a:pPr marL="0" indent="0"/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Indonesia yang </a:t>
            </a:r>
            <a:r>
              <a:rPr lang="en-US" dirty="0" err="1" smtClean="0"/>
              <a:t>optimis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percaya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4800"/>
            <a:ext cx="3733800" cy="609600"/>
          </a:xfrm>
        </p:spPr>
        <p:txBody>
          <a:bodyPr/>
          <a:lstStyle/>
          <a:p>
            <a:pPr algn="ctr"/>
            <a:r>
              <a:rPr lang="en-US" sz="2800" b="0" dirty="0" smtClean="0">
                <a:latin typeface="Tw Cen MT Condensed" pitchFamily="34" charset="0"/>
              </a:rPr>
              <a:t>NILAI-NILAI ANTI KORUPSI</a:t>
            </a:r>
            <a:endParaRPr lang="en-US" sz="2800" b="0" dirty="0">
              <a:latin typeface="Tw Cen MT Condensed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304800"/>
            <a:ext cx="3733800" cy="609600"/>
          </a:xfrm>
        </p:spPr>
        <p:txBody>
          <a:bodyPr/>
          <a:lstStyle/>
          <a:p>
            <a:pPr algn="ctr"/>
            <a:r>
              <a:rPr lang="en-US" sz="2800" b="0" dirty="0" smtClean="0">
                <a:latin typeface="Tw Cen MT Condensed" pitchFamily="34" charset="0"/>
              </a:rPr>
              <a:t>PRINSIP-PRINSIP ANTI KORUPSI</a:t>
            </a:r>
            <a:endParaRPr lang="en-US" sz="2800" b="0" dirty="0">
              <a:latin typeface="Tw Cen MT Condensed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914400" y="1295400"/>
            <a:ext cx="37338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Jujur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Disiplin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Adil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Mandiri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Berani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Sederhana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Peduli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>
          <a:xfrm>
            <a:off x="4953000" y="1295400"/>
            <a:ext cx="37338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Akuntabilitas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Transparansi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Kewajaran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Kebijakan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3">
                    <a:lumMod val="75000"/>
                  </a:schemeClr>
                </a:solidFill>
                <a:latin typeface="Tw Cen MT Condensed" pitchFamily="34" charset="0"/>
              </a:rPr>
              <a:t>PENGERTIAN</a:t>
            </a:r>
            <a:endParaRPr lang="en-US" sz="5400" dirty="0">
              <a:solidFill>
                <a:schemeClr val="accent3">
                  <a:lumMod val="75000"/>
                </a:schemeClr>
              </a:solidFill>
              <a:latin typeface="Tw Cen MT Condensed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447800"/>
            <a:ext cx="3733800" cy="609600"/>
          </a:xfrm>
        </p:spPr>
        <p:txBody>
          <a:bodyPr/>
          <a:lstStyle/>
          <a:p>
            <a:pPr algn="ctr"/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Tw Cen MT Condensed" pitchFamily="34" charset="0"/>
              </a:rPr>
              <a:t>APA KORUPSI ITU?</a:t>
            </a:r>
            <a:endParaRPr lang="en-US" sz="3200" b="0" dirty="0">
              <a:solidFill>
                <a:schemeClr val="accent1">
                  <a:lumMod val="75000"/>
                </a:schemeClr>
              </a:solidFill>
              <a:latin typeface="Tw Cen MT Condensed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676400"/>
            <a:ext cx="3733800" cy="762000"/>
          </a:xfrm>
        </p:spPr>
        <p:txBody>
          <a:bodyPr/>
          <a:lstStyle/>
          <a:p>
            <a:pPr algn="ctr"/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Tw Cen MT Condensed" pitchFamily="34" charset="0"/>
              </a:rPr>
              <a:t>APA PENDIDIKAN ANTI KORUPSI?</a:t>
            </a:r>
            <a:endParaRPr lang="en-US" sz="3200" b="0" dirty="0">
              <a:solidFill>
                <a:schemeClr val="accent1">
                  <a:lumMod val="75000"/>
                </a:schemeClr>
              </a:solidFill>
              <a:latin typeface="Tw Cen MT Condensed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81000" y="2133600"/>
            <a:ext cx="3733800" cy="4495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harfiah</a:t>
            </a:r>
            <a:r>
              <a:rPr lang="en-US" dirty="0" smtClean="0"/>
              <a:t>, </a:t>
            </a:r>
            <a:r>
              <a:rPr lang="en-US" dirty="0" err="1" smtClean="0"/>
              <a:t>korupsi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pejabat</a:t>
            </a:r>
            <a:r>
              <a:rPr lang="en-US" dirty="0" smtClean="0"/>
              <a:t> </a:t>
            </a:r>
            <a:r>
              <a:rPr lang="en-US" dirty="0" err="1" smtClean="0"/>
              <a:t>publik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politikus</a:t>
            </a:r>
            <a:r>
              <a:rPr lang="en-US" dirty="0" smtClean="0"/>
              <a:t> / </a:t>
            </a:r>
            <a:r>
              <a:rPr lang="en-US" dirty="0" err="1" smtClean="0"/>
              <a:t>politisi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negeri</a:t>
            </a:r>
            <a:r>
              <a:rPr lang="en-US" dirty="0" smtClean="0"/>
              <a:t>, yang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wajar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legal </a:t>
            </a:r>
            <a:r>
              <a:rPr lang="en-US" dirty="0" err="1" smtClean="0"/>
              <a:t>memperkaya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memperkaya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yang </a:t>
            </a:r>
            <a:r>
              <a:rPr lang="en-US" dirty="0" err="1" smtClean="0"/>
              <a:t>dekat</a:t>
            </a:r>
            <a:r>
              <a:rPr lang="en-US" dirty="0" smtClean="0"/>
              <a:t> </a:t>
            </a:r>
            <a:r>
              <a:rPr lang="en-US" dirty="0" err="1" smtClean="0"/>
              <a:t>dengannya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menyalahgunakan</a:t>
            </a:r>
            <a:r>
              <a:rPr lang="en-US" dirty="0" smtClean="0"/>
              <a:t> </a:t>
            </a:r>
            <a:r>
              <a:rPr lang="en-US" dirty="0" err="1" smtClean="0"/>
              <a:t>kekuasaan</a:t>
            </a:r>
            <a:r>
              <a:rPr lang="en-US" dirty="0" smtClean="0"/>
              <a:t> </a:t>
            </a:r>
            <a:r>
              <a:rPr lang="en-US" dirty="0" err="1" smtClean="0"/>
              <a:t>publik</a:t>
            </a:r>
            <a:r>
              <a:rPr lang="en-US" dirty="0" smtClean="0"/>
              <a:t> yang </a:t>
            </a:r>
            <a:r>
              <a:rPr lang="en-US" dirty="0" err="1" smtClean="0"/>
              <a:t>dipercayakan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>
          <a:xfrm>
            <a:off x="4876800" y="2514600"/>
            <a:ext cx="3733800" cy="411480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 smtClean="0"/>
              <a:t>Pendidikan</a:t>
            </a:r>
            <a:r>
              <a:rPr lang="en-US" sz="2400" dirty="0" smtClean="0"/>
              <a:t> anti </a:t>
            </a:r>
            <a:r>
              <a:rPr lang="en-US" sz="2400" dirty="0" err="1" smtClean="0"/>
              <a:t>korupsi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usaha</a:t>
            </a:r>
            <a:r>
              <a:rPr lang="en-US" sz="2400" dirty="0" smtClean="0"/>
              <a:t> </a:t>
            </a:r>
            <a:r>
              <a:rPr lang="en-US" sz="2400" dirty="0" err="1" smtClean="0"/>
              <a:t>sadar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terencana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mewujudkan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belajar</a:t>
            </a:r>
            <a:r>
              <a:rPr lang="en-US" sz="2400" dirty="0" smtClean="0"/>
              <a:t> </a:t>
            </a:r>
            <a:r>
              <a:rPr lang="en-US" sz="2400" dirty="0" err="1" smtClean="0"/>
              <a:t>mengajar</a:t>
            </a:r>
            <a:r>
              <a:rPr lang="en-US" sz="2400" dirty="0" smtClean="0"/>
              <a:t> yang </a:t>
            </a:r>
            <a:r>
              <a:rPr lang="en-US" sz="2400" dirty="0" err="1" smtClean="0"/>
              <a:t>kritis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nilai-nilai</a:t>
            </a:r>
            <a:r>
              <a:rPr lang="en-US" sz="2400" dirty="0" smtClean="0"/>
              <a:t> anti </a:t>
            </a:r>
            <a:r>
              <a:rPr lang="en-US" sz="2400" dirty="0" err="1" smtClean="0"/>
              <a:t>korupsi</a:t>
            </a:r>
            <a:r>
              <a:rPr lang="en-US" sz="2400" dirty="0" smtClean="0"/>
              <a:t>. 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  <a:latin typeface="Tw Cen MT Condensed" pitchFamily="34" charset="0"/>
              </a:rPr>
              <a:t>CIRI </a:t>
            </a:r>
            <a:r>
              <a:rPr lang="en-US" sz="5400" dirty="0" err="1" smtClean="0">
                <a:solidFill>
                  <a:schemeClr val="accent1">
                    <a:lumMod val="75000"/>
                  </a:schemeClr>
                </a:solidFill>
                <a:latin typeface="Tw Cen MT Condensed" pitchFamily="34" charset="0"/>
              </a:rPr>
              <a:t>CIRI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  <a:latin typeface="Tw Cen MT Condensed" pitchFamily="34" charset="0"/>
              </a:rPr>
              <a:t> KORUPSI</a:t>
            </a:r>
            <a:endParaRPr lang="en-US" sz="5400" dirty="0">
              <a:solidFill>
                <a:schemeClr val="accent1">
                  <a:lumMod val="75000"/>
                </a:schemeClr>
              </a:solidFill>
              <a:latin typeface="Tw Cen MT Condens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5181600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2200" dirty="0" smtClean="0"/>
              <a:t>a. 	</a:t>
            </a:r>
            <a:r>
              <a:rPr lang="en-US" sz="2100" dirty="0" err="1" smtClean="0"/>
              <a:t>Suatu</a:t>
            </a:r>
            <a:r>
              <a:rPr lang="en-US" sz="2100" dirty="0" smtClean="0"/>
              <a:t> </a:t>
            </a:r>
            <a:r>
              <a:rPr lang="en-US" sz="2100" dirty="0" err="1" smtClean="0"/>
              <a:t>pengkhianatan</a:t>
            </a:r>
            <a:r>
              <a:rPr lang="en-US" sz="2100" dirty="0" smtClean="0"/>
              <a:t> </a:t>
            </a:r>
            <a:r>
              <a:rPr lang="en-US" sz="2100" dirty="0" err="1" smtClean="0"/>
              <a:t>terhadap</a:t>
            </a:r>
            <a:r>
              <a:rPr lang="en-US" sz="2100" dirty="0" smtClean="0"/>
              <a:t> </a:t>
            </a:r>
            <a:r>
              <a:rPr lang="en-US" sz="2100" dirty="0" err="1" smtClean="0"/>
              <a:t>kepercayaan</a:t>
            </a:r>
            <a:r>
              <a:rPr lang="en-US" sz="2100" dirty="0" smtClean="0"/>
              <a:t>.</a:t>
            </a:r>
          </a:p>
          <a:p>
            <a:pPr marL="514350" indent="-514350">
              <a:buNone/>
            </a:pPr>
            <a:r>
              <a:rPr lang="en-US" sz="2100" dirty="0" smtClean="0"/>
              <a:t>b. 	</a:t>
            </a:r>
            <a:r>
              <a:rPr lang="en-US" sz="2100" dirty="0" err="1" smtClean="0"/>
              <a:t>Penipuan</a:t>
            </a:r>
            <a:r>
              <a:rPr lang="en-US" sz="2100" dirty="0" smtClean="0"/>
              <a:t> </a:t>
            </a:r>
            <a:r>
              <a:rPr lang="en-US" sz="2100" dirty="0" err="1" smtClean="0"/>
              <a:t>terhadap</a:t>
            </a:r>
            <a:r>
              <a:rPr lang="en-US" sz="2100" dirty="0" smtClean="0"/>
              <a:t> </a:t>
            </a:r>
            <a:r>
              <a:rPr lang="en-US" sz="2100" dirty="0" err="1" smtClean="0"/>
              <a:t>badan</a:t>
            </a:r>
            <a:r>
              <a:rPr lang="en-US" sz="2100" dirty="0" smtClean="0"/>
              <a:t> </a:t>
            </a:r>
            <a:r>
              <a:rPr lang="en-US" sz="2100" dirty="0" err="1" smtClean="0"/>
              <a:t>pemerintah</a:t>
            </a:r>
            <a:r>
              <a:rPr lang="en-US" sz="2100" dirty="0" smtClean="0"/>
              <a:t>.</a:t>
            </a:r>
          </a:p>
          <a:p>
            <a:pPr marL="514350" indent="-514350">
              <a:buNone/>
            </a:pPr>
            <a:r>
              <a:rPr lang="en-US" sz="2100" dirty="0" smtClean="0"/>
              <a:t>c. 	</a:t>
            </a:r>
            <a:r>
              <a:rPr lang="en-US" sz="2100" dirty="0" err="1" smtClean="0"/>
              <a:t>Dengan</a:t>
            </a:r>
            <a:r>
              <a:rPr lang="en-US" sz="2100" dirty="0" smtClean="0"/>
              <a:t> </a:t>
            </a:r>
            <a:r>
              <a:rPr lang="en-US" sz="2100" dirty="0" err="1" smtClean="0"/>
              <a:t>sengaja</a:t>
            </a:r>
            <a:r>
              <a:rPr lang="en-US" sz="2100" dirty="0" smtClean="0"/>
              <a:t> </a:t>
            </a:r>
            <a:r>
              <a:rPr lang="en-US" sz="2100" dirty="0" err="1" smtClean="0"/>
              <a:t>melalaikan</a:t>
            </a:r>
            <a:r>
              <a:rPr lang="en-US" sz="2100" dirty="0" smtClean="0"/>
              <a:t> </a:t>
            </a:r>
            <a:r>
              <a:rPr lang="en-US" sz="2100" dirty="0" err="1" smtClean="0"/>
              <a:t>kepentingan</a:t>
            </a:r>
            <a:r>
              <a:rPr lang="en-US" sz="2100" dirty="0" smtClean="0"/>
              <a:t> </a:t>
            </a:r>
            <a:r>
              <a:rPr lang="en-US" sz="2100" dirty="0" err="1" smtClean="0"/>
              <a:t>umum</a:t>
            </a:r>
            <a:r>
              <a:rPr lang="en-US" sz="2100" dirty="0" smtClean="0"/>
              <a:t> </a:t>
            </a:r>
            <a:r>
              <a:rPr lang="en-US" sz="2100" dirty="0" err="1" smtClean="0"/>
              <a:t>untuk</a:t>
            </a:r>
            <a:r>
              <a:rPr lang="en-US" sz="2100" dirty="0" smtClean="0"/>
              <a:t> </a:t>
            </a:r>
            <a:r>
              <a:rPr lang="en-US" sz="2100" dirty="0" err="1" smtClean="0"/>
              <a:t>kepentingan</a:t>
            </a:r>
            <a:r>
              <a:rPr lang="en-US" sz="2100" dirty="0" smtClean="0"/>
              <a:t> </a:t>
            </a:r>
            <a:r>
              <a:rPr lang="en-US" sz="2100" dirty="0" err="1" smtClean="0"/>
              <a:t>khusus</a:t>
            </a:r>
            <a:r>
              <a:rPr lang="en-US" sz="2100" dirty="0" smtClean="0"/>
              <a:t>.</a:t>
            </a:r>
          </a:p>
          <a:p>
            <a:pPr marL="514350" indent="-514350">
              <a:buNone/>
            </a:pPr>
            <a:r>
              <a:rPr lang="en-US" sz="2100" dirty="0" smtClean="0"/>
              <a:t>d.	</a:t>
            </a:r>
            <a:r>
              <a:rPr lang="en-US" sz="2100" dirty="0" err="1" smtClean="0"/>
              <a:t>Dilakukan</a:t>
            </a:r>
            <a:r>
              <a:rPr lang="en-US" sz="2100" dirty="0" smtClean="0"/>
              <a:t> </a:t>
            </a:r>
            <a:r>
              <a:rPr lang="en-US" sz="2100" dirty="0" err="1" smtClean="0"/>
              <a:t>dengan</a:t>
            </a:r>
            <a:r>
              <a:rPr lang="en-US" sz="2100" dirty="0" smtClean="0"/>
              <a:t> </a:t>
            </a:r>
            <a:r>
              <a:rPr lang="en-US" sz="2100" dirty="0" err="1" smtClean="0"/>
              <a:t>rahasia</a:t>
            </a:r>
            <a:r>
              <a:rPr lang="en-US" sz="2100" dirty="0" smtClean="0"/>
              <a:t>, </a:t>
            </a:r>
            <a:r>
              <a:rPr lang="en-US" sz="2100" dirty="0" err="1" smtClean="0"/>
              <a:t>kecuali</a:t>
            </a:r>
            <a:r>
              <a:rPr lang="en-US" sz="2100" dirty="0" smtClean="0"/>
              <a:t> </a:t>
            </a:r>
            <a:r>
              <a:rPr lang="en-US" sz="2100" dirty="0" err="1" smtClean="0"/>
              <a:t>dalam</a:t>
            </a:r>
            <a:r>
              <a:rPr lang="en-US" sz="2100" dirty="0" smtClean="0"/>
              <a:t> </a:t>
            </a:r>
            <a:r>
              <a:rPr lang="en-US" sz="2100" dirty="0" err="1" smtClean="0"/>
              <a:t>keadaan</a:t>
            </a:r>
            <a:r>
              <a:rPr lang="en-US" sz="2100" dirty="0" smtClean="0"/>
              <a:t> </a:t>
            </a:r>
            <a:r>
              <a:rPr lang="en-US" sz="2100" dirty="0" err="1" smtClean="0"/>
              <a:t>di</a:t>
            </a:r>
            <a:r>
              <a:rPr lang="en-US" sz="2100" dirty="0" smtClean="0"/>
              <a:t> </a:t>
            </a:r>
            <a:r>
              <a:rPr lang="en-US" sz="2100" dirty="0" err="1" smtClean="0"/>
              <a:t>mana</a:t>
            </a:r>
            <a:r>
              <a:rPr lang="en-US" sz="2100" dirty="0" smtClean="0"/>
              <a:t> </a:t>
            </a:r>
            <a:r>
              <a:rPr lang="en-US" sz="2100" dirty="0" err="1" smtClean="0"/>
              <a:t>orang-orang</a:t>
            </a:r>
            <a:r>
              <a:rPr lang="en-US" sz="2100" dirty="0" smtClean="0"/>
              <a:t> yang </a:t>
            </a:r>
            <a:r>
              <a:rPr lang="en-US" sz="2100" dirty="0" err="1" smtClean="0"/>
              <a:t>berkuasa</a:t>
            </a:r>
            <a:r>
              <a:rPr lang="en-US" sz="2100" dirty="0" smtClean="0"/>
              <a:t> </a:t>
            </a:r>
            <a:r>
              <a:rPr lang="en-US" sz="2100" dirty="0" err="1" smtClean="0"/>
              <a:t>atau</a:t>
            </a:r>
            <a:r>
              <a:rPr lang="en-US" sz="2100" dirty="0" smtClean="0"/>
              <a:t> </a:t>
            </a:r>
            <a:r>
              <a:rPr lang="en-US" sz="2100" dirty="0" err="1" smtClean="0"/>
              <a:t>bawahannya</a:t>
            </a:r>
            <a:r>
              <a:rPr lang="en-US" sz="2100" dirty="0" smtClean="0"/>
              <a:t> </a:t>
            </a:r>
            <a:r>
              <a:rPr lang="en-US" sz="2100" dirty="0" err="1" smtClean="0"/>
              <a:t>menganggapnya</a:t>
            </a:r>
            <a:r>
              <a:rPr lang="en-US" sz="2100" dirty="0" smtClean="0"/>
              <a:t> </a:t>
            </a:r>
            <a:r>
              <a:rPr lang="en-US" sz="2100" dirty="0" err="1" smtClean="0"/>
              <a:t>tidak</a:t>
            </a:r>
            <a:r>
              <a:rPr lang="en-US" sz="2100" dirty="0" smtClean="0"/>
              <a:t> </a:t>
            </a:r>
            <a:r>
              <a:rPr lang="en-US" sz="2100" dirty="0" err="1" smtClean="0"/>
              <a:t>perlu</a:t>
            </a:r>
            <a:r>
              <a:rPr lang="en-US" sz="2100" dirty="0" smtClean="0"/>
              <a:t>.</a:t>
            </a:r>
          </a:p>
          <a:p>
            <a:pPr marL="514350" indent="-514350">
              <a:buNone/>
            </a:pPr>
            <a:r>
              <a:rPr lang="fi-FI" sz="2100" dirty="0" smtClean="0"/>
              <a:t>e.	Melibatkan lebih dari satu orang atau pihak.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51816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None/>
            </a:pPr>
            <a:r>
              <a:rPr lang="en-US" sz="3100" dirty="0" smtClean="0"/>
              <a:t>f.	</a:t>
            </a:r>
            <a:r>
              <a:rPr lang="en-US" sz="3100" dirty="0" err="1" smtClean="0"/>
              <a:t>Adanya</a:t>
            </a:r>
            <a:r>
              <a:rPr lang="en-US" sz="3100" dirty="0" smtClean="0"/>
              <a:t> </a:t>
            </a:r>
            <a:r>
              <a:rPr lang="en-US" sz="3100" dirty="0" err="1" smtClean="0"/>
              <a:t>kewajiban</a:t>
            </a:r>
            <a:r>
              <a:rPr lang="en-US" sz="3100" dirty="0" smtClean="0"/>
              <a:t> </a:t>
            </a:r>
            <a:r>
              <a:rPr lang="en-US" sz="3100" dirty="0" err="1" smtClean="0"/>
              <a:t>dan</a:t>
            </a:r>
            <a:r>
              <a:rPr lang="en-US" sz="3100" dirty="0" smtClean="0"/>
              <a:t> </a:t>
            </a:r>
            <a:r>
              <a:rPr lang="en-US" sz="3100" dirty="0" err="1" smtClean="0"/>
              <a:t>keuntungan</a:t>
            </a:r>
            <a:r>
              <a:rPr lang="en-US" sz="3100" dirty="0" smtClean="0"/>
              <a:t> </a:t>
            </a:r>
            <a:r>
              <a:rPr lang="en-US" sz="3100" dirty="0" err="1" smtClean="0"/>
              <a:t>bersama</a:t>
            </a:r>
            <a:r>
              <a:rPr lang="en-US" sz="3100" dirty="0" smtClean="0"/>
              <a:t>, </a:t>
            </a:r>
            <a:r>
              <a:rPr lang="en-US" sz="3100" dirty="0" err="1" smtClean="0"/>
              <a:t>dalam</a:t>
            </a:r>
            <a:r>
              <a:rPr lang="en-US" sz="3100" dirty="0" smtClean="0"/>
              <a:t> </a:t>
            </a:r>
            <a:r>
              <a:rPr lang="en-US" sz="3100" dirty="0" err="1" smtClean="0"/>
              <a:t>bentuk</a:t>
            </a:r>
            <a:r>
              <a:rPr lang="en-US" sz="3100" dirty="0" smtClean="0"/>
              <a:t> </a:t>
            </a:r>
            <a:r>
              <a:rPr lang="en-US" sz="3100" dirty="0" err="1" smtClean="0"/>
              <a:t>uang</a:t>
            </a:r>
            <a:r>
              <a:rPr lang="en-US" sz="3100" dirty="0" smtClean="0"/>
              <a:t> </a:t>
            </a:r>
            <a:r>
              <a:rPr lang="en-US" sz="3100" dirty="0" err="1" smtClean="0"/>
              <a:t>atau</a:t>
            </a:r>
            <a:r>
              <a:rPr lang="en-US" sz="3100" dirty="0" smtClean="0"/>
              <a:t> yang lain.</a:t>
            </a:r>
          </a:p>
          <a:p>
            <a:pPr marL="514350" indent="-514350">
              <a:buNone/>
            </a:pPr>
            <a:r>
              <a:rPr lang="en-US" sz="3100" dirty="0" smtClean="0"/>
              <a:t>g.	</a:t>
            </a:r>
            <a:r>
              <a:rPr lang="en-US" sz="3100" dirty="0" err="1" smtClean="0"/>
              <a:t>Terpusatnya</a:t>
            </a:r>
            <a:r>
              <a:rPr lang="en-US" sz="3100" dirty="0" smtClean="0"/>
              <a:t> </a:t>
            </a:r>
            <a:r>
              <a:rPr lang="en-US" sz="3100" dirty="0" err="1" smtClean="0"/>
              <a:t>kegiatan</a:t>
            </a:r>
            <a:r>
              <a:rPr lang="en-US" sz="3100" dirty="0" smtClean="0"/>
              <a:t> (</a:t>
            </a:r>
            <a:r>
              <a:rPr lang="en-US" sz="3100" dirty="0" err="1" smtClean="0"/>
              <a:t>korupsi</a:t>
            </a:r>
            <a:r>
              <a:rPr lang="en-US" sz="3100" dirty="0" smtClean="0"/>
              <a:t>) </a:t>
            </a:r>
            <a:r>
              <a:rPr lang="en-US" sz="3100" dirty="0" err="1" smtClean="0"/>
              <a:t>pada</a:t>
            </a:r>
            <a:r>
              <a:rPr lang="en-US" sz="3100" dirty="0" smtClean="0"/>
              <a:t> </a:t>
            </a:r>
            <a:r>
              <a:rPr lang="en-US" sz="3100" dirty="0" err="1" smtClean="0"/>
              <a:t>mereka</a:t>
            </a:r>
            <a:r>
              <a:rPr lang="en-US" sz="3100" dirty="0" smtClean="0"/>
              <a:t> yang </a:t>
            </a:r>
            <a:r>
              <a:rPr lang="en-US" sz="3100" dirty="0" err="1" smtClean="0"/>
              <a:t>menghendaki</a:t>
            </a:r>
            <a:r>
              <a:rPr lang="en-US" sz="3100" dirty="0" smtClean="0"/>
              <a:t> </a:t>
            </a:r>
            <a:r>
              <a:rPr lang="en-US" sz="3100" dirty="0" err="1" smtClean="0"/>
              <a:t>keputusan</a:t>
            </a:r>
            <a:r>
              <a:rPr lang="en-US" sz="3100" dirty="0" smtClean="0"/>
              <a:t> yang </a:t>
            </a:r>
            <a:r>
              <a:rPr lang="en-US" sz="3100" dirty="0" err="1" smtClean="0"/>
              <a:t>pastidan</a:t>
            </a:r>
            <a:r>
              <a:rPr lang="en-US" sz="3100" dirty="0" smtClean="0"/>
              <a:t> </a:t>
            </a:r>
            <a:r>
              <a:rPr lang="en-US" sz="3100" dirty="0" err="1" smtClean="0"/>
              <a:t>mereka</a:t>
            </a:r>
            <a:r>
              <a:rPr lang="en-US" sz="3100" dirty="0" smtClean="0"/>
              <a:t> yang </a:t>
            </a:r>
            <a:r>
              <a:rPr lang="en-US" sz="3100" dirty="0" err="1" smtClean="0"/>
              <a:t>dapat</a:t>
            </a:r>
            <a:r>
              <a:rPr lang="en-US" sz="3100" dirty="0" smtClean="0"/>
              <a:t> </a:t>
            </a:r>
            <a:r>
              <a:rPr lang="en-US" sz="3100" dirty="0" err="1" smtClean="0"/>
              <a:t>mempengaruhinya</a:t>
            </a:r>
            <a:r>
              <a:rPr lang="en-US" sz="3100" dirty="0" smtClean="0"/>
              <a:t>.</a:t>
            </a:r>
          </a:p>
          <a:p>
            <a:pPr marL="514350" indent="-514350">
              <a:buNone/>
            </a:pPr>
            <a:r>
              <a:rPr lang="en-US" sz="3100" dirty="0" smtClean="0"/>
              <a:t>h.	</a:t>
            </a:r>
            <a:r>
              <a:rPr lang="en-US" sz="3100" dirty="0" err="1" smtClean="0"/>
              <a:t>Adanya</a:t>
            </a:r>
            <a:r>
              <a:rPr lang="en-US" sz="3100" dirty="0" smtClean="0"/>
              <a:t> </a:t>
            </a:r>
            <a:r>
              <a:rPr lang="en-US" sz="3100" dirty="0" err="1" smtClean="0"/>
              <a:t>usaha</a:t>
            </a:r>
            <a:r>
              <a:rPr lang="en-US" sz="3100" dirty="0" smtClean="0"/>
              <a:t> </a:t>
            </a:r>
            <a:r>
              <a:rPr lang="en-US" sz="3100" dirty="0" err="1" smtClean="0"/>
              <a:t>untuk</a:t>
            </a:r>
            <a:r>
              <a:rPr lang="en-US" sz="3100" dirty="0" smtClean="0"/>
              <a:t> </a:t>
            </a:r>
            <a:r>
              <a:rPr lang="en-US" sz="3100" dirty="0" err="1" smtClean="0"/>
              <a:t>menutupi</a:t>
            </a:r>
            <a:r>
              <a:rPr lang="en-US" sz="3100" dirty="0" smtClean="0"/>
              <a:t> </a:t>
            </a:r>
            <a:r>
              <a:rPr lang="en-US" sz="3100" dirty="0" err="1" smtClean="0"/>
              <a:t>perbuatan</a:t>
            </a:r>
            <a:r>
              <a:rPr lang="en-US" sz="3100" dirty="0" smtClean="0"/>
              <a:t> </a:t>
            </a:r>
            <a:r>
              <a:rPr lang="en-US" sz="3100" dirty="0" err="1" smtClean="0"/>
              <a:t>korup</a:t>
            </a:r>
            <a:r>
              <a:rPr lang="en-US" sz="3100" dirty="0" smtClean="0"/>
              <a:t> </a:t>
            </a:r>
            <a:r>
              <a:rPr lang="en-US" sz="3100" dirty="0" err="1" smtClean="0"/>
              <a:t>dalam</a:t>
            </a:r>
            <a:r>
              <a:rPr lang="en-US" sz="3100" dirty="0" smtClean="0"/>
              <a:t> </a:t>
            </a:r>
            <a:r>
              <a:rPr lang="en-US" sz="3100" dirty="0" err="1" smtClean="0"/>
              <a:t>bentuk-bentuk</a:t>
            </a:r>
            <a:r>
              <a:rPr lang="en-US" sz="3100" dirty="0" smtClean="0"/>
              <a:t> </a:t>
            </a:r>
            <a:r>
              <a:rPr lang="en-US" sz="3100" dirty="0" err="1" smtClean="0"/>
              <a:t>pengesahan</a:t>
            </a:r>
            <a:r>
              <a:rPr lang="en-US" sz="3100" dirty="0" smtClean="0"/>
              <a:t> </a:t>
            </a:r>
            <a:r>
              <a:rPr lang="en-US" sz="3100" dirty="0" err="1" smtClean="0"/>
              <a:t>hukum</a:t>
            </a:r>
            <a:r>
              <a:rPr lang="en-US" sz="3100" dirty="0" smtClean="0"/>
              <a:t>.</a:t>
            </a:r>
          </a:p>
          <a:p>
            <a:pPr marL="514350" indent="-514350">
              <a:buNone/>
            </a:pPr>
            <a:r>
              <a:rPr lang="en-US" sz="3100" dirty="0" err="1" smtClean="0"/>
              <a:t>i</a:t>
            </a:r>
            <a:r>
              <a:rPr lang="en-US" sz="3100" dirty="0" smtClean="0"/>
              <a:t>.	</a:t>
            </a:r>
            <a:r>
              <a:rPr lang="en-US" sz="3100" dirty="0" err="1" smtClean="0"/>
              <a:t>Menunjukkan</a:t>
            </a:r>
            <a:r>
              <a:rPr lang="en-US" sz="3100" dirty="0" smtClean="0"/>
              <a:t> </a:t>
            </a:r>
            <a:r>
              <a:rPr lang="en-US" sz="3100" dirty="0" err="1" smtClean="0"/>
              <a:t>fungsi</a:t>
            </a:r>
            <a:r>
              <a:rPr lang="en-US" sz="3100" dirty="0" smtClean="0"/>
              <a:t> </a:t>
            </a:r>
            <a:r>
              <a:rPr lang="en-US" sz="3100" dirty="0" err="1" smtClean="0"/>
              <a:t>ganda</a:t>
            </a:r>
            <a:r>
              <a:rPr lang="en-US" sz="3100" dirty="0" smtClean="0"/>
              <a:t> yang </a:t>
            </a:r>
            <a:r>
              <a:rPr lang="en-US" sz="3100" dirty="0" err="1" smtClean="0"/>
              <a:t>kontradiktif</a:t>
            </a:r>
            <a:r>
              <a:rPr lang="en-US" sz="3100" dirty="0" smtClean="0"/>
              <a:t> </a:t>
            </a:r>
            <a:r>
              <a:rPr lang="en-US" sz="3100" dirty="0" err="1" smtClean="0"/>
              <a:t>pada</a:t>
            </a:r>
            <a:r>
              <a:rPr lang="en-US" sz="3100" dirty="0" smtClean="0"/>
              <a:t> </a:t>
            </a:r>
            <a:r>
              <a:rPr lang="en-US" sz="3100" dirty="0" err="1" smtClean="0"/>
              <a:t>mereka</a:t>
            </a:r>
            <a:r>
              <a:rPr lang="en-US" sz="3100" dirty="0" smtClean="0"/>
              <a:t> yang </a:t>
            </a:r>
            <a:r>
              <a:rPr lang="en-US" sz="3100" dirty="0" err="1" smtClean="0"/>
              <a:t>melakukan</a:t>
            </a:r>
            <a:r>
              <a:rPr lang="en-US" sz="3100" dirty="0" smtClean="0"/>
              <a:t> </a:t>
            </a:r>
            <a:r>
              <a:rPr lang="en-US" sz="3100" dirty="0" err="1" smtClean="0"/>
              <a:t>korupsi</a:t>
            </a:r>
            <a:r>
              <a:rPr lang="en-US" sz="3100" dirty="0" smtClean="0"/>
              <a:t>.</a:t>
            </a:r>
            <a:endParaRPr lang="en-US" sz="3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28600"/>
            <a:ext cx="3733800" cy="762000"/>
          </a:xfrm>
        </p:spPr>
        <p:txBody>
          <a:bodyPr/>
          <a:lstStyle/>
          <a:p>
            <a:pPr algn="ctr"/>
            <a:r>
              <a:rPr lang="id-ID" sz="3200" b="0" dirty="0" smtClean="0">
                <a:solidFill>
                  <a:schemeClr val="accent1">
                    <a:lumMod val="75000"/>
                  </a:schemeClr>
                </a:solidFill>
                <a:latin typeface="Tw Cen MT Condensed" pitchFamily="34" charset="0"/>
              </a:rPr>
              <a:t>BENTUK-BENTUK KORUPSI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228600"/>
            <a:ext cx="3733800" cy="762000"/>
          </a:xfrm>
        </p:spPr>
        <p:txBody>
          <a:bodyPr/>
          <a:lstStyle/>
          <a:p>
            <a:pPr algn="ctr"/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Tw Cen MT Condensed" pitchFamily="34" charset="0"/>
              </a:rPr>
              <a:t>FAKTOR PENYEBAB</a:t>
            </a:r>
            <a:endParaRPr lang="en-US" sz="3200" b="0" dirty="0">
              <a:solidFill>
                <a:schemeClr val="accent1">
                  <a:lumMod val="75000"/>
                </a:schemeClr>
              </a:solidFill>
              <a:latin typeface="Tw Cen MT Condensed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914400" y="1143000"/>
            <a:ext cx="3733800" cy="54864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id-ID" dirty="0" smtClean="0"/>
              <a:t>Kerugian keuangan negara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id-ID" dirty="0" smtClean="0"/>
              <a:t>Penggelapan dalam jabatannya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id-ID" dirty="0" smtClean="0"/>
              <a:t>Suap menyuap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id-ID" dirty="0" smtClean="0"/>
              <a:t>Perbuatan curang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id-ID" dirty="0" smtClean="0"/>
              <a:t>Pemerasan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id-ID" dirty="0" smtClean="0"/>
              <a:t>Benturan kepentingan dalam pengadaan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id-ID" dirty="0" smtClean="0"/>
              <a:t>Gratifikasi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>
          <a:xfrm>
            <a:off x="4953000" y="1143000"/>
            <a:ext cx="37338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/>
              <a:t>Faktor Internal (diri sendiri)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S</a:t>
            </a:r>
            <a:r>
              <a:rPr lang="id-ID" dirty="0" smtClean="0"/>
              <a:t>ifat tamak/rakus,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M</a:t>
            </a:r>
            <a:r>
              <a:rPr lang="id-ID" dirty="0" smtClean="0"/>
              <a:t>alas,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M</a:t>
            </a:r>
            <a:r>
              <a:rPr lang="id-ID" dirty="0" smtClean="0"/>
              <a:t>oral yang kurang kuat,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B</a:t>
            </a:r>
            <a:r>
              <a:rPr lang="id-ID" dirty="0" smtClean="0"/>
              <a:t>oros.</a:t>
            </a:r>
          </a:p>
          <a:p>
            <a:pPr marL="0" indent="0">
              <a:buNone/>
            </a:pPr>
            <a:r>
              <a:rPr lang="id-ID" dirty="0" smtClean="0"/>
              <a:t>Faktor eksternal</a:t>
            </a:r>
            <a:r>
              <a:rPr lang="en-US" dirty="0" smtClean="0"/>
              <a:t> </a:t>
            </a:r>
            <a:r>
              <a:rPr lang="id-ID" dirty="0" smtClean="0"/>
              <a:t>(lingkungan sekitar)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G</a:t>
            </a:r>
            <a:r>
              <a:rPr lang="id-ID" dirty="0" smtClean="0"/>
              <a:t>aji yang kurang,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I</a:t>
            </a:r>
            <a:r>
              <a:rPr lang="id-ID" dirty="0" smtClean="0"/>
              <a:t>nstabilitas politik,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K</a:t>
            </a:r>
            <a:r>
              <a:rPr lang="id-ID" dirty="0" smtClean="0"/>
              <a:t>urang adanya sikap keteladanan pimpinan</a:t>
            </a:r>
            <a:r>
              <a:rPr lang="en-US" dirty="0" smtClean="0"/>
              <a:t>.</a:t>
            </a:r>
            <a:endParaRPr lang="id-ID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w Cen MT Condensed" pitchFamily="34" charset="0"/>
              </a:rPr>
              <a:t>DAMPAK KORUPSI TERHADAP LUNTURNYA KARAKTER BANGSA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w Cen MT Condens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4038600" cy="5638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err="1" smtClean="0"/>
              <a:t>Meningkatnya</a:t>
            </a:r>
            <a:r>
              <a:rPr lang="en-US" dirty="0" smtClean="0"/>
              <a:t> </a:t>
            </a:r>
            <a:r>
              <a:rPr lang="en-US" dirty="0" err="1" smtClean="0"/>
              <a:t>hutang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Menurunnya</a:t>
            </a:r>
            <a:r>
              <a:rPr lang="en-US" dirty="0" smtClean="0"/>
              <a:t> </a:t>
            </a:r>
            <a:r>
              <a:rPr lang="en-US" dirty="0" err="1" smtClean="0"/>
              <a:t>pendapatan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sektor</a:t>
            </a:r>
            <a:r>
              <a:rPr lang="en-US" dirty="0" smtClean="0"/>
              <a:t> </a:t>
            </a:r>
            <a:r>
              <a:rPr lang="en-US" dirty="0" err="1" smtClean="0"/>
              <a:t>pajak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Birokasi</a:t>
            </a:r>
            <a:r>
              <a:rPr lang="en-US" dirty="0" smtClean="0"/>
              <a:t> </a:t>
            </a:r>
            <a:r>
              <a:rPr lang="en-US" dirty="0" err="1" smtClean="0"/>
              <a:t>Pemerintahan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err="1" smtClean="0"/>
              <a:t>Birokrasi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(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publik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err="1" smtClean="0"/>
              <a:t>Runtuhnya</a:t>
            </a:r>
            <a:r>
              <a:rPr lang="en-US" dirty="0" smtClean="0"/>
              <a:t> </a:t>
            </a:r>
            <a:r>
              <a:rPr lang="en-US" dirty="0" err="1" smtClean="0"/>
              <a:t>otoritas</a:t>
            </a:r>
            <a:r>
              <a:rPr lang="en-US" dirty="0" smtClean="0"/>
              <a:t> </a:t>
            </a:r>
            <a:r>
              <a:rPr lang="en-US" dirty="0" err="1" smtClean="0"/>
              <a:t>pemerintahan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Penegakan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pemerintahan</a:t>
            </a:r>
            <a:r>
              <a:rPr lang="en-US" dirty="0" smtClean="0"/>
              <a:t> </a:t>
            </a:r>
            <a:r>
              <a:rPr lang="en-US" dirty="0" err="1" smtClean="0"/>
              <a:t>mandul</a:t>
            </a:r>
            <a:r>
              <a:rPr lang="en-US" dirty="0" smtClean="0"/>
              <a:t> (</a:t>
            </a:r>
            <a:r>
              <a:rPr lang="en-US" dirty="0" err="1" smtClean="0"/>
              <a:t>tehambat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err="1" smtClean="0"/>
              <a:t>Hilangnya</a:t>
            </a:r>
            <a:r>
              <a:rPr lang="en-US" dirty="0" smtClean="0"/>
              <a:t> </a:t>
            </a:r>
            <a:r>
              <a:rPr lang="en-US" dirty="0" err="1" smtClean="0"/>
              <a:t>kepercayaan</a:t>
            </a:r>
            <a:r>
              <a:rPr lang="en-US" dirty="0" smtClean="0"/>
              <a:t> </a:t>
            </a:r>
            <a:r>
              <a:rPr lang="en-US" dirty="0" err="1" smtClean="0"/>
              <a:t>rakyat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990600"/>
            <a:ext cx="4267200" cy="5638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Kemiskinan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Terbatasnya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miskin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Meningkatnya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kriminalitas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 </a:t>
            </a:r>
            <a:r>
              <a:rPr lang="en-US" dirty="0" err="1" smtClean="0"/>
              <a:t>Lingkngan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Menurunnya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Menurunnya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Pertahanan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Menguatnya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kekerasan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Lemahnya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Politik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Demokrasi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Munculnya</a:t>
            </a:r>
            <a:r>
              <a:rPr lang="en-US" dirty="0" smtClean="0"/>
              <a:t> </a:t>
            </a:r>
            <a:r>
              <a:rPr lang="en-US" dirty="0" err="1" smtClean="0"/>
              <a:t>kepemimpinan</a:t>
            </a:r>
            <a:r>
              <a:rPr lang="en-US" dirty="0" smtClean="0"/>
              <a:t> </a:t>
            </a:r>
            <a:r>
              <a:rPr lang="en-US" dirty="0" err="1" smtClean="0"/>
              <a:t>korup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Hancurnya</a:t>
            </a:r>
            <a:r>
              <a:rPr lang="en-US" dirty="0" smtClean="0"/>
              <a:t> </a:t>
            </a:r>
            <a:r>
              <a:rPr lang="en-US" dirty="0" err="1" smtClean="0"/>
              <a:t>kedaulatn</a:t>
            </a:r>
            <a:r>
              <a:rPr lang="en-US" dirty="0" smtClean="0"/>
              <a:t> </a:t>
            </a:r>
            <a:r>
              <a:rPr lang="en-US" dirty="0" err="1" smtClean="0"/>
              <a:t>rakyat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w Cen MT Condensed" pitchFamily="34" charset="0"/>
              </a:rPr>
              <a:t>CONTOH KASUS KORUPSI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w Cen MT Condensed" pitchFamily="34" charset="0"/>
            </a:endParaRPr>
          </a:p>
        </p:txBody>
      </p:sp>
      <p:pic>
        <p:nvPicPr>
          <p:cNvPr id="5" name="Content Placeholder 4" descr="WhatsApp Image 2019-09-25 at 05.39.28 (1).jpe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14400"/>
            <a:ext cx="2590800" cy="5638800"/>
          </a:xfrm>
        </p:spPr>
      </p:pic>
      <p:pic>
        <p:nvPicPr>
          <p:cNvPr id="6" name="Content Placeholder 5" descr="WhatsApp Image 2019-09-25 at 05.39.28.jpe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3352800" y="914400"/>
            <a:ext cx="2590800" cy="5638800"/>
          </a:xfrm>
        </p:spPr>
      </p:pic>
      <p:pic>
        <p:nvPicPr>
          <p:cNvPr id="7" name="Content Placeholder 4" descr="WhatsApp Image 2019-09-25 at 08.19.17 (1)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200" y="990600"/>
            <a:ext cx="2567354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d-ID" dirty="0" smtClean="0">
                <a:solidFill>
                  <a:schemeClr val="accent1">
                    <a:lumMod val="75000"/>
                  </a:schemeClr>
                </a:solidFill>
                <a:latin typeface="Tw Cen MT Condensed" panose="020B0606020104020203" pitchFamily="34" charset="0"/>
              </a:rPr>
              <a:t>DEFINISI DAN DASAR PEMIKIRAN PENDIDIKAN ANTIKORUPSI</a:t>
            </a:r>
            <a:endParaRPr lang="id-ID" dirty="0">
              <a:solidFill>
                <a:schemeClr val="accent1">
                  <a:lumMod val="7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3749040" cy="45720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id-ID" sz="2800" dirty="0" smtClean="0"/>
              <a:t>Pendidikan antikorupsi adalah usaha sadar dan terencana untuk mewujudkan proses belajar mengajar yang krisis terhadap nilai-nilai antikorupsi.</a:t>
            </a:r>
            <a:endParaRPr lang="id-ID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447800"/>
            <a:ext cx="3749040" cy="4572000"/>
          </a:xfrm>
        </p:spPr>
        <p:txBody>
          <a:bodyPr>
            <a:normAutofit fontScale="85000" lnSpcReduction="20000"/>
          </a:bodyPr>
          <a:lstStyle/>
          <a:p>
            <a:r>
              <a:rPr lang="id-ID" dirty="0" smtClean="0"/>
              <a:t>Dasar pemikiran: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Masalah tidak bisa diselesaikan hanya melalui hukum karena korupsi sudah termasuk permasalahan yang kronis.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Perlawanan masyarakat terhadap korupsi masih sangat rendah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Menurut Paulo Freire, pendidikan perlu diberikan kepada masyarakat supaya mereka menjadi sadar tentang penindasan yang menimpanya.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81970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w Cen MT Condensed" pitchFamily="34" charset="0"/>
              </a:rPr>
              <a:t>LATAR BELAKANG PENDIDIKAN ANTI KORUPSI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w Cen MT Condens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3962400" cy="5638800"/>
          </a:xfrm>
        </p:spPr>
        <p:txBody>
          <a:bodyPr>
            <a:noAutofit/>
          </a:bodyPr>
          <a:lstStyle/>
          <a:p>
            <a:pPr fontAlgn="base"/>
            <a:r>
              <a:rPr lang="en-US" sz="2100" dirty="0" err="1" smtClean="0"/>
              <a:t>Praktek</a:t>
            </a:r>
            <a:r>
              <a:rPr lang="en-US" sz="2100" dirty="0" smtClean="0"/>
              <a:t> </a:t>
            </a:r>
            <a:r>
              <a:rPr lang="en-US" sz="2100" dirty="0" err="1" smtClean="0"/>
              <a:t>korupsi</a:t>
            </a:r>
            <a:r>
              <a:rPr lang="en-US" sz="2100" dirty="0" smtClean="0"/>
              <a:t> </a:t>
            </a:r>
            <a:r>
              <a:rPr lang="en-US" sz="2100" dirty="0" err="1" smtClean="0"/>
              <a:t>di</a:t>
            </a:r>
            <a:r>
              <a:rPr lang="en-US" sz="2100" dirty="0" smtClean="0"/>
              <a:t> Indonesia </a:t>
            </a:r>
            <a:r>
              <a:rPr lang="en-US" sz="2100" dirty="0" err="1" smtClean="0"/>
              <a:t>telah</a:t>
            </a:r>
            <a:r>
              <a:rPr lang="en-US" sz="2100" dirty="0" smtClean="0"/>
              <a:t> </a:t>
            </a:r>
            <a:r>
              <a:rPr lang="en-US" sz="2100" dirty="0" err="1" smtClean="0"/>
              <a:t>terjadi</a:t>
            </a:r>
            <a:r>
              <a:rPr lang="en-US" sz="2100" dirty="0" smtClean="0"/>
              <a:t> </a:t>
            </a:r>
            <a:r>
              <a:rPr lang="en-US" sz="2100" dirty="0" err="1" smtClean="0"/>
              <a:t>sejak</a:t>
            </a:r>
            <a:r>
              <a:rPr lang="en-US" sz="2100" dirty="0" smtClean="0"/>
              <a:t> </a:t>
            </a:r>
            <a:r>
              <a:rPr lang="en-US" sz="2100" dirty="0" err="1" smtClean="0"/>
              <a:t>masa</a:t>
            </a:r>
            <a:r>
              <a:rPr lang="en-US" sz="2100" dirty="0" smtClean="0"/>
              <a:t> </a:t>
            </a:r>
            <a:r>
              <a:rPr lang="en-US" sz="2100" dirty="0" err="1" smtClean="0"/>
              <a:t>kerajaan</a:t>
            </a:r>
            <a:r>
              <a:rPr lang="en-US" sz="2100" dirty="0" smtClean="0"/>
              <a:t> </a:t>
            </a:r>
            <a:r>
              <a:rPr lang="en-US" sz="2100" dirty="0" err="1" smtClean="0"/>
              <a:t>di</a:t>
            </a:r>
            <a:r>
              <a:rPr lang="en-US" sz="2100" dirty="0" smtClean="0"/>
              <a:t> </a:t>
            </a:r>
            <a:r>
              <a:rPr lang="en-US" sz="2100" dirty="0" err="1" smtClean="0"/>
              <a:t>wilayah</a:t>
            </a:r>
            <a:r>
              <a:rPr lang="en-US" sz="2100" dirty="0" smtClean="0"/>
              <a:t> </a:t>
            </a:r>
            <a:r>
              <a:rPr lang="en-US" sz="2100" dirty="0" err="1" smtClean="0"/>
              <a:t>nusantara</a:t>
            </a:r>
            <a:r>
              <a:rPr lang="en-US" sz="2100" dirty="0" smtClean="0"/>
              <a:t>, </a:t>
            </a:r>
            <a:r>
              <a:rPr lang="en-US" sz="2100" dirty="0" err="1" smtClean="0"/>
              <a:t>bahkan</a:t>
            </a:r>
            <a:r>
              <a:rPr lang="en-US" sz="2100" dirty="0" smtClean="0"/>
              <a:t> </a:t>
            </a:r>
            <a:r>
              <a:rPr lang="en-US" sz="2100" dirty="0" err="1" smtClean="0"/>
              <a:t>telah</a:t>
            </a:r>
            <a:r>
              <a:rPr lang="en-US" sz="2100" dirty="0" smtClean="0"/>
              <a:t> </a:t>
            </a:r>
            <a:r>
              <a:rPr lang="en-US" sz="2100" dirty="0" err="1" smtClean="0"/>
              <a:t>tersistematisasi</a:t>
            </a:r>
            <a:r>
              <a:rPr lang="en-US" sz="2100" dirty="0" smtClean="0"/>
              <a:t> </a:t>
            </a:r>
            <a:r>
              <a:rPr lang="en-US" sz="2100" dirty="0" err="1" smtClean="0"/>
              <a:t>mulai</a:t>
            </a:r>
            <a:r>
              <a:rPr lang="en-US" sz="2100" dirty="0" smtClean="0"/>
              <a:t> </a:t>
            </a:r>
            <a:r>
              <a:rPr lang="en-US" sz="2100" dirty="0" err="1" smtClean="0"/>
              <a:t>pada</a:t>
            </a:r>
            <a:r>
              <a:rPr lang="en-US" sz="2100" dirty="0" smtClean="0"/>
              <a:t> </a:t>
            </a:r>
            <a:r>
              <a:rPr lang="en-US" sz="2100" dirty="0" err="1" smtClean="0"/>
              <a:t>masa</a:t>
            </a:r>
            <a:r>
              <a:rPr lang="en-US" sz="2100" dirty="0" smtClean="0"/>
              <a:t> VOC </a:t>
            </a:r>
            <a:r>
              <a:rPr lang="en-US" sz="2100" dirty="0" err="1" smtClean="0"/>
              <a:t>dan</a:t>
            </a:r>
            <a:r>
              <a:rPr lang="en-US" sz="2100" dirty="0" smtClean="0"/>
              <a:t> </a:t>
            </a:r>
            <a:r>
              <a:rPr lang="en-US" sz="2100" dirty="0" err="1" smtClean="0"/>
              <a:t>pemerintahan</a:t>
            </a:r>
            <a:r>
              <a:rPr lang="en-US" sz="2100" dirty="0" smtClean="0"/>
              <a:t> </a:t>
            </a:r>
            <a:r>
              <a:rPr lang="en-US" sz="2100" dirty="0" err="1" smtClean="0"/>
              <a:t>Hindia</a:t>
            </a:r>
            <a:r>
              <a:rPr lang="en-US" sz="2100" dirty="0" smtClean="0"/>
              <a:t> </a:t>
            </a:r>
            <a:r>
              <a:rPr lang="en-US" sz="2100" dirty="0" err="1" smtClean="0"/>
              <a:t>Belanda</a:t>
            </a:r>
            <a:r>
              <a:rPr lang="en-US" sz="2100" dirty="0" smtClean="0"/>
              <a:t>.</a:t>
            </a:r>
          </a:p>
          <a:p>
            <a:pPr fontAlgn="base"/>
            <a:r>
              <a:rPr lang="en-US" sz="2100" dirty="0" err="1" smtClean="0"/>
              <a:t>Secara</a:t>
            </a:r>
            <a:r>
              <a:rPr lang="en-US" sz="2100" dirty="0" smtClean="0"/>
              <a:t> </a:t>
            </a:r>
            <a:r>
              <a:rPr lang="en-US" sz="2100" dirty="0" err="1" smtClean="0"/>
              <a:t>Faktual</a:t>
            </a:r>
            <a:r>
              <a:rPr lang="en-US" sz="2100" dirty="0" smtClean="0"/>
              <a:t> </a:t>
            </a:r>
            <a:r>
              <a:rPr lang="en-US" sz="2100" dirty="0" err="1" smtClean="0"/>
              <a:t>persoalan</a:t>
            </a:r>
            <a:r>
              <a:rPr lang="en-US" sz="2100" dirty="0" smtClean="0"/>
              <a:t> </a:t>
            </a:r>
            <a:r>
              <a:rPr lang="en-US" sz="2100" dirty="0" err="1" smtClean="0"/>
              <a:t>korupsi</a:t>
            </a:r>
            <a:r>
              <a:rPr lang="en-US" sz="2100" dirty="0" smtClean="0"/>
              <a:t> </a:t>
            </a:r>
            <a:r>
              <a:rPr lang="en-US" sz="2100" dirty="0" err="1" smtClean="0"/>
              <a:t>di</a:t>
            </a:r>
            <a:r>
              <a:rPr lang="en-US" sz="2100" dirty="0" smtClean="0"/>
              <a:t> Indonesia,  </a:t>
            </a:r>
            <a:r>
              <a:rPr lang="en-US" sz="2100" dirty="0" err="1" smtClean="0"/>
              <a:t>dikatakan</a:t>
            </a:r>
            <a:r>
              <a:rPr lang="en-US" sz="2100" dirty="0" smtClean="0"/>
              <a:t> </a:t>
            </a:r>
            <a:r>
              <a:rPr lang="en-US" sz="2100" dirty="0" err="1" smtClean="0"/>
              <a:t>telah</a:t>
            </a:r>
            <a:r>
              <a:rPr lang="en-US" sz="2100" dirty="0" smtClean="0"/>
              <a:t> </a:t>
            </a:r>
            <a:r>
              <a:rPr lang="en-US" sz="2100" dirty="0" err="1" smtClean="0"/>
              <a:t>sampai</a:t>
            </a:r>
            <a:r>
              <a:rPr lang="en-US" sz="2100" dirty="0" smtClean="0"/>
              <a:t> </a:t>
            </a:r>
            <a:r>
              <a:rPr lang="en-US" sz="2100" dirty="0" err="1" smtClean="0"/>
              <a:t>pada</a:t>
            </a:r>
            <a:r>
              <a:rPr lang="en-US" sz="2100" dirty="0" smtClean="0"/>
              <a:t> </a:t>
            </a:r>
            <a:r>
              <a:rPr lang="en-US" sz="2100" dirty="0" err="1" smtClean="0"/>
              <a:t>titik</a:t>
            </a:r>
            <a:r>
              <a:rPr lang="en-US" sz="2100" dirty="0" smtClean="0"/>
              <a:t> </a:t>
            </a:r>
            <a:r>
              <a:rPr lang="en-US" sz="2100" dirty="0" err="1" smtClean="0"/>
              <a:t>kulminasi</a:t>
            </a:r>
            <a:r>
              <a:rPr lang="en-US" sz="2100" dirty="0" smtClean="0"/>
              <a:t> yang </a:t>
            </a:r>
            <a:r>
              <a:rPr lang="en-US" sz="2100" dirty="0" err="1" smtClean="0"/>
              <a:t>akut</a:t>
            </a:r>
            <a:r>
              <a:rPr lang="en-US" sz="2100" dirty="0" smtClean="0"/>
              <a:t>, </a:t>
            </a:r>
            <a:r>
              <a:rPr lang="en-US" sz="2100" dirty="0" err="1" smtClean="0"/>
              <a:t>tidak</a:t>
            </a:r>
            <a:r>
              <a:rPr lang="en-US" sz="2100" dirty="0" smtClean="0"/>
              <a:t> </a:t>
            </a:r>
            <a:r>
              <a:rPr lang="en-US" sz="2100" dirty="0" err="1" smtClean="0"/>
              <a:t>hanya</a:t>
            </a:r>
            <a:r>
              <a:rPr lang="en-US" sz="2100" dirty="0" smtClean="0"/>
              <a:t> </a:t>
            </a:r>
            <a:r>
              <a:rPr lang="en-US" sz="2100" dirty="0" err="1" smtClean="0"/>
              <a:t>mewabah</a:t>
            </a:r>
            <a:r>
              <a:rPr lang="en-US" sz="2100" dirty="0" smtClean="0"/>
              <a:t> </a:t>
            </a:r>
            <a:r>
              <a:rPr lang="en-US" sz="2100" dirty="0" err="1" smtClean="0"/>
              <a:t>di</a:t>
            </a:r>
            <a:r>
              <a:rPr lang="en-US" sz="2100" dirty="0" smtClean="0"/>
              <a:t> </a:t>
            </a:r>
            <a:r>
              <a:rPr lang="en-US" sz="2100" dirty="0" err="1" smtClean="0"/>
              <a:t>kultur</a:t>
            </a:r>
            <a:r>
              <a:rPr lang="en-US" sz="2100" dirty="0" smtClean="0"/>
              <a:t> </a:t>
            </a:r>
            <a:r>
              <a:rPr lang="en-US" sz="2100" dirty="0" err="1" smtClean="0"/>
              <a:t>dan</a:t>
            </a:r>
            <a:r>
              <a:rPr lang="en-US" sz="2100" dirty="0" smtClean="0"/>
              <a:t> </a:t>
            </a:r>
            <a:r>
              <a:rPr lang="en-US" sz="2100" dirty="0" err="1" smtClean="0"/>
              <a:t>struktur</a:t>
            </a:r>
            <a:r>
              <a:rPr lang="en-US" sz="2100" dirty="0" smtClean="0"/>
              <a:t> </a:t>
            </a:r>
            <a:r>
              <a:rPr lang="en-US" sz="2100" dirty="0" err="1" smtClean="0"/>
              <a:t>birokrasi</a:t>
            </a:r>
            <a:r>
              <a:rPr lang="en-US" sz="2100" dirty="0" smtClean="0"/>
              <a:t> </a:t>
            </a:r>
            <a:r>
              <a:rPr lang="en-US" sz="2100" dirty="0" err="1" smtClean="0"/>
              <a:t>pemerintah</a:t>
            </a:r>
            <a:r>
              <a:rPr lang="en-US" sz="2100" dirty="0" smtClean="0"/>
              <a:t> </a:t>
            </a:r>
            <a:r>
              <a:rPr lang="en-US" sz="2100" dirty="0" err="1" smtClean="0"/>
              <a:t>juga</a:t>
            </a:r>
            <a:r>
              <a:rPr lang="en-US" sz="2100" dirty="0" smtClean="0"/>
              <a:t> </a:t>
            </a:r>
            <a:r>
              <a:rPr lang="en-US" sz="2100" dirty="0" err="1" smtClean="0"/>
              <a:t>menjadi</a:t>
            </a:r>
            <a:r>
              <a:rPr lang="en-US" sz="2100" dirty="0" smtClean="0"/>
              <a:t> </a:t>
            </a:r>
            <a:r>
              <a:rPr lang="en-US" sz="2100" dirty="0" err="1" smtClean="0"/>
              <a:t>fenomena</a:t>
            </a:r>
            <a:r>
              <a:rPr lang="en-US" sz="2100" dirty="0" smtClean="0"/>
              <a:t> multi dimensional yang </a:t>
            </a:r>
            <a:r>
              <a:rPr lang="en-US" sz="2100" dirty="0" err="1" smtClean="0"/>
              <a:t>telah</a:t>
            </a:r>
            <a:r>
              <a:rPr lang="en-US" sz="2100" dirty="0" smtClean="0"/>
              <a:t> </a:t>
            </a:r>
            <a:r>
              <a:rPr lang="en-US" sz="2100" dirty="0" err="1" smtClean="0"/>
              <a:t>menggerogoti</a:t>
            </a:r>
            <a:r>
              <a:rPr lang="en-US" sz="2100" dirty="0" smtClean="0"/>
              <a:t> </a:t>
            </a:r>
            <a:r>
              <a:rPr lang="en-US" sz="2100" dirty="0" err="1" smtClean="0"/>
              <a:t>sendi-sendi</a:t>
            </a:r>
            <a:r>
              <a:rPr lang="en-US" sz="2100" dirty="0" smtClean="0"/>
              <a:t> </a:t>
            </a:r>
            <a:r>
              <a:rPr lang="en-US" sz="2100" dirty="0" err="1" smtClean="0"/>
              <a:t>kehidupan</a:t>
            </a:r>
            <a:r>
              <a:rPr lang="en-US" sz="2100" dirty="0" smtClean="0"/>
              <a:t> </a:t>
            </a:r>
            <a:r>
              <a:rPr lang="en-US" sz="2100" dirty="0" err="1" smtClean="0"/>
              <a:t>sosial</a:t>
            </a:r>
            <a:r>
              <a:rPr lang="en-US" sz="2100" dirty="0" smtClean="0"/>
              <a:t> </a:t>
            </a:r>
            <a:r>
              <a:rPr lang="en-US" sz="2100" dirty="0" err="1" smtClean="0"/>
              <a:t>dan</a:t>
            </a:r>
            <a:r>
              <a:rPr lang="en-US" sz="2100" dirty="0" smtClean="0"/>
              <a:t> </a:t>
            </a:r>
            <a:r>
              <a:rPr lang="en-US" sz="2100" dirty="0" err="1" smtClean="0"/>
              <a:t>kultural</a:t>
            </a:r>
            <a:r>
              <a:rPr lang="en-US" sz="2100" dirty="0" smtClean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19600" y="990600"/>
            <a:ext cx="4343400" cy="5638800"/>
          </a:xfrm>
        </p:spPr>
        <p:txBody>
          <a:bodyPr>
            <a:normAutofit/>
          </a:bodyPr>
          <a:lstStyle/>
          <a:p>
            <a:pPr fontAlgn="base"/>
            <a:r>
              <a:rPr lang="en-US" sz="2200" dirty="0" err="1" smtClean="0"/>
              <a:t>Pergeseran</a:t>
            </a:r>
            <a:r>
              <a:rPr lang="en-US" sz="2200" dirty="0" smtClean="0"/>
              <a:t> </a:t>
            </a:r>
            <a:r>
              <a:rPr lang="en-US" sz="2200" dirty="0" err="1" smtClean="0"/>
              <a:t>pola</a:t>
            </a:r>
            <a:r>
              <a:rPr lang="en-US" sz="2200" dirty="0" smtClean="0"/>
              <a:t> </a:t>
            </a:r>
            <a:r>
              <a:rPr lang="en-US" sz="2200" dirty="0" err="1" smtClean="0"/>
              <a:t>hidup</a:t>
            </a:r>
            <a:r>
              <a:rPr lang="en-US" sz="2200" dirty="0" smtClean="0"/>
              <a:t> </a:t>
            </a:r>
            <a:r>
              <a:rPr lang="en-US" sz="2200" dirty="0" err="1" smtClean="0"/>
              <a:t>masyarakat</a:t>
            </a:r>
            <a:r>
              <a:rPr lang="en-US" sz="2200" dirty="0" smtClean="0"/>
              <a:t> yang </a:t>
            </a:r>
            <a:r>
              <a:rPr lang="en-US" sz="2200" dirty="0" err="1" smtClean="0"/>
              <a:t>tadinya</a:t>
            </a:r>
            <a:r>
              <a:rPr lang="en-US" sz="2200" dirty="0" smtClean="0"/>
              <a:t> </a:t>
            </a:r>
            <a:r>
              <a:rPr lang="en-US" sz="2200" dirty="0" err="1" smtClean="0"/>
              <a:t>menjunjung</a:t>
            </a:r>
            <a:r>
              <a:rPr lang="en-US" sz="2200" dirty="0" smtClean="0"/>
              <a:t> </a:t>
            </a:r>
            <a:r>
              <a:rPr lang="en-US" sz="2200" dirty="0" err="1" smtClean="0"/>
              <a:t>tinggi</a:t>
            </a:r>
            <a:r>
              <a:rPr lang="en-US" sz="2200" dirty="0" smtClean="0"/>
              <a:t> </a:t>
            </a:r>
            <a:r>
              <a:rPr lang="en-US" sz="2200" dirty="0" err="1" smtClean="0"/>
              <a:t>nilai-nilai</a:t>
            </a:r>
            <a:r>
              <a:rPr lang="en-US" sz="2200" dirty="0" smtClean="0"/>
              <a:t> spiritual </a:t>
            </a:r>
            <a:r>
              <a:rPr lang="en-US" sz="2200" dirty="0" err="1" smtClean="0"/>
              <a:t>mulai</a:t>
            </a:r>
            <a:r>
              <a:rPr lang="en-US" sz="2200" dirty="0" smtClean="0"/>
              <a:t> </a:t>
            </a:r>
            <a:r>
              <a:rPr lang="en-US" sz="2200" dirty="0" err="1" smtClean="0"/>
              <a:t>bergeser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nilai-nilai</a:t>
            </a:r>
            <a:r>
              <a:rPr lang="en-US" sz="2200" dirty="0" smtClean="0"/>
              <a:t> </a:t>
            </a:r>
            <a:r>
              <a:rPr lang="en-US" sz="2200" dirty="0" err="1" smtClean="0"/>
              <a:t>materialistis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konsumerisme</a:t>
            </a:r>
            <a:r>
              <a:rPr lang="en-US" sz="2200" dirty="0" smtClean="0"/>
              <a:t>.</a:t>
            </a:r>
          </a:p>
          <a:p>
            <a:pPr fontAlgn="base"/>
            <a:r>
              <a:rPr lang="en-US" sz="2200" dirty="0" err="1" smtClean="0"/>
              <a:t>Korupsi</a:t>
            </a:r>
            <a:r>
              <a:rPr lang="en-US" sz="2200" dirty="0" smtClean="0"/>
              <a:t> </a:t>
            </a:r>
            <a:r>
              <a:rPr lang="en-US" sz="2200" dirty="0" err="1" smtClean="0"/>
              <a:t>yaitu</a:t>
            </a:r>
            <a:r>
              <a:rPr lang="en-US" sz="2200" dirty="0" smtClean="0"/>
              <a:t> extra ordinary crime. </a:t>
            </a:r>
            <a:r>
              <a:rPr lang="en-US" sz="2200" dirty="0" err="1" smtClean="0"/>
              <a:t>Upaya</a:t>
            </a:r>
            <a:r>
              <a:rPr lang="en-US" sz="2200" dirty="0" smtClean="0"/>
              <a:t> </a:t>
            </a:r>
            <a:r>
              <a:rPr lang="en-US" sz="2200" dirty="0" err="1" smtClean="0"/>
              <a:t>mmenjadikan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‘</a:t>
            </a:r>
            <a:r>
              <a:rPr lang="en-US" sz="2200" dirty="0" err="1" smtClean="0">
                <a:solidFill>
                  <a:srgbClr val="FF0000"/>
                </a:solidFill>
              </a:rPr>
              <a:t>musuh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bersama</a:t>
            </a:r>
            <a:r>
              <a:rPr lang="en-US" sz="2200" dirty="0" smtClean="0">
                <a:solidFill>
                  <a:srgbClr val="FF0000"/>
                </a:solidFill>
              </a:rPr>
              <a:t> / </a:t>
            </a:r>
            <a:r>
              <a:rPr lang="en-US" sz="2200" dirty="0" err="1" smtClean="0">
                <a:solidFill>
                  <a:srgbClr val="FF0000"/>
                </a:solidFill>
              </a:rPr>
              <a:t>commonenemy</a:t>
            </a:r>
            <a:r>
              <a:rPr lang="en-US" sz="2200" dirty="0" smtClean="0">
                <a:solidFill>
                  <a:srgbClr val="FF0000"/>
                </a:solidFill>
              </a:rPr>
              <a:t>’</a:t>
            </a:r>
            <a:r>
              <a:rPr lang="en-US" sz="2200" dirty="0" smtClean="0"/>
              <a:t> </a:t>
            </a:r>
            <a:r>
              <a:rPr lang="en-US" sz="2200" dirty="0" err="1" smtClean="0"/>
              <a:t>belum</a:t>
            </a:r>
            <a:r>
              <a:rPr lang="en-US" sz="2200" dirty="0" smtClean="0"/>
              <a:t> </a:t>
            </a:r>
            <a:r>
              <a:rPr lang="en-US" sz="2200" dirty="0" err="1" smtClean="0"/>
              <a:t>menjadi</a:t>
            </a:r>
            <a:r>
              <a:rPr lang="en-US" sz="2200" dirty="0" smtClean="0"/>
              <a:t> </a:t>
            </a:r>
            <a:r>
              <a:rPr lang="en-US" sz="2200" dirty="0" err="1" smtClean="0"/>
              <a:t>bagian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gerakan</a:t>
            </a:r>
            <a:r>
              <a:rPr lang="en-US" sz="2200" dirty="0" smtClean="0"/>
              <a:t> moral </a:t>
            </a:r>
            <a:r>
              <a:rPr lang="en-US" sz="2200" dirty="0" err="1" smtClean="0"/>
              <a:t>bangsa</a:t>
            </a:r>
            <a:r>
              <a:rPr lang="en-US" sz="2200" dirty="0" smtClean="0"/>
              <a:t>. </a:t>
            </a:r>
            <a:r>
              <a:rPr lang="en-US" sz="2200" dirty="0" err="1" smtClean="0"/>
              <a:t>Karena</a:t>
            </a:r>
            <a:r>
              <a:rPr lang="en-US" sz="2200" dirty="0" smtClean="0"/>
              <a:t> </a:t>
            </a:r>
            <a:r>
              <a:rPr lang="en-US" sz="2200" dirty="0" err="1" smtClean="0"/>
              <a:t>itu</a:t>
            </a:r>
            <a:r>
              <a:rPr lang="en-US" sz="2200" dirty="0" smtClean="0"/>
              <a:t> </a:t>
            </a:r>
            <a:r>
              <a:rPr lang="en-US" sz="2200" dirty="0" err="1" smtClean="0"/>
              <a:t>pemberantasan</a:t>
            </a:r>
            <a:r>
              <a:rPr lang="en-US" sz="2200" dirty="0" smtClean="0"/>
              <a:t> </a:t>
            </a:r>
            <a:r>
              <a:rPr lang="en-US" sz="2200" dirty="0" err="1" smtClean="0"/>
              <a:t>korupsi</a:t>
            </a:r>
            <a:r>
              <a:rPr lang="en-US" sz="2200" dirty="0" smtClean="0"/>
              <a:t> </a:t>
            </a:r>
            <a:r>
              <a:rPr lang="en-US" sz="2200" dirty="0" err="1" smtClean="0"/>
              <a:t>harus</a:t>
            </a:r>
            <a:r>
              <a:rPr lang="en-US" sz="2200" dirty="0" smtClean="0"/>
              <a:t> </a:t>
            </a:r>
            <a:r>
              <a:rPr lang="en-US" sz="2200" dirty="0" err="1" smtClean="0"/>
              <a:t>dijadikan</a:t>
            </a:r>
            <a:r>
              <a:rPr lang="en-US" sz="2200" dirty="0" smtClean="0"/>
              <a:t> </a:t>
            </a:r>
            <a:r>
              <a:rPr lang="en-US" sz="2200" dirty="0" err="1" smtClean="0"/>
              <a:t>sebagai</a:t>
            </a:r>
            <a:r>
              <a:rPr lang="en-US" sz="2200" dirty="0" smtClean="0"/>
              <a:t> collective ethics movement.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57200"/>
            <a:ext cx="3733800" cy="762000"/>
          </a:xfrm>
        </p:spPr>
        <p:txBody>
          <a:bodyPr/>
          <a:lstStyle/>
          <a:p>
            <a:pPr algn="ctr"/>
            <a:r>
              <a:rPr lang="id-ID" sz="2800" b="0" dirty="0" smtClean="0">
                <a:latin typeface="Tw Cen MT Condensed" panose="020B0606020104020203" pitchFamily="34" charset="0"/>
              </a:rPr>
              <a:t>SIGNIFIKANSI PENDIDIKAN ANTIKORUPSI</a:t>
            </a:r>
            <a:endParaRPr lang="en-US" sz="28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457200"/>
            <a:ext cx="3733800" cy="762000"/>
          </a:xfrm>
        </p:spPr>
        <p:txBody>
          <a:bodyPr/>
          <a:lstStyle/>
          <a:p>
            <a:pPr algn="ctr"/>
            <a:r>
              <a:rPr lang="id-ID" sz="2800" b="0" dirty="0" smtClean="0">
                <a:solidFill>
                  <a:schemeClr val="accent1">
                    <a:lumMod val="75000"/>
                  </a:schemeClr>
                </a:solidFill>
                <a:latin typeface="Tw Cen MT Condensed" panose="020B0606020104020203" pitchFamily="34" charset="0"/>
              </a:rPr>
              <a:t>4 PENDEKATAN DALAM MELAWAN KORUPSI</a:t>
            </a:r>
            <a:endParaRPr lang="en-US" sz="2800" b="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914400" y="1371600"/>
            <a:ext cx="3733800" cy="5181600"/>
          </a:xfrm>
        </p:spPr>
        <p:txBody>
          <a:bodyPr>
            <a:normAutofit fontScale="92500"/>
          </a:bodyPr>
          <a:lstStyle/>
          <a:p>
            <a:r>
              <a:rPr lang="id-ID" dirty="0" smtClean="0"/>
              <a:t>Rendahnya tingkat pemahaman terhadap korupsi di Indonesia</a:t>
            </a:r>
          </a:p>
          <a:p>
            <a:r>
              <a:rPr lang="id-ID" dirty="0" smtClean="0"/>
              <a:t>Belum jelasnya definisi dan batasan dari korupsi</a:t>
            </a:r>
          </a:p>
          <a:p>
            <a:r>
              <a:rPr lang="id-ID" dirty="0" smtClean="0"/>
              <a:t>Prosedur dan mekanisme yang ada di pemerintahan yang bisa menjadi celah terjadinya korupsi</a:t>
            </a:r>
          </a:p>
          <a:p>
            <a:r>
              <a:rPr lang="id-ID" dirty="0" smtClean="0"/>
              <a:t>Kebijakan dan peraturan yang ada di pemerintahan yang bisa menjadi celah terjadinya </a:t>
            </a:r>
            <a:r>
              <a:rPr lang="id-ID" dirty="0" smtClean="0"/>
              <a:t>korupsi</a:t>
            </a:r>
            <a:endParaRPr lang="id-ID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>
          <a:xfrm>
            <a:off x="4953000" y="1371600"/>
            <a:ext cx="3733800" cy="5181600"/>
          </a:xfrm>
        </p:spPr>
        <p:txBody>
          <a:bodyPr/>
          <a:lstStyle/>
          <a:p>
            <a:r>
              <a:rPr lang="id-ID" sz="2800" dirty="0" smtClean="0"/>
              <a:t>Pendekatan pengacara</a:t>
            </a:r>
          </a:p>
          <a:p>
            <a:r>
              <a:rPr lang="id-ID" sz="2800" dirty="0" smtClean="0"/>
              <a:t>Pendekatan bisnis</a:t>
            </a:r>
          </a:p>
          <a:p>
            <a:r>
              <a:rPr lang="id-ID" sz="2800" dirty="0" smtClean="0"/>
              <a:t>Pendekatan budaya</a:t>
            </a:r>
          </a:p>
          <a:p>
            <a:r>
              <a:rPr lang="id-ID" sz="2800" dirty="0" smtClean="0"/>
              <a:t>Pendekatan ekonomi atau pasar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266</TotalTime>
  <Words>612</Words>
  <Application>Microsoft Office PowerPoint</Application>
  <PresentationFormat>On-screen Show (4:3)</PresentationFormat>
  <Paragraphs>109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PENDIDIKAN ANTI KORUPSI</vt:lpstr>
      <vt:lpstr>PENGERTIAN</vt:lpstr>
      <vt:lpstr>CIRI CIRI KORUPSI</vt:lpstr>
      <vt:lpstr>Slide 4</vt:lpstr>
      <vt:lpstr>DAMPAK KORUPSI TERHADAP LUNTURNYA KARAKTER BANGSA</vt:lpstr>
      <vt:lpstr>CONTOH KASUS KORUPSI</vt:lpstr>
      <vt:lpstr>DEFINISI DAN DASAR PEMIKIRAN PENDIDIKAN ANTIKORUPSI</vt:lpstr>
      <vt:lpstr>LATAR BELAKANG PENDIDIKAN ANTI KORUPSI</vt:lpstr>
      <vt:lpstr>Slide 9</vt:lpstr>
      <vt:lpstr>TUJUAN PENDIKAN ANTI KORUPSI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Ludi</dc:creator>
  <cp:lastModifiedBy>Ludi</cp:lastModifiedBy>
  <cp:revision>24</cp:revision>
  <dcterms:created xsi:type="dcterms:W3CDTF">2019-09-24T22:37:11Z</dcterms:created>
  <dcterms:modified xsi:type="dcterms:W3CDTF">2019-09-26T23:43:23Z</dcterms:modified>
</cp:coreProperties>
</file>