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3931" autoAdjust="0"/>
  </p:normalViewPr>
  <p:slideViewPr>
    <p:cSldViewPr snapToGrid="0">
      <p:cViewPr>
        <p:scale>
          <a:sx n="66" d="100"/>
          <a:sy n="66" d="100"/>
        </p:scale>
        <p:origin x="-61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9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CACA-A495-478B-A71A-B13C1DAD08F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BA86-A4E6-4504-A818-A127FBBA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8537" y="2281381"/>
            <a:ext cx="4070684" cy="38955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Hendrayani</a:t>
            </a:r>
            <a:r>
              <a:rPr lang="en-US" dirty="0" smtClean="0"/>
              <a:t> (071911633002)</a:t>
            </a:r>
          </a:p>
          <a:p>
            <a:r>
              <a:rPr lang="en-US" dirty="0" err="1" smtClean="0"/>
              <a:t>Lailatul</a:t>
            </a:r>
            <a:r>
              <a:rPr lang="en-US" dirty="0" smtClean="0"/>
              <a:t> </a:t>
            </a:r>
            <a:r>
              <a:rPr lang="en-US" dirty="0" err="1" smtClean="0"/>
              <a:t>Khusniah</a:t>
            </a:r>
            <a:r>
              <a:rPr lang="en-US" dirty="0" smtClean="0"/>
              <a:t> (071911633004)</a:t>
            </a:r>
          </a:p>
          <a:p>
            <a:r>
              <a:rPr lang="en-US" dirty="0" smtClean="0"/>
              <a:t>Indah Lestari (071911633007)</a:t>
            </a:r>
          </a:p>
          <a:p>
            <a:r>
              <a:rPr lang="en-US" dirty="0" err="1" smtClean="0"/>
              <a:t>Risna</a:t>
            </a:r>
            <a:r>
              <a:rPr lang="en-US" dirty="0" smtClean="0"/>
              <a:t> </a:t>
            </a:r>
            <a:r>
              <a:rPr lang="en-US" dirty="0" err="1" smtClean="0"/>
              <a:t>Yulianti</a:t>
            </a:r>
            <a:r>
              <a:rPr lang="en-US" dirty="0" smtClean="0"/>
              <a:t> (071911633008)</a:t>
            </a:r>
          </a:p>
          <a:p>
            <a:r>
              <a:rPr lang="en-US" dirty="0" err="1" smtClean="0"/>
              <a:t>Zelin</a:t>
            </a:r>
            <a:r>
              <a:rPr lang="en-US" dirty="0" smtClean="0"/>
              <a:t> </a:t>
            </a:r>
            <a:r>
              <a:rPr lang="en-US" dirty="0" err="1" smtClean="0"/>
              <a:t>Zuraida</a:t>
            </a:r>
            <a:r>
              <a:rPr lang="en-US" dirty="0" smtClean="0"/>
              <a:t> (071911633010)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558" y="2281382"/>
            <a:ext cx="4664242" cy="38955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Sheva</a:t>
            </a:r>
            <a:r>
              <a:rPr lang="en-US" dirty="0" smtClean="0"/>
              <a:t> Alana </a:t>
            </a:r>
            <a:r>
              <a:rPr lang="en-US" dirty="0" err="1" smtClean="0"/>
              <a:t>Brilianty</a:t>
            </a:r>
            <a:r>
              <a:rPr lang="en-US" dirty="0"/>
              <a:t> </a:t>
            </a:r>
            <a:r>
              <a:rPr lang="en-US" dirty="0" smtClean="0"/>
              <a:t>(071911633012)</a:t>
            </a:r>
          </a:p>
          <a:p>
            <a:r>
              <a:rPr lang="en-US" dirty="0" err="1" smtClean="0"/>
              <a:t>Venina</a:t>
            </a:r>
            <a:r>
              <a:rPr lang="en-US" dirty="0" smtClean="0"/>
              <a:t> </a:t>
            </a:r>
            <a:r>
              <a:rPr lang="en-US" dirty="0" err="1" smtClean="0"/>
              <a:t>Bayu</a:t>
            </a:r>
            <a:r>
              <a:rPr lang="en-US" dirty="0" smtClean="0"/>
              <a:t> </a:t>
            </a:r>
            <a:r>
              <a:rPr lang="en-US" dirty="0" err="1" smtClean="0"/>
              <a:t>Ruthantien</a:t>
            </a:r>
            <a:r>
              <a:rPr lang="en-US" dirty="0" smtClean="0"/>
              <a:t> (071911633013)</a:t>
            </a:r>
          </a:p>
          <a:p>
            <a:r>
              <a:rPr lang="en-US" dirty="0" err="1" smtClean="0"/>
              <a:t>Zabania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Zahra </a:t>
            </a:r>
            <a:r>
              <a:rPr lang="en-US" dirty="0" err="1" smtClean="0"/>
              <a:t>Kusumayuri</a:t>
            </a:r>
            <a:r>
              <a:rPr lang="en-US" dirty="0" smtClean="0"/>
              <a:t> (071911633014)</a:t>
            </a:r>
          </a:p>
          <a:p>
            <a:r>
              <a:rPr lang="en-US" dirty="0" err="1" smtClean="0"/>
              <a:t>Mutiara</a:t>
            </a:r>
            <a:r>
              <a:rPr lang="en-US" dirty="0" smtClean="0"/>
              <a:t> </a:t>
            </a:r>
            <a:r>
              <a:rPr lang="en-US" dirty="0" err="1" smtClean="0"/>
              <a:t>Madini</a:t>
            </a:r>
            <a:r>
              <a:rPr lang="en-US" dirty="0" smtClean="0"/>
              <a:t> </a:t>
            </a:r>
            <a:r>
              <a:rPr lang="en-US" dirty="0" err="1" smtClean="0"/>
              <a:t>Rasyida</a:t>
            </a:r>
            <a:r>
              <a:rPr lang="en-US" dirty="0" smtClean="0"/>
              <a:t> (071911633016)</a:t>
            </a:r>
          </a:p>
          <a:p>
            <a:r>
              <a:rPr lang="en-US" dirty="0" err="1" smtClean="0"/>
              <a:t>Aisyah</a:t>
            </a:r>
            <a:r>
              <a:rPr lang="en-US" dirty="0" smtClean="0"/>
              <a:t> Audira Ilmi (071911633017)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0206"/>
            <a:ext cx="10515600" cy="20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The Textual and Discursive Construction of Subjectivity 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6952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Fiksi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terpotong</a:t>
            </a:r>
            <a:r>
              <a:rPr lang="en-US" dirty="0"/>
              <a:t>, </a:t>
            </a:r>
            <a:r>
              <a:rPr lang="en-US" dirty="0" err="1"/>
              <a:t>terputus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/>
              <a:t>naratif</a:t>
            </a:r>
            <a:r>
              <a:rPr lang="en-US" dirty="0"/>
              <a:t> yang </a:t>
            </a:r>
            <a:r>
              <a:rPr lang="en-US" dirty="0" err="1"/>
              <a:t>kelihatannya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kontinjen</a:t>
            </a:r>
            <a:r>
              <a:rPr lang="en-US" dirty="0"/>
              <a:t> </a:t>
            </a:r>
            <a:r>
              <a:rPr lang="en-US" dirty="0" err="1"/>
              <a:t>menyiratkan</a:t>
            </a:r>
            <a:r>
              <a:rPr lang="en-US" dirty="0"/>
              <a:t> </a:t>
            </a:r>
            <a:r>
              <a:rPr lang="en-US" dirty="0" err="1"/>
              <a:t>ilusi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alamiah</a:t>
            </a:r>
            <a:r>
              <a:rPr lang="en-US" dirty="0"/>
              <a:t>” </a:t>
            </a:r>
            <a:r>
              <a:rPr lang="en-US" dirty="0" err="1"/>
              <a:t>spontan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karenanya</a:t>
            </a:r>
            <a:r>
              <a:rPr lang="en-US" dirty="0"/>
              <a:t> “</a:t>
            </a:r>
            <a:r>
              <a:rPr lang="en-US" dirty="0" err="1"/>
              <a:t>alami</a:t>
            </a:r>
            <a:r>
              <a:rPr lang="en-US" dirty="0"/>
              <a:t>”,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terfokus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yang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6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Keaslian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 smtClean="0"/>
              <a:t>Fiksi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5625"/>
            <a:ext cx="10744200" cy="4351338"/>
          </a:xfrm>
        </p:spPr>
        <p:txBody>
          <a:bodyPr/>
          <a:lstStyle/>
          <a:p>
            <a:pPr marL="347663" indent="-347663" algn="just">
              <a:buFont typeface="Wingdings" pitchFamily="2" charset="2"/>
              <a:buChar char="§"/>
            </a:pPr>
            <a:r>
              <a:rPr lang="en-US" dirty="0"/>
              <a:t>Novel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berstatus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fiksi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, yang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fiktif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bertepatan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. </a:t>
            </a:r>
            <a:endParaRPr lang="en-US" dirty="0" smtClean="0"/>
          </a:p>
          <a:p>
            <a:pPr marL="347663" indent="-347663" algn="just">
              <a:buFont typeface="Wingdings" pitchFamily="2" charset="2"/>
              <a:buChar char="§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keprihatinan</a:t>
            </a:r>
            <a:r>
              <a:rPr lang="en-US" dirty="0"/>
              <a:t> </a:t>
            </a:r>
            <a:r>
              <a:rPr lang="en-US" dirty="0" err="1"/>
              <a:t>tematis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fiksi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materialitas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, </a:t>
            </a:r>
            <a:r>
              <a:rPr lang="en-US" dirty="0" err="1"/>
              <a:t>keaslian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(Prince, 1975, p. 479) </a:t>
            </a:r>
            <a:endParaRPr lang="en-US" dirty="0" smtClean="0"/>
          </a:p>
          <a:p>
            <a:pPr marL="347663" indent="-347663" algn="just">
              <a:buFont typeface="Wingdings" pitchFamily="2" charset="2"/>
              <a:buChar char="§"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subjektif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1656" y="5849258"/>
            <a:ext cx="1901371" cy="667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Narator</a:t>
            </a:r>
            <a:r>
              <a:rPr lang="en-US" dirty="0" smtClean="0"/>
              <a:t>,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yang </a:t>
            </a:r>
            <a:r>
              <a:rPr lang="en-US" dirty="0" err="1" smtClean="0"/>
              <a:t>disiratkan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</a:t>
            </a:r>
            <a:r>
              <a:rPr lang="en-US" dirty="0" err="1" smtClean="0"/>
              <a:t>Fiksi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fiktif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mengklaim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pikirannya</a:t>
            </a:r>
            <a:r>
              <a:rPr lang="en-US" dirty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ttp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orang lain </a:t>
            </a:r>
            <a:r>
              <a:rPr lang="en-US" dirty="0" err="1"/>
              <a:t>yg</a:t>
            </a:r>
            <a:r>
              <a:rPr lang="en-US" dirty="0"/>
              <a:t> di </a:t>
            </a:r>
            <a:r>
              <a:rPr lang="en-US" dirty="0" err="1"/>
              <a:t>pikirannya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di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hariannya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89943" y="4122057"/>
            <a:ext cx="6444343" cy="2496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Mempengaruhi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pembaca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bahwasannya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pemikiran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disampaikan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penulis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novel </a:t>
            </a:r>
            <a:r>
              <a:rPr lang="en-US" sz="2400" dirty="0" err="1" smtClean="0">
                <a:solidFill>
                  <a:schemeClr val="tx1"/>
                </a:solidFill>
              </a:rPr>
              <a:t>benar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adanya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serta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memperjelas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maksud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penulis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bacaan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5029" y="4122057"/>
            <a:ext cx="1611085" cy="124822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811656" y="5849258"/>
            <a:ext cx="1901371" cy="667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Zabania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Mikhail Mikhailovich Bakhtin (1895-1975)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filsuf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Rusia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genre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‘</a:t>
            </a:r>
            <a:r>
              <a:rPr lang="en-US" dirty="0" err="1" smtClean="0"/>
              <a:t>extraliterary</a:t>
            </a:r>
            <a:r>
              <a:rPr lang="en-US" dirty="0" smtClean="0"/>
              <a:t> genres’, yang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kontruksi</a:t>
            </a:r>
            <a:r>
              <a:rPr lang="en-US" dirty="0" smtClean="0"/>
              <a:t> </a:t>
            </a:r>
            <a:r>
              <a:rPr lang="en-US" dirty="0" err="1" smtClean="0"/>
              <a:t>tekstual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subjektivitas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b="1" dirty="0" err="1" smtClean="0"/>
              <a:t>heteroglossia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polifoni</a:t>
            </a:r>
            <a:r>
              <a:rPr lang="en-US" b="1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karya-karya</a:t>
            </a:r>
            <a:r>
              <a:rPr lang="en-US" dirty="0" smtClean="0"/>
              <a:t> novel.</a:t>
            </a:r>
            <a:endParaRPr lang="en-US" dirty="0"/>
          </a:p>
          <a:p>
            <a:pPr algn="just"/>
            <a:r>
              <a:rPr lang="en-US" dirty="0" smtClean="0"/>
              <a:t>Genre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novel.</a:t>
            </a:r>
            <a:endParaRPr lang="en-US" dirty="0"/>
          </a:p>
          <a:p>
            <a:pPr algn="just"/>
            <a:r>
              <a:rPr lang="en-US" dirty="0" err="1" smtClean="0"/>
              <a:t>Istilah</a:t>
            </a:r>
            <a:r>
              <a:rPr lang="en-US" dirty="0" smtClean="0"/>
              <a:t> ‘</a:t>
            </a:r>
            <a:r>
              <a:rPr lang="en-US" dirty="0" err="1" smtClean="0"/>
              <a:t>heteroglottic</a:t>
            </a:r>
            <a:r>
              <a:rPr lang="en-US" dirty="0" smtClean="0"/>
              <a:t>’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Bakhtin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penataan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idiom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sosio-ideologis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</a:t>
            </a:r>
            <a:r>
              <a:rPr lang="en-US" dirty="0" err="1" smtClean="0"/>
              <a:t>Ekstraliterer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1582057"/>
            <a:ext cx="10729686" cy="4594906"/>
          </a:xfrm>
        </p:spPr>
        <p:txBody>
          <a:bodyPr>
            <a:normAutofit lnSpcReduction="10000"/>
          </a:bodyPr>
          <a:lstStyle/>
          <a:p>
            <a:pPr marL="347663" indent="-347663" algn="just">
              <a:buFont typeface="Wingdings" pitchFamily="2" charset="2"/>
              <a:buChar char="§"/>
            </a:pPr>
            <a:r>
              <a:rPr lang="en-US" dirty="0" smtClean="0"/>
              <a:t>Genre </a:t>
            </a:r>
            <a:r>
              <a:rPr lang="en-US" dirty="0" err="1" smtClean="0"/>
              <a:t>ekstraliterer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genre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novel,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b="1" dirty="0" err="1" smtClean="0"/>
              <a:t>mempengaruhi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memperjelas</a:t>
            </a:r>
            <a:r>
              <a:rPr lang="en-US" b="1" dirty="0" smtClean="0"/>
              <a:t> </a:t>
            </a:r>
            <a:r>
              <a:rPr lang="en-US" b="1" dirty="0" err="1" smtClean="0"/>
              <a:t>maksud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/>
              <a:t> </a:t>
            </a:r>
            <a:r>
              <a:rPr lang="en-US" b="1" dirty="0" err="1" smtClean="0"/>
              <a:t>sudut</a:t>
            </a:r>
            <a:r>
              <a:rPr lang="en-US" b="1" dirty="0" smtClean="0"/>
              <a:t> </a:t>
            </a:r>
            <a:r>
              <a:rPr lang="en-US" b="1" dirty="0" err="1" smtClean="0"/>
              <a:t>pandang</a:t>
            </a:r>
            <a:r>
              <a:rPr lang="en-US" b="1" dirty="0" smtClean="0"/>
              <a:t> yang </a:t>
            </a:r>
            <a:r>
              <a:rPr lang="en-US" b="1" dirty="0" err="1" smtClean="0"/>
              <a:t>telah</a:t>
            </a:r>
            <a:r>
              <a:rPr lang="en-US" b="1" dirty="0" smtClean="0"/>
              <a:t> </a:t>
            </a:r>
            <a:r>
              <a:rPr lang="en-US" b="1" dirty="0" err="1" smtClean="0"/>
              <a:t>ditentukan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penulis</a:t>
            </a:r>
            <a:r>
              <a:rPr lang="en-US" dirty="0" smtClean="0"/>
              <a:t>.</a:t>
            </a:r>
          </a:p>
          <a:p>
            <a:pPr marL="347663" indent="-347663" algn="just">
              <a:buFont typeface="Wingdings" pitchFamily="2" charset="2"/>
              <a:buChar char="§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ideologis</a:t>
            </a:r>
            <a:r>
              <a:rPr lang="en-US" dirty="0"/>
              <a:t> </a:t>
            </a:r>
            <a:r>
              <a:rPr lang="en-US" dirty="0" err="1"/>
              <a:t>subjektivitas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novelistik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genre </a:t>
            </a:r>
            <a:r>
              <a:rPr lang="en-US" dirty="0" err="1"/>
              <a:t>ekstraliter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diskursif</a:t>
            </a:r>
            <a:r>
              <a:rPr lang="en-US" b="1" dirty="0"/>
              <a:t>, </a:t>
            </a: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karya</a:t>
            </a:r>
            <a:r>
              <a:rPr lang="en-US" b="1" dirty="0"/>
              <a:t> novel yang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mengandung</a:t>
            </a:r>
            <a:r>
              <a:rPr lang="en-US" b="1" dirty="0"/>
              <a:t> </a:t>
            </a:r>
            <a:r>
              <a:rPr lang="en-US" b="1" dirty="0" err="1"/>
              <a:t>unsur</a:t>
            </a:r>
            <a:r>
              <a:rPr lang="en-US" b="1" dirty="0"/>
              <a:t> </a:t>
            </a:r>
            <a:r>
              <a:rPr lang="en-US" b="1" dirty="0" err="1"/>
              <a:t>sudut</a:t>
            </a:r>
            <a:r>
              <a:rPr lang="en-US" b="1" dirty="0"/>
              <a:t> </a:t>
            </a:r>
            <a:r>
              <a:rPr lang="en-US" b="1" dirty="0" err="1"/>
              <a:t>pandang</a:t>
            </a:r>
            <a:r>
              <a:rPr lang="en-US" b="1" dirty="0"/>
              <a:t> </a:t>
            </a:r>
            <a:r>
              <a:rPr lang="en-US" b="1" dirty="0" err="1"/>
              <a:t>spesifik</a:t>
            </a:r>
            <a:r>
              <a:rPr lang="en-US" b="1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mempresentasikannya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. </a:t>
            </a:r>
            <a:endParaRPr lang="en-US" dirty="0" smtClean="0"/>
          </a:p>
          <a:p>
            <a:pPr marL="347663" indent="-347663" algn="just">
              <a:buFont typeface="Wingdings" pitchFamily="2" charset="2"/>
              <a:buChar char="§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kata lain,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mempresentasikannya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novel,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ideologis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kekhasan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  <a:p>
            <a:pPr marL="347663" indent="-347663" algn="just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74514" y="6052458"/>
            <a:ext cx="1901371" cy="6676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4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418"/>
            <a:ext cx="10515600" cy="46465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diungkapkan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Bakhtin:</a:t>
            </a:r>
          </a:p>
          <a:p>
            <a:pPr marL="514350" indent="-514350" algn="just">
              <a:buAutoNum type="arabicPeriod"/>
            </a:pPr>
            <a:r>
              <a:rPr lang="en-US" b="1" dirty="0" err="1" smtClean="0"/>
              <a:t>Inheren</a:t>
            </a:r>
            <a:r>
              <a:rPr lang="en-US" b="1" dirty="0" smtClean="0"/>
              <a:t> </a:t>
            </a:r>
            <a:r>
              <a:rPr lang="en-US" b="1" dirty="0" err="1" smtClean="0"/>
              <a:t>Heteroglottik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frasa-frasa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.</a:t>
            </a:r>
            <a:endParaRPr lang="en-US" dirty="0" smtClean="0"/>
          </a:p>
          <a:p>
            <a:pPr marL="514350" lvl="0" indent="-514350" algn="just">
              <a:buFont typeface="Arial" panose="020B0604020202020204" pitchFamily="34" charset="0"/>
              <a:buAutoNum type="arabicPeriod"/>
            </a:pPr>
            <a:r>
              <a:rPr lang="en-US" b="1" dirty="0" err="1" smtClean="0"/>
              <a:t>Subjektivitas</a:t>
            </a:r>
            <a:r>
              <a:rPr lang="en-US" b="1" dirty="0" smtClean="0"/>
              <a:t> </a:t>
            </a:r>
            <a:r>
              <a:rPr lang="en-US" b="1" dirty="0" err="1" smtClean="0"/>
              <a:t>Heteroglossia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frasa-frasa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ideologis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naratif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 </a:t>
            </a:r>
          </a:p>
          <a:p>
            <a:pPr marL="514350" indent="-514350" algn="just">
              <a:buAutoNum type="arabicParenBoth"/>
            </a:pPr>
            <a:r>
              <a:rPr lang="en-US" dirty="0" err="1"/>
              <a:t>N</a:t>
            </a:r>
            <a:r>
              <a:rPr lang="en-US" dirty="0" err="1" smtClean="0"/>
              <a:t>arasi</a:t>
            </a:r>
            <a:r>
              <a:rPr lang="en-US" dirty="0" smtClean="0"/>
              <a:t> yang </a:t>
            </a:r>
            <a:r>
              <a:rPr lang="en-US" dirty="0" err="1" smtClean="0"/>
              <a:t>mencampur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r>
              <a:rPr lang="en-US" dirty="0" smtClean="0"/>
              <a:t> </a:t>
            </a:r>
            <a:r>
              <a:rPr lang="en-US" dirty="0" err="1" smtClean="0"/>
              <a:t>ekstra-literer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media </a:t>
            </a:r>
            <a:r>
              <a:rPr lang="en-US" dirty="0" err="1" smtClean="0"/>
              <a:t>massa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nonliter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Genre diary </a:t>
            </a:r>
            <a:r>
              <a:rPr lang="en-US" dirty="0" err="1" smtClean="0"/>
              <a:t>dan</a:t>
            </a:r>
            <a:r>
              <a:rPr lang="en-US" dirty="0" smtClean="0"/>
              <a:t> epistolary </a:t>
            </a:r>
            <a:r>
              <a:rPr lang="en-US" dirty="0" err="1" smtClean="0"/>
              <a:t>dari</a:t>
            </a:r>
            <a:r>
              <a:rPr lang="en-US" dirty="0" smtClean="0"/>
              <a:t> novel.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Risna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1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</a:t>
            </a:r>
            <a:r>
              <a:rPr lang="en-US" dirty="0" err="1" smtClean="0"/>
              <a:t>Extraliterer</a:t>
            </a:r>
            <a:r>
              <a:rPr lang="en-US" dirty="0" smtClean="0"/>
              <a:t> yang </a:t>
            </a:r>
            <a:r>
              <a:rPr lang="en-US" dirty="0" err="1" smtClean="0"/>
              <a:t>Tergabung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pengaplikasian</a:t>
            </a:r>
            <a:r>
              <a:rPr lang="en-US" dirty="0" smtClean="0"/>
              <a:t> genre </a:t>
            </a:r>
            <a:r>
              <a:rPr lang="en-US" dirty="0" err="1" smtClean="0"/>
              <a:t>ekstraliter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novel-novel yang </a:t>
            </a:r>
            <a:r>
              <a:rPr lang="en-US" dirty="0" err="1" smtClean="0"/>
              <a:t>ada</a:t>
            </a:r>
            <a:r>
              <a:rPr lang="en-US" dirty="0" smtClean="0"/>
              <a:t>, Bakhtin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:</a:t>
            </a:r>
          </a:p>
          <a:p>
            <a:pPr marL="0" lvl="0" indent="0" algn="just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Dimasukan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dirty="0" err="1" smtClean="0"/>
              <a:t>struktural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teks</a:t>
            </a:r>
            <a:r>
              <a:rPr lang="en-US" b="1" dirty="0" smtClean="0"/>
              <a:t>.</a:t>
            </a:r>
          </a:p>
          <a:p>
            <a:pPr marL="465138" lvl="0" indent="-233363" algn="just"/>
            <a:r>
              <a:rPr lang="en-US" dirty="0"/>
              <a:t>Item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: The House that was Eureka (Wheatley, 1985); The Blooding (Wheatley, 1987/1989).</a:t>
            </a:r>
          </a:p>
          <a:p>
            <a:pPr marL="465138" lvl="0" indent="-233363" algn="just"/>
            <a:r>
              <a:rPr lang="en-US" dirty="0" err="1"/>
              <a:t>Surat</a:t>
            </a:r>
            <a:r>
              <a:rPr lang="en-US" dirty="0"/>
              <a:t>: Dear Nobody (Doherty, 1991</a:t>
            </a:r>
            <a:r>
              <a:rPr lang="en-US" dirty="0" smtClean="0"/>
              <a:t>)</a:t>
            </a:r>
          </a:p>
          <a:p>
            <a:pPr marL="465138" lvl="0" indent="-233363" algn="just"/>
            <a:r>
              <a:rPr lang="en-US" dirty="0" err="1" smtClean="0"/>
              <a:t>Entri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: </a:t>
            </a:r>
            <a:r>
              <a:rPr lang="en-US" dirty="0" err="1"/>
              <a:t>Mandragora</a:t>
            </a:r>
            <a:r>
              <a:rPr lang="en-US" dirty="0"/>
              <a:t> (</a:t>
            </a:r>
            <a:r>
              <a:rPr lang="en-US" dirty="0" err="1"/>
              <a:t>McRobbie</a:t>
            </a:r>
            <a:r>
              <a:rPr lang="en-US" dirty="0"/>
              <a:t>, 1991</a:t>
            </a:r>
            <a:r>
              <a:rPr lang="en-US" dirty="0" smtClean="0"/>
              <a:t>)</a:t>
            </a:r>
          </a:p>
          <a:p>
            <a:pPr marL="465138" lvl="0" indent="-233363" algn="just"/>
            <a:r>
              <a:rPr lang="en-US" dirty="0" err="1" smtClean="0"/>
              <a:t>Wawancara</a:t>
            </a:r>
            <a:r>
              <a:rPr lang="en-US" dirty="0" smtClean="0"/>
              <a:t>/</a:t>
            </a:r>
            <a:r>
              <a:rPr lang="en-US" dirty="0" err="1" smtClean="0"/>
              <a:t>Pengakuan</a:t>
            </a:r>
            <a:r>
              <a:rPr lang="en-US" dirty="0"/>
              <a:t>: I am the Cheese (Cormier, 1977/1991).</a:t>
            </a:r>
          </a:p>
          <a:p>
            <a:pPr marL="465138" lvl="0" indent="-233363" algn="just"/>
            <a:r>
              <a:rPr lang="en-US" dirty="0"/>
              <a:t>Genre </a:t>
            </a:r>
            <a:r>
              <a:rPr lang="en-US" dirty="0" err="1"/>
              <a:t>campuran</a:t>
            </a:r>
            <a:r>
              <a:rPr lang="en-US" dirty="0"/>
              <a:t> — item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, </a:t>
            </a:r>
            <a:r>
              <a:rPr lang="en-US" dirty="0" err="1"/>
              <a:t>surat</a:t>
            </a:r>
            <a:r>
              <a:rPr lang="en-US" dirty="0"/>
              <a:t>,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,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legal</a:t>
            </a:r>
            <a:br>
              <a:rPr lang="en-US" dirty="0"/>
            </a:b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ekstraliter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: Backtrack (Hunt, 1986),</a:t>
            </a:r>
            <a:br>
              <a:rPr lang="en-US" dirty="0"/>
            </a:br>
            <a:r>
              <a:rPr lang="en-US" dirty="0" err="1"/>
              <a:t>Breaktime</a:t>
            </a:r>
            <a:r>
              <a:rPr lang="en-US" dirty="0"/>
              <a:t> (Chambers, 1978), Dance on my Grave (Chambers, 1982), Strange Objects (Crew, 1990/1991).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zabania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2. </a:t>
            </a:r>
            <a:r>
              <a:rPr lang="en-US" b="1" dirty="0" err="1"/>
              <a:t>Dimasukan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pengorganisasian</a:t>
            </a:r>
            <a:r>
              <a:rPr lang="en-US" b="1" dirty="0"/>
              <a:t> yang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novel.</a:t>
            </a:r>
          </a:p>
          <a:p>
            <a:pPr marL="566738" lvl="0" indent="-334963" algn="just"/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/>
              <a:t> </a:t>
            </a:r>
            <a:r>
              <a:rPr lang="en-US" dirty="0" smtClean="0"/>
              <a:t>: Eleanor</a:t>
            </a:r>
            <a:r>
              <a:rPr lang="en-US" dirty="0"/>
              <a:t>, Elizabeth (Gleeson, 1984</a:t>
            </a:r>
            <a:r>
              <a:rPr lang="en-US" dirty="0" smtClean="0"/>
              <a:t>).</a:t>
            </a:r>
          </a:p>
          <a:p>
            <a:pPr marL="566738" lvl="0" indent="-334963" algn="just"/>
            <a:r>
              <a:rPr lang="en-US" dirty="0" smtClean="0"/>
              <a:t>Surat,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, </a:t>
            </a:r>
            <a:r>
              <a:rPr lang="en-US" dirty="0" err="1" smtClean="0"/>
              <a:t>Pengakuan</a:t>
            </a:r>
            <a:r>
              <a:rPr lang="en-US" dirty="0"/>
              <a:t> : The Toll Bridge (Chambers, 1992), Came Back to Show You I could Fly (Klein, 1989</a:t>
            </a:r>
            <a:r>
              <a:rPr lang="en-US" dirty="0" smtClean="0"/>
              <a:t>).</a:t>
            </a:r>
          </a:p>
          <a:p>
            <a:pPr marL="566738" lvl="0" indent="-334963" algn="just"/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/>
              <a:t> : Dodger (Gleeson, 1990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Heteroglossia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Poli</a:t>
            </a:r>
            <a:r>
              <a:rPr lang="en-US" sz="4000" dirty="0" smtClean="0"/>
              <a:t> </a:t>
            </a:r>
            <a:r>
              <a:rPr lang="en-US" sz="4000" dirty="0" err="1" smtClean="0"/>
              <a:t>Fokalisasi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Backtrack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28" y="1738539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Peter Hunt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r>
              <a:rPr lang="en-US" dirty="0" smtClean="0"/>
              <a:t> </a:t>
            </a:r>
            <a:r>
              <a:rPr lang="en-US" dirty="0" err="1" smtClean="0"/>
              <a:t>ekstraliter</a:t>
            </a:r>
            <a:r>
              <a:rPr lang="en-US" dirty="0" smtClean="0"/>
              <a:t> di Backtrack (1986)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refleksif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wacana</a:t>
            </a:r>
            <a:r>
              <a:rPr lang="en-US" dirty="0" smtClean="0"/>
              <a:t> </a:t>
            </a:r>
            <a:r>
              <a:rPr lang="en-US" dirty="0" err="1" smtClean="0"/>
              <a:t>ektraliter</a:t>
            </a:r>
            <a:r>
              <a:rPr lang="en-US" dirty="0" smtClean="0"/>
              <a:t>, mode </a:t>
            </a:r>
            <a:r>
              <a:rPr lang="en-US" dirty="0" err="1" smtClean="0"/>
              <a:t>narasi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fokalisasi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mengeksplorasi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keakuratan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keaslian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7-Point Star 3"/>
          <p:cNvSpPr/>
          <p:nvPr/>
        </p:nvSpPr>
        <p:spPr>
          <a:xfrm>
            <a:off x="3178628" y="4238172"/>
            <a:ext cx="5892801" cy="2300514"/>
          </a:xfrm>
          <a:prstGeom prst="star7">
            <a:avLst>
              <a:gd name="adj" fmla="val 40597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</a:rPr>
              <a:t>Subjektifitas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dari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Penulis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9466874">
            <a:off x="282189" y="2624263"/>
            <a:ext cx="1974542" cy="3804113"/>
          </a:xfrm>
          <a:prstGeom prst="curvedRightArrow">
            <a:avLst>
              <a:gd name="adj1" fmla="val 26000"/>
              <a:gd name="adj2" fmla="val 11371"/>
              <a:gd name="adj3" fmla="val 2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436127" flipH="1">
            <a:off x="10280050" y="2529651"/>
            <a:ext cx="1383415" cy="3622631"/>
          </a:xfrm>
          <a:prstGeom prst="curvedRightArrow">
            <a:avLst>
              <a:gd name="adj1" fmla="val 26000"/>
              <a:gd name="adj2" fmla="val 11371"/>
              <a:gd name="adj3" fmla="val 2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7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2644"/>
            <a:ext cx="10515600" cy="547431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lima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mode </a:t>
            </a:r>
            <a:r>
              <a:rPr lang="en-US" dirty="0" err="1" smtClean="0"/>
              <a:t>naratif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diskursif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Narasi</a:t>
            </a:r>
            <a:r>
              <a:rPr lang="en-US" dirty="0" smtClean="0"/>
              <a:t> orang </a:t>
            </a:r>
            <a:r>
              <a:rPr lang="en-US" dirty="0" err="1" smtClean="0"/>
              <a:t>ketiga</a:t>
            </a:r>
            <a:r>
              <a:rPr lang="en-US" dirty="0" smtClean="0"/>
              <a:t> yang </a:t>
            </a:r>
            <a:r>
              <a:rPr lang="en-US" dirty="0" err="1" smtClean="0"/>
              <a:t>dipusatkan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Harry, George, </a:t>
            </a:r>
            <a:r>
              <a:rPr lang="en-US" dirty="0" err="1" smtClean="0"/>
              <a:t>dan</a:t>
            </a:r>
            <a:r>
              <a:rPr lang="en-US" dirty="0" smtClean="0"/>
              <a:t> Will Dan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Narasi</a:t>
            </a:r>
            <a:r>
              <a:rPr lang="en-US" dirty="0" smtClean="0"/>
              <a:t> orang </a:t>
            </a:r>
            <a:r>
              <a:rPr lang="en-US" dirty="0" err="1" smtClean="0"/>
              <a:t>ketiga</a:t>
            </a:r>
            <a:r>
              <a:rPr lang="en-US" dirty="0" smtClean="0"/>
              <a:t> yang </a:t>
            </a:r>
            <a:r>
              <a:rPr lang="en-US" dirty="0" err="1" smtClean="0"/>
              <a:t>dipusatkan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Edward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Surat: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retrospektif</a:t>
            </a:r>
            <a:r>
              <a:rPr lang="en-US" dirty="0" smtClean="0"/>
              <a:t> orang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Ashley Cartwright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arian</a:t>
            </a:r>
            <a:r>
              <a:rPr lang="en-US" dirty="0" smtClean="0"/>
              <a:t>, Novel Epistolary,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Subjektivitas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,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genre </a:t>
            </a:r>
            <a:r>
              <a:rPr lang="en-US" dirty="0" err="1" smtClean="0"/>
              <a:t>diskursif</a:t>
            </a:r>
            <a:r>
              <a:rPr lang="en-US" dirty="0" smtClean="0"/>
              <a:t> </a:t>
            </a:r>
            <a:r>
              <a:rPr lang="en-US" dirty="0" err="1" smtClean="0"/>
              <a:t>ekstra-literer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r>
              <a:rPr lang="en-US" dirty="0" smtClean="0"/>
              <a:t> novel (Porter, 1984; Martens, 1985).</a:t>
            </a:r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Bakhtin,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heteroglosia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novel (Bakhtin, 1981, p. 323).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6514" y="5733143"/>
            <a:ext cx="1901371" cy="6676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Tultul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888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Mikhail Mikhailovich Bakhtin (1895-1975)</vt:lpstr>
      <vt:lpstr>Genre Ekstraliterer</vt:lpstr>
      <vt:lpstr>PowerPoint Presentation</vt:lpstr>
      <vt:lpstr>Genre Extraliterer yang Tergabung</vt:lpstr>
      <vt:lpstr>PowerPoint Presentation</vt:lpstr>
      <vt:lpstr>Heteroglossia dan Poli Fokalisasi dalam Backtrack </vt:lpstr>
      <vt:lpstr>PowerPoint Presentation</vt:lpstr>
      <vt:lpstr>Buku Harian, Novel Epistolary, dan Konstruksi Subjektivitas</vt:lpstr>
      <vt:lpstr>Waktu dan Urutan di dalam Buku Harian Fiksi</vt:lpstr>
      <vt:lpstr>Otoritas dan Keaslian Buku Harian Fiksi</vt:lpstr>
      <vt:lpstr>Narator, Narasi dan Pembaca yang disiratkan dalam Buku Harian Fiksi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Textual and Discursive Construction of Subjectivity 1</dc:title>
  <dc:creator>audira ilmi</dc:creator>
  <cp:lastModifiedBy>user</cp:lastModifiedBy>
  <cp:revision>20</cp:revision>
  <dcterms:created xsi:type="dcterms:W3CDTF">2020-04-23T04:00:52Z</dcterms:created>
  <dcterms:modified xsi:type="dcterms:W3CDTF">2020-04-23T20:31:27Z</dcterms:modified>
</cp:coreProperties>
</file>