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1" r:id="rId4"/>
    <p:sldId id="264" r:id="rId5"/>
    <p:sldId id="276" r:id="rId6"/>
    <p:sldId id="263" r:id="rId7"/>
    <p:sldId id="275" r:id="rId8"/>
    <p:sldId id="280" r:id="rId9"/>
    <p:sldId id="271" r:id="rId10"/>
    <p:sldId id="279" r:id="rId11"/>
    <p:sldId id="272" r:id="rId12"/>
    <p:sldId id="285" r:id="rId13"/>
    <p:sldId id="273" r:id="rId14"/>
    <p:sldId id="259" r:id="rId15"/>
    <p:sldId id="278" r:id="rId16"/>
    <p:sldId id="262" r:id="rId17"/>
  </p:sldIdLst>
  <p:sldSz cx="9144000" cy="5143500" type="screen16x9"/>
  <p:notesSz cx="6858000" cy="9144000"/>
  <p:embeddedFontLst>
    <p:embeddedFont>
      <p:font typeface="Caveat Brush" panose="020B0604020202020204" charset="0"/>
      <p:regular r:id="rId19"/>
    </p:embeddedFont>
    <p:embeddedFont>
      <p:font typeface="Patrick Hand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CB59B0-4A1E-4D31-8D7F-00837D95A786}">
  <a:tblStyle styleId="{F4CB59B0-4A1E-4D31-8D7F-00837D95A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172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4843"/>
          <a:stretch/>
        </p:blipFill>
        <p:spPr>
          <a:xfrm>
            <a:off x="0" y="1412525"/>
            <a:ext cx="7443602" cy="23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646275"/>
            <a:ext cx="5451900" cy="185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12342"/>
          <a:stretch/>
        </p:blipFill>
        <p:spPr>
          <a:xfrm>
            <a:off x="0" y="1672375"/>
            <a:ext cx="7059452" cy="17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49750"/>
            <a:ext cx="5925900" cy="56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2751950"/>
            <a:ext cx="5925900" cy="2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532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✔"/>
              <a:defRPr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l="532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499500"/>
            <a:ext cx="3929700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✔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757101" y="1499500"/>
            <a:ext cx="3929700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✔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532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499500"/>
            <a:ext cx="2520300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✔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311850" y="1499500"/>
            <a:ext cx="2520300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✔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6166500" y="1499500"/>
            <a:ext cx="2520300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✔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l="5320"/>
          <a:stretch/>
        </p:blipFill>
        <p:spPr>
          <a:xfrm>
            <a:off x="0" y="357876"/>
            <a:ext cx="6655800" cy="9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65250"/>
            <a:ext cx="5868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99500"/>
            <a:ext cx="8229600" cy="3126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rick Hand"/>
              <a:buChar char="✔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○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■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●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○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■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●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○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atrick Hand"/>
              <a:buChar char="■"/>
              <a:defRPr sz="26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141250" y="1739589"/>
            <a:ext cx="6140888" cy="16132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000" dirty="0"/>
              <a:t>The Textual and Discursive Construction of Subjectivity </a:t>
            </a:r>
            <a:r>
              <a:rPr lang="en-US" sz="4000" dirty="0" smtClean="0"/>
              <a:t>1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156411" y="455455"/>
            <a:ext cx="64008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Harian</a:t>
            </a:r>
            <a:r>
              <a:rPr lang="en-US" sz="2800" dirty="0"/>
              <a:t>, Novel Epistolary,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Konstruksi</a:t>
            </a:r>
            <a:r>
              <a:rPr lang="en-US" sz="2800" dirty="0"/>
              <a:t> </a:t>
            </a:r>
            <a:r>
              <a:rPr lang="en-US" sz="2800" dirty="0" err="1"/>
              <a:t>Subjektivitas</a:t>
            </a:r>
            <a:endParaRPr sz="2800" dirty="0"/>
          </a:p>
        </p:txBody>
      </p:sp>
      <p:sp>
        <p:nvSpPr>
          <p:cNvPr id="340" name="Google Shape;340;p36"/>
          <p:cNvSpPr txBox="1">
            <a:spLocks noGrp="1"/>
          </p:cNvSpPr>
          <p:nvPr>
            <p:ph type="body" idx="1"/>
          </p:nvPr>
        </p:nvSpPr>
        <p:spPr>
          <a:xfrm>
            <a:off x="457200" y="1499500"/>
            <a:ext cx="8229600" cy="33517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harian</a:t>
            </a:r>
            <a:r>
              <a:rPr lang="en-US" sz="2400" dirty="0"/>
              <a:t>, </a:t>
            </a:r>
            <a:r>
              <a:rPr lang="en-US" sz="2400" dirty="0" err="1"/>
              <a:t>jurnal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genre </a:t>
            </a:r>
            <a:r>
              <a:rPr lang="en-US" sz="2400" dirty="0" err="1"/>
              <a:t>diskursif</a:t>
            </a:r>
            <a:r>
              <a:rPr lang="en-US" sz="2400" dirty="0"/>
              <a:t> </a:t>
            </a:r>
            <a:r>
              <a:rPr lang="en-US" sz="2400" dirty="0" err="1"/>
              <a:t>ekstra-literer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peran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perkembangan</a:t>
            </a:r>
            <a:r>
              <a:rPr lang="en-US" sz="2400" dirty="0"/>
              <a:t> </a:t>
            </a:r>
            <a:r>
              <a:rPr lang="en-US" sz="2400" dirty="0" err="1"/>
              <a:t>historis</a:t>
            </a:r>
            <a:r>
              <a:rPr lang="en-US" sz="2400" dirty="0"/>
              <a:t> novel (Porter, 1984; Martens, 1985).</a:t>
            </a:r>
          </a:p>
          <a:p>
            <a:pPr algn="just"/>
            <a:r>
              <a:rPr lang="en-US" sz="2400" dirty="0" err="1"/>
              <a:t>Untuk</a:t>
            </a:r>
            <a:r>
              <a:rPr lang="en-US" sz="2400" dirty="0"/>
              <a:t> Bakhtin,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penggabungan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heteroglosia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novel (Bakhtin, 1981, p. 323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341" name="Google Shape;341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204537" y="465250"/>
            <a:ext cx="6121263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Harian</a:t>
            </a:r>
            <a:r>
              <a:rPr lang="en-US" sz="2800" dirty="0"/>
              <a:t> </a:t>
            </a:r>
            <a:r>
              <a:rPr lang="en-US" sz="2800" dirty="0" err="1"/>
              <a:t>Fiksi</a:t>
            </a:r>
            <a:endParaRPr sz="2800"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" name="Google Shape;340;p36"/>
          <p:cNvSpPr txBox="1">
            <a:spLocks/>
          </p:cNvSpPr>
          <p:nvPr/>
        </p:nvSpPr>
        <p:spPr>
          <a:xfrm>
            <a:off x="457200" y="1499500"/>
            <a:ext cx="8229600" cy="2627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Patrick Hand" panose="020B0604020202020204" charset="0"/>
              </a:rPr>
              <a:t>Buku</a:t>
            </a:r>
            <a:r>
              <a:rPr lang="en-US" sz="24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harian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itu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bentuk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terpotong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terputus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lengkap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Patrick H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Patrick Hand" panose="020B0604020202020204" charset="0"/>
              </a:rPr>
              <a:t>Struktur</a:t>
            </a:r>
            <a:r>
              <a:rPr lang="en-US" sz="24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naratif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kelihatannya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acak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kontinjen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menyiratkan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ilusi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“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alamiah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spontan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terstruktur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karenanya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“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alami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”,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memiliki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awal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Patrick Hand" panose="020B0604020202020204" charset="0"/>
              </a:rPr>
              <a:t>akhir</a:t>
            </a:r>
            <a:r>
              <a:rPr lang="en-US" sz="2400" dirty="0" smtClean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Patrick Hand" panose="020B0604020202020204" charset="0"/>
              </a:rPr>
              <a:t>tetapi</a:t>
            </a:r>
            <a:r>
              <a:rPr lang="en-US" sz="24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berpotensi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terfokus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peristiwa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insiden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Patrick Hand" panose="020B0604020202020204" charset="0"/>
              </a:rPr>
              <a:t>signifikan</a:t>
            </a:r>
            <a:endParaRPr lang="en-US" sz="2400" dirty="0" smtClean="0">
              <a:solidFill>
                <a:schemeClr val="tx1"/>
              </a:solidFill>
              <a:latin typeface="Patrick Han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Buku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harian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juga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bersifat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subjektif</a:t>
            </a:r>
            <a:r>
              <a:rPr lang="en-US" sz="2400" dirty="0" smtClean="0">
                <a:solidFill>
                  <a:schemeClr val="tx1"/>
                </a:solidFill>
                <a:latin typeface="Patrick Hand" panose="020B0604020202020204" charset="0"/>
              </a:rPr>
              <a:t>.</a:t>
            </a:r>
            <a:endParaRPr lang="en-US" sz="2400" dirty="0">
              <a:solidFill>
                <a:schemeClr val="tx1"/>
              </a:solidFill>
              <a:latin typeface="Patrick Han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41299" y="465250"/>
            <a:ext cx="5629009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 err="1"/>
              <a:t>Otoritas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Keaslian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Harian</a:t>
            </a:r>
            <a:r>
              <a:rPr lang="en-US" sz="2800" dirty="0"/>
              <a:t> </a:t>
            </a:r>
            <a:r>
              <a:rPr lang="en-US" sz="2800" dirty="0" err="1"/>
              <a:t>Fiksi</a:t>
            </a:r>
            <a:endParaRPr sz="2800"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41300" y="1499500"/>
            <a:ext cx="2683382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Novel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fiksi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,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fiktif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bertepatan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120127" y="1499499"/>
            <a:ext cx="3134089" cy="35611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keprihatinan</a:t>
            </a:r>
            <a:r>
              <a:rPr lang="en-US" dirty="0"/>
              <a:t> </a:t>
            </a:r>
            <a:r>
              <a:rPr lang="en-US" dirty="0" err="1"/>
              <a:t>tematis</a:t>
            </a:r>
            <a:r>
              <a:rPr lang="en-US" dirty="0"/>
              <a:t> yang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fiksi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materialitas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, </a:t>
            </a:r>
            <a:r>
              <a:rPr lang="en-US" dirty="0" err="1"/>
              <a:t>keaslian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(Prince, 1975, p. 479) </a:t>
            </a: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6449661" y="1499500"/>
            <a:ext cx="2429093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22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79400" y="465250"/>
            <a:ext cx="60464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 err="1"/>
              <a:t>Narator</a:t>
            </a:r>
            <a:r>
              <a:rPr lang="en-US" sz="3200" dirty="0"/>
              <a:t>, </a:t>
            </a:r>
            <a:r>
              <a:rPr lang="en-US" sz="3200" dirty="0" err="1"/>
              <a:t>Narasi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Pembaca</a:t>
            </a:r>
            <a:r>
              <a:rPr lang="en-US" sz="3200" dirty="0"/>
              <a:t> yang </a:t>
            </a:r>
            <a:r>
              <a:rPr lang="en-US" sz="3200" dirty="0" err="1"/>
              <a:t>disiratkan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Harian</a:t>
            </a:r>
            <a:r>
              <a:rPr lang="en-US" sz="3200" dirty="0"/>
              <a:t> </a:t>
            </a:r>
            <a:r>
              <a:rPr lang="en-US" sz="3200" dirty="0" err="1"/>
              <a:t>Fiksi</a:t>
            </a:r>
            <a:endParaRPr sz="3200"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" name="Google Shape;340;p36"/>
          <p:cNvSpPr txBox="1">
            <a:spLocks noGrp="1"/>
          </p:cNvSpPr>
          <p:nvPr>
            <p:ph type="body" idx="1"/>
          </p:nvPr>
        </p:nvSpPr>
        <p:spPr>
          <a:xfrm>
            <a:off x="457200" y="1499500"/>
            <a:ext cx="8229600" cy="1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harian</a:t>
            </a:r>
            <a:r>
              <a:rPr lang="en-US" sz="2000" dirty="0"/>
              <a:t> </a:t>
            </a:r>
            <a:r>
              <a:rPr lang="en-US" sz="2000" dirty="0" err="1"/>
              <a:t>fiktif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mengklaim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kali </a:t>
            </a:r>
            <a:r>
              <a:rPr lang="en-US" sz="2000" dirty="0" err="1"/>
              <a:t>memikirkan</a:t>
            </a:r>
            <a:r>
              <a:rPr lang="en-US" sz="2000" dirty="0"/>
              <a:t> </a:t>
            </a:r>
            <a:r>
              <a:rPr lang="en-US" sz="2000" dirty="0" err="1"/>
              <a:t>pembaca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pikirannya</a:t>
            </a:r>
            <a:r>
              <a:rPr lang="en-US" sz="2000" dirty="0"/>
              <a:t>.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ttp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orang lain </a:t>
            </a:r>
            <a:r>
              <a:rPr lang="en-US" sz="2000" dirty="0" err="1"/>
              <a:t>yg</a:t>
            </a:r>
            <a:r>
              <a:rPr lang="en-US" sz="2000" dirty="0"/>
              <a:t> di </a:t>
            </a:r>
            <a:r>
              <a:rPr lang="en-US" sz="2000" dirty="0" err="1"/>
              <a:t>pikirannya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ikut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dibahas</a:t>
            </a:r>
            <a:r>
              <a:rPr lang="en-US" sz="2000" dirty="0"/>
              <a:t> di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hariannya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.</a:t>
            </a:r>
          </a:p>
          <a:p>
            <a:pPr marL="88900" indent="0" algn="just">
              <a:buNone/>
            </a:pP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2225221" y="2876600"/>
            <a:ext cx="4693557" cy="2082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Mempengaruhi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pembaca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bahwasannya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pemikiran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disampaikan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penulis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novel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benar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adanya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serta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memperjelas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maksud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penulis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akan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bacaan</a:t>
            </a:r>
            <a:endParaRPr lang="en-US" sz="2000" dirty="0">
              <a:solidFill>
                <a:schemeClr val="tx1"/>
              </a:solidFill>
              <a:latin typeface="Patrick Hand" panose="020B0604020202020204" charset="0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>
            <a:off x="935342" y="2994488"/>
            <a:ext cx="1109846" cy="1074944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273971" y="2093909"/>
            <a:ext cx="5925900" cy="9424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 smtClean="0">
                <a:solidFill>
                  <a:schemeClr val="accent5"/>
                </a:solidFill>
              </a:rPr>
              <a:t>Kesimpulan</a:t>
            </a:r>
            <a:endParaRPr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340;p36"/>
          <p:cNvSpPr txBox="1">
            <a:spLocks/>
          </p:cNvSpPr>
          <p:nvPr/>
        </p:nvSpPr>
        <p:spPr>
          <a:xfrm>
            <a:off x="457200" y="355600"/>
            <a:ext cx="8229600" cy="4394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Genre-genre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wacana-wacana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ekstraliter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dimasukkan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membentuk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konstruksi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tekstual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representasi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subjektivitas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memungkinkan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dimasukkannya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berbagai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wacana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sudut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pandang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ideologis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sosial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serta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pembangunan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posisi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subjek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pembaca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tersirat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aktif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Genre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harian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epistolary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penting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konstruksi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subjektivitas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tekstual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diskursif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Saya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telah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memfokuskan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beberapa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fitur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naratif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khusus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genre-genre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narasi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diinterpolasi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posisi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ambigu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narasi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posisi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berbeda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diimplikasikan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oleh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genre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narasi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pembaca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tersirat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fungsinya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memprioritaskan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perhatian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representasi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keaslian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narasi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novel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dibahas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Novel-novel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dibahas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secara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refleksif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mempelopori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teks-teks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wacana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melaluinya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mereka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dibangun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konstruksi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teks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diskursif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Patrick Hand" panose="020B0604020202020204" charset="0"/>
              </a:rPr>
              <a:t>subjek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, di 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mana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fokusnya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representasi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wacana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ekstra-literer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genre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historiografi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referensi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khusus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metafiksi</a:t>
            </a:r>
            <a:r>
              <a:rPr lang="en-US" sz="20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atrick Hand" panose="020B0604020202020204" charset="0"/>
              </a:rPr>
              <a:t>historiografi</a:t>
            </a:r>
            <a:r>
              <a:rPr lang="en-US" sz="2000" dirty="0" smtClean="0">
                <a:solidFill>
                  <a:schemeClr val="tx1"/>
                </a:solidFill>
                <a:latin typeface="Patrick Hand" panose="020B0604020202020204" charset="0"/>
              </a:rPr>
              <a:t>.</a:t>
            </a:r>
            <a:endParaRPr lang="en-US" sz="2000" dirty="0">
              <a:solidFill>
                <a:schemeClr val="tx1"/>
              </a:solidFill>
              <a:latin typeface="Patrick Hand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ctrTitle" idx="4294967295"/>
          </p:nvPr>
        </p:nvSpPr>
        <p:spPr>
          <a:xfrm>
            <a:off x="834550" y="970241"/>
            <a:ext cx="2843990" cy="23086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/>
              <a:t>Thank</a:t>
            </a:r>
            <a:br>
              <a:rPr lang="en-US" sz="9600" dirty="0" smtClean="0"/>
            </a:br>
            <a:r>
              <a:rPr lang="en-US" sz="9600" dirty="0" smtClean="0"/>
              <a:t>You</a:t>
            </a:r>
            <a:endParaRPr sz="9600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294967295"/>
          </p:nvPr>
        </p:nvSpPr>
        <p:spPr>
          <a:xfrm>
            <a:off x="834550" y="3261499"/>
            <a:ext cx="4743300" cy="91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For your Attention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감사합니다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j-lt"/>
              </a:rPr>
              <a:t>^</a:t>
            </a:r>
            <a:r>
              <a:rPr lang="ko-KR" altLang="en-US" sz="2400" dirty="0" smtClean="0">
                <a:latin typeface="+mj-lt"/>
              </a:rPr>
              <a:t>ㅂ</a:t>
            </a:r>
            <a:r>
              <a:rPr lang="en-US" altLang="ko-KR" sz="2400" dirty="0" smtClean="0">
                <a:latin typeface="+mj-lt"/>
              </a:rPr>
              <a:t>^</a:t>
            </a:r>
            <a:endParaRPr lang="en-US" sz="2400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19"/>
          <p:cNvSpPr/>
          <p:nvPr/>
        </p:nvSpPr>
        <p:spPr>
          <a:xfrm>
            <a:off x="6551599" y="761570"/>
            <a:ext cx="1967917" cy="199411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 rot="1473077">
            <a:off x="4762315" y="1757239"/>
            <a:ext cx="1150579" cy="112073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170983" y="571002"/>
            <a:ext cx="503744" cy="48951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 rot="2486961">
            <a:off x="5847049" y="2792063"/>
            <a:ext cx="358396" cy="34826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457200" y="465250"/>
            <a:ext cx="4805835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Introduce our member’s name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701260" y="2274297"/>
            <a:ext cx="3929700" cy="186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Sheva</a:t>
            </a:r>
            <a:r>
              <a:rPr lang="en-US" sz="1600" dirty="0"/>
              <a:t> Alana </a:t>
            </a:r>
            <a:r>
              <a:rPr lang="en-US" sz="1600" dirty="0" err="1"/>
              <a:t>Brilianty</a:t>
            </a:r>
            <a:r>
              <a:rPr lang="en-US" sz="1600" dirty="0"/>
              <a:t> (</a:t>
            </a:r>
            <a:r>
              <a:rPr lang="en-US" sz="1600" dirty="0" smtClean="0"/>
              <a:t>071911633012)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Venina</a:t>
            </a:r>
            <a:r>
              <a:rPr lang="en-US" sz="1600" dirty="0" smtClean="0"/>
              <a:t> </a:t>
            </a:r>
            <a:r>
              <a:rPr lang="en-US" sz="1600" dirty="0" err="1"/>
              <a:t>Bayu</a:t>
            </a:r>
            <a:r>
              <a:rPr lang="en-US" sz="1600" dirty="0"/>
              <a:t> </a:t>
            </a:r>
            <a:r>
              <a:rPr lang="en-US" sz="1600" dirty="0" err="1"/>
              <a:t>Ruthantien</a:t>
            </a:r>
            <a:r>
              <a:rPr lang="en-US" sz="1600" dirty="0"/>
              <a:t> (</a:t>
            </a:r>
            <a:r>
              <a:rPr lang="en-US" sz="1600" dirty="0" smtClean="0"/>
              <a:t>071911633013)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Zabania</a:t>
            </a:r>
            <a:r>
              <a:rPr lang="en-US" sz="1600" dirty="0" smtClean="0"/>
              <a:t> </a:t>
            </a:r>
            <a:r>
              <a:rPr lang="en-US" sz="1600" dirty="0" err="1"/>
              <a:t>Az</a:t>
            </a:r>
            <a:r>
              <a:rPr lang="en-US" sz="1600" dirty="0"/>
              <a:t> Zahra </a:t>
            </a:r>
            <a:r>
              <a:rPr lang="en-US" sz="1600" dirty="0" err="1"/>
              <a:t>Kusumayuri</a:t>
            </a:r>
            <a:r>
              <a:rPr lang="en-US" sz="1600" dirty="0"/>
              <a:t> (</a:t>
            </a:r>
            <a:r>
              <a:rPr lang="en-US" sz="1600" dirty="0" smtClean="0"/>
              <a:t>071911633014)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Mutiara</a:t>
            </a:r>
            <a:r>
              <a:rPr lang="en-US" sz="1600" dirty="0" smtClean="0"/>
              <a:t> </a:t>
            </a:r>
            <a:r>
              <a:rPr lang="en-US" sz="1600" dirty="0" err="1"/>
              <a:t>Madini</a:t>
            </a:r>
            <a:r>
              <a:rPr lang="en-US" sz="1600" dirty="0"/>
              <a:t> </a:t>
            </a:r>
            <a:r>
              <a:rPr lang="en-US" sz="1600" dirty="0" err="1"/>
              <a:t>Rasyida</a:t>
            </a:r>
            <a:r>
              <a:rPr lang="en-US" sz="1600" dirty="0"/>
              <a:t> (</a:t>
            </a:r>
            <a:r>
              <a:rPr lang="en-US" sz="1600" dirty="0" smtClean="0"/>
              <a:t>071911633016)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Aisyah</a:t>
            </a:r>
            <a:r>
              <a:rPr lang="en-US" sz="1600" dirty="0" smtClean="0"/>
              <a:t> </a:t>
            </a:r>
            <a:r>
              <a:rPr lang="en-US" sz="1600" dirty="0"/>
              <a:t>Audira Ilmi (071911633017)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457200" y="2274297"/>
            <a:ext cx="3929700" cy="186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Putri</a:t>
            </a:r>
            <a:r>
              <a:rPr lang="en-US" sz="1600" dirty="0"/>
              <a:t> </a:t>
            </a:r>
            <a:r>
              <a:rPr lang="en-US" sz="1600" dirty="0" err="1"/>
              <a:t>Fajar</a:t>
            </a:r>
            <a:r>
              <a:rPr lang="en-US" sz="1600" dirty="0"/>
              <a:t> </a:t>
            </a:r>
            <a:r>
              <a:rPr lang="en-US" sz="1600" dirty="0" err="1"/>
              <a:t>Ayu</a:t>
            </a:r>
            <a:r>
              <a:rPr lang="en-US" sz="1600" dirty="0"/>
              <a:t> </a:t>
            </a:r>
            <a:r>
              <a:rPr lang="en-US" sz="1600" dirty="0" err="1"/>
              <a:t>Hendrayani</a:t>
            </a:r>
            <a:r>
              <a:rPr lang="en-US" sz="1600" dirty="0"/>
              <a:t> (</a:t>
            </a:r>
            <a:r>
              <a:rPr lang="en-US" sz="1600" dirty="0" smtClean="0"/>
              <a:t>071911633002)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Lailatul</a:t>
            </a:r>
            <a:r>
              <a:rPr lang="en-US" sz="1600" dirty="0" smtClean="0"/>
              <a:t> </a:t>
            </a:r>
            <a:r>
              <a:rPr lang="en-US" sz="1600" dirty="0" err="1"/>
              <a:t>Khusniah</a:t>
            </a:r>
            <a:r>
              <a:rPr lang="en-US" sz="1600" dirty="0"/>
              <a:t> (</a:t>
            </a:r>
            <a:r>
              <a:rPr lang="en-US" sz="1600" dirty="0" smtClean="0"/>
              <a:t>071911633004)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Indah </a:t>
            </a:r>
            <a:r>
              <a:rPr lang="en-US" sz="1600" dirty="0"/>
              <a:t>Lestari (</a:t>
            </a:r>
            <a:r>
              <a:rPr lang="en-US" sz="1600" dirty="0" smtClean="0"/>
              <a:t>071911633007)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Risna</a:t>
            </a:r>
            <a:r>
              <a:rPr lang="en-US" sz="1600" dirty="0" smtClean="0"/>
              <a:t> </a:t>
            </a:r>
            <a:r>
              <a:rPr lang="en-US" sz="1600" dirty="0" err="1"/>
              <a:t>Yulianti</a:t>
            </a:r>
            <a:r>
              <a:rPr lang="en-US" sz="1600" dirty="0"/>
              <a:t> (</a:t>
            </a:r>
            <a:r>
              <a:rPr lang="en-US" sz="1600" dirty="0" smtClean="0"/>
              <a:t>071911633008)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Zelin</a:t>
            </a:r>
            <a:r>
              <a:rPr lang="en-US" sz="1600" dirty="0" smtClean="0"/>
              <a:t> </a:t>
            </a:r>
            <a:r>
              <a:rPr lang="en-US" sz="1600" dirty="0" err="1"/>
              <a:t>Zuraida</a:t>
            </a:r>
            <a:r>
              <a:rPr lang="en-US" sz="1600" dirty="0"/>
              <a:t> (071911633010)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152400" y="465250"/>
            <a:ext cx="52959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/>
              <a:t>Mikhail Mikhailovich Bakhtin (1895-1975)</a:t>
            </a:r>
            <a:endParaRPr sz="2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499499"/>
            <a:ext cx="8229600" cy="3250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filsuf</a:t>
            </a:r>
            <a:r>
              <a:rPr lang="en-US" sz="2000" dirty="0"/>
              <a:t> </a:t>
            </a:r>
            <a:r>
              <a:rPr lang="en-US" sz="2000" dirty="0" err="1"/>
              <a:t>asal</a:t>
            </a:r>
            <a:r>
              <a:rPr lang="en-US" sz="2000" dirty="0"/>
              <a:t> </a:t>
            </a:r>
            <a:r>
              <a:rPr lang="en-US" sz="2000" dirty="0" err="1" smtClean="0"/>
              <a:t>Rusia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/>
              <a:t>Memperkenalkan</a:t>
            </a:r>
            <a:r>
              <a:rPr lang="en-US" sz="2000" dirty="0" smtClean="0"/>
              <a:t> </a:t>
            </a:r>
            <a:r>
              <a:rPr lang="en-US" sz="2000" dirty="0" err="1"/>
              <a:t>suatu</a:t>
            </a:r>
            <a:r>
              <a:rPr lang="en-US" sz="2000" dirty="0"/>
              <a:t> genre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bernama</a:t>
            </a:r>
            <a:r>
              <a:rPr lang="en-US" sz="2000" dirty="0"/>
              <a:t> ‘</a:t>
            </a:r>
            <a:r>
              <a:rPr lang="en-US" sz="2000" dirty="0" err="1"/>
              <a:t>extraliterary</a:t>
            </a:r>
            <a:r>
              <a:rPr lang="en-US" sz="2000" dirty="0"/>
              <a:t> genres’, yang </a:t>
            </a:r>
            <a:r>
              <a:rPr lang="en-US" sz="2000" dirty="0" err="1"/>
              <a:t>berfokus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kontruksi</a:t>
            </a:r>
            <a:r>
              <a:rPr lang="en-US" sz="2000" dirty="0"/>
              <a:t> </a:t>
            </a:r>
            <a:r>
              <a:rPr lang="en-US" sz="2000" dirty="0" err="1"/>
              <a:t>tekstual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subjektivitas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b="1" dirty="0" err="1"/>
              <a:t>heteroglossia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polifoni</a:t>
            </a:r>
            <a:r>
              <a:rPr lang="en-US" sz="2000" b="1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karya-karya</a:t>
            </a:r>
            <a:r>
              <a:rPr lang="en-US" sz="2000" dirty="0"/>
              <a:t> </a:t>
            </a:r>
            <a:r>
              <a:rPr lang="en-US" sz="2000" dirty="0" smtClean="0"/>
              <a:t>novel.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Genre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karya</a:t>
            </a:r>
            <a:r>
              <a:rPr lang="en-US" sz="2000" dirty="0"/>
              <a:t> </a:t>
            </a:r>
            <a:r>
              <a:rPr lang="en-US" sz="2000" dirty="0" smtClean="0"/>
              <a:t>novel.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/>
              <a:t>Istilah</a:t>
            </a:r>
            <a:r>
              <a:rPr lang="en-US" sz="2000" dirty="0" smtClean="0"/>
              <a:t> </a:t>
            </a:r>
            <a:r>
              <a:rPr lang="en-US" sz="2000" dirty="0"/>
              <a:t>‘</a:t>
            </a:r>
            <a:r>
              <a:rPr lang="en-US" sz="2000" dirty="0" err="1"/>
              <a:t>heteroglottic</a:t>
            </a:r>
            <a:r>
              <a:rPr lang="en-US" sz="2000" dirty="0"/>
              <a:t>’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Bakhtin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penataan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beragam</a:t>
            </a:r>
            <a:r>
              <a:rPr lang="en-US" sz="2000" dirty="0"/>
              <a:t> </a:t>
            </a:r>
            <a:r>
              <a:rPr lang="en-US" sz="2000" dirty="0" err="1"/>
              <a:t>wacana</a:t>
            </a:r>
            <a:r>
              <a:rPr lang="en-US" sz="2000" dirty="0"/>
              <a:t> </a:t>
            </a:r>
            <a:r>
              <a:rPr lang="en-US" sz="2000" dirty="0" err="1"/>
              <a:t>pandangan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idiom yang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/>
              <a:t>sosio-ideologis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41300" y="465250"/>
            <a:ext cx="4953000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Genre Ekstraliterer</a:t>
            </a:r>
            <a:endParaRPr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41300" y="1499500"/>
            <a:ext cx="2520300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genre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novel,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memperjelas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3011703" y="1499500"/>
            <a:ext cx="2858606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diskursif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novel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mempresentasikannya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6176251" y="1499500"/>
            <a:ext cx="2702503" cy="31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kata lain, para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novel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ideologis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kekhasan</a:t>
            </a:r>
            <a:r>
              <a:rPr lang="en-US" dirty="0" smtClean="0"/>
              <a:t> linguistic </a:t>
            </a:r>
            <a:r>
              <a:rPr lang="en-US" dirty="0" err="1" smtClean="0"/>
              <a:t>masing-masing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140;p21"/>
          <p:cNvSpPr txBox="1">
            <a:spLocks/>
          </p:cNvSpPr>
          <p:nvPr/>
        </p:nvSpPr>
        <p:spPr>
          <a:xfrm>
            <a:off x="635000" y="584199"/>
            <a:ext cx="4013200" cy="16637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Terdapat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implikasi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utama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diungkapkan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Bakhtin: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  <a:latin typeface="Patrick Hand" panose="020B0604020202020204" charset="0"/>
              </a:rPr>
              <a:t>Inheren</a:t>
            </a:r>
            <a:r>
              <a:rPr lang="en-US" sz="2400" b="1" dirty="0" smtClean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Patrick Hand" panose="020B0604020202020204" charset="0"/>
              </a:rPr>
              <a:t>Heteroglottik</a:t>
            </a:r>
            <a:endParaRPr lang="en-US" sz="2400" dirty="0" smtClean="0">
              <a:solidFill>
                <a:schemeClr val="bg1"/>
              </a:solidFill>
              <a:latin typeface="Patrick Hand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bg1"/>
                </a:solidFill>
                <a:latin typeface="Patrick Hand" panose="020B0604020202020204" charset="0"/>
              </a:rPr>
              <a:t>Subjektivitas</a:t>
            </a:r>
            <a:r>
              <a:rPr lang="en-US" sz="2400" b="1" dirty="0" smtClean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Patrick Hand" panose="020B0604020202020204" charset="0"/>
              </a:rPr>
              <a:t>Heteroglossia</a:t>
            </a:r>
            <a:endParaRPr lang="en-US" sz="2000" dirty="0">
              <a:solidFill>
                <a:schemeClr val="bg1"/>
              </a:solidFill>
              <a:latin typeface="Patrick Hand" panose="020B0604020202020204" charset="0"/>
            </a:endParaRPr>
          </a:p>
        </p:txBody>
      </p:sp>
      <p:sp>
        <p:nvSpPr>
          <p:cNvPr id="12" name="Google Shape;140;p21"/>
          <p:cNvSpPr txBox="1">
            <a:spLocks/>
          </p:cNvSpPr>
          <p:nvPr/>
        </p:nvSpPr>
        <p:spPr>
          <a:xfrm>
            <a:off x="1876584" y="2628950"/>
            <a:ext cx="6477000" cy="1892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Mengkaji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naratif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utama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: </a:t>
            </a:r>
          </a:p>
          <a:p>
            <a:pPr marL="514350" indent="-514350" algn="just">
              <a:buAutoNum type="arabicParenBoth"/>
            </a:pP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Narasi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mencampur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wacana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sastra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wacana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ekstra-literer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berasal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media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massa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budaya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populer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penulisan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nonliter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lainnya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;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</a:p>
          <a:p>
            <a:pPr marL="514350" indent="-514350" algn="just">
              <a:buAutoNum type="arabicParenBoth"/>
            </a:pP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Genre diary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epistolary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novel.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44305" y="465250"/>
            <a:ext cx="6081495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Genre </a:t>
            </a:r>
            <a:r>
              <a:rPr lang="en-US" dirty="0" err="1"/>
              <a:t>Extraliterer</a:t>
            </a:r>
            <a:r>
              <a:rPr lang="en-US" dirty="0"/>
              <a:t> yang </a:t>
            </a:r>
            <a:r>
              <a:rPr lang="en-US" dirty="0" err="1"/>
              <a:t>Tergabung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40;p36"/>
          <p:cNvSpPr txBox="1">
            <a:spLocks noGrp="1"/>
          </p:cNvSpPr>
          <p:nvPr>
            <p:ph type="body" idx="1"/>
          </p:nvPr>
        </p:nvSpPr>
        <p:spPr>
          <a:xfrm>
            <a:off x="457200" y="1499500"/>
            <a:ext cx="8229600" cy="34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pengaplikasian</a:t>
            </a:r>
            <a:r>
              <a:rPr lang="en-US" sz="1600" dirty="0"/>
              <a:t> genre </a:t>
            </a:r>
            <a:r>
              <a:rPr lang="en-US" sz="1600" dirty="0" err="1"/>
              <a:t>ekstraliter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novel-novel yang </a:t>
            </a:r>
            <a:r>
              <a:rPr lang="en-US" sz="1600" dirty="0" err="1"/>
              <a:t>ada</a:t>
            </a:r>
            <a:r>
              <a:rPr lang="en-US" sz="1600" dirty="0"/>
              <a:t>, Bakhtin </a:t>
            </a:r>
            <a:r>
              <a:rPr lang="en-US" sz="1600" dirty="0" err="1"/>
              <a:t>mengungkapkan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, </a:t>
            </a:r>
            <a:r>
              <a:rPr lang="en-US" sz="1600" dirty="0" err="1"/>
              <a:t>yakni</a:t>
            </a:r>
            <a:r>
              <a:rPr lang="en-US" sz="1600" dirty="0"/>
              <a:t>:</a:t>
            </a:r>
          </a:p>
          <a:p>
            <a:pPr marL="0" lvl="0" indent="0">
              <a:buNone/>
            </a:pPr>
            <a:r>
              <a:rPr lang="en-US" sz="1600" b="1" dirty="0"/>
              <a:t>1. </a:t>
            </a:r>
            <a:r>
              <a:rPr lang="en-US" sz="1600" b="1" dirty="0" err="1"/>
              <a:t>Dimasukan</a:t>
            </a:r>
            <a:r>
              <a:rPr lang="en-US" sz="1600" b="1" dirty="0"/>
              <a:t> </a:t>
            </a:r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komponen</a:t>
            </a:r>
            <a:r>
              <a:rPr lang="en-US" sz="1600" b="1" dirty="0"/>
              <a:t> </a:t>
            </a:r>
            <a:r>
              <a:rPr lang="en-US" sz="1600" b="1" dirty="0" err="1"/>
              <a:t>struktural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</a:t>
            </a:r>
            <a:r>
              <a:rPr lang="en-US" sz="1600" b="1" dirty="0" err="1"/>
              <a:t>teks</a:t>
            </a:r>
            <a:r>
              <a:rPr lang="en-US" sz="1600" b="1" dirty="0"/>
              <a:t>.</a:t>
            </a:r>
          </a:p>
          <a:p>
            <a:pPr marL="517525" lvl="0" indent="-285750">
              <a:buFont typeface="Wingdings" panose="05000000000000000000" pitchFamily="2" charset="2"/>
              <a:buChar char="ü"/>
            </a:pPr>
            <a:r>
              <a:rPr lang="en-US" sz="1600" dirty="0"/>
              <a:t>Item Surat </a:t>
            </a:r>
            <a:r>
              <a:rPr lang="en-US" sz="1600" dirty="0" err="1"/>
              <a:t>Kabar</a:t>
            </a:r>
            <a:r>
              <a:rPr lang="en-US" sz="1600" dirty="0"/>
              <a:t>: The House that was Eureka (Wheatley, 1985); The Blooding (Wheatley, 1987/1989</a:t>
            </a:r>
            <a:r>
              <a:rPr lang="en-US" sz="1600" dirty="0" smtClean="0"/>
              <a:t>).</a:t>
            </a:r>
          </a:p>
          <a:p>
            <a:pPr marL="517525" lvl="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Surat</a:t>
            </a:r>
            <a:r>
              <a:rPr lang="en-US" sz="1600" dirty="0"/>
              <a:t>: Dear Nobody (Doherty, </a:t>
            </a:r>
            <a:r>
              <a:rPr lang="en-US" sz="1600" dirty="0" smtClean="0"/>
              <a:t>1991)</a:t>
            </a:r>
          </a:p>
          <a:p>
            <a:pPr marL="517525" lvl="0" indent="-285750">
              <a:buFont typeface="Wingdings" panose="05000000000000000000" pitchFamily="2" charset="2"/>
              <a:buChar char="ü"/>
            </a:pPr>
            <a:r>
              <a:rPr lang="en-US" sz="1600" dirty="0" err="1" smtClean="0"/>
              <a:t>Entri</a:t>
            </a:r>
            <a:r>
              <a:rPr lang="en-US" sz="1600" dirty="0" smtClean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Harian</a:t>
            </a:r>
            <a:r>
              <a:rPr lang="en-US" sz="1600" dirty="0"/>
              <a:t>: </a:t>
            </a:r>
            <a:r>
              <a:rPr lang="en-US" sz="1600" dirty="0" err="1"/>
              <a:t>Mandragora</a:t>
            </a:r>
            <a:r>
              <a:rPr lang="en-US" sz="1600" dirty="0"/>
              <a:t> (</a:t>
            </a:r>
            <a:r>
              <a:rPr lang="en-US" sz="1600" dirty="0" err="1"/>
              <a:t>McRobbie</a:t>
            </a:r>
            <a:r>
              <a:rPr lang="en-US" sz="1600" dirty="0"/>
              <a:t>, </a:t>
            </a:r>
            <a:r>
              <a:rPr lang="en-US" sz="1600" dirty="0" smtClean="0"/>
              <a:t>1991)</a:t>
            </a:r>
          </a:p>
          <a:p>
            <a:pPr marL="517525" lvl="0" indent="-285750">
              <a:buFont typeface="Wingdings" panose="05000000000000000000" pitchFamily="2" charset="2"/>
              <a:buChar char="ü"/>
            </a:pPr>
            <a:r>
              <a:rPr lang="en-US" sz="1600" dirty="0" err="1" smtClean="0"/>
              <a:t>Wawancara</a:t>
            </a:r>
            <a:r>
              <a:rPr lang="en-US" sz="1600" dirty="0" smtClean="0"/>
              <a:t>/</a:t>
            </a:r>
            <a:r>
              <a:rPr lang="en-US" sz="1600" dirty="0" err="1" smtClean="0"/>
              <a:t>Pengakuan</a:t>
            </a:r>
            <a:r>
              <a:rPr lang="en-US" sz="1600" dirty="0"/>
              <a:t>: I am the Cheese (Cormier, 1977/1991</a:t>
            </a:r>
            <a:r>
              <a:rPr lang="en-US" sz="1600" dirty="0" smtClean="0"/>
              <a:t>).</a:t>
            </a:r>
          </a:p>
          <a:p>
            <a:pPr marL="517525" lvl="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Genre </a:t>
            </a:r>
            <a:r>
              <a:rPr lang="en-US" sz="1600" dirty="0" err="1"/>
              <a:t>campuran</a:t>
            </a:r>
            <a:r>
              <a:rPr lang="en-US" sz="1600" dirty="0"/>
              <a:t> — item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kabar</a:t>
            </a:r>
            <a:r>
              <a:rPr lang="en-US" sz="1600" dirty="0"/>
              <a:t>, </a:t>
            </a:r>
            <a:r>
              <a:rPr lang="en-US" sz="1600" dirty="0" err="1"/>
              <a:t>surat</a:t>
            </a:r>
            <a:r>
              <a:rPr lang="en-US" sz="1600" dirty="0"/>
              <a:t>, </a:t>
            </a:r>
            <a:r>
              <a:rPr lang="en-US" sz="1600" dirty="0" err="1"/>
              <a:t>entri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harian</a:t>
            </a:r>
            <a:r>
              <a:rPr lang="en-US" sz="1600" dirty="0"/>
              <a:t>, </a:t>
            </a:r>
            <a:r>
              <a:rPr lang="en-US" sz="1600" dirty="0" err="1"/>
              <a:t>historis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legal</a:t>
            </a:r>
            <a:br>
              <a:rPr lang="en-US" sz="1600" dirty="0"/>
            </a:b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wacana</a:t>
            </a:r>
            <a:r>
              <a:rPr lang="en-US" sz="1600" dirty="0"/>
              <a:t> </a:t>
            </a:r>
            <a:r>
              <a:rPr lang="en-US" sz="1600" dirty="0" err="1"/>
              <a:t>ekstraliter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: Backtrack (Hunt, 1986),</a:t>
            </a:r>
            <a:br>
              <a:rPr lang="en-US" sz="1600" dirty="0"/>
            </a:br>
            <a:r>
              <a:rPr lang="en-US" sz="1600" dirty="0" err="1"/>
              <a:t>Breaktime</a:t>
            </a:r>
            <a:r>
              <a:rPr lang="en-US" sz="1600" dirty="0"/>
              <a:t> (Chambers, 1978), Dance on my Grave (Chambers, 1982), Strange Objects (Crew, 1990/1991).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340;p36"/>
          <p:cNvSpPr txBox="1">
            <a:spLocks/>
          </p:cNvSpPr>
          <p:nvPr/>
        </p:nvSpPr>
        <p:spPr>
          <a:xfrm>
            <a:off x="457200" y="1499500"/>
            <a:ext cx="8229600" cy="22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2.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Dimasukan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sebagai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prinsip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pengorganisasian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yang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secara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langsung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menentukan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dan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mengatur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atrick Hand" panose="020B0604020202020204" charset="0"/>
              </a:rPr>
              <a:t>struktur</a:t>
            </a:r>
            <a:r>
              <a:rPr lang="en-US" sz="2400" b="1" dirty="0">
                <a:solidFill>
                  <a:schemeClr val="bg1"/>
                </a:solidFill>
                <a:latin typeface="Patrick Hand" panose="020B0604020202020204" charset="0"/>
              </a:rPr>
              <a:t> novel.</a:t>
            </a:r>
          </a:p>
          <a:p>
            <a:pPr marL="574675" lvl="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Buku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Harian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: Eleanor, Elizabeth (Gleeson, 1984</a:t>
            </a:r>
            <a:r>
              <a:rPr lang="en-US" sz="2400" dirty="0" smtClean="0">
                <a:solidFill>
                  <a:schemeClr val="bg1"/>
                </a:solidFill>
                <a:latin typeface="Patrick Hand" panose="020B0604020202020204" charset="0"/>
              </a:rPr>
              <a:t>).</a:t>
            </a:r>
          </a:p>
          <a:p>
            <a:pPr marL="574675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Patrick Hand" panose="020B0604020202020204" charset="0"/>
              </a:rPr>
              <a:t>Surat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Buku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harian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Pengakuan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: The Toll Bridge (Chambers, 1992), Came Back to Show You I could Fly (Klein, 1989</a:t>
            </a:r>
            <a:r>
              <a:rPr lang="en-US" sz="2400" dirty="0" smtClean="0">
                <a:solidFill>
                  <a:schemeClr val="bg1"/>
                </a:solidFill>
                <a:latin typeface="Patrick Hand" panose="020B0604020202020204" charset="0"/>
              </a:rPr>
              <a:t>).</a:t>
            </a:r>
          </a:p>
          <a:p>
            <a:pPr marL="574675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Patrick Hand" panose="020B0604020202020204" charset="0"/>
              </a:rPr>
              <a:t>Surat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Pribadi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: Dodger (Gleeson, 1990)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08283" y="465250"/>
            <a:ext cx="6112043" cy="75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 err="1"/>
              <a:t>Heteroglossia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Poli</a:t>
            </a:r>
            <a:r>
              <a:rPr lang="en-US" sz="2800" dirty="0"/>
              <a:t> </a:t>
            </a:r>
            <a:r>
              <a:rPr lang="en-US" sz="2800" dirty="0" err="1"/>
              <a:t>Fokalisasi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Backtrack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47" name="Google Shape;347;p37"/>
          <p:cNvSpPr txBox="1">
            <a:spLocks noGrp="1"/>
          </p:cNvSpPr>
          <p:nvPr>
            <p:ph type="body" idx="1"/>
          </p:nvPr>
        </p:nvSpPr>
        <p:spPr>
          <a:xfrm>
            <a:off x="457200" y="1499499"/>
            <a:ext cx="8229600" cy="1942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Peter Hunt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wacana</a:t>
            </a:r>
            <a:r>
              <a:rPr lang="en-US" sz="2000" dirty="0"/>
              <a:t> </a:t>
            </a:r>
            <a:r>
              <a:rPr lang="en-US" sz="2000" dirty="0" err="1"/>
              <a:t>ekstraliter</a:t>
            </a:r>
            <a:r>
              <a:rPr lang="en-US" sz="2000" dirty="0"/>
              <a:t> di Backtrack (1986)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refleksif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wacana</a:t>
            </a:r>
            <a:r>
              <a:rPr lang="en-US" sz="2000" dirty="0"/>
              <a:t> </a:t>
            </a:r>
            <a:r>
              <a:rPr lang="en-US" sz="2000" dirty="0" err="1"/>
              <a:t>ektraliter</a:t>
            </a:r>
            <a:r>
              <a:rPr lang="en-US" sz="2000" dirty="0"/>
              <a:t>, mode </a:t>
            </a:r>
            <a:r>
              <a:rPr lang="en-US" sz="2000" dirty="0" err="1"/>
              <a:t>narasi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strategi</a:t>
            </a:r>
            <a:r>
              <a:rPr lang="en-US" sz="2000" dirty="0"/>
              <a:t> </a:t>
            </a:r>
            <a:r>
              <a:rPr lang="en-US" sz="2000" dirty="0" err="1"/>
              <a:t>fokalisasi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mengeksplorasi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bermain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gagasan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keakuratan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keaslian</a:t>
            </a:r>
            <a:r>
              <a:rPr lang="en-US" sz="2000" dirty="0"/>
              <a:t> </a:t>
            </a:r>
            <a:r>
              <a:rPr lang="en-US" sz="2000" dirty="0" err="1"/>
              <a:t>historis</a:t>
            </a:r>
            <a:r>
              <a:rPr lang="en-US" sz="2000" dirty="0"/>
              <a:t>.</a:t>
            </a:r>
          </a:p>
        </p:txBody>
      </p:sp>
      <p:sp>
        <p:nvSpPr>
          <p:cNvPr id="349" name="Google Shape;349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Hexagon 1"/>
          <p:cNvSpPr/>
          <p:nvPr/>
        </p:nvSpPr>
        <p:spPr>
          <a:xfrm>
            <a:off x="2970054" y="3724149"/>
            <a:ext cx="3203891" cy="1037766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800" dirty="0">
                <a:solidFill>
                  <a:schemeClr val="tx1"/>
                </a:solidFill>
                <a:latin typeface="Patrick Hand" panose="020B0604020202020204" charset="0"/>
              </a:rPr>
              <a:t>Subjektifitas dari </a:t>
            </a:r>
            <a:r>
              <a:rPr lang="en" sz="2800" dirty="0" smtClean="0">
                <a:solidFill>
                  <a:schemeClr val="tx1"/>
                </a:solidFill>
                <a:latin typeface="Patrick Hand" panose="020B0604020202020204" charset="0"/>
              </a:rPr>
              <a:t>Penulis</a:t>
            </a:r>
            <a:endParaRPr lang="en" sz="2800" dirty="0">
              <a:solidFill>
                <a:schemeClr val="tx1"/>
              </a:solidFill>
              <a:latin typeface="Patrick Hand" panose="020B0604020202020204" charset="0"/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5400000">
            <a:off x="6114613" y="3186441"/>
            <a:ext cx="788757" cy="670094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856720" y="3521488"/>
            <a:ext cx="886479" cy="568881"/>
          </a:xfrm>
          <a:prstGeom prst="curvedConnector3">
            <a:avLst>
              <a:gd name="adj1" fmla="val 44488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Google Shape;340;p36"/>
          <p:cNvSpPr txBox="1">
            <a:spLocks/>
          </p:cNvSpPr>
          <p:nvPr/>
        </p:nvSpPr>
        <p:spPr>
          <a:xfrm>
            <a:off x="457200" y="1499500"/>
            <a:ext cx="8229600" cy="269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Terdapat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lima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sudut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pandang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karakter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berbeda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mode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naratif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diskursif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berbeda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yaitu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Laporan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surat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kabar</a:t>
            </a:r>
            <a:endParaRPr lang="en-US" sz="2400" dirty="0">
              <a:solidFill>
                <a:schemeClr val="tx1"/>
              </a:solidFill>
              <a:latin typeface="Patrick Hand" panose="020B0604020202020204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Narasi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orang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ketiga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dipusatkan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oleh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Harry, George,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Will Dan</a:t>
            </a:r>
          </a:p>
          <a:p>
            <a:pPr marL="514350" indent="-514350" algn="just"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Laporan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pemeriksaan</a:t>
            </a:r>
            <a:endParaRPr lang="en-US" sz="2400" dirty="0">
              <a:solidFill>
                <a:schemeClr val="tx1"/>
              </a:solidFill>
              <a:latin typeface="Patrick Hand" panose="020B0604020202020204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Narasi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orang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ketiga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dipusatkan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oleh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Edward 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Surat: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narasi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retrospektif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orang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pertama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atrick Hand" panose="020B0604020202020204" charset="0"/>
              </a:rPr>
              <a:t>oleh</a:t>
            </a:r>
            <a:r>
              <a:rPr lang="en-US" sz="2400" dirty="0">
                <a:solidFill>
                  <a:schemeClr val="tx1"/>
                </a:solidFill>
                <a:latin typeface="Patrick Hand" panose="020B0604020202020204" charset="0"/>
              </a:rPr>
              <a:t> Ashley </a:t>
            </a:r>
            <a:r>
              <a:rPr lang="en-US" sz="2400" dirty="0" smtClean="0">
                <a:solidFill>
                  <a:schemeClr val="tx1"/>
                </a:solidFill>
                <a:latin typeface="Patrick Hand" panose="020B0604020202020204" charset="0"/>
              </a:rPr>
              <a:t>Cartwright</a:t>
            </a:r>
            <a:endParaRPr lang="en-US" sz="2400" dirty="0">
              <a:solidFill>
                <a:schemeClr val="tx1"/>
              </a:solidFill>
              <a:latin typeface="Patrick Ha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balt template">
  <a:themeElements>
    <a:clrScheme name="Custom 347">
      <a:dk1>
        <a:srgbClr val="1A1135"/>
      </a:dk1>
      <a:lt1>
        <a:srgbClr val="FFFFFF"/>
      </a:lt1>
      <a:dk2>
        <a:srgbClr val="6A6185"/>
      </a:dk2>
      <a:lt2>
        <a:srgbClr val="F1F0F3"/>
      </a:lt2>
      <a:accent1>
        <a:srgbClr val="EB37A6"/>
      </a:accent1>
      <a:accent2>
        <a:srgbClr val="8A3ACC"/>
      </a:accent2>
      <a:accent3>
        <a:srgbClr val="1994EB"/>
      </a:accent3>
      <a:accent4>
        <a:srgbClr val="80D126"/>
      </a:accent4>
      <a:accent5>
        <a:srgbClr val="FFBF00"/>
      </a:accent5>
      <a:accent6>
        <a:srgbClr val="F1473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1025</Words>
  <Application>Microsoft Office PowerPoint</Application>
  <PresentationFormat>On-screen Show (16:9)</PresentationFormat>
  <Paragraphs>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Caveat Brush</vt:lpstr>
      <vt:lpstr>Wingdings</vt:lpstr>
      <vt:lpstr>Courier New</vt:lpstr>
      <vt:lpstr>Patrick Hand</vt:lpstr>
      <vt:lpstr>Arial</vt:lpstr>
      <vt:lpstr>Tybalt template</vt:lpstr>
      <vt:lpstr>The Textual and Discursive Construction of Subjectivity 1</vt:lpstr>
      <vt:lpstr>Introduce our member’s name</vt:lpstr>
      <vt:lpstr>Mikhail Mikhailovich Bakhtin (1895-1975)</vt:lpstr>
      <vt:lpstr>Genre Ekstraliterer</vt:lpstr>
      <vt:lpstr>PowerPoint Presentation</vt:lpstr>
      <vt:lpstr>Genre Extraliterer yang Tergabung</vt:lpstr>
      <vt:lpstr>PowerPoint Presentation</vt:lpstr>
      <vt:lpstr>Heteroglossia dan Poli Fokalisasi dalam Backtrack</vt:lpstr>
      <vt:lpstr>PowerPoint Presentation</vt:lpstr>
      <vt:lpstr>Buku Harian, Novel Epistolary, dan Konstruksi Subjektivitas</vt:lpstr>
      <vt:lpstr>Waktu dan Urutan di dalam Buku Harian Fiksi</vt:lpstr>
      <vt:lpstr>Otoritas dan Keaslian Buku Harian Fiksi</vt:lpstr>
      <vt:lpstr>Narator, Narasi dan Pembaca yang disiratkan dalam Buku Harian Fiksi</vt:lpstr>
      <vt:lpstr>Kesimpulan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Textual and Discursive Construction of Subjectivity 1</dc:title>
  <dc:creator>ASUS</dc:creator>
  <cp:lastModifiedBy>audira ilmi</cp:lastModifiedBy>
  <cp:revision>16</cp:revision>
  <dcterms:modified xsi:type="dcterms:W3CDTF">2020-04-24T02:28:06Z</dcterms:modified>
</cp:coreProperties>
</file>