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9" r:id="rId2"/>
    <p:sldId id="257" r:id="rId3"/>
    <p:sldId id="258" r:id="rId4"/>
    <p:sldId id="366" r:id="rId5"/>
    <p:sldId id="367" r:id="rId6"/>
    <p:sldId id="261" r:id="rId7"/>
    <p:sldId id="262" r:id="rId8"/>
    <p:sldId id="265" r:id="rId9"/>
    <p:sldId id="269" r:id="rId10"/>
    <p:sldId id="266" r:id="rId11"/>
    <p:sldId id="268" r:id="rId12"/>
    <p:sldId id="270" r:id="rId13"/>
    <p:sldId id="267" r:id="rId14"/>
    <p:sldId id="368" r:id="rId15"/>
    <p:sldId id="329" r:id="rId16"/>
    <p:sldId id="330" r:id="rId17"/>
    <p:sldId id="331" r:id="rId18"/>
    <p:sldId id="332" r:id="rId19"/>
    <p:sldId id="409" r:id="rId20"/>
    <p:sldId id="410" r:id="rId21"/>
    <p:sldId id="335" r:id="rId22"/>
    <p:sldId id="336" r:id="rId23"/>
    <p:sldId id="264" r:id="rId24"/>
    <p:sldId id="343" r:id="rId25"/>
    <p:sldId id="344" r:id="rId26"/>
    <p:sldId id="412" r:id="rId27"/>
    <p:sldId id="411" r:id="rId28"/>
  </p:sldIdLst>
  <p:sldSz cx="9144000" cy="5143500" type="screen16x9"/>
  <p:notesSz cx="6858000" cy="9144000"/>
  <p:embeddedFontLs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Raleway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E2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4DC6E-5F47-45C2-9750-FF39251B6EC2}">
  <a:tblStyle styleId="{1D54DC6E-5F47-45C2-9750-FF39251B6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493" autoAdjust="0"/>
  </p:normalViewPr>
  <p:slideViewPr>
    <p:cSldViewPr snapToGrid="0">
      <p:cViewPr varScale="1">
        <p:scale>
          <a:sx n="74" d="100"/>
          <a:sy n="74" d="100"/>
        </p:scale>
        <p:origin x="11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599E8-E5C0-4230-94AF-CBC8BAA0E271}" type="doc">
      <dgm:prSet loTypeId="urn:microsoft.com/office/officeart/2008/layout/CaptionedPictures" loCatId="picture" qsTypeId="urn:microsoft.com/office/officeart/2005/8/quickstyle/3d2" qsCatId="3D" csTypeId="urn:microsoft.com/office/officeart/2005/8/colors/accent1_2" csCatId="accent1" phldr="1"/>
      <dgm:spPr/>
    </dgm:pt>
    <dgm:pt modelId="{2B1F7EEE-1483-45E2-BEF5-9A843C957751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 err="1"/>
            <a:t>Kalkulasi</a:t>
          </a:r>
          <a:r>
            <a:rPr lang="en-US" dirty="0"/>
            <a:t> data</a:t>
          </a:r>
          <a:endParaRPr lang="en-AU" dirty="0"/>
        </a:p>
      </dgm:t>
    </dgm:pt>
    <dgm:pt modelId="{FCB823C9-5504-46FE-8301-C454E63B2344}" type="parTrans" cxnId="{27D5CAC0-CDB4-40CB-A115-9BE342057D23}">
      <dgm:prSet/>
      <dgm:spPr/>
      <dgm:t>
        <a:bodyPr/>
        <a:lstStyle/>
        <a:p>
          <a:endParaRPr lang="en-AU"/>
        </a:p>
      </dgm:t>
    </dgm:pt>
    <dgm:pt modelId="{7B0C0999-6547-4A4A-B93E-0BA6F606A4C7}" type="sibTrans" cxnId="{27D5CAC0-CDB4-40CB-A115-9BE342057D23}">
      <dgm:prSet/>
      <dgm:spPr/>
      <dgm:t>
        <a:bodyPr/>
        <a:lstStyle/>
        <a:p>
          <a:endParaRPr lang="en-AU"/>
        </a:p>
      </dgm:t>
    </dgm:pt>
    <dgm:pt modelId="{92B0D964-B7CD-4F43-97AA-C2041E625A7D}">
      <dgm:prSet/>
      <dgm:spPr/>
      <dgm:t>
        <a:bodyPr/>
        <a:lstStyle/>
        <a:p>
          <a:r>
            <a:rPr lang="en-US"/>
            <a:t>Modifikasi attribute</a:t>
          </a:r>
          <a:endParaRPr lang="en-US" dirty="0"/>
        </a:p>
      </dgm:t>
    </dgm:pt>
    <dgm:pt modelId="{F384EBA6-C0F5-4141-9435-FF5D8E93C14D}" type="parTrans" cxnId="{2511EFC0-F87C-4790-919A-58F51CB8C99F}">
      <dgm:prSet/>
      <dgm:spPr/>
      <dgm:t>
        <a:bodyPr/>
        <a:lstStyle/>
        <a:p>
          <a:endParaRPr lang="en-AU"/>
        </a:p>
      </dgm:t>
    </dgm:pt>
    <dgm:pt modelId="{859E1D91-2E09-45E8-AD1E-A5A7450972C3}" type="sibTrans" cxnId="{2511EFC0-F87C-4790-919A-58F51CB8C99F}">
      <dgm:prSet/>
      <dgm:spPr/>
      <dgm:t>
        <a:bodyPr/>
        <a:lstStyle/>
        <a:p>
          <a:endParaRPr lang="en-AU"/>
        </a:p>
      </dgm:t>
    </dgm:pt>
    <dgm:pt modelId="{5D280536-D57A-4E86-9B45-375DCD733052}">
      <dgm:prSet/>
      <dgm:spPr/>
      <dgm:t>
        <a:bodyPr/>
        <a:lstStyle/>
        <a:p>
          <a:r>
            <a:rPr lang="en-US"/>
            <a:t>Formatting</a:t>
          </a:r>
          <a:endParaRPr lang="en-US" dirty="0"/>
        </a:p>
      </dgm:t>
    </dgm:pt>
    <dgm:pt modelId="{BF339180-66FD-431F-BB23-4150D232D87F}" type="parTrans" cxnId="{57886458-7AE3-4F0E-804A-D2E138E611F7}">
      <dgm:prSet/>
      <dgm:spPr/>
      <dgm:t>
        <a:bodyPr/>
        <a:lstStyle/>
        <a:p>
          <a:endParaRPr lang="en-AU"/>
        </a:p>
      </dgm:t>
    </dgm:pt>
    <dgm:pt modelId="{D7078EE4-CD7D-4B8B-99A2-2CD8D86EF60A}" type="sibTrans" cxnId="{57886458-7AE3-4F0E-804A-D2E138E611F7}">
      <dgm:prSet/>
      <dgm:spPr/>
      <dgm:t>
        <a:bodyPr/>
        <a:lstStyle/>
        <a:p>
          <a:endParaRPr lang="en-AU"/>
        </a:p>
      </dgm:t>
    </dgm:pt>
    <dgm:pt modelId="{FE64528F-BAC2-4D9E-8D78-2D76C27E9A36}">
      <dgm:prSet/>
      <dgm:spPr/>
      <dgm:t>
        <a:bodyPr/>
        <a:lstStyle/>
        <a:p>
          <a:r>
            <a:rPr lang="en-US" dirty="0" err="1"/>
            <a:t>Konversi</a:t>
          </a:r>
          <a:r>
            <a:rPr lang="en-US" dirty="0"/>
            <a:t> </a:t>
          </a:r>
          <a:r>
            <a:rPr lang="en-US" dirty="0" err="1"/>
            <a:t>tipe</a:t>
          </a:r>
          <a:r>
            <a:rPr lang="en-US" dirty="0"/>
            <a:t> data</a:t>
          </a:r>
          <a:endParaRPr lang="en-AU" dirty="0"/>
        </a:p>
      </dgm:t>
    </dgm:pt>
    <dgm:pt modelId="{8A37DBE2-B16F-4355-ABC6-DDD441AC6C45}" type="parTrans" cxnId="{0F7B9D57-AF0C-49C0-9DF0-58267083541E}">
      <dgm:prSet/>
      <dgm:spPr/>
      <dgm:t>
        <a:bodyPr/>
        <a:lstStyle/>
        <a:p>
          <a:endParaRPr lang="en-AU"/>
        </a:p>
      </dgm:t>
    </dgm:pt>
    <dgm:pt modelId="{1F090A20-57EE-48A1-8879-919AF4E7562A}" type="sibTrans" cxnId="{0F7B9D57-AF0C-49C0-9DF0-58267083541E}">
      <dgm:prSet/>
      <dgm:spPr/>
      <dgm:t>
        <a:bodyPr/>
        <a:lstStyle/>
        <a:p>
          <a:endParaRPr lang="en-AU"/>
        </a:p>
      </dgm:t>
    </dgm:pt>
    <dgm:pt modelId="{ED7060CF-70FF-4C6B-9888-E366D06FF883}" type="pres">
      <dgm:prSet presAssocID="{062599E8-E5C0-4230-94AF-CBC8BAA0E271}" presName="Name0" presStyleCnt="0">
        <dgm:presLayoutVars>
          <dgm:chMax/>
          <dgm:chPref/>
          <dgm:dir/>
        </dgm:presLayoutVars>
      </dgm:prSet>
      <dgm:spPr/>
    </dgm:pt>
    <dgm:pt modelId="{D051D829-3D50-44C4-8237-6B4FD4901020}" type="pres">
      <dgm:prSet presAssocID="{2B1F7EEE-1483-45E2-BEF5-9A843C957751}" presName="composite" presStyleCnt="0">
        <dgm:presLayoutVars>
          <dgm:chMax val="1"/>
          <dgm:chPref val="1"/>
        </dgm:presLayoutVars>
      </dgm:prSet>
      <dgm:spPr/>
    </dgm:pt>
    <dgm:pt modelId="{E44B0D92-5CC3-4D11-A3E2-F771A0C5208C}" type="pres">
      <dgm:prSet presAssocID="{2B1F7EEE-1483-45E2-BEF5-9A843C957751}" presName="Accent" presStyleLbl="trAlignAcc1" presStyleIdx="0" presStyleCnt="4">
        <dgm:presLayoutVars>
          <dgm:chMax val="0"/>
          <dgm:chPref val="0"/>
        </dgm:presLayoutVars>
      </dgm:prSet>
      <dgm:spPr/>
    </dgm:pt>
    <dgm:pt modelId="{555B4A44-C6D2-4056-B159-2273D2BCCBFB}" type="pres">
      <dgm:prSet presAssocID="{2B1F7EEE-1483-45E2-BEF5-9A843C957751}" presName="Image" presStyleLbl="alignImgPlace1" presStyleIdx="0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21A4F46-299A-4B59-BCAE-F80B72EF1534}" type="pres">
      <dgm:prSet presAssocID="{2B1F7EEE-1483-45E2-BEF5-9A843C957751}" presName="ChildComposite" presStyleCnt="0"/>
      <dgm:spPr/>
    </dgm:pt>
    <dgm:pt modelId="{6DA1E490-950C-48A8-8FFB-D89DFD6A3DBE}" type="pres">
      <dgm:prSet presAssocID="{2B1F7EEE-1483-45E2-BEF5-9A843C9577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8E370-A7F2-498B-A75B-621D3EA162B0}" type="pres">
      <dgm:prSet presAssocID="{2B1F7EEE-1483-45E2-BEF5-9A843C957751}" presName="Parent" presStyleLbl="revTx" presStyleIdx="0" presStyleCnt="4">
        <dgm:presLayoutVars>
          <dgm:chMax val="1"/>
          <dgm:chPref val="0"/>
          <dgm:bulletEnabled val="1"/>
        </dgm:presLayoutVars>
      </dgm:prSet>
      <dgm:spPr/>
    </dgm:pt>
    <dgm:pt modelId="{14E70B10-60EB-4544-B396-4EC518D9AA4E}" type="pres">
      <dgm:prSet presAssocID="{7B0C0999-6547-4A4A-B93E-0BA6F606A4C7}" presName="sibTrans" presStyleCnt="0"/>
      <dgm:spPr/>
    </dgm:pt>
    <dgm:pt modelId="{B178C0B2-78A9-45B2-AA01-4E7D5649BAFE}" type="pres">
      <dgm:prSet presAssocID="{92B0D964-B7CD-4F43-97AA-C2041E625A7D}" presName="composite" presStyleCnt="0">
        <dgm:presLayoutVars>
          <dgm:chMax val="1"/>
          <dgm:chPref val="1"/>
        </dgm:presLayoutVars>
      </dgm:prSet>
      <dgm:spPr/>
    </dgm:pt>
    <dgm:pt modelId="{0098325E-CB5D-40E6-B3FB-4C020683CB3F}" type="pres">
      <dgm:prSet presAssocID="{92B0D964-B7CD-4F43-97AA-C2041E625A7D}" presName="Accent" presStyleLbl="trAlignAcc1" presStyleIdx="1" presStyleCnt="4">
        <dgm:presLayoutVars>
          <dgm:chMax val="0"/>
          <dgm:chPref val="0"/>
        </dgm:presLayoutVars>
      </dgm:prSet>
      <dgm:spPr/>
    </dgm:pt>
    <dgm:pt modelId="{9004983E-8AB3-4779-A3FE-21297934551A}" type="pres">
      <dgm:prSet presAssocID="{92B0D964-B7CD-4F43-97AA-C2041E625A7D}" presName="Image" presStyleLbl="alignImgPlace1" presStyleIdx="1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</dgm:spPr>
    </dgm:pt>
    <dgm:pt modelId="{F423B657-5D8C-4BBC-8612-F13E59D99F32}" type="pres">
      <dgm:prSet presAssocID="{92B0D964-B7CD-4F43-97AA-C2041E625A7D}" presName="ChildComposite" presStyleCnt="0"/>
      <dgm:spPr/>
    </dgm:pt>
    <dgm:pt modelId="{5794C358-F04F-48FF-862D-70035D0F229D}" type="pres">
      <dgm:prSet presAssocID="{92B0D964-B7CD-4F43-97AA-C2041E625A7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8FE0DF-C2D5-4087-BB9E-52C2CDE08EC5}" type="pres">
      <dgm:prSet presAssocID="{92B0D964-B7CD-4F43-97AA-C2041E625A7D}" presName="Parent" presStyleLbl="revTx" presStyleIdx="1" presStyleCnt="4">
        <dgm:presLayoutVars>
          <dgm:chMax val="1"/>
          <dgm:chPref val="0"/>
          <dgm:bulletEnabled val="1"/>
        </dgm:presLayoutVars>
      </dgm:prSet>
      <dgm:spPr/>
    </dgm:pt>
    <dgm:pt modelId="{257B5288-732C-456A-8AEC-CA3C698FE62A}" type="pres">
      <dgm:prSet presAssocID="{859E1D91-2E09-45E8-AD1E-A5A7450972C3}" presName="sibTrans" presStyleCnt="0"/>
      <dgm:spPr/>
    </dgm:pt>
    <dgm:pt modelId="{E1D1CD62-29D3-477E-95F6-D8CC2FE2F445}" type="pres">
      <dgm:prSet presAssocID="{5D280536-D57A-4E86-9B45-375DCD733052}" presName="composite" presStyleCnt="0">
        <dgm:presLayoutVars>
          <dgm:chMax val="1"/>
          <dgm:chPref val="1"/>
        </dgm:presLayoutVars>
      </dgm:prSet>
      <dgm:spPr/>
    </dgm:pt>
    <dgm:pt modelId="{AFD1E816-DA51-45CE-884C-8F39318BA5D2}" type="pres">
      <dgm:prSet presAssocID="{5D280536-D57A-4E86-9B45-375DCD733052}" presName="Accent" presStyleLbl="trAlignAcc1" presStyleIdx="2" presStyleCnt="4">
        <dgm:presLayoutVars>
          <dgm:chMax val="0"/>
          <dgm:chPref val="0"/>
        </dgm:presLayoutVars>
      </dgm:prSet>
      <dgm:spPr/>
    </dgm:pt>
    <dgm:pt modelId="{0076B226-8D7F-48EF-A849-5BA01BDF15D2}" type="pres">
      <dgm:prSet presAssocID="{5D280536-D57A-4E86-9B45-375DCD733052}" presName="Image" presStyleLbl="alignImgPlace1" presStyleIdx="2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8597ECD-3751-4372-86F7-2F5A0A40142E}" type="pres">
      <dgm:prSet presAssocID="{5D280536-D57A-4E86-9B45-375DCD733052}" presName="ChildComposite" presStyleCnt="0"/>
      <dgm:spPr/>
    </dgm:pt>
    <dgm:pt modelId="{FF5377E5-1AC8-4DA2-953F-696ECD9FA81D}" type="pres">
      <dgm:prSet presAssocID="{5D280536-D57A-4E86-9B45-375DCD733052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228772-80DF-4FC6-934F-3818F0527A42}" type="pres">
      <dgm:prSet presAssocID="{5D280536-D57A-4E86-9B45-375DCD733052}" presName="Parent" presStyleLbl="revTx" presStyleIdx="2" presStyleCnt="4">
        <dgm:presLayoutVars>
          <dgm:chMax val="1"/>
          <dgm:chPref val="0"/>
          <dgm:bulletEnabled val="1"/>
        </dgm:presLayoutVars>
      </dgm:prSet>
      <dgm:spPr/>
    </dgm:pt>
    <dgm:pt modelId="{1766B957-BAFE-4915-9FA7-A1FC18918FDE}" type="pres">
      <dgm:prSet presAssocID="{D7078EE4-CD7D-4B8B-99A2-2CD8D86EF60A}" presName="sibTrans" presStyleCnt="0"/>
      <dgm:spPr/>
    </dgm:pt>
    <dgm:pt modelId="{9156BBD0-8AEE-443B-B3C9-C45F7D88C9FD}" type="pres">
      <dgm:prSet presAssocID="{FE64528F-BAC2-4D9E-8D78-2D76C27E9A36}" presName="composite" presStyleCnt="0">
        <dgm:presLayoutVars>
          <dgm:chMax val="1"/>
          <dgm:chPref val="1"/>
        </dgm:presLayoutVars>
      </dgm:prSet>
      <dgm:spPr/>
    </dgm:pt>
    <dgm:pt modelId="{D3DC8024-3F86-43EE-88F8-A26DE361DA88}" type="pres">
      <dgm:prSet presAssocID="{FE64528F-BAC2-4D9E-8D78-2D76C27E9A36}" presName="Accent" presStyleLbl="trAlignAcc1" presStyleIdx="3" presStyleCnt="4">
        <dgm:presLayoutVars>
          <dgm:chMax val="0"/>
          <dgm:chPref val="0"/>
        </dgm:presLayoutVars>
      </dgm:prSet>
      <dgm:spPr/>
    </dgm:pt>
    <dgm:pt modelId="{E35CD886-DF2B-428E-BE77-C61DF0C6ABBA}" type="pres">
      <dgm:prSet presAssocID="{FE64528F-BAC2-4D9E-8D78-2D76C27E9A36}" presName="Image" presStyleLbl="alignImgPlace1" presStyleIdx="3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34AE35-DD66-4665-A420-2ED9A5F08D60}" type="pres">
      <dgm:prSet presAssocID="{FE64528F-BAC2-4D9E-8D78-2D76C27E9A36}" presName="ChildComposite" presStyleCnt="0"/>
      <dgm:spPr/>
    </dgm:pt>
    <dgm:pt modelId="{745A50E5-56BF-4B78-89C8-373A1E929DB1}" type="pres">
      <dgm:prSet presAssocID="{FE64528F-BAC2-4D9E-8D78-2D76C27E9A3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3FD2B39-6F08-4F11-9208-880EF53CF850}" type="pres">
      <dgm:prSet presAssocID="{FE64528F-BAC2-4D9E-8D78-2D76C27E9A36}" presName="Parent" presStyleLbl="revTx" presStyleIdx="3" presStyleCnt="4">
        <dgm:presLayoutVars>
          <dgm:chMax val="1"/>
          <dgm:chPref val="0"/>
          <dgm:bulletEnabled val="1"/>
        </dgm:presLayoutVars>
      </dgm:prSet>
      <dgm:spPr/>
    </dgm:pt>
  </dgm:ptLst>
  <dgm:cxnLst>
    <dgm:cxn modelId="{CB45D813-F75F-4079-B1F5-33EAD68C42F6}" type="presOf" srcId="{5D280536-D57A-4E86-9B45-375DCD733052}" destId="{0A228772-80DF-4FC6-934F-3818F0527A42}" srcOrd="0" destOrd="0" presId="urn:microsoft.com/office/officeart/2008/layout/CaptionedPictures"/>
    <dgm:cxn modelId="{BB26414F-0D33-457D-82AF-5C9A017DB7BF}" type="presOf" srcId="{062599E8-E5C0-4230-94AF-CBC8BAA0E271}" destId="{ED7060CF-70FF-4C6B-9888-E366D06FF883}" srcOrd="0" destOrd="0" presId="urn:microsoft.com/office/officeart/2008/layout/CaptionedPictures"/>
    <dgm:cxn modelId="{0F7B9D57-AF0C-49C0-9DF0-58267083541E}" srcId="{062599E8-E5C0-4230-94AF-CBC8BAA0E271}" destId="{FE64528F-BAC2-4D9E-8D78-2D76C27E9A36}" srcOrd="3" destOrd="0" parTransId="{8A37DBE2-B16F-4355-ABC6-DDD441AC6C45}" sibTransId="{1F090A20-57EE-48A1-8879-919AF4E7562A}"/>
    <dgm:cxn modelId="{57886458-7AE3-4F0E-804A-D2E138E611F7}" srcId="{062599E8-E5C0-4230-94AF-CBC8BAA0E271}" destId="{5D280536-D57A-4E86-9B45-375DCD733052}" srcOrd="2" destOrd="0" parTransId="{BF339180-66FD-431F-BB23-4150D232D87F}" sibTransId="{D7078EE4-CD7D-4B8B-99A2-2CD8D86EF60A}"/>
    <dgm:cxn modelId="{27D5CAC0-CDB4-40CB-A115-9BE342057D23}" srcId="{062599E8-E5C0-4230-94AF-CBC8BAA0E271}" destId="{2B1F7EEE-1483-45E2-BEF5-9A843C957751}" srcOrd="0" destOrd="0" parTransId="{FCB823C9-5504-46FE-8301-C454E63B2344}" sibTransId="{7B0C0999-6547-4A4A-B93E-0BA6F606A4C7}"/>
    <dgm:cxn modelId="{2511EFC0-F87C-4790-919A-58F51CB8C99F}" srcId="{062599E8-E5C0-4230-94AF-CBC8BAA0E271}" destId="{92B0D964-B7CD-4F43-97AA-C2041E625A7D}" srcOrd="1" destOrd="0" parTransId="{F384EBA6-C0F5-4141-9435-FF5D8E93C14D}" sibTransId="{859E1D91-2E09-45E8-AD1E-A5A7450972C3}"/>
    <dgm:cxn modelId="{5EA81EC1-568F-4604-803B-35FEEDC251C0}" type="presOf" srcId="{FE64528F-BAC2-4D9E-8D78-2D76C27E9A36}" destId="{B3FD2B39-6F08-4F11-9208-880EF53CF850}" srcOrd="0" destOrd="0" presId="urn:microsoft.com/office/officeart/2008/layout/CaptionedPictures"/>
    <dgm:cxn modelId="{F01DDBE7-7AD7-4F75-AA23-662F9EB2052B}" type="presOf" srcId="{92B0D964-B7CD-4F43-97AA-C2041E625A7D}" destId="{A38FE0DF-C2D5-4087-BB9E-52C2CDE08EC5}" srcOrd="0" destOrd="0" presId="urn:microsoft.com/office/officeart/2008/layout/CaptionedPictures"/>
    <dgm:cxn modelId="{22A8E1F2-FDC2-4905-9390-244705D8C12C}" type="presOf" srcId="{2B1F7EEE-1483-45E2-BEF5-9A843C957751}" destId="{8EA8E370-A7F2-498B-A75B-621D3EA162B0}" srcOrd="0" destOrd="0" presId="urn:microsoft.com/office/officeart/2008/layout/CaptionedPictures"/>
    <dgm:cxn modelId="{876EFD52-1CFE-4D25-A7DE-D5A4161E9098}" type="presParOf" srcId="{ED7060CF-70FF-4C6B-9888-E366D06FF883}" destId="{D051D829-3D50-44C4-8237-6B4FD4901020}" srcOrd="0" destOrd="0" presId="urn:microsoft.com/office/officeart/2008/layout/CaptionedPictures"/>
    <dgm:cxn modelId="{671C11ED-7B9A-486D-9123-387A0BB0524C}" type="presParOf" srcId="{D051D829-3D50-44C4-8237-6B4FD4901020}" destId="{E44B0D92-5CC3-4D11-A3E2-F771A0C5208C}" srcOrd="0" destOrd="0" presId="urn:microsoft.com/office/officeart/2008/layout/CaptionedPictures"/>
    <dgm:cxn modelId="{AA0BE9CB-8A30-4814-A640-EABADFC0C989}" type="presParOf" srcId="{D051D829-3D50-44C4-8237-6B4FD4901020}" destId="{555B4A44-C6D2-4056-B159-2273D2BCCBFB}" srcOrd="1" destOrd="0" presId="urn:microsoft.com/office/officeart/2008/layout/CaptionedPictures"/>
    <dgm:cxn modelId="{5086D874-00E9-4D6C-AD34-3CE985893888}" type="presParOf" srcId="{D051D829-3D50-44C4-8237-6B4FD4901020}" destId="{721A4F46-299A-4B59-BCAE-F80B72EF1534}" srcOrd="2" destOrd="0" presId="urn:microsoft.com/office/officeart/2008/layout/CaptionedPictures"/>
    <dgm:cxn modelId="{A31225BC-CDD8-4447-B30E-C2425390C13F}" type="presParOf" srcId="{721A4F46-299A-4B59-BCAE-F80B72EF1534}" destId="{6DA1E490-950C-48A8-8FFB-D89DFD6A3DBE}" srcOrd="0" destOrd="0" presId="urn:microsoft.com/office/officeart/2008/layout/CaptionedPictures"/>
    <dgm:cxn modelId="{4E95908A-8AD8-4F9B-853D-2FA024CEAA4F}" type="presParOf" srcId="{721A4F46-299A-4B59-BCAE-F80B72EF1534}" destId="{8EA8E370-A7F2-498B-A75B-621D3EA162B0}" srcOrd="1" destOrd="0" presId="urn:microsoft.com/office/officeart/2008/layout/CaptionedPictures"/>
    <dgm:cxn modelId="{A3D43B80-1660-4C36-B761-32EF74F14AEF}" type="presParOf" srcId="{ED7060CF-70FF-4C6B-9888-E366D06FF883}" destId="{14E70B10-60EB-4544-B396-4EC518D9AA4E}" srcOrd="1" destOrd="0" presId="urn:microsoft.com/office/officeart/2008/layout/CaptionedPictures"/>
    <dgm:cxn modelId="{BD5E87C9-F08A-4F47-A2B4-34F76679F14B}" type="presParOf" srcId="{ED7060CF-70FF-4C6B-9888-E366D06FF883}" destId="{B178C0B2-78A9-45B2-AA01-4E7D5649BAFE}" srcOrd="2" destOrd="0" presId="urn:microsoft.com/office/officeart/2008/layout/CaptionedPictures"/>
    <dgm:cxn modelId="{51BF8ADF-4591-40BA-9D04-6627C1FE6387}" type="presParOf" srcId="{B178C0B2-78A9-45B2-AA01-4E7D5649BAFE}" destId="{0098325E-CB5D-40E6-B3FB-4C020683CB3F}" srcOrd="0" destOrd="0" presId="urn:microsoft.com/office/officeart/2008/layout/CaptionedPictures"/>
    <dgm:cxn modelId="{7FD1C683-2A69-482B-8201-1820E24A2223}" type="presParOf" srcId="{B178C0B2-78A9-45B2-AA01-4E7D5649BAFE}" destId="{9004983E-8AB3-4779-A3FE-21297934551A}" srcOrd="1" destOrd="0" presId="urn:microsoft.com/office/officeart/2008/layout/CaptionedPictures"/>
    <dgm:cxn modelId="{D85565ED-ED73-43BF-8B62-A9C8C4174C49}" type="presParOf" srcId="{B178C0B2-78A9-45B2-AA01-4E7D5649BAFE}" destId="{F423B657-5D8C-4BBC-8612-F13E59D99F32}" srcOrd="2" destOrd="0" presId="urn:microsoft.com/office/officeart/2008/layout/CaptionedPictures"/>
    <dgm:cxn modelId="{15F9E293-35D3-47E1-9F62-1F1E6E8CB69B}" type="presParOf" srcId="{F423B657-5D8C-4BBC-8612-F13E59D99F32}" destId="{5794C358-F04F-48FF-862D-70035D0F229D}" srcOrd="0" destOrd="0" presId="urn:microsoft.com/office/officeart/2008/layout/CaptionedPictures"/>
    <dgm:cxn modelId="{344041D3-9CF5-4522-B341-5415126ECE77}" type="presParOf" srcId="{F423B657-5D8C-4BBC-8612-F13E59D99F32}" destId="{A38FE0DF-C2D5-4087-BB9E-52C2CDE08EC5}" srcOrd="1" destOrd="0" presId="urn:microsoft.com/office/officeart/2008/layout/CaptionedPictures"/>
    <dgm:cxn modelId="{E65C71EA-3323-4955-BB94-A0CF61805DFF}" type="presParOf" srcId="{ED7060CF-70FF-4C6B-9888-E366D06FF883}" destId="{257B5288-732C-456A-8AEC-CA3C698FE62A}" srcOrd="3" destOrd="0" presId="urn:microsoft.com/office/officeart/2008/layout/CaptionedPictures"/>
    <dgm:cxn modelId="{56120E5B-9DB0-4EE1-BE75-D53912C91C1C}" type="presParOf" srcId="{ED7060CF-70FF-4C6B-9888-E366D06FF883}" destId="{E1D1CD62-29D3-477E-95F6-D8CC2FE2F445}" srcOrd="4" destOrd="0" presId="urn:microsoft.com/office/officeart/2008/layout/CaptionedPictures"/>
    <dgm:cxn modelId="{83B90022-1D6F-4755-90F7-AE11BA21460A}" type="presParOf" srcId="{E1D1CD62-29D3-477E-95F6-D8CC2FE2F445}" destId="{AFD1E816-DA51-45CE-884C-8F39318BA5D2}" srcOrd="0" destOrd="0" presId="urn:microsoft.com/office/officeart/2008/layout/CaptionedPictures"/>
    <dgm:cxn modelId="{CBE1BE7E-1F4B-4831-B890-4F570130E339}" type="presParOf" srcId="{E1D1CD62-29D3-477E-95F6-D8CC2FE2F445}" destId="{0076B226-8D7F-48EF-A849-5BA01BDF15D2}" srcOrd="1" destOrd="0" presId="urn:microsoft.com/office/officeart/2008/layout/CaptionedPictures"/>
    <dgm:cxn modelId="{88EED0FD-AB45-412A-880C-47137535ACDE}" type="presParOf" srcId="{E1D1CD62-29D3-477E-95F6-D8CC2FE2F445}" destId="{88597ECD-3751-4372-86F7-2F5A0A40142E}" srcOrd="2" destOrd="0" presId="urn:microsoft.com/office/officeart/2008/layout/CaptionedPictures"/>
    <dgm:cxn modelId="{27373663-A9FE-4BFD-BCEC-12C68E66C7AD}" type="presParOf" srcId="{88597ECD-3751-4372-86F7-2F5A0A40142E}" destId="{FF5377E5-1AC8-4DA2-953F-696ECD9FA81D}" srcOrd="0" destOrd="0" presId="urn:microsoft.com/office/officeart/2008/layout/CaptionedPictures"/>
    <dgm:cxn modelId="{6B7F5759-7264-46B1-89F4-786F52CB0879}" type="presParOf" srcId="{88597ECD-3751-4372-86F7-2F5A0A40142E}" destId="{0A228772-80DF-4FC6-934F-3818F0527A42}" srcOrd="1" destOrd="0" presId="urn:microsoft.com/office/officeart/2008/layout/CaptionedPictures"/>
    <dgm:cxn modelId="{0DABDC78-5368-404A-9516-71B763CB2EAB}" type="presParOf" srcId="{ED7060CF-70FF-4C6B-9888-E366D06FF883}" destId="{1766B957-BAFE-4915-9FA7-A1FC18918FDE}" srcOrd="5" destOrd="0" presId="urn:microsoft.com/office/officeart/2008/layout/CaptionedPictures"/>
    <dgm:cxn modelId="{4C9A1230-4EA3-430C-A4AF-E6C0170A2A81}" type="presParOf" srcId="{ED7060CF-70FF-4C6B-9888-E366D06FF883}" destId="{9156BBD0-8AEE-443B-B3C9-C45F7D88C9FD}" srcOrd="6" destOrd="0" presId="urn:microsoft.com/office/officeart/2008/layout/CaptionedPictures"/>
    <dgm:cxn modelId="{745FCA3D-7AB5-4599-8A85-83B7F0E7349A}" type="presParOf" srcId="{9156BBD0-8AEE-443B-B3C9-C45F7D88C9FD}" destId="{D3DC8024-3F86-43EE-88F8-A26DE361DA88}" srcOrd="0" destOrd="0" presId="urn:microsoft.com/office/officeart/2008/layout/CaptionedPictures"/>
    <dgm:cxn modelId="{55A50C88-884A-41EC-BBCF-59A879C7AA25}" type="presParOf" srcId="{9156BBD0-8AEE-443B-B3C9-C45F7D88C9FD}" destId="{E35CD886-DF2B-428E-BE77-C61DF0C6ABBA}" srcOrd="1" destOrd="0" presId="urn:microsoft.com/office/officeart/2008/layout/CaptionedPictures"/>
    <dgm:cxn modelId="{674F57E9-21A3-471E-804F-4A6F47ED4A08}" type="presParOf" srcId="{9156BBD0-8AEE-443B-B3C9-C45F7D88C9FD}" destId="{D634AE35-DD66-4665-A420-2ED9A5F08D60}" srcOrd="2" destOrd="0" presId="urn:microsoft.com/office/officeart/2008/layout/CaptionedPictures"/>
    <dgm:cxn modelId="{7CCD11D4-5A7C-468E-89C2-9E9BD91ED52A}" type="presParOf" srcId="{D634AE35-DD66-4665-A420-2ED9A5F08D60}" destId="{745A50E5-56BF-4B78-89C8-373A1E929DB1}" srcOrd="0" destOrd="0" presId="urn:microsoft.com/office/officeart/2008/layout/CaptionedPictures"/>
    <dgm:cxn modelId="{52B6FE37-A844-40E1-BE9C-C0ED4715055F}" type="presParOf" srcId="{D634AE35-DD66-4665-A420-2ED9A5F08D60}" destId="{B3FD2B39-6F08-4F11-9208-880EF53CF85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F3AC8-CC5C-4C73-9D50-2C5BC725941D}" type="doc">
      <dgm:prSet loTypeId="urn:microsoft.com/office/officeart/2005/8/layout/hierarchy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0F43467-B30E-4EEE-BFFB-B45D3E3E022E}">
      <dgm:prSet phldrT="[Text]"/>
      <dgm:spPr/>
      <dgm:t>
        <a:bodyPr/>
        <a:lstStyle/>
        <a:p>
          <a:r>
            <a:rPr lang="en-AU" dirty="0"/>
            <a:t>Case </a:t>
          </a:r>
          <a:r>
            <a:rPr lang="en-AU" dirty="0" err="1"/>
            <a:t>Convertion</a:t>
          </a:r>
          <a:endParaRPr lang="en-AU" dirty="0"/>
        </a:p>
      </dgm:t>
    </dgm:pt>
    <dgm:pt modelId="{A455F232-1D57-4B89-A63C-785067DEE7DD}" type="parTrans" cxnId="{EDBAB812-B100-4CC4-B28E-55F006BF3624}">
      <dgm:prSet/>
      <dgm:spPr/>
      <dgm:t>
        <a:bodyPr/>
        <a:lstStyle/>
        <a:p>
          <a:endParaRPr lang="en-AU"/>
        </a:p>
      </dgm:t>
    </dgm:pt>
    <dgm:pt modelId="{80F31F37-E7AD-4ACF-AD68-03F8AD4C72C4}" type="sibTrans" cxnId="{EDBAB812-B100-4CC4-B28E-55F006BF3624}">
      <dgm:prSet/>
      <dgm:spPr/>
      <dgm:t>
        <a:bodyPr/>
        <a:lstStyle/>
        <a:p>
          <a:endParaRPr lang="en-AU"/>
        </a:p>
      </dgm:t>
    </dgm:pt>
    <dgm:pt modelId="{56D3AD40-03AA-4B3F-B0A7-B9B54032621C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US" b="1" u="none" strike="noStrike" baseline="0" dirty="0"/>
            <a:t>LOWER (</a:t>
          </a:r>
          <a:r>
            <a:rPr lang="en-US" b="1" u="none" strike="noStrike" baseline="0" dirty="0" err="1"/>
            <a:t>column|expression</a:t>
          </a:r>
          <a:r>
            <a:rPr lang="en-US" b="1" u="none" strike="noStrike" baseline="0" dirty="0"/>
            <a:t>)</a:t>
          </a:r>
          <a:br>
            <a:rPr lang="en-US" b="1" u="none" strike="noStrike" baseline="0" dirty="0"/>
          </a:br>
          <a:br>
            <a:rPr lang="en-US" b="1" u="none" strike="noStrike" baseline="0" dirty="0"/>
          </a:br>
          <a:r>
            <a:rPr lang="en-US" b="0" u="none" strike="noStrike" baseline="0" dirty="0"/>
            <a:t>Converts character values to lowercase</a:t>
          </a:r>
          <a:endParaRPr lang="en-AU" dirty="0"/>
        </a:p>
      </dgm:t>
    </dgm:pt>
    <dgm:pt modelId="{552043C3-5853-4F49-9276-5883532B8729}" type="parTrans" cxnId="{A44BD0B1-EF0C-42A8-9CA5-943A5ABC6AF3}">
      <dgm:prSet/>
      <dgm:spPr/>
      <dgm:t>
        <a:bodyPr/>
        <a:lstStyle/>
        <a:p>
          <a:endParaRPr lang="en-AU"/>
        </a:p>
      </dgm:t>
    </dgm:pt>
    <dgm:pt modelId="{8A3E744A-22E1-483D-A791-5AF6E15480AE}" type="sibTrans" cxnId="{A44BD0B1-EF0C-42A8-9CA5-943A5ABC6AF3}">
      <dgm:prSet/>
      <dgm:spPr/>
      <dgm:t>
        <a:bodyPr/>
        <a:lstStyle/>
        <a:p>
          <a:endParaRPr lang="en-AU"/>
        </a:p>
      </dgm:t>
    </dgm:pt>
    <dgm:pt modelId="{C027CA2D-6E9B-4F35-9D9D-7250A93A0F77}">
      <dgm:prSet phldrT="[Text]" custT="1"/>
      <dgm:spPr/>
      <dgm:t>
        <a:bodyPr/>
        <a:lstStyle/>
        <a:p>
          <a:r>
            <a:rPr lang="en-US" sz="1100" b="1" u="none" strike="noStrike" baseline="0"/>
            <a:t>UPPER (column|expression)</a:t>
          </a:r>
          <a:br>
            <a:rPr lang="en-US" sz="1100" b="1" u="none" strike="noStrike" baseline="0"/>
          </a:br>
          <a:br>
            <a:rPr lang="en-US" sz="1100" b="1" u="none" strike="noStrike" baseline="0"/>
          </a:br>
          <a:r>
            <a:rPr lang="en-US" sz="1100" b="0" u="none" strike="noStrike" baseline="0"/>
            <a:t>Converts character values to uppercase</a:t>
          </a:r>
          <a:endParaRPr lang="en-AU" sz="1100" dirty="0"/>
        </a:p>
      </dgm:t>
    </dgm:pt>
    <dgm:pt modelId="{33F1942C-56E5-4400-B1FD-A43AD4BEF551}" type="parTrans" cxnId="{1D8179C5-2822-4816-8481-DFA5878F6C14}">
      <dgm:prSet/>
      <dgm:spPr/>
      <dgm:t>
        <a:bodyPr/>
        <a:lstStyle/>
        <a:p>
          <a:endParaRPr lang="en-AU"/>
        </a:p>
      </dgm:t>
    </dgm:pt>
    <dgm:pt modelId="{112773FA-7A72-43AC-91F9-5366CDB52495}" type="sibTrans" cxnId="{1D8179C5-2822-4816-8481-DFA5878F6C14}">
      <dgm:prSet/>
      <dgm:spPr/>
      <dgm:t>
        <a:bodyPr/>
        <a:lstStyle/>
        <a:p>
          <a:endParaRPr lang="en-AU"/>
        </a:p>
      </dgm:t>
    </dgm:pt>
    <dgm:pt modelId="{CB13F97B-FB1A-4EB1-AC30-6F15474D0ABA}">
      <dgm:prSet phldrT="[Text]"/>
      <dgm:spPr/>
      <dgm:t>
        <a:bodyPr/>
        <a:lstStyle/>
        <a:p>
          <a:r>
            <a:rPr lang="en-AU" dirty="0"/>
            <a:t>Char Manipulation</a:t>
          </a:r>
        </a:p>
      </dgm:t>
    </dgm:pt>
    <dgm:pt modelId="{CA18345B-7E62-46B8-82C4-A0AABDB7FB79}" type="parTrans" cxnId="{D348DE90-E537-430C-850B-3FBB66CD6E8F}">
      <dgm:prSet/>
      <dgm:spPr/>
      <dgm:t>
        <a:bodyPr/>
        <a:lstStyle/>
        <a:p>
          <a:endParaRPr lang="en-AU"/>
        </a:p>
      </dgm:t>
    </dgm:pt>
    <dgm:pt modelId="{7A04D91C-F833-4003-8F85-8164741541C6}" type="sibTrans" cxnId="{D348DE90-E537-430C-850B-3FBB66CD6E8F}">
      <dgm:prSet/>
      <dgm:spPr/>
      <dgm:t>
        <a:bodyPr/>
        <a:lstStyle/>
        <a:p>
          <a:endParaRPr lang="en-AU"/>
        </a:p>
      </dgm:t>
    </dgm:pt>
    <dgm:pt modelId="{DCAEC481-0B6B-4BE9-B933-7CF5470774AE}">
      <dgm:prSet phldrT="[Text]" custT="1"/>
      <dgm:spPr/>
      <dgm:t>
        <a:bodyPr/>
        <a:lstStyle/>
        <a:p>
          <a:r>
            <a:rPr lang="en-US" sz="1100" b="1" i="0" u="none" strike="noStrike" baseline="0" dirty="0">
              <a:latin typeface="+mn-lt"/>
              <a:ea typeface="+mn-ea"/>
              <a:cs typeface="+mn-cs"/>
            </a:rPr>
            <a:t>SUBSTR (</a:t>
          </a:r>
          <a:r>
            <a:rPr lang="en-US" sz="1100" b="1" i="1" u="none" strike="noStrike" baseline="0" dirty="0" err="1">
              <a:latin typeface="+mn-lt"/>
              <a:ea typeface="+mn-ea"/>
              <a:cs typeface="+mn-cs"/>
            </a:rPr>
            <a:t>column|expression,m</a:t>
          </a:r>
          <a:r>
            <a:rPr lang="en-US" sz="1100" b="1" i="1" u="none" strike="noStrike" baseline="0" dirty="0">
              <a:latin typeface="+mn-lt"/>
              <a:ea typeface="+mn-ea"/>
              <a:cs typeface="+mn-cs"/>
            </a:rPr>
            <a:t>[,n]</a:t>
          </a:r>
          <a:r>
            <a:rPr lang="en-US" sz="1100" b="1" i="0" u="none" strike="noStrike" baseline="0" dirty="0">
              <a:latin typeface="+mn-lt"/>
              <a:ea typeface="+mn-ea"/>
              <a:cs typeface="+mn-cs"/>
            </a:rPr>
            <a:t>)</a:t>
          </a:r>
          <a:br>
            <a:rPr lang="en-US" sz="1100" b="1" i="0" u="none" strike="noStrike" baseline="0" dirty="0">
              <a:latin typeface="+mn-lt"/>
              <a:ea typeface="+mn-ea"/>
              <a:cs typeface="+mn-cs"/>
            </a:rPr>
          </a:br>
          <a:br>
            <a:rPr lang="en-US" sz="1100" b="0" i="0" u="none" strike="noStrike" baseline="0" dirty="0">
              <a:latin typeface="+mn-lt"/>
              <a:ea typeface="+mn-ea"/>
              <a:cs typeface="+mn-cs"/>
            </a:rPr>
          </a:br>
          <a:r>
            <a:rPr lang="en-US" sz="1100" b="0" i="0" u="none" strike="noStrike" baseline="0" dirty="0">
              <a:latin typeface="+mn-lt"/>
              <a:ea typeface="+mn-ea"/>
              <a:cs typeface="+mn-cs"/>
            </a:rPr>
            <a:t>Returns specified characters from character value starting at character position m, n characters long</a:t>
          </a:r>
          <a:endParaRPr lang="en-AU" sz="1100" b="0" dirty="0"/>
        </a:p>
      </dgm:t>
    </dgm:pt>
    <dgm:pt modelId="{44C9C600-54AA-4A9F-B77B-283396E8CEB5}" type="parTrans" cxnId="{EA8C614D-3F79-4BA5-961F-4CC306DDF6CC}">
      <dgm:prSet/>
      <dgm:spPr/>
      <dgm:t>
        <a:bodyPr/>
        <a:lstStyle/>
        <a:p>
          <a:endParaRPr lang="en-AU"/>
        </a:p>
      </dgm:t>
    </dgm:pt>
    <dgm:pt modelId="{AFAE136A-4DDB-4A06-AD88-2298D0055403}" type="sibTrans" cxnId="{EA8C614D-3F79-4BA5-961F-4CC306DDF6CC}">
      <dgm:prSet/>
      <dgm:spPr/>
      <dgm:t>
        <a:bodyPr/>
        <a:lstStyle/>
        <a:p>
          <a:endParaRPr lang="en-AU"/>
        </a:p>
      </dgm:t>
    </dgm:pt>
    <dgm:pt modelId="{591E54A6-B531-47EE-91CF-BF2D9ADD3FEE}">
      <dgm:prSet phldrT="[Text]"/>
      <dgm:spPr/>
      <dgm:t>
        <a:bodyPr/>
        <a:lstStyle/>
        <a:p>
          <a:r>
            <a:rPr lang="en-US" b="1" i="0" u="none" strike="noStrike" baseline="0" dirty="0">
              <a:latin typeface="+mn-lt"/>
              <a:ea typeface="+mn-ea"/>
              <a:cs typeface="+mn-cs"/>
            </a:rPr>
            <a:t>CONCAT (</a:t>
          </a:r>
          <a:r>
            <a:rPr lang="en-US" b="1" i="1" u="none" strike="noStrike" baseline="0" dirty="0">
              <a:latin typeface="+mn-lt"/>
              <a:ea typeface="+mn-ea"/>
              <a:cs typeface="+mn-cs"/>
            </a:rPr>
            <a:t>column1|expression1, column2|expression2</a:t>
          </a:r>
          <a:r>
            <a:rPr lang="en-US" b="1" i="0" u="none" strike="noStrike" baseline="0" dirty="0">
              <a:latin typeface="+mn-lt"/>
              <a:ea typeface="+mn-ea"/>
              <a:cs typeface="+mn-cs"/>
            </a:rPr>
            <a:t>)</a:t>
          </a:r>
          <a:br>
            <a:rPr lang="en-US" b="1" i="0" u="none" strike="noStrike" baseline="0" dirty="0">
              <a:latin typeface="+mn-lt"/>
              <a:ea typeface="+mn-ea"/>
              <a:cs typeface="+mn-cs"/>
            </a:rPr>
          </a:br>
          <a:br>
            <a:rPr lang="en-US" b="0" i="0" u="none" strike="noStrike" baseline="0" dirty="0">
              <a:latin typeface="+mn-lt"/>
              <a:ea typeface="+mn-ea"/>
              <a:cs typeface="+mn-cs"/>
            </a:rPr>
          </a:br>
          <a:r>
            <a:rPr lang="en-US" b="0" i="0" u="none" strike="noStrike" baseline="0" dirty="0">
              <a:latin typeface="+mn-lt"/>
              <a:ea typeface="+mn-ea"/>
              <a:cs typeface="+mn-cs"/>
            </a:rPr>
            <a:t>Concatenates the first character value to the second character value;</a:t>
          </a:r>
          <a:endParaRPr lang="en-AU" b="0" dirty="0"/>
        </a:p>
      </dgm:t>
    </dgm:pt>
    <dgm:pt modelId="{BC4CA778-E5A3-45D8-9DEC-D35759B336EE}" type="parTrans" cxnId="{F4A7A2B9-9F83-4E85-927C-F01D03E7931C}">
      <dgm:prSet/>
      <dgm:spPr/>
      <dgm:t>
        <a:bodyPr/>
        <a:lstStyle/>
        <a:p>
          <a:endParaRPr lang="en-AU"/>
        </a:p>
      </dgm:t>
    </dgm:pt>
    <dgm:pt modelId="{99DF71F4-0D19-4B46-8F15-149D9E09A266}" type="sibTrans" cxnId="{F4A7A2B9-9F83-4E85-927C-F01D03E7931C}">
      <dgm:prSet/>
      <dgm:spPr/>
      <dgm:t>
        <a:bodyPr/>
        <a:lstStyle/>
        <a:p>
          <a:endParaRPr lang="en-AU"/>
        </a:p>
      </dgm:t>
    </dgm:pt>
    <dgm:pt modelId="{043166D1-C73B-4E7D-BA6E-D2EE1A4BFEBA}">
      <dgm:prSet phldrT="[Text]"/>
      <dgm:spPr/>
      <dgm:t>
        <a:bodyPr/>
        <a:lstStyle/>
        <a:p>
          <a:r>
            <a:rPr lang="en-US" b="1" i="0" u="none" strike="noStrike" baseline="0" dirty="0">
              <a:latin typeface="+mn-lt"/>
              <a:ea typeface="+mn-ea"/>
              <a:cs typeface="+mn-cs"/>
            </a:rPr>
            <a:t>TRIM (column/expression)</a:t>
          </a:r>
          <a:br>
            <a:rPr lang="en-US" b="1" i="0" u="none" strike="noStrike" baseline="0" dirty="0">
              <a:latin typeface="+mn-lt"/>
              <a:ea typeface="+mn-ea"/>
              <a:cs typeface="+mn-cs"/>
            </a:rPr>
          </a:br>
          <a:br>
            <a:rPr lang="en-US" b="0" i="0" u="none" strike="noStrike" baseline="0" dirty="0">
              <a:latin typeface="+mn-lt"/>
              <a:ea typeface="+mn-ea"/>
              <a:cs typeface="+mn-cs"/>
            </a:rPr>
          </a:br>
          <a:r>
            <a:rPr lang="en-US" b="0" i="0" u="none" strike="noStrike" baseline="0" dirty="0">
              <a:latin typeface="+mn-lt"/>
              <a:ea typeface="+mn-ea"/>
              <a:cs typeface="+mn-cs"/>
            </a:rPr>
            <a:t>Enables you to trim leading or trailing characters</a:t>
          </a:r>
          <a:endParaRPr lang="en-AU" b="0" dirty="0"/>
        </a:p>
      </dgm:t>
    </dgm:pt>
    <dgm:pt modelId="{EE16D6EC-678A-4495-91B9-E0FD7B77DFF0}" type="parTrans" cxnId="{7D89B32C-BA0E-4DA2-B3F1-A8244FDC68B8}">
      <dgm:prSet/>
      <dgm:spPr/>
      <dgm:t>
        <a:bodyPr/>
        <a:lstStyle/>
        <a:p>
          <a:endParaRPr lang="en-AU"/>
        </a:p>
      </dgm:t>
    </dgm:pt>
    <dgm:pt modelId="{CDDB0E59-ECEB-4F8A-95AA-BD70DE6623AA}" type="sibTrans" cxnId="{7D89B32C-BA0E-4DA2-B3F1-A8244FDC68B8}">
      <dgm:prSet/>
      <dgm:spPr/>
      <dgm:t>
        <a:bodyPr/>
        <a:lstStyle/>
        <a:p>
          <a:endParaRPr lang="en-AU"/>
        </a:p>
      </dgm:t>
    </dgm:pt>
    <dgm:pt modelId="{92E69E10-9715-40A1-880F-0A2EF5E999C8}">
      <dgm:prSet phldrT="[Text]" custT="1"/>
      <dgm:spPr/>
      <dgm:t>
        <a:bodyPr/>
        <a:lstStyle/>
        <a:p>
          <a:r>
            <a:rPr lang="en-US" sz="1100" b="1" i="0" u="none" strike="noStrike" baseline="0">
              <a:latin typeface="+mn-lt"/>
              <a:ea typeface="+mn-ea"/>
              <a:cs typeface="+mn-cs"/>
            </a:rPr>
            <a:t>REPLACE (text, search_string, replacement_string)</a:t>
          </a:r>
          <a:br>
            <a:rPr lang="en-US" sz="1100" b="1" i="0" u="none" strike="noStrike" baseline="0">
              <a:latin typeface="+mn-lt"/>
              <a:ea typeface="+mn-ea"/>
              <a:cs typeface="+mn-cs"/>
            </a:rPr>
          </a:br>
          <a:br>
            <a:rPr lang="en-US" sz="1100" b="0" i="0" u="none" strike="noStrike" baseline="0">
              <a:latin typeface="+mn-lt"/>
              <a:ea typeface="+mn-ea"/>
              <a:cs typeface="+mn-cs"/>
            </a:rPr>
          </a:br>
          <a:r>
            <a:rPr lang="en-US" sz="1100" b="0" i="0" u="none" strike="noStrike" baseline="0">
              <a:latin typeface="+mn-lt"/>
              <a:ea typeface="+mn-ea"/>
              <a:cs typeface="+mn-cs"/>
            </a:rPr>
            <a:t>Searches a text expression for a character string and, if found, replaces it with a specified replacement string</a:t>
          </a:r>
          <a:endParaRPr lang="en-AU" sz="1100" b="0" dirty="0"/>
        </a:p>
      </dgm:t>
    </dgm:pt>
    <dgm:pt modelId="{2BC15818-C8A4-4C45-806E-67330B4F9315}" type="parTrans" cxnId="{07C968DB-589D-44CC-99CE-954B6B8D8575}">
      <dgm:prSet/>
      <dgm:spPr/>
      <dgm:t>
        <a:bodyPr/>
        <a:lstStyle/>
        <a:p>
          <a:endParaRPr lang="en-AU"/>
        </a:p>
      </dgm:t>
    </dgm:pt>
    <dgm:pt modelId="{4132B317-4421-4C09-8F3B-0C810161F355}" type="sibTrans" cxnId="{07C968DB-589D-44CC-99CE-954B6B8D8575}">
      <dgm:prSet/>
      <dgm:spPr/>
      <dgm:t>
        <a:bodyPr/>
        <a:lstStyle/>
        <a:p>
          <a:endParaRPr lang="en-AU"/>
        </a:p>
      </dgm:t>
    </dgm:pt>
    <dgm:pt modelId="{FE5AE63C-90C9-47C2-90F1-B965A6ACA9BA}" type="pres">
      <dgm:prSet presAssocID="{298F3AC8-CC5C-4C73-9D50-2C5BC725941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16B58-9941-4031-82B4-E26956821E4D}" type="pres">
      <dgm:prSet presAssocID="{00F43467-B30E-4EEE-BFFB-B45D3E3E022E}" presName="vertOne" presStyleCnt="0"/>
      <dgm:spPr/>
    </dgm:pt>
    <dgm:pt modelId="{01F25AC5-1311-431C-9AB1-417C94A25F1D}" type="pres">
      <dgm:prSet presAssocID="{00F43467-B30E-4EEE-BFFB-B45D3E3E022E}" presName="txOne" presStyleLbl="node0" presStyleIdx="0" presStyleCnt="2" custScaleY="29567">
        <dgm:presLayoutVars>
          <dgm:chPref val="3"/>
        </dgm:presLayoutVars>
      </dgm:prSet>
      <dgm:spPr/>
    </dgm:pt>
    <dgm:pt modelId="{38D189B9-9C9B-476D-BAF2-1F5022EFB4E9}" type="pres">
      <dgm:prSet presAssocID="{00F43467-B30E-4EEE-BFFB-B45D3E3E022E}" presName="parTransOne" presStyleCnt="0"/>
      <dgm:spPr/>
    </dgm:pt>
    <dgm:pt modelId="{8AD52F12-33C0-43E4-81B9-2B401486F1DB}" type="pres">
      <dgm:prSet presAssocID="{00F43467-B30E-4EEE-BFFB-B45D3E3E022E}" presName="horzOne" presStyleCnt="0"/>
      <dgm:spPr/>
    </dgm:pt>
    <dgm:pt modelId="{1D1CFBE8-76CF-41EF-89B1-FE0A6CC477DA}" type="pres">
      <dgm:prSet presAssocID="{56D3AD40-03AA-4B3F-B0A7-B9B54032621C}" presName="vertTwo" presStyleCnt="0"/>
      <dgm:spPr/>
    </dgm:pt>
    <dgm:pt modelId="{7B95CBC6-C92E-4AA3-8A2E-97282D7F8991}" type="pres">
      <dgm:prSet presAssocID="{56D3AD40-03AA-4B3F-B0A7-B9B54032621C}" presName="txTwo" presStyleLbl="node2" presStyleIdx="0" presStyleCnt="3">
        <dgm:presLayoutVars>
          <dgm:chPref val="3"/>
        </dgm:presLayoutVars>
      </dgm:prSet>
      <dgm:spPr/>
    </dgm:pt>
    <dgm:pt modelId="{E05038C7-AE11-44EC-9A8C-630C0A2DB399}" type="pres">
      <dgm:prSet presAssocID="{56D3AD40-03AA-4B3F-B0A7-B9B54032621C}" presName="parTransTwo" presStyleCnt="0"/>
      <dgm:spPr/>
    </dgm:pt>
    <dgm:pt modelId="{641BD0F9-C402-4A21-892F-4A7DA3F296BD}" type="pres">
      <dgm:prSet presAssocID="{56D3AD40-03AA-4B3F-B0A7-B9B54032621C}" presName="horzTwo" presStyleCnt="0"/>
      <dgm:spPr/>
    </dgm:pt>
    <dgm:pt modelId="{DF596A24-B48F-4210-BB8F-ABDD57371A03}" type="pres">
      <dgm:prSet presAssocID="{C027CA2D-6E9B-4F35-9D9D-7250A93A0F77}" presName="vertThree" presStyleCnt="0"/>
      <dgm:spPr/>
    </dgm:pt>
    <dgm:pt modelId="{78F06C42-D5AD-4DC9-8108-826A2F2B31FA}" type="pres">
      <dgm:prSet presAssocID="{C027CA2D-6E9B-4F35-9D9D-7250A93A0F77}" presName="txThree" presStyleLbl="node3" presStyleIdx="0" presStyleCnt="3">
        <dgm:presLayoutVars>
          <dgm:chPref val="3"/>
        </dgm:presLayoutVars>
      </dgm:prSet>
      <dgm:spPr/>
    </dgm:pt>
    <dgm:pt modelId="{6BFAE3DF-D90D-47CD-838F-73F9B00A2D01}" type="pres">
      <dgm:prSet presAssocID="{C027CA2D-6E9B-4F35-9D9D-7250A93A0F77}" presName="horzThree" presStyleCnt="0"/>
      <dgm:spPr/>
    </dgm:pt>
    <dgm:pt modelId="{85122535-0675-4D70-8045-050530755B56}" type="pres">
      <dgm:prSet presAssocID="{80F31F37-E7AD-4ACF-AD68-03F8AD4C72C4}" presName="sibSpaceOne" presStyleCnt="0"/>
      <dgm:spPr/>
    </dgm:pt>
    <dgm:pt modelId="{A0FA86EA-E272-4E9C-A3E9-E2C100469FDC}" type="pres">
      <dgm:prSet presAssocID="{CB13F97B-FB1A-4EB1-AC30-6F15474D0ABA}" presName="vertOne" presStyleCnt="0"/>
      <dgm:spPr/>
    </dgm:pt>
    <dgm:pt modelId="{E476B5CF-9E74-47C7-8596-B2A2B72274FF}" type="pres">
      <dgm:prSet presAssocID="{CB13F97B-FB1A-4EB1-AC30-6F15474D0ABA}" presName="txOne" presStyleLbl="node0" presStyleIdx="1" presStyleCnt="2" custScaleY="29567">
        <dgm:presLayoutVars>
          <dgm:chPref val="3"/>
        </dgm:presLayoutVars>
      </dgm:prSet>
      <dgm:spPr/>
    </dgm:pt>
    <dgm:pt modelId="{75BA0DFA-0962-4865-8453-C6DB447D4DB9}" type="pres">
      <dgm:prSet presAssocID="{CB13F97B-FB1A-4EB1-AC30-6F15474D0ABA}" presName="parTransOne" presStyleCnt="0"/>
      <dgm:spPr/>
    </dgm:pt>
    <dgm:pt modelId="{F5AEB83C-0D1E-4909-9AF3-FB5930F956D4}" type="pres">
      <dgm:prSet presAssocID="{CB13F97B-FB1A-4EB1-AC30-6F15474D0ABA}" presName="horzOne" presStyleCnt="0"/>
      <dgm:spPr/>
    </dgm:pt>
    <dgm:pt modelId="{BE250247-CDE7-48A5-87A0-2BA40E61B0A9}" type="pres">
      <dgm:prSet presAssocID="{591E54A6-B531-47EE-91CF-BF2D9ADD3FEE}" presName="vertTwo" presStyleCnt="0"/>
      <dgm:spPr/>
    </dgm:pt>
    <dgm:pt modelId="{43F6850A-6B1A-408B-9FE1-C58B211A39A0}" type="pres">
      <dgm:prSet presAssocID="{591E54A6-B531-47EE-91CF-BF2D9ADD3FEE}" presName="txTwo" presStyleLbl="node2" presStyleIdx="1" presStyleCnt="3">
        <dgm:presLayoutVars>
          <dgm:chPref val="3"/>
        </dgm:presLayoutVars>
      </dgm:prSet>
      <dgm:spPr/>
    </dgm:pt>
    <dgm:pt modelId="{1CF956BA-63DF-4501-8A5D-5D8596508648}" type="pres">
      <dgm:prSet presAssocID="{591E54A6-B531-47EE-91CF-BF2D9ADD3FEE}" presName="parTransTwo" presStyleCnt="0"/>
      <dgm:spPr/>
    </dgm:pt>
    <dgm:pt modelId="{3CBE9F44-1C3B-4B8E-B076-1E7344395527}" type="pres">
      <dgm:prSet presAssocID="{591E54A6-B531-47EE-91CF-BF2D9ADD3FEE}" presName="horzTwo" presStyleCnt="0"/>
      <dgm:spPr/>
    </dgm:pt>
    <dgm:pt modelId="{D39A385D-0DE9-4A80-A883-3FF6CD0E241F}" type="pres">
      <dgm:prSet presAssocID="{DCAEC481-0B6B-4BE9-B933-7CF5470774AE}" presName="vertThree" presStyleCnt="0"/>
      <dgm:spPr/>
    </dgm:pt>
    <dgm:pt modelId="{C30C236F-AAFC-4E1A-B0FA-18AC2C219771}" type="pres">
      <dgm:prSet presAssocID="{DCAEC481-0B6B-4BE9-B933-7CF5470774AE}" presName="txThree" presStyleLbl="node3" presStyleIdx="1" presStyleCnt="3">
        <dgm:presLayoutVars>
          <dgm:chPref val="3"/>
        </dgm:presLayoutVars>
      </dgm:prSet>
      <dgm:spPr/>
    </dgm:pt>
    <dgm:pt modelId="{6C97A84D-7C04-4782-916A-BCB118114781}" type="pres">
      <dgm:prSet presAssocID="{DCAEC481-0B6B-4BE9-B933-7CF5470774AE}" presName="horzThree" presStyleCnt="0"/>
      <dgm:spPr/>
    </dgm:pt>
    <dgm:pt modelId="{29598BF7-BAD8-49CA-A278-42249921801B}" type="pres">
      <dgm:prSet presAssocID="{99DF71F4-0D19-4B46-8F15-149D9E09A266}" presName="sibSpaceTwo" presStyleCnt="0"/>
      <dgm:spPr/>
    </dgm:pt>
    <dgm:pt modelId="{303BE9FC-9C2C-4A97-9F44-35F7DD3F0DD1}" type="pres">
      <dgm:prSet presAssocID="{043166D1-C73B-4E7D-BA6E-D2EE1A4BFEBA}" presName="vertTwo" presStyleCnt="0"/>
      <dgm:spPr/>
    </dgm:pt>
    <dgm:pt modelId="{47CFEE43-C885-49AD-890F-B3A336554876}" type="pres">
      <dgm:prSet presAssocID="{043166D1-C73B-4E7D-BA6E-D2EE1A4BFEBA}" presName="txTwo" presStyleLbl="node2" presStyleIdx="2" presStyleCnt="3">
        <dgm:presLayoutVars>
          <dgm:chPref val="3"/>
        </dgm:presLayoutVars>
      </dgm:prSet>
      <dgm:spPr/>
    </dgm:pt>
    <dgm:pt modelId="{E748063C-9FD7-47C3-AB93-49C90B8D2B99}" type="pres">
      <dgm:prSet presAssocID="{043166D1-C73B-4E7D-BA6E-D2EE1A4BFEBA}" presName="parTransTwo" presStyleCnt="0"/>
      <dgm:spPr/>
    </dgm:pt>
    <dgm:pt modelId="{5377111D-F6C9-459A-8809-EBEC1A4FFC61}" type="pres">
      <dgm:prSet presAssocID="{043166D1-C73B-4E7D-BA6E-D2EE1A4BFEBA}" presName="horzTwo" presStyleCnt="0"/>
      <dgm:spPr/>
    </dgm:pt>
    <dgm:pt modelId="{EF5E1BB5-BDCB-4D04-9471-A187358E617B}" type="pres">
      <dgm:prSet presAssocID="{92E69E10-9715-40A1-880F-0A2EF5E999C8}" presName="vertThree" presStyleCnt="0"/>
      <dgm:spPr/>
    </dgm:pt>
    <dgm:pt modelId="{3EB7438A-FCA7-43E3-A49D-C4C3F3652BE6}" type="pres">
      <dgm:prSet presAssocID="{92E69E10-9715-40A1-880F-0A2EF5E999C8}" presName="txThree" presStyleLbl="node3" presStyleIdx="2" presStyleCnt="3">
        <dgm:presLayoutVars>
          <dgm:chPref val="3"/>
        </dgm:presLayoutVars>
      </dgm:prSet>
      <dgm:spPr/>
    </dgm:pt>
    <dgm:pt modelId="{AB0B58BA-A518-4E88-BA5C-76640F48D249}" type="pres">
      <dgm:prSet presAssocID="{92E69E10-9715-40A1-880F-0A2EF5E999C8}" presName="horzThree" presStyleCnt="0"/>
      <dgm:spPr/>
    </dgm:pt>
  </dgm:ptLst>
  <dgm:cxnLst>
    <dgm:cxn modelId="{EDBAB812-B100-4CC4-B28E-55F006BF3624}" srcId="{298F3AC8-CC5C-4C73-9D50-2C5BC725941D}" destId="{00F43467-B30E-4EEE-BFFB-B45D3E3E022E}" srcOrd="0" destOrd="0" parTransId="{A455F232-1D57-4B89-A63C-785067DEE7DD}" sibTransId="{80F31F37-E7AD-4ACF-AD68-03F8AD4C72C4}"/>
    <dgm:cxn modelId="{36088117-37DA-43CF-8A7E-A79DB8542A24}" type="presOf" srcId="{298F3AC8-CC5C-4C73-9D50-2C5BC725941D}" destId="{FE5AE63C-90C9-47C2-90F1-B965A6ACA9BA}" srcOrd="0" destOrd="0" presId="urn:microsoft.com/office/officeart/2005/8/layout/hierarchy4"/>
    <dgm:cxn modelId="{FA9E2C22-60B4-43BB-A94D-BF78D8083AE1}" type="presOf" srcId="{92E69E10-9715-40A1-880F-0A2EF5E999C8}" destId="{3EB7438A-FCA7-43E3-A49D-C4C3F3652BE6}" srcOrd="0" destOrd="0" presId="urn:microsoft.com/office/officeart/2005/8/layout/hierarchy4"/>
    <dgm:cxn modelId="{4F34C02A-09E6-4C6F-9804-8A4AFE2B0967}" type="presOf" srcId="{00F43467-B30E-4EEE-BFFB-B45D3E3E022E}" destId="{01F25AC5-1311-431C-9AB1-417C94A25F1D}" srcOrd="0" destOrd="0" presId="urn:microsoft.com/office/officeart/2005/8/layout/hierarchy4"/>
    <dgm:cxn modelId="{7D89B32C-BA0E-4DA2-B3F1-A8244FDC68B8}" srcId="{CB13F97B-FB1A-4EB1-AC30-6F15474D0ABA}" destId="{043166D1-C73B-4E7D-BA6E-D2EE1A4BFEBA}" srcOrd="1" destOrd="0" parTransId="{EE16D6EC-678A-4495-91B9-E0FD7B77DFF0}" sibTransId="{CDDB0E59-ECEB-4F8A-95AA-BD70DE6623AA}"/>
    <dgm:cxn modelId="{0F902E66-2D2A-4A64-BB62-BB2F33F3E266}" type="presOf" srcId="{DCAEC481-0B6B-4BE9-B933-7CF5470774AE}" destId="{C30C236F-AAFC-4E1A-B0FA-18AC2C219771}" srcOrd="0" destOrd="0" presId="urn:microsoft.com/office/officeart/2005/8/layout/hierarchy4"/>
    <dgm:cxn modelId="{F642814A-4F6B-4AD8-801B-9CAA8D5B9CF2}" type="presOf" srcId="{591E54A6-B531-47EE-91CF-BF2D9ADD3FEE}" destId="{43F6850A-6B1A-408B-9FE1-C58B211A39A0}" srcOrd="0" destOrd="0" presId="urn:microsoft.com/office/officeart/2005/8/layout/hierarchy4"/>
    <dgm:cxn modelId="{EA8C614D-3F79-4BA5-961F-4CC306DDF6CC}" srcId="{591E54A6-B531-47EE-91CF-BF2D9ADD3FEE}" destId="{DCAEC481-0B6B-4BE9-B933-7CF5470774AE}" srcOrd="0" destOrd="0" parTransId="{44C9C600-54AA-4A9F-B77B-283396E8CEB5}" sibTransId="{AFAE136A-4DDB-4A06-AD88-2298D0055403}"/>
    <dgm:cxn modelId="{0EB99950-546E-429E-B0C4-94CD36D1258A}" type="presOf" srcId="{56D3AD40-03AA-4B3F-B0A7-B9B54032621C}" destId="{7B95CBC6-C92E-4AA3-8A2E-97282D7F8991}" srcOrd="0" destOrd="0" presId="urn:microsoft.com/office/officeart/2005/8/layout/hierarchy4"/>
    <dgm:cxn modelId="{D348DE90-E537-430C-850B-3FBB66CD6E8F}" srcId="{298F3AC8-CC5C-4C73-9D50-2C5BC725941D}" destId="{CB13F97B-FB1A-4EB1-AC30-6F15474D0ABA}" srcOrd="1" destOrd="0" parTransId="{CA18345B-7E62-46B8-82C4-A0AABDB7FB79}" sibTransId="{7A04D91C-F833-4003-8F85-8164741541C6}"/>
    <dgm:cxn modelId="{C250BAAC-A46D-40C6-AF60-FD0ECA94311C}" type="presOf" srcId="{CB13F97B-FB1A-4EB1-AC30-6F15474D0ABA}" destId="{E476B5CF-9E74-47C7-8596-B2A2B72274FF}" srcOrd="0" destOrd="0" presId="urn:microsoft.com/office/officeart/2005/8/layout/hierarchy4"/>
    <dgm:cxn modelId="{A44BD0B1-EF0C-42A8-9CA5-943A5ABC6AF3}" srcId="{00F43467-B30E-4EEE-BFFB-B45D3E3E022E}" destId="{56D3AD40-03AA-4B3F-B0A7-B9B54032621C}" srcOrd="0" destOrd="0" parTransId="{552043C3-5853-4F49-9276-5883532B8729}" sibTransId="{8A3E744A-22E1-483D-A791-5AF6E15480AE}"/>
    <dgm:cxn modelId="{F4A7A2B9-9F83-4E85-927C-F01D03E7931C}" srcId="{CB13F97B-FB1A-4EB1-AC30-6F15474D0ABA}" destId="{591E54A6-B531-47EE-91CF-BF2D9ADD3FEE}" srcOrd="0" destOrd="0" parTransId="{BC4CA778-E5A3-45D8-9DEC-D35759B336EE}" sibTransId="{99DF71F4-0D19-4B46-8F15-149D9E09A266}"/>
    <dgm:cxn modelId="{1D8179C5-2822-4816-8481-DFA5878F6C14}" srcId="{56D3AD40-03AA-4B3F-B0A7-B9B54032621C}" destId="{C027CA2D-6E9B-4F35-9D9D-7250A93A0F77}" srcOrd="0" destOrd="0" parTransId="{33F1942C-56E5-4400-B1FD-A43AD4BEF551}" sibTransId="{112773FA-7A72-43AC-91F9-5366CDB52495}"/>
    <dgm:cxn modelId="{07C968DB-589D-44CC-99CE-954B6B8D8575}" srcId="{043166D1-C73B-4E7D-BA6E-D2EE1A4BFEBA}" destId="{92E69E10-9715-40A1-880F-0A2EF5E999C8}" srcOrd="0" destOrd="0" parTransId="{2BC15818-C8A4-4C45-806E-67330B4F9315}" sibTransId="{4132B317-4421-4C09-8F3B-0C810161F355}"/>
    <dgm:cxn modelId="{F5493ADC-730B-4882-BCDC-9CF6F3B0B359}" type="presOf" srcId="{C027CA2D-6E9B-4F35-9D9D-7250A93A0F77}" destId="{78F06C42-D5AD-4DC9-8108-826A2F2B31FA}" srcOrd="0" destOrd="0" presId="urn:microsoft.com/office/officeart/2005/8/layout/hierarchy4"/>
    <dgm:cxn modelId="{4370F5F2-3BA0-46D2-838C-0BFBBFBD6F0E}" type="presOf" srcId="{043166D1-C73B-4E7D-BA6E-D2EE1A4BFEBA}" destId="{47CFEE43-C885-49AD-890F-B3A336554876}" srcOrd="0" destOrd="0" presId="urn:microsoft.com/office/officeart/2005/8/layout/hierarchy4"/>
    <dgm:cxn modelId="{2F49BB79-BD37-48DD-BF0D-B2B96894CB9C}" type="presParOf" srcId="{FE5AE63C-90C9-47C2-90F1-B965A6ACA9BA}" destId="{CCD16B58-9941-4031-82B4-E26956821E4D}" srcOrd="0" destOrd="0" presId="urn:microsoft.com/office/officeart/2005/8/layout/hierarchy4"/>
    <dgm:cxn modelId="{D023004B-A61A-4FF0-ABE6-25DDBF394649}" type="presParOf" srcId="{CCD16B58-9941-4031-82B4-E26956821E4D}" destId="{01F25AC5-1311-431C-9AB1-417C94A25F1D}" srcOrd="0" destOrd="0" presId="urn:microsoft.com/office/officeart/2005/8/layout/hierarchy4"/>
    <dgm:cxn modelId="{B8D8DB0C-327A-4DD7-90D8-A36DB61F6EEC}" type="presParOf" srcId="{CCD16B58-9941-4031-82B4-E26956821E4D}" destId="{38D189B9-9C9B-476D-BAF2-1F5022EFB4E9}" srcOrd="1" destOrd="0" presId="urn:microsoft.com/office/officeart/2005/8/layout/hierarchy4"/>
    <dgm:cxn modelId="{929F6D72-D5BE-48EB-A67A-C279FDEBA93D}" type="presParOf" srcId="{CCD16B58-9941-4031-82B4-E26956821E4D}" destId="{8AD52F12-33C0-43E4-81B9-2B401486F1DB}" srcOrd="2" destOrd="0" presId="urn:microsoft.com/office/officeart/2005/8/layout/hierarchy4"/>
    <dgm:cxn modelId="{5BF135C6-9346-4CFA-B149-10B40AA6D462}" type="presParOf" srcId="{8AD52F12-33C0-43E4-81B9-2B401486F1DB}" destId="{1D1CFBE8-76CF-41EF-89B1-FE0A6CC477DA}" srcOrd="0" destOrd="0" presId="urn:microsoft.com/office/officeart/2005/8/layout/hierarchy4"/>
    <dgm:cxn modelId="{668FDBF4-5309-4074-92E1-C4D0601A4976}" type="presParOf" srcId="{1D1CFBE8-76CF-41EF-89B1-FE0A6CC477DA}" destId="{7B95CBC6-C92E-4AA3-8A2E-97282D7F8991}" srcOrd="0" destOrd="0" presId="urn:microsoft.com/office/officeart/2005/8/layout/hierarchy4"/>
    <dgm:cxn modelId="{D321519D-70BC-464D-8294-F27EED557462}" type="presParOf" srcId="{1D1CFBE8-76CF-41EF-89B1-FE0A6CC477DA}" destId="{E05038C7-AE11-44EC-9A8C-630C0A2DB399}" srcOrd="1" destOrd="0" presId="urn:microsoft.com/office/officeart/2005/8/layout/hierarchy4"/>
    <dgm:cxn modelId="{7990A7F3-2A1E-4AF6-96B0-275847C697EC}" type="presParOf" srcId="{1D1CFBE8-76CF-41EF-89B1-FE0A6CC477DA}" destId="{641BD0F9-C402-4A21-892F-4A7DA3F296BD}" srcOrd="2" destOrd="0" presId="urn:microsoft.com/office/officeart/2005/8/layout/hierarchy4"/>
    <dgm:cxn modelId="{934FB34C-3030-4DD1-80B0-2D500E5C82A6}" type="presParOf" srcId="{641BD0F9-C402-4A21-892F-4A7DA3F296BD}" destId="{DF596A24-B48F-4210-BB8F-ABDD57371A03}" srcOrd="0" destOrd="0" presId="urn:microsoft.com/office/officeart/2005/8/layout/hierarchy4"/>
    <dgm:cxn modelId="{9E442937-3EA9-4AFF-98A9-7111A63F86FA}" type="presParOf" srcId="{DF596A24-B48F-4210-BB8F-ABDD57371A03}" destId="{78F06C42-D5AD-4DC9-8108-826A2F2B31FA}" srcOrd="0" destOrd="0" presId="urn:microsoft.com/office/officeart/2005/8/layout/hierarchy4"/>
    <dgm:cxn modelId="{9A3B31A2-4374-4176-AAAE-A35EF737E2BF}" type="presParOf" srcId="{DF596A24-B48F-4210-BB8F-ABDD57371A03}" destId="{6BFAE3DF-D90D-47CD-838F-73F9B00A2D01}" srcOrd="1" destOrd="0" presId="urn:microsoft.com/office/officeart/2005/8/layout/hierarchy4"/>
    <dgm:cxn modelId="{5C98FB8C-F8A4-4F55-ADBB-3E6D7FC7EF18}" type="presParOf" srcId="{FE5AE63C-90C9-47C2-90F1-B965A6ACA9BA}" destId="{85122535-0675-4D70-8045-050530755B56}" srcOrd="1" destOrd="0" presId="urn:microsoft.com/office/officeart/2005/8/layout/hierarchy4"/>
    <dgm:cxn modelId="{647C519A-15CF-44A3-95AB-261F961FD262}" type="presParOf" srcId="{FE5AE63C-90C9-47C2-90F1-B965A6ACA9BA}" destId="{A0FA86EA-E272-4E9C-A3E9-E2C100469FDC}" srcOrd="2" destOrd="0" presId="urn:microsoft.com/office/officeart/2005/8/layout/hierarchy4"/>
    <dgm:cxn modelId="{524A3F6E-DAFA-4D04-A7C5-10186E878B70}" type="presParOf" srcId="{A0FA86EA-E272-4E9C-A3E9-E2C100469FDC}" destId="{E476B5CF-9E74-47C7-8596-B2A2B72274FF}" srcOrd="0" destOrd="0" presId="urn:microsoft.com/office/officeart/2005/8/layout/hierarchy4"/>
    <dgm:cxn modelId="{93B3B853-2568-450A-9B30-0E2B7CA9D21D}" type="presParOf" srcId="{A0FA86EA-E272-4E9C-A3E9-E2C100469FDC}" destId="{75BA0DFA-0962-4865-8453-C6DB447D4DB9}" srcOrd="1" destOrd="0" presId="urn:microsoft.com/office/officeart/2005/8/layout/hierarchy4"/>
    <dgm:cxn modelId="{7ADF6791-1E4D-4967-88F1-845412D9B8A4}" type="presParOf" srcId="{A0FA86EA-E272-4E9C-A3E9-E2C100469FDC}" destId="{F5AEB83C-0D1E-4909-9AF3-FB5930F956D4}" srcOrd="2" destOrd="0" presId="urn:microsoft.com/office/officeart/2005/8/layout/hierarchy4"/>
    <dgm:cxn modelId="{1627B6D5-BE1A-4457-92FE-31976E3E52F8}" type="presParOf" srcId="{F5AEB83C-0D1E-4909-9AF3-FB5930F956D4}" destId="{BE250247-CDE7-48A5-87A0-2BA40E61B0A9}" srcOrd="0" destOrd="0" presId="urn:microsoft.com/office/officeart/2005/8/layout/hierarchy4"/>
    <dgm:cxn modelId="{13D654D2-1466-4842-A409-F7D3736C75EB}" type="presParOf" srcId="{BE250247-CDE7-48A5-87A0-2BA40E61B0A9}" destId="{43F6850A-6B1A-408B-9FE1-C58B211A39A0}" srcOrd="0" destOrd="0" presId="urn:microsoft.com/office/officeart/2005/8/layout/hierarchy4"/>
    <dgm:cxn modelId="{833DFACC-3A79-41D0-BD98-4970383D2D96}" type="presParOf" srcId="{BE250247-CDE7-48A5-87A0-2BA40E61B0A9}" destId="{1CF956BA-63DF-4501-8A5D-5D8596508648}" srcOrd="1" destOrd="0" presId="urn:microsoft.com/office/officeart/2005/8/layout/hierarchy4"/>
    <dgm:cxn modelId="{4AFEE383-6047-4E8A-9DAE-8C9109F47EC9}" type="presParOf" srcId="{BE250247-CDE7-48A5-87A0-2BA40E61B0A9}" destId="{3CBE9F44-1C3B-4B8E-B076-1E7344395527}" srcOrd="2" destOrd="0" presId="urn:microsoft.com/office/officeart/2005/8/layout/hierarchy4"/>
    <dgm:cxn modelId="{F292DE3F-2323-4599-8DC2-D33EA31B03CC}" type="presParOf" srcId="{3CBE9F44-1C3B-4B8E-B076-1E7344395527}" destId="{D39A385D-0DE9-4A80-A883-3FF6CD0E241F}" srcOrd="0" destOrd="0" presId="urn:microsoft.com/office/officeart/2005/8/layout/hierarchy4"/>
    <dgm:cxn modelId="{1B7F6532-AA22-43A8-88B4-D9940A17040A}" type="presParOf" srcId="{D39A385D-0DE9-4A80-A883-3FF6CD0E241F}" destId="{C30C236F-AAFC-4E1A-B0FA-18AC2C219771}" srcOrd="0" destOrd="0" presId="urn:microsoft.com/office/officeart/2005/8/layout/hierarchy4"/>
    <dgm:cxn modelId="{BE3BFAA3-8040-436F-9992-36FE9960A220}" type="presParOf" srcId="{D39A385D-0DE9-4A80-A883-3FF6CD0E241F}" destId="{6C97A84D-7C04-4782-916A-BCB118114781}" srcOrd="1" destOrd="0" presId="urn:microsoft.com/office/officeart/2005/8/layout/hierarchy4"/>
    <dgm:cxn modelId="{2B0E7D48-BD61-4D22-91DE-7FC69F3FC5BA}" type="presParOf" srcId="{F5AEB83C-0D1E-4909-9AF3-FB5930F956D4}" destId="{29598BF7-BAD8-49CA-A278-42249921801B}" srcOrd="1" destOrd="0" presId="urn:microsoft.com/office/officeart/2005/8/layout/hierarchy4"/>
    <dgm:cxn modelId="{9899C727-3A1C-479E-9556-3BD258A9FFAC}" type="presParOf" srcId="{F5AEB83C-0D1E-4909-9AF3-FB5930F956D4}" destId="{303BE9FC-9C2C-4A97-9F44-35F7DD3F0DD1}" srcOrd="2" destOrd="0" presId="urn:microsoft.com/office/officeart/2005/8/layout/hierarchy4"/>
    <dgm:cxn modelId="{28057F1B-E148-47A2-9C27-95EC70C4E83F}" type="presParOf" srcId="{303BE9FC-9C2C-4A97-9F44-35F7DD3F0DD1}" destId="{47CFEE43-C885-49AD-890F-B3A336554876}" srcOrd="0" destOrd="0" presId="urn:microsoft.com/office/officeart/2005/8/layout/hierarchy4"/>
    <dgm:cxn modelId="{31BDCFED-CB09-4B0E-8141-B64EA3707888}" type="presParOf" srcId="{303BE9FC-9C2C-4A97-9F44-35F7DD3F0DD1}" destId="{E748063C-9FD7-47C3-AB93-49C90B8D2B99}" srcOrd="1" destOrd="0" presId="urn:microsoft.com/office/officeart/2005/8/layout/hierarchy4"/>
    <dgm:cxn modelId="{13C1593C-7814-4671-85FC-53BA9039ABF0}" type="presParOf" srcId="{303BE9FC-9C2C-4A97-9F44-35F7DD3F0DD1}" destId="{5377111D-F6C9-459A-8809-EBEC1A4FFC61}" srcOrd="2" destOrd="0" presId="urn:microsoft.com/office/officeart/2005/8/layout/hierarchy4"/>
    <dgm:cxn modelId="{8343DF92-DDD8-4D85-9AAC-E2200C7AC188}" type="presParOf" srcId="{5377111D-F6C9-459A-8809-EBEC1A4FFC61}" destId="{EF5E1BB5-BDCB-4D04-9471-A187358E617B}" srcOrd="0" destOrd="0" presId="urn:microsoft.com/office/officeart/2005/8/layout/hierarchy4"/>
    <dgm:cxn modelId="{60FBF5C0-1FE6-4D65-B707-436B3BA82ADF}" type="presParOf" srcId="{EF5E1BB5-BDCB-4D04-9471-A187358E617B}" destId="{3EB7438A-FCA7-43E3-A49D-C4C3F3652BE6}" srcOrd="0" destOrd="0" presId="urn:microsoft.com/office/officeart/2005/8/layout/hierarchy4"/>
    <dgm:cxn modelId="{3197809E-FC98-4950-A5F7-C8D20013E772}" type="presParOf" srcId="{EF5E1BB5-BDCB-4D04-9471-A187358E617B}" destId="{AB0B58BA-A518-4E88-BA5C-76640F48D2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B0D92-5CC3-4D11-A3E2-F771A0C5208C}">
      <dsp:nvSpPr>
        <dsp:cNvPr id="0" name=""/>
        <dsp:cNvSpPr/>
      </dsp:nvSpPr>
      <dsp:spPr>
        <a:xfrm>
          <a:off x="5519" y="647981"/>
          <a:ext cx="1704417" cy="20051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B4A44-C6D2-4056-B159-2273D2BCCBFB}">
      <dsp:nvSpPr>
        <dsp:cNvPr id="0" name=""/>
        <dsp:cNvSpPr/>
      </dsp:nvSpPr>
      <dsp:spPr>
        <a:xfrm>
          <a:off x="90740" y="728189"/>
          <a:ext cx="1533976" cy="1303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E370-A7F2-498B-A75B-621D3EA162B0}">
      <dsp:nvSpPr>
        <dsp:cNvPr id="0" name=""/>
        <dsp:cNvSpPr/>
      </dsp:nvSpPr>
      <dsp:spPr>
        <a:xfrm>
          <a:off x="90740" y="2031568"/>
          <a:ext cx="1533976" cy="54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 dirty="0" err="1"/>
            <a:t>Kalkulasi</a:t>
          </a:r>
          <a:r>
            <a:rPr lang="en-US" sz="1500" kern="1200" dirty="0"/>
            <a:t> data</a:t>
          </a:r>
          <a:endParaRPr lang="en-AU" sz="1500" kern="1200" dirty="0"/>
        </a:p>
      </dsp:txBody>
      <dsp:txXfrm>
        <a:off x="90740" y="2031568"/>
        <a:ext cx="1533976" cy="541403"/>
      </dsp:txXfrm>
    </dsp:sp>
    <dsp:sp modelId="{0098325E-CB5D-40E6-B3FB-4C020683CB3F}">
      <dsp:nvSpPr>
        <dsp:cNvPr id="0" name=""/>
        <dsp:cNvSpPr/>
      </dsp:nvSpPr>
      <dsp:spPr>
        <a:xfrm>
          <a:off x="2217157" y="647981"/>
          <a:ext cx="1704417" cy="20051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4983E-8AB3-4779-A3FE-21297934551A}">
      <dsp:nvSpPr>
        <dsp:cNvPr id="0" name=""/>
        <dsp:cNvSpPr/>
      </dsp:nvSpPr>
      <dsp:spPr>
        <a:xfrm>
          <a:off x="2302378" y="728189"/>
          <a:ext cx="1533976" cy="13033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000" r="-7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E0DF-C2D5-4087-BB9E-52C2CDE08EC5}">
      <dsp:nvSpPr>
        <dsp:cNvPr id="0" name=""/>
        <dsp:cNvSpPr/>
      </dsp:nvSpPr>
      <dsp:spPr>
        <a:xfrm>
          <a:off x="2302378" y="2031568"/>
          <a:ext cx="1533976" cy="54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Modifikasi attribute</a:t>
          </a:r>
          <a:endParaRPr lang="en-US" sz="1500" kern="1200" dirty="0"/>
        </a:p>
      </dsp:txBody>
      <dsp:txXfrm>
        <a:off x="2302378" y="2031568"/>
        <a:ext cx="1533976" cy="541403"/>
      </dsp:txXfrm>
    </dsp:sp>
    <dsp:sp modelId="{AFD1E816-DA51-45CE-884C-8F39318BA5D2}">
      <dsp:nvSpPr>
        <dsp:cNvPr id="0" name=""/>
        <dsp:cNvSpPr/>
      </dsp:nvSpPr>
      <dsp:spPr>
        <a:xfrm>
          <a:off x="4428794" y="647981"/>
          <a:ext cx="1704417" cy="20051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76B226-8D7F-48EF-A849-5BA01BDF15D2}">
      <dsp:nvSpPr>
        <dsp:cNvPr id="0" name=""/>
        <dsp:cNvSpPr/>
      </dsp:nvSpPr>
      <dsp:spPr>
        <a:xfrm>
          <a:off x="4514015" y="728189"/>
          <a:ext cx="1533976" cy="1303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28772-80DF-4FC6-934F-3818F0527A42}">
      <dsp:nvSpPr>
        <dsp:cNvPr id="0" name=""/>
        <dsp:cNvSpPr/>
      </dsp:nvSpPr>
      <dsp:spPr>
        <a:xfrm>
          <a:off x="4514015" y="2031568"/>
          <a:ext cx="1533976" cy="54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Formatting</a:t>
          </a:r>
          <a:endParaRPr lang="en-US" sz="1500" kern="1200" dirty="0"/>
        </a:p>
      </dsp:txBody>
      <dsp:txXfrm>
        <a:off x="4514015" y="2031568"/>
        <a:ext cx="1533976" cy="541403"/>
      </dsp:txXfrm>
    </dsp:sp>
    <dsp:sp modelId="{D3DC8024-3F86-43EE-88F8-A26DE361DA88}">
      <dsp:nvSpPr>
        <dsp:cNvPr id="0" name=""/>
        <dsp:cNvSpPr/>
      </dsp:nvSpPr>
      <dsp:spPr>
        <a:xfrm>
          <a:off x="6640432" y="647981"/>
          <a:ext cx="1704417" cy="20051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5CD886-DF2B-428E-BE77-C61DF0C6ABBA}">
      <dsp:nvSpPr>
        <dsp:cNvPr id="0" name=""/>
        <dsp:cNvSpPr/>
      </dsp:nvSpPr>
      <dsp:spPr>
        <a:xfrm>
          <a:off x="6725653" y="728189"/>
          <a:ext cx="1533976" cy="13033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2B39-6F08-4F11-9208-880EF53CF850}">
      <dsp:nvSpPr>
        <dsp:cNvPr id="0" name=""/>
        <dsp:cNvSpPr/>
      </dsp:nvSpPr>
      <dsp:spPr>
        <a:xfrm>
          <a:off x="6725653" y="2031568"/>
          <a:ext cx="1533976" cy="54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Konversi</a:t>
          </a:r>
          <a:r>
            <a:rPr lang="en-US" sz="1500" kern="1200" dirty="0"/>
            <a:t> </a:t>
          </a:r>
          <a:r>
            <a:rPr lang="en-US" sz="1500" kern="1200" dirty="0" err="1"/>
            <a:t>tipe</a:t>
          </a:r>
          <a:r>
            <a:rPr lang="en-US" sz="1500" kern="1200" dirty="0"/>
            <a:t> data</a:t>
          </a:r>
          <a:endParaRPr lang="en-AU" sz="1500" kern="1200" dirty="0"/>
        </a:p>
      </dsp:txBody>
      <dsp:txXfrm>
        <a:off x="6725653" y="2031568"/>
        <a:ext cx="1533976" cy="541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5AC5-1311-431C-9AB1-417C94A25F1D}">
      <dsp:nvSpPr>
        <dsp:cNvPr id="0" name=""/>
        <dsp:cNvSpPr/>
      </dsp:nvSpPr>
      <dsp:spPr>
        <a:xfrm>
          <a:off x="5192" y="936"/>
          <a:ext cx="2621160" cy="339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Case </a:t>
          </a:r>
          <a:r>
            <a:rPr lang="en-AU" sz="1500" kern="1200" dirty="0" err="1"/>
            <a:t>Convertion</a:t>
          </a:r>
          <a:endParaRPr lang="en-AU" sz="1500" kern="1200" dirty="0"/>
        </a:p>
      </dsp:txBody>
      <dsp:txXfrm>
        <a:off x="15135" y="10879"/>
        <a:ext cx="2601274" cy="319598"/>
      </dsp:txXfrm>
    </dsp:sp>
    <dsp:sp modelId="{7B95CBC6-C92E-4AA3-8A2E-97282D7F8991}">
      <dsp:nvSpPr>
        <dsp:cNvPr id="0" name=""/>
        <dsp:cNvSpPr/>
      </dsp:nvSpPr>
      <dsp:spPr>
        <a:xfrm>
          <a:off x="5192" y="52314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200" b="1" u="none" strike="noStrike" kern="1200" baseline="0" dirty="0"/>
            <a:t>LOWER (</a:t>
          </a:r>
          <a:r>
            <a:rPr lang="en-US" sz="1200" b="1" u="none" strike="noStrike" kern="1200" baseline="0" dirty="0" err="1"/>
            <a:t>column|expression</a:t>
          </a:r>
          <a:r>
            <a:rPr lang="en-US" sz="1200" b="1" u="none" strike="noStrike" kern="1200" baseline="0" dirty="0"/>
            <a:t>)</a:t>
          </a:r>
          <a:br>
            <a:rPr lang="en-US" sz="1200" b="1" u="none" strike="noStrike" kern="1200" baseline="0" dirty="0"/>
          </a:br>
          <a:br>
            <a:rPr lang="en-US" sz="1200" b="1" u="none" strike="noStrike" kern="1200" baseline="0" dirty="0"/>
          </a:br>
          <a:r>
            <a:rPr lang="en-US" sz="1200" b="0" u="none" strike="noStrike" kern="1200" baseline="0" dirty="0"/>
            <a:t>Converts character values to lowercase</a:t>
          </a:r>
          <a:endParaRPr lang="en-AU" sz="1200" kern="1200" dirty="0"/>
        </a:p>
      </dsp:txBody>
      <dsp:txXfrm>
        <a:off x="38821" y="556772"/>
        <a:ext cx="2553902" cy="1080928"/>
      </dsp:txXfrm>
    </dsp:sp>
    <dsp:sp modelId="{78F06C42-D5AD-4DC9-8108-826A2F2B31FA}">
      <dsp:nvSpPr>
        <dsp:cNvPr id="0" name=""/>
        <dsp:cNvSpPr/>
      </dsp:nvSpPr>
      <dsp:spPr>
        <a:xfrm>
          <a:off x="5192" y="185405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strike="noStrike" kern="1200" baseline="0"/>
            <a:t>UPPER (column|expression)</a:t>
          </a:r>
          <a:br>
            <a:rPr lang="en-US" sz="1100" b="1" u="none" strike="noStrike" kern="1200" baseline="0"/>
          </a:br>
          <a:br>
            <a:rPr lang="en-US" sz="1100" b="1" u="none" strike="noStrike" kern="1200" baseline="0"/>
          </a:br>
          <a:r>
            <a:rPr lang="en-US" sz="1100" b="0" u="none" strike="noStrike" kern="1200" baseline="0"/>
            <a:t>Converts character values to uppercase</a:t>
          </a:r>
          <a:endParaRPr lang="en-AU" sz="1100" kern="1200" dirty="0"/>
        </a:p>
      </dsp:txBody>
      <dsp:txXfrm>
        <a:off x="38821" y="1887682"/>
        <a:ext cx="2553902" cy="1080928"/>
      </dsp:txXfrm>
    </dsp:sp>
    <dsp:sp modelId="{E476B5CF-9E74-47C7-8596-B2A2B72274FF}">
      <dsp:nvSpPr>
        <dsp:cNvPr id="0" name=""/>
        <dsp:cNvSpPr/>
      </dsp:nvSpPr>
      <dsp:spPr>
        <a:xfrm>
          <a:off x="3066707" y="936"/>
          <a:ext cx="5462498" cy="339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Char Manipulation</a:t>
          </a:r>
        </a:p>
      </dsp:txBody>
      <dsp:txXfrm>
        <a:off x="3076650" y="10879"/>
        <a:ext cx="5442612" cy="319598"/>
      </dsp:txXfrm>
    </dsp:sp>
    <dsp:sp modelId="{43F6850A-6B1A-408B-9FE1-C58B211A39A0}">
      <dsp:nvSpPr>
        <dsp:cNvPr id="0" name=""/>
        <dsp:cNvSpPr/>
      </dsp:nvSpPr>
      <dsp:spPr>
        <a:xfrm>
          <a:off x="3066707" y="52314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strike="noStrike" kern="1200" baseline="0" dirty="0">
              <a:latin typeface="+mn-lt"/>
              <a:ea typeface="+mn-ea"/>
              <a:cs typeface="+mn-cs"/>
            </a:rPr>
            <a:t>CONCAT (</a:t>
          </a:r>
          <a:r>
            <a:rPr lang="en-US" sz="1200" b="1" i="1" u="none" strike="noStrike" kern="1200" baseline="0" dirty="0">
              <a:latin typeface="+mn-lt"/>
              <a:ea typeface="+mn-ea"/>
              <a:cs typeface="+mn-cs"/>
            </a:rPr>
            <a:t>column1|expression1, column2|expression2</a:t>
          </a:r>
          <a:r>
            <a:rPr lang="en-US" sz="1200" b="1" i="0" u="none" strike="noStrike" kern="1200" baseline="0" dirty="0">
              <a:latin typeface="+mn-lt"/>
              <a:ea typeface="+mn-ea"/>
              <a:cs typeface="+mn-cs"/>
            </a:rPr>
            <a:t>)</a:t>
          </a:r>
          <a:br>
            <a:rPr lang="en-US" sz="1200" b="1" i="0" u="none" strike="noStrike" kern="1200" baseline="0" dirty="0">
              <a:latin typeface="+mn-lt"/>
              <a:ea typeface="+mn-ea"/>
              <a:cs typeface="+mn-cs"/>
            </a:rPr>
          </a:br>
          <a:br>
            <a:rPr lang="en-US" sz="1200" b="0" i="0" u="none" strike="noStrike" kern="1200" baseline="0" dirty="0">
              <a:latin typeface="+mn-lt"/>
              <a:ea typeface="+mn-ea"/>
              <a:cs typeface="+mn-cs"/>
            </a:rPr>
          </a:br>
          <a:r>
            <a:rPr lang="en-US" sz="1200" b="0" i="0" u="none" strike="noStrike" kern="1200" baseline="0" dirty="0">
              <a:latin typeface="+mn-lt"/>
              <a:ea typeface="+mn-ea"/>
              <a:cs typeface="+mn-cs"/>
            </a:rPr>
            <a:t>Concatenates the first character value to the second character value;</a:t>
          </a:r>
          <a:endParaRPr lang="en-AU" sz="1200" b="0" kern="1200" dirty="0"/>
        </a:p>
      </dsp:txBody>
      <dsp:txXfrm>
        <a:off x="3100336" y="556772"/>
        <a:ext cx="2553902" cy="1080928"/>
      </dsp:txXfrm>
    </dsp:sp>
    <dsp:sp modelId="{C30C236F-AAFC-4E1A-B0FA-18AC2C219771}">
      <dsp:nvSpPr>
        <dsp:cNvPr id="0" name=""/>
        <dsp:cNvSpPr/>
      </dsp:nvSpPr>
      <dsp:spPr>
        <a:xfrm>
          <a:off x="3066707" y="185405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baseline="0" dirty="0">
              <a:latin typeface="+mn-lt"/>
              <a:ea typeface="+mn-ea"/>
              <a:cs typeface="+mn-cs"/>
            </a:rPr>
            <a:t>SUBSTR (</a:t>
          </a:r>
          <a:r>
            <a:rPr lang="en-US" sz="1100" b="1" i="1" u="none" strike="noStrike" kern="1200" baseline="0" dirty="0" err="1">
              <a:latin typeface="+mn-lt"/>
              <a:ea typeface="+mn-ea"/>
              <a:cs typeface="+mn-cs"/>
            </a:rPr>
            <a:t>column|expression,m</a:t>
          </a:r>
          <a:r>
            <a:rPr lang="en-US" sz="1100" b="1" i="1" u="none" strike="noStrike" kern="1200" baseline="0" dirty="0">
              <a:latin typeface="+mn-lt"/>
              <a:ea typeface="+mn-ea"/>
              <a:cs typeface="+mn-cs"/>
            </a:rPr>
            <a:t>[,n]</a:t>
          </a:r>
          <a:r>
            <a:rPr lang="en-US" sz="1100" b="1" i="0" u="none" strike="noStrike" kern="1200" baseline="0" dirty="0">
              <a:latin typeface="+mn-lt"/>
              <a:ea typeface="+mn-ea"/>
              <a:cs typeface="+mn-cs"/>
            </a:rPr>
            <a:t>)</a:t>
          </a:r>
          <a:br>
            <a:rPr lang="en-US" sz="1100" b="1" i="0" u="none" strike="noStrike" kern="1200" baseline="0" dirty="0">
              <a:latin typeface="+mn-lt"/>
              <a:ea typeface="+mn-ea"/>
              <a:cs typeface="+mn-cs"/>
            </a:rPr>
          </a:br>
          <a:br>
            <a:rPr lang="en-US" sz="1100" b="0" i="0" u="none" strike="noStrike" kern="1200" baseline="0" dirty="0">
              <a:latin typeface="+mn-lt"/>
              <a:ea typeface="+mn-ea"/>
              <a:cs typeface="+mn-cs"/>
            </a:rPr>
          </a:br>
          <a:r>
            <a:rPr lang="en-US" sz="1100" b="0" i="0" u="none" strike="noStrike" kern="1200" baseline="0" dirty="0">
              <a:latin typeface="+mn-lt"/>
              <a:ea typeface="+mn-ea"/>
              <a:cs typeface="+mn-cs"/>
            </a:rPr>
            <a:t>Returns specified characters from character value starting at character position m, n characters long</a:t>
          </a:r>
          <a:endParaRPr lang="en-AU" sz="1100" b="0" kern="1200" dirty="0"/>
        </a:p>
      </dsp:txBody>
      <dsp:txXfrm>
        <a:off x="3100336" y="1887682"/>
        <a:ext cx="2553902" cy="1080928"/>
      </dsp:txXfrm>
    </dsp:sp>
    <dsp:sp modelId="{47CFEE43-C885-49AD-890F-B3A336554876}">
      <dsp:nvSpPr>
        <dsp:cNvPr id="0" name=""/>
        <dsp:cNvSpPr/>
      </dsp:nvSpPr>
      <dsp:spPr>
        <a:xfrm>
          <a:off x="5908046" y="52314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strike="noStrike" kern="1200" baseline="0" dirty="0">
              <a:latin typeface="+mn-lt"/>
              <a:ea typeface="+mn-ea"/>
              <a:cs typeface="+mn-cs"/>
            </a:rPr>
            <a:t>TRIM (column/expression)</a:t>
          </a:r>
          <a:br>
            <a:rPr lang="en-US" sz="1200" b="1" i="0" u="none" strike="noStrike" kern="1200" baseline="0" dirty="0">
              <a:latin typeface="+mn-lt"/>
              <a:ea typeface="+mn-ea"/>
              <a:cs typeface="+mn-cs"/>
            </a:rPr>
          </a:br>
          <a:br>
            <a:rPr lang="en-US" sz="1200" b="0" i="0" u="none" strike="noStrike" kern="1200" baseline="0" dirty="0">
              <a:latin typeface="+mn-lt"/>
              <a:ea typeface="+mn-ea"/>
              <a:cs typeface="+mn-cs"/>
            </a:rPr>
          </a:br>
          <a:r>
            <a:rPr lang="en-US" sz="1200" b="0" i="0" u="none" strike="noStrike" kern="1200" baseline="0" dirty="0">
              <a:latin typeface="+mn-lt"/>
              <a:ea typeface="+mn-ea"/>
              <a:cs typeface="+mn-cs"/>
            </a:rPr>
            <a:t>Enables you to trim leading or trailing characters</a:t>
          </a:r>
          <a:endParaRPr lang="en-AU" sz="1200" b="0" kern="1200" dirty="0"/>
        </a:p>
      </dsp:txBody>
      <dsp:txXfrm>
        <a:off x="5941675" y="556772"/>
        <a:ext cx="2553902" cy="1080928"/>
      </dsp:txXfrm>
    </dsp:sp>
    <dsp:sp modelId="{3EB7438A-FCA7-43E3-A49D-C4C3F3652BE6}">
      <dsp:nvSpPr>
        <dsp:cNvPr id="0" name=""/>
        <dsp:cNvSpPr/>
      </dsp:nvSpPr>
      <dsp:spPr>
        <a:xfrm>
          <a:off x="5908046" y="1854053"/>
          <a:ext cx="2621160" cy="114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strike="noStrike" kern="1200" baseline="0">
              <a:latin typeface="+mn-lt"/>
              <a:ea typeface="+mn-ea"/>
              <a:cs typeface="+mn-cs"/>
            </a:rPr>
            <a:t>REPLACE (text, search_string, replacement_string)</a:t>
          </a:r>
          <a:br>
            <a:rPr lang="en-US" sz="1100" b="1" i="0" u="none" strike="noStrike" kern="1200" baseline="0">
              <a:latin typeface="+mn-lt"/>
              <a:ea typeface="+mn-ea"/>
              <a:cs typeface="+mn-cs"/>
            </a:rPr>
          </a:br>
          <a:br>
            <a:rPr lang="en-US" sz="1100" b="0" i="0" u="none" strike="noStrike" kern="1200" baseline="0">
              <a:latin typeface="+mn-lt"/>
              <a:ea typeface="+mn-ea"/>
              <a:cs typeface="+mn-cs"/>
            </a:rPr>
          </a:br>
          <a:r>
            <a:rPr lang="en-US" sz="1100" b="0" i="0" u="none" strike="noStrike" kern="1200" baseline="0">
              <a:latin typeface="+mn-lt"/>
              <a:ea typeface="+mn-ea"/>
              <a:cs typeface="+mn-cs"/>
            </a:rPr>
            <a:t>Searches a text expression for a character string and, if found, replaces it with a specified replacement string</a:t>
          </a:r>
          <a:endParaRPr lang="en-AU" sz="1100" b="0" kern="1200" dirty="0"/>
        </a:p>
      </dsp:txBody>
      <dsp:txXfrm>
        <a:off x="5941675" y="1887682"/>
        <a:ext cx="2553902" cy="108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177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2.wmf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48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E51CD94A-5883-4FF5-955A-46794D129D69}" type="slidenum">
              <a:rPr lang="en-US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pPr marL="228600" indent="-228600"/>
            <a:r>
              <a:rPr lang="en-US"/>
              <a:t>Group Functions and Null Values </a:t>
            </a:r>
          </a:p>
          <a:p>
            <a:pPr marL="342900" lvl="1" indent="-228600"/>
            <a:r>
              <a:rPr lang="en-US">
                <a:solidFill>
                  <a:schemeClr val="tx1"/>
                </a:solidFill>
              </a:rPr>
              <a:t>All group functions ignore null values in the column. </a:t>
            </a:r>
          </a:p>
          <a:p>
            <a:pPr marL="342900" lvl="1" indent="-228600"/>
            <a:r>
              <a:rPr lang="en-US">
                <a:solidFill>
                  <a:schemeClr val="tx1"/>
                </a:solidFill>
              </a:rPr>
              <a:t>However,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NVL</a:t>
            </a:r>
            <a:r>
              <a:rPr lang="en-US">
                <a:solidFill>
                  <a:schemeClr val="tx1"/>
                </a:solidFill>
              </a:rPr>
              <a:t> function forces group functions to include null values. </a:t>
            </a:r>
          </a:p>
          <a:p>
            <a:pPr marL="342900" lvl="1" indent="-228600"/>
            <a:r>
              <a:rPr lang="en-US" b="1">
                <a:solidFill>
                  <a:schemeClr val="tx1"/>
                </a:solidFill>
              </a:rPr>
              <a:t>Examples:</a:t>
            </a:r>
          </a:p>
          <a:p>
            <a:pPr marL="457200" lvl="2" indent="-228600">
              <a:buFontTx/>
              <a:buNone/>
            </a:pPr>
            <a:r>
              <a:rPr lang="en-US">
                <a:solidFill>
                  <a:schemeClr val="tx1"/>
                </a:solidFill>
              </a:rPr>
              <a:t>1.	The average is calculated based on </a:t>
            </a:r>
            <a:r>
              <a:rPr lang="en-US" i="1">
                <a:solidFill>
                  <a:schemeClr val="tx1"/>
                </a:solidFill>
              </a:rPr>
              <a:t>only</a:t>
            </a:r>
            <a:r>
              <a:rPr lang="en-US">
                <a:solidFill>
                  <a:schemeClr val="tx1"/>
                </a:solidFill>
              </a:rPr>
              <a:t> those rows in the table in which a valid value is stored in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COMMISSION_PCT</a:t>
            </a:r>
            <a:r>
              <a:rPr lang="en-US">
                <a:solidFill>
                  <a:schemeClr val="tx1"/>
                </a:solidFill>
              </a:rPr>
              <a:t> column. The average is calculated as the total commission that is paid to all employees divided by the number of employees receiving a commission (four).</a:t>
            </a:r>
          </a:p>
          <a:p>
            <a:pPr marL="457200" lvl="2" indent="-228600">
              <a:buFontTx/>
              <a:buNone/>
            </a:pPr>
            <a:r>
              <a:rPr lang="en-US">
                <a:solidFill>
                  <a:schemeClr val="tx1"/>
                </a:solidFill>
              </a:rPr>
              <a:t>2.	The average is calculated based on </a:t>
            </a:r>
            <a:r>
              <a:rPr lang="en-US" i="1">
                <a:solidFill>
                  <a:schemeClr val="tx1"/>
                </a:solidFill>
              </a:rPr>
              <a:t>all</a:t>
            </a:r>
            <a:r>
              <a:rPr lang="en-US">
                <a:solidFill>
                  <a:schemeClr val="tx1"/>
                </a:solidFill>
              </a:rPr>
              <a:t> rows in the table, regardless of whether null values are stored in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COMMISSION_PCT</a:t>
            </a:r>
            <a:r>
              <a:rPr lang="en-US">
                <a:solidFill>
                  <a:schemeClr val="tx1"/>
                </a:solidFill>
              </a:rPr>
              <a:t> column. The average is calculated as the total commission that is paid to all employees divided by the total number of employees in the company (20).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B64749FC-4083-4C0B-907C-CE04C580F368}" type="slidenum">
              <a:rPr lang="en-US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9980" name="Rectangle 1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998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Illegal Queries Using Group Functions</a:t>
            </a:r>
          </a:p>
          <a:p>
            <a:pPr lvl="1"/>
            <a:r>
              <a:rPr lang="en-US"/>
              <a:t>Whenever you use a mixture of individual items (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) and group functions (</a:t>
            </a:r>
            <a:r>
              <a:rPr lang="en-US">
                <a:latin typeface="Courier New" panose="02070309020205020404" pitchFamily="49" charset="0"/>
              </a:rPr>
              <a:t>COUNT</a:t>
            </a:r>
            <a:r>
              <a:rPr lang="en-US"/>
              <a:t>) in the same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statement, you must include a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 that specifies the individual items (in this case, </a:t>
            </a:r>
            <a:r>
              <a:rPr lang="en-US">
                <a:latin typeface="Courier New" panose="02070309020205020404" pitchFamily="49" charset="0"/>
              </a:rPr>
              <a:t>DEPARTMENT_ID</a:t>
            </a:r>
            <a:r>
              <a:rPr lang="en-US"/>
              <a:t>). If the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 is missing, then the error message “not a single-group group function” appears and an asterisk (*) points to the offending column. You can correct the error in the first example in the slide by adding the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clause:</a:t>
            </a:r>
            <a:endParaRPr lang="en-US" sz="200"/>
          </a:p>
          <a:p>
            <a:pPr lvl="4">
              <a:spcBef>
                <a:spcPct val="25000"/>
              </a:spcBef>
            </a:pPr>
            <a:r>
              <a:rPr lang="en-US"/>
              <a:t>SELECT   department_id, count(last_name)</a:t>
            </a:r>
          </a:p>
          <a:p>
            <a:pPr lvl="4"/>
            <a:r>
              <a:rPr lang="en-US"/>
              <a:t>FROM     employees</a:t>
            </a:r>
          </a:p>
          <a:p>
            <a:pPr lvl="4"/>
            <a:r>
              <a:rPr lang="en-US"/>
              <a:t>GROUP BY department_id;</a:t>
            </a:r>
          </a:p>
          <a:p>
            <a:pPr lvl="1"/>
            <a:r>
              <a:rPr lang="en-US"/>
              <a:t>Any column or expression in the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list that is not an aggregate function must be in the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clause. In the second example in the slide, </a:t>
            </a:r>
            <a:r>
              <a:rPr lang="en-US">
                <a:latin typeface="Courier New" panose="02070309020205020404" pitchFamily="49" charset="0"/>
              </a:rPr>
              <a:t>job_id</a:t>
            </a:r>
            <a:r>
              <a:rPr lang="en-US"/>
              <a:t> is neither in the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 nor is it being used by a group function, so there is a “not a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expression” error. You can correct the error in the second slide example by adding </a:t>
            </a:r>
            <a:r>
              <a:rPr lang="en-US">
                <a:latin typeface="Courier New" panose="02070309020205020404" pitchFamily="49" charset="0"/>
              </a:rPr>
              <a:t>job_id</a:t>
            </a:r>
            <a:r>
              <a:rPr lang="en-US"/>
              <a:t> in the </a:t>
            </a:r>
            <a:r>
              <a:rPr lang="en-US">
                <a:latin typeface="Courier New" panose="02070309020205020404" pitchFamily="49" charset="0"/>
              </a:rPr>
              <a:t>GROUP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</a:rPr>
              <a:t>BY</a:t>
            </a:r>
            <a:r>
              <a:rPr lang="en-US"/>
              <a:t> clause.</a:t>
            </a:r>
          </a:p>
          <a:p>
            <a:pPr lvl="4">
              <a:spcBef>
                <a:spcPct val="25000"/>
              </a:spcBef>
            </a:pPr>
            <a:r>
              <a:rPr lang="en-US"/>
              <a:t>SELECT department_id, job_id, COUNT(last_name)</a:t>
            </a:r>
          </a:p>
          <a:p>
            <a:pPr lvl="4"/>
            <a:r>
              <a:rPr lang="en-US"/>
              <a:t>FROM   employees</a:t>
            </a:r>
          </a:p>
          <a:p>
            <a:pPr lvl="4"/>
            <a:r>
              <a:rPr lang="en-US"/>
              <a:t>GROUP BY department_id, job_id;</a:t>
            </a:r>
          </a:p>
        </p:txBody>
      </p:sp>
    </p:spTree>
    <p:extLst>
      <p:ext uri="{BB962C8B-B14F-4D97-AF65-F5344CB8AC3E}">
        <p14:creationId xmlns:p14="http://schemas.microsoft.com/office/powerpoint/2010/main" val="409774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94334429-BA32-41A7-8355-453DBB5EC174}" type="slidenum">
              <a:rPr lang="en-US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Illegal Queries Using Group Functions (continued)</a:t>
            </a:r>
          </a:p>
          <a:p>
            <a:pPr lvl="1" eaLnBrk="0" hangingPunct="0">
              <a:spcBef>
                <a:spcPct val="30000"/>
              </a:spcBef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WHERE</a:t>
            </a:r>
            <a:r>
              <a:rPr lang="en-US">
                <a:solidFill>
                  <a:schemeClr val="tx1"/>
                </a:solidFill>
              </a:rPr>
              <a:t> clause cannot be used to restrict groups.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>
                <a:solidFill>
                  <a:schemeClr val="tx1"/>
                </a:solidFill>
              </a:rPr>
              <a:t> statement in the example in the slide results in an error because it uses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WHERE</a:t>
            </a:r>
            <a:r>
              <a:rPr lang="en-US">
                <a:solidFill>
                  <a:schemeClr val="tx1"/>
                </a:solidFill>
              </a:rPr>
              <a:t> clause to restrict the display of the average salaries of those departments that have an average salary greater than $8,000.</a:t>
            </a:r>
          </a:p>
          <a:p>
            <a:pPr lvl="1" eaLnBrk="0" hangingPunct="0">
              <a:spcBef>
                <a:spcPct val="30000"/>
              </a:spcBef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However, you can correct the error in the example by using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HAVING</a:t>
            </a:r>
            <a:r>
              <a:rPr lang="en-US">
                <a:solidFill>
                  <a:schemeClr val="tx1"/>
                </a:solidFill>
              </a:rPr>
              <a:t> clause to restrict groups: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4" eaLnBrk="0" hangingPunct="0"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SELECT   department_id, AVG(salary)</a:t>
            </a:r>
          </a:p>
          <a:p>
            <a:pPr lvl="4" eaLnBrk="0" hangingPunct="0"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FROM     employees</a:t>
            </a:r>
          </a:p>
          <a:p>
            <a:pPr lvl="4" eaLnBrk="0" hangingPunct="0"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GROUP BY department_id</a:t>
            </a:r>
          </a:p>
          <a:p>
            <a:pPr lvl="4" eaLnBrk="0" hangingPunct="0"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HAVING   AVG(salary) &gt; 8000;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90538" y="4992688"/>
            <a:ext cx="6430962" cy="394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67" tIns="48183" rIns="96367" bIns="48183"/>
          <a:lstStyle>
            <a:lvl1pPr algn="l" defTabSz="4302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0650" algn="l" defTabSz="4302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8313" indent="-223838" algn="l" defTabSz="4302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87413" indent="-225425" algn="l" defTabSz="4302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059488" algn="l" defTabSz="4302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516688" defTabSz="4302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6973888" defTabSz="4302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431088" defTabSz="4302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7888288" defTabSz="4302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b="0">
              <a:latin typeface="Courier New" panose="02070309020205020404" pitchFamily="49" charset="0"/>
            </a:endParaRPr>
          </a:p>
        </p:txBody>
      </p:sp>
      <p:pic>
        <p:nvPicPr>
          <p:cNvPr id="342024" name="Picture 8" descr="C:\project-SQLFund1\images\img-05-1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7459663"/>
            <a:ext cx="3790950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54B3-6B90-4AFB-9691-FAD6561D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0079067D-4FF0-488A-92B0-8C011710492F}" type="slidenum">
              <a:rPr lang="en-US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-1588" y="0"/>
            <a:ext cx="3167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1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Group Functions?</a:t>
            </a:r>
          </a:p>
          <a:p>
            <a:pPr lvl="1"/>
            <a:r>
              <a:rPr lang="en-US"/>
              <a:t>Unlike single-row functions, group functions operate on sets of rows to give one result per group. These sets may comprise the entire table or the table split into groups.</a:t>
            </a:r>
          </a:p>
        </p:txBody>
      </p:sp>
    </p:spTree>
    <p:extLst>
      <p:ext uri="{BB962C8B-B14F-4D97-AF65-F5344CB8AC3E}">
        <p14:creationId xmlns:p14="http://schemas.microsoft.com/office/powerpoint/2010/main" val="219923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54B1B346-8B72-4EA1-B5C9-D4D44C31BDF9}" type="slidenum">
              <a:rPr lang="en-US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Group Functions: Syntax</a:t>
            </a:r>
          </a:p>
          <a:p>
            <a:pPr lvl="1"/>
            <a:r>
              <a:rPr lang="en-US"/>
              <a:t>The group function is placed after the </a:t>
            </a:r>
            <a:r>
              <a:rPr lang="en-US">
                <a:latin typeface="Courier New" panose="02070309020205020404" pitchFamily="49" charset="0"/>
              </a:rPr>
              <a:t>SELECT</a:t>
            </a:r>
            <a:r>
              <a:rPr lang="en-US"/>
              <a:t> keyword. You may have multiple group functions separated by commas. </a:t>
            </a:r>
          </a:p>
          <a:p>
            <a:pPr lvl="1"/>
            <a:r>
              <a:rPr lang="en-US"/>
              <a:t>Guidelines for using the group functions:</a:t>
            </a:r>
          </a:p>
          <a:p>
            <a:pPr lvl="2">
              <a:buClr>
                <a:schemeClr val="tx1"/>
              </a:buClr>
              <a:buSzPct val="70000"/>
              <a:buFont typeface="Courier New" panose="02070309020205020404" pitchFamily="49" charset="0"/>
              <a:buChar char="•"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DISTINCT</a:t>
            </a:r>
            <a:r>
              <a:rPr lang="en-US">
                <a:solidFill>
                  <a:schemeClr val="tx1"/>
                </a:solidFill>
              </a:rPr>
              <a:t> makes the function consider only nonduplicate values;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ALL</a:t>
            </a:r>
            <a:r>
              <a:rPr lang="en-US">
                <a:solidFill>
                  <a:schemeClr val="tx1"/>
                </a:solidFill>
              </a:rPr>
              <a:t> makes it consider every value, including duplicates. The default is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ALL</a:t>
            </a:r>
            <a:r>
              <a:rPr lang="en-US">
                <a:solidFill>
                  <a:schemeClr val="tx1"/>
                </a:solidFill>
              </a:rPr>
              <a:t> and therefore does not need to be specified.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The data types for the functions with an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</a:rPr>
              <a:t> argument may be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VARCHAR2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NUMBER</a:t>
            </a:r>
            <a:r>
              <a:rPr lang="en-US">
                <a:solidFill>
                  <a:schemeClr val="tx1"/>
                </a:solidFill>
              </a:rPr>
              <a:t>, or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DATE</a:t>
            </a:r>
            <a:r>
              <a:rPr lang="en-US">
                <a:solidFill>
                  <a:schemeClr val="tx1"/>
                </a:solidFill>
              </a:rPr>
              <a:t>. 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All group functions ignore null values. To substitute a value for null values, use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NVL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NVL2</a:t>
            </a:r>
            <a:r>
              <a:rPr lang="en-US">
                <a:solidFill>
                  <a:schemeClr val="tx1"/>
                </a:solidFill>
              </a:rPr>
              <a:t>, or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COALESCE</a:t>
            </a:r>
            <a:r>
              <a:rPr lang="en-US">
                <a:solidFill>
                  <a:schemeClr val="tx1"/>
                </a:solidFill>
              </a:rPr>
              <a:t> functions.</a:t>
            </a:r>
            <a:endParaRPr lang="en-US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779463" y="8415338"/>
            <a:ext cx="193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51269D89-5F17-4441-802A-D60DA79EFFEE}" type="slidenum">
              <a:rPr lang="en-US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Types of Group Functions</a:t>
            </a:r>
          </a:p>
          <a:p>
            <a:pPr lvl="1"/>
            <a:r>
              <a:rPr lang="en-US"/>
              <a:t>Each of the functions accepts an argument. The following table identifies the options that you can use in the syntax:</a:t>
            </a:r>
          </a:p>
        </p:txBody>
      </p:sp>
      <p:graphicFrame>
        <p:nvGraphicFramePr>
          <p:cNvPr id="313348" name="Object 4"/>
          <p:cNvGraphicFramePr>
            <a:graphicFrameLocks/>
          </p:cNvGraphicFramePr>
          <p:nvPr/>
        </p:nvGraphicFramePr>
        <p:xfrm>
          <a:off x="471488" y="6088063"/>
          <a:ext cx="62547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45840" imgH="2763000" progId="Word.Document.8">
                  <p:embed/>
                </p:oleObj>
              </mc:Choice>
              <mc:Fallback>
                <p:oleObj name="Document" r:id="rId3" imgW="6045840" imgH="2763000" progId="Word.Document.8">
                  <p:embed/>
                  <p:pic>
                    <p:nvPicPr>
                      <p:cNvPr id="3133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6088063"/>
                        <a:ext cx="62547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779463" y="8415338"/>
            <a:ext cx="193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31A16BAF-920D-4383-BCAE-606C6EDB87E6}" type="slidenum">
              <a:rPr lang="en-US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7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AVG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SUM</a:t>
            </a:r>
            <a:r>
              <a:rPr lang="en-US"/>
              <a:t> Functions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You can use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AVG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SUM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MIN</a:t>
            </a:r>
            <a:r>
              <a:rPr lang="en-US">
                <a:solidFill>
                  <a:schemeClr val="tx1"/>
                </a:solidFill>
              </a:rPr>
              <a:t>,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MAX</a:t>
            </a:r>
            <a:r>
              <a:rPr lang="en-US">
                <a:solidFill>
                  <a:schemeClr val="tx1"/>
                </a:solidFill>
              </a:rPr>
              <a:t> functions against the columns that can store numeric data. The example in the slide displays the average, highest, lowest, and sum of monthly salaries for all sales representatives.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22505087-D166-4622-B84D-2A279A080B66}" type="slidenum">
              <a:rPr lang="en-US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MIN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MAX</a:t>
            </a:r>
            <a:r>
              <a:rPr lang="en-US"/>
              <a:t> Functions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You can use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MAX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MIN</a:t>
            </a:r>
            <a:r>
              <a:rPr lang="en-US">
                <a:solidFill>
                  <a:schemeClr val="tx1"/>
                </a:solidFill>
              </a:rPr>
              <a:t> functions for numeric, character, and date data types. The example in the slide displays the most junior and most senior employees.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following example displays the employee last name that is first and the employee last name that is last in an alphabetic list of all employees:</a:t>
            </a:r>
          </a:p>
          <a:p>
            <a:pPr lvl="1">
              <a:spcBef>
                <a:spcPct val="0"/>
              </a:spcBef>
            </a:pPr>
            <a:endParaRPr lang="en-US" sz="5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4"/>
            <a:r>
              <a:rPr lang="en-US">
                <a:solidFill>
                  <a:schemeClr val="tx1"/>
                </a:solidFill>
              </a:rPr>
              <a:t>SELECT MIN(last_name), MAX(last_name)</a:t>
            </a:r>
          </a:p>
          <a:p>
            <a:pPr lvl="4"/>
            <a:r>
              <a:rPr lang="en-US">
                <a:solidFill>
                  <a:schemeClr val="tx1"/>
                </a:solidFill>
              </a:rPr>
              <a:t>FROM   employees;</a:t>
            </a:r>
          </a:p>
          <a:p>
            <a:pPr lvl="1">
              <a:spcBef>
                <a:spcPct val="0"/>
              </a:spcBef>
            </a:pPr>
            <a:endParaRPr lang="en-US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endParaRPr lang="en-US">
              <a:solidFill>
                <a:schemeClr val="tx1"/>
              </a:solidFill>
            </a:endParaRPr>
          </a:p>
          <a:p>
            <a:pPr lvl="1"/>
            <a:endParaRPr lang="en-US" b="1">
              <a:solidFill>
                <a:schemeClr val="tx1"/>
              </a:solidFill>
            </a:endParaRPr>
          </a:p>
          <a:p>
            <a:pPr lvl="1"/>
            <a:endParaRPr lang="en-US" b="1">
              <a:solidFill>
                <a:schemeClr val="tx1"/>
              </a:solidFill>
            </a:endParaRPr>
          </a:p>
          <a:p>
            <a:pPr lvl="1"/>
            <a:r>
              <a:rPr lang="en-US" b="1">
                <a:solidFill>
                  <a:schemeClr val="tx1"/>
                </a:solidFill>
              </a:rPr>
              <a:t>Note:</a:t>
            </a:r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AVG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SUM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VARIANCE</a:t>
            </a:r>
            <a:r>
              <a:rPr lang="en-US">
                <a:solidFill>
                  <a:schemeClr val="tx1"/>
                </a:solidFill>
              </a:rPr>
              <a:t>,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STDDEV</a:t>
            </a:r>
            <a:r>
              <a:rPr lang="en-US">
                <a:solidFill>
                  <a:schemeClr val="tx1"/>
                </a:solidFill>
              </a:rPr>
              <a:t> functions can be used only with numeric data types.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MAX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MIN</a:t>
            </a:r>
            <a:r>
              <a:rPr lang="en-US">
                <a:solidFill>
                  <a:schemeClr val="tx1"/>
                </a:solidFill>
              </a:rPr>
              <a:t> cannot be used with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LOB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LONG</a:t>
            </a:r>
            <a:r>
              <a:rPr lang="en-US">
                <a:solidFill>
                  <a:schemeClr val="tx1"/>
                </a:solidFill>
              </a:rPr>
              <a:t> data types.</a:t>
            </a:r>
            <a:endParaRPr lang="en-US"/>
          </a:p>
        </p:txBody>
      </p:sp>
      <p:pic>
        <p:nvPicPr>
          <p:cNvPr id="319493" name="Picture 5" descr="C:\project-SQLFund1\images\img-05-07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67525"/>
            <a:ext cx="3756025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9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7A7E68F8-022A-490A-BE3E-6DB13E3A3809}" type="slidenum">
              <a:rPr lang="en-US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COUNT</a:t>
            </a:r>
            <a:r>
              <a:rPr lang="en-US"/>
              <a:t> Function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</a:t>
            </a:r>
            <a:r>
              <a:rPr lang="en-US">
                <a:solidFill>
                  <a:schemeClr val="tx1"/>
                </a:solidFill>
              </a:rPr>
              <a:t> function has three formats:</a:t>
            </a:r>
          </a:p>
          <a:p>
            <a:pPr lvl="2">
              <a:buSzPct val="70000"/>
              <a:buFont typeface="Courier New" panose="02070309020205020404" pitchFamily="49" charset="0"/>
              <a:buChar char="•"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COUNT(*) </a:t>
            </a:r>
          </a:p>
          <a:p>
            <a:pPr lvl="2">
              <a:buSzPct val="70000"/>
              <a:buFont typeface="Courier New" panose="02070309020205020404" pitchFamily="49" charset="0"/>
              <a:buChar char="•"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lvl="2">
              <a:buSzPct val="70000"/>
              <a:buFont typeface="Courier New" panose="02070309020205020404" pitchFamily="49" charset="0"/>
              <a:buChar char="•"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COUNT(DISTINCT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COUNT(*)</a:t>
            </a:r>
            <a:r>
              <a:rPr lang="en-US">
                <a:solidFill>
                  <a:schemeClr val="tx1"/>
                </a:solidFill>
              </a:rPr>
              <a:t> returns the number of rows in a table that satisfy the criteria of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>
                <a:solidFill>
                  <a:schemeClr val="tx1"/>
                </a:solidFill>
              </a:rPr>
              <a:t> statement, including duplicate rows and rows containing null values in any of the columns. If a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WHERE</a:t>
            </a:r>
            <a:r>
              <a:rPr lang="en-US">
                <a:solidFill>
                  <a:schemeClr val="tx1"/>
                </a:solidFill>
              </a:rPr>
              <a:t> clause is included in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>
                <a:solidFill>
                  <a:schemeClr val="tx1"/>
                </a:solidFill>
              </a:rPr>
              <a:t> statement,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COUNT(*)</a:t>
            </a:r>
            <a:r>
              <a:rPr lang="en-US">
                <a:solidFill>
                  <a:schemeClr val="tx1"/>
                </a:solidFill>
              </a:rPr>
              <a:t> returns the number of rows that satisfy the condition in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WHERE</a:t>
            </a:r>
            <a:r>
              <a:rPr lang="en-US">
                <a:solidFill>
                  <a:schemeClr val="tx1"/>
                </a:solidFill>
              </a:rPr>
              <a:t> clause.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In contrast,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expr)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returns the number of non-null values that are in the column identified by 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COUNT(DISTINCT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>
                <a:solidFill>
                  <a:schemeClr val="tx1"/>
                </a:solidFill>
              </a:rPr>
              <a:t> returns the number of unique, non-null values that are in the column identified by </a:t>
            </a:r>
            <a:r>
              <a:rPr lang="en-US" i="1">
                <a:solidFill>
                  <a:schemeClr val="tx1"/>
                </a:solidFill>
                <a:latin typeface="Courier New" panose="02070309020205020404" pitchFamily="49" charset="0"/>
              </a:rPr>
              <a:t>expr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Examples: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>
                <a:solidFill>
                  <a:schemeClr val="tx1"/>
                </a:solidFill>
              </a:rPr>
              <a:t>1.	The example in the slide displays the number of employees in department 50.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>
                <a:solidFill>
                  <a:schemeClr val="tx1"/>
                </a:solidFill>
              </a:rPr>
              <a:t>2.	The example in the slide displays the number of employees in department 80 who can earn a commission.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xfrm>
            <a:off x="477838" y="9310688"/>
            <a:ext cx="6359525" cy="236537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</a:t>
            </a:r>
            <a:r>
              <a:rPr lang="en-US">
                <a:solidFill>
                  <a:schemeClr val="tx1"/>
                </a:solidFill>
              </a:rPr>
              <a:t>   5 - </a:t>
            </a:r>
            <a:fld id="{EFBFECC4-F1DF-46E3-A033-481C7D403E4C}" type="slidenum">
              <a:rPr lang="en-US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3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</p:spPr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DISTINCT</a:t>
            </a:r>
            <a:r>
              <a:rPr lang="en-US"/>
              <a:t> Keyword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DISTINCT</a:t>
            </a:r>
            <a:r>
              <a:rPr lang="en-US">
                <a:solidFill>
                  <a:schemeClr val="tx1"/>
                </a:solidFill>
              </a:rPr>
              <a:t> keyword to suppress the counting of any duplicate values in a column.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example in the slide displays the number of distinct department values that are in 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EMPLOYEES</a:t>
            </a:r>
            <a:r>
              <a:rPr lang="en-US">
                <a:solidFill>
                  <a:schemeClr val="tx1"/>
                </a:solidFill>
              </a:rPr>
              <a:t> table.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6F9B-3AE8-43E3-BDFE-2CFE5DABAC0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EE8F-C7F6-4810-BC49-1C94F0A5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18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78589" y="1637892"/>
            <a:ext cx="459078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Function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64353" y="273812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built-in Function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8505645" cy="1082700"/>
          </a:xfrm>
        </p:spPr>
        <p:txBody>
          <a:bodyPr/>
          <a:lstStyle/>
          <a:p>
            <a:r>
              <a:rPr lang="en-US" sz="1500" dirty="0"/>
              <a:t>SINGLE ROW FUNCTIONS</a:t>
            </a:r>
            <a:br>
              <a:rPr lang="en-US" dirty="0"/>
            </a:br>
            <a:r>
              <a:rPr lang="en-US" dirty="0"/>
              <a:t>NUMBER &amp; DATE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81017"/>
            <a:ext cx="7520268" cy="567158"/>
          </a:xfrm>
        </p:spPr>
        <p:txBody>
          <a:bodyPr>
            <a:normAutofit/>
          </a:bodyPr>
          <a:lstStyle/>
          <a:p>
            <a:r>
              <a:rPr lang="en-US" dirty="0" err="1"/>
              <a:t>Membutuhkan</a:t>
            </a:r>
            <a:r>
              <a:rPr lang="en-US" dirty="0"/>
              <a:t>  input </a:t>
            </a:r>
            <a:r>
              <a:rPr lang="en-US" dirty="0" err="1"/>
              <a:t>berupa</a:t>
            </a:r>
            <a:r>
              <a:rPr lang="en-US" dirty="0"/>
              <a:t> data numeric dan date/datetime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76376"/>
              </p:ext>
            </p:extLst>
          </p:nvPr>
        </p:nvGraphicFramePr>
        <p:xfrm>
          <a:off x="457199" y="2175734"/>
          <a:ext cx="8058152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n, m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Rounds the column, expression, or value to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decimal, m &lt;&gt; 0 truncate, m= 0  default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ABS(column|expression)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Returns the absolute value of a number.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63033"/>
              </p:ext>
            </p:extLst>
          </p:nvPr>
        </p:nvGraphicFramePr>
        <p:xfrm>
          <a:off x="457199" y="3531848"/>
          <a:ext cx="80581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GETDATE()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Return the sysdate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date1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date2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difference between two dates.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DATEADD(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time/date interval to a date and then returns the date.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DATENAME(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6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specified part of a date.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368551" y="1778374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NUMERIC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68551" y="3125768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911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/>
              <a:t>SINGLE ROW FUNCTIONS</a:t>
            </a:r>
            <a:br>
              <a:rPr lang="en-US"/>
            </a:br>
            <a:r>
              <a:rPr lang="en-US"/>
              <a:t>DATE FUNCTIONS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50498" y="4859921"/>
            <a:ext cx="2195233" cy="5671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dan sebagainya.</a:t>
            </a:r>
          </a:p>
          <a:p>
            <a:pPr marL="0" indent="0">
              <a:buNone/>
            </a:pPr>
            <a:endParaRPr lang="en-US" sz="210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2440"/>
              </p:ext>
            </p:extLst>
          </p:nvPr>
        </p:nvGraphicFramePr>
        <p:xfrm>
          <a:off x="765361" y="2294195"/>
          <a:ext cx="7613278" cy="21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day of the month (from 1 to 31) for a specified date. Output is numeric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MONTH(</a:t>
                      </a:r>
                      <a:r>
                        <a:rPr lang="en-US" sz="1600" b="0" i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6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month</a:t>
                      </a:r>
                      <a:r>
                        <a:rPr lang="en-US" sz="16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year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(from 1 to 12) for a specified date. Output is numeric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year for a specified date. Output is numeric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627344" y="1675241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661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SINGLE ROW FUNCTIONS</a:t>
            </a:r>
            <a:br>
              <a:rPr lang="en-US" dirty="0"/>
            </a:br>
            <a:r>
              <a:rPr lang="en-US" dirty="0"/>
              <a:t>NUMBER &amp; DATE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4111"/>
              </p:ext>
            </p:extLst>
          </p:nvPr>
        </p:nvGraphicFramePr>
        <p:xfrm>
          <a:off x="457199" y="1724276"/>
          <a:ext cx="8376249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3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ROUND(INPUT, 1)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0.567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ROUND(INPUT, 2)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0.570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ABS(INPUT)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4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GETDATE()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‘2021-06-07 08:00:00.260’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marL="342900" indent="-342900" algn="ctr">
                        <a:buClr>
                          <a:schemeClr val="bg1"/>
                        </a:buClr>
                        <a:buAutoNum type="alphaLcPeriod"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‘2021-06-07’</a:t>
                      </a:r>
                    </a:p>
                    <a:p>
                      <a:pPr marL="342900" indent="-342900" algn="ctr">
                        <a:buClr>
                          <a:schemeClr val="bg1"/>
                        </a:buClr>
                        <a:buAutoNum type="alphaLcPeriod"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‘2021-06-13’</a:t>
                      </a:r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DATEDIFF(day, a, b)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DATEDIFF(day, b, a)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DATEDIFF(year , a, b)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DATEADD(day , 6 , a)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‘2021-06-13’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342900" indent="-342900" algn="ctr">
                        <a:buAutoNum type="alphaLcPeriod"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DAY(a)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MONTH(b)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YEAR(b)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342900" indent="-342900" algn="ctr">
                        <a:buAutoNum type="alphaLcPeriod"/>
                      </a:pPr>
                      <a:endParaRPr lang="en-US" sz="15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DATENAME(month, a)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99517" y="1338143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4901" y="1338143"/>
            <a:ext cx="1794231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INPUT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58843" y="1338143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692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058150" cy="1082700"/>
          </a:xfrm>
        </p:spPr>
        <p:txBody>
          <a:bodyPr/>
          <a:lstStyle/>
          <a:p>
            <a:r>
              <a:rPr lang="en-US" sz="1500" dirty="0"/>
              <a:t>SINGLE ROW FUNCTIONS</a:t>
            </a:r>
            <a:br>
              <a:rPr lang="en-US" dirty="0"/>
            </a:br>
            <a:r>
              <a:rPr lang="en-US" dirty="0"/>
              <a:t>CONVERSION &amp; GENERAL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60485"/>
              </p:ext>
            </p:extLst>
          </p:nvPr>
        </p:nvGraphicFramePr>
        <p:xfrm>
          <a:off x="743510" y="1799216"/>
          <a:ext cx="79304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ISNULL(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specified value if the expression is NULL.</a:t>
                      </a:r>
                      <a:endParaRPr lang="en-US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en-US" sz="16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(expression AS datatype(length))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value (of any type) into a specified datatype.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764056" y="1389014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17889"/>
              </p:ext>
            </p:extLst>
          </p:nvPr>
        </p:nvGraphicFramePr>
        <p:xfrm>
          <a:off x="743510" y="3600141"/>
          <a:ext cx="7930404" cy="1249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ISNULL(INPUT, 0)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ISNULL(INPUT, ‘KOSONG’)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KOSONG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CAST(INPUT AS VARCHAR)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‘123’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‘0123’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CAST(INPUT AS INT)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627344" y="3201347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FUNCTION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56333" y="3201347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88016" y="3201348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12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9E15-2F82-410B-8D9A-832BB732C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GROUP FUNCTION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104C12-73D7-4A69-9C7C-5FDC53D18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800FC-EFC3-4EC7-9E0B-685EA2C024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fld id="{46B3EE8F-C7F6-4810-BC49-1C94F0A57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86" name="Rectangle 14"/>
          <p:cNvSpPr>
            <a:spLocks noGrp="1" noChangeArrowheads="1"/>
          </p:cNvSpPr>
          <p:nvPr>
            <p:ph type="title"/>
          </p:nvPr>
        </p:nvSpPr>
        <p:spPr>
          <a:xfrm>
            <a:off x="468510" y="325951"/>
            <a:ext cx="8140651" cy="1082700"/>
          </a:xfrm>
        </p:spPr>
        <p:txBody>
          <a:bodyPr/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3102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606932" y="900532"/>
            <a:ext cx="5938838" cy="521494"/>
          </a:xfrm>
        </p:spPr>
        <p:txBody>
          <a:bodyPr/>
          <a:lstStyle/>
          <a:p>
            <a:r>
              <a:rPr lang="en-US" sz="1600" dirty="0"/>
              <a:t>Group functions operate on sets of rows to give one result per group.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3558" y="1571759"/>
            <a:ext cx="6145585" cy="3355601"/>
            <a:chOff x="1510274" y="1787899"/>
            <a:chExt cx="5178029" cy="2940844"/>
          </a:xfrm>
        </p:grpSpPr>
        <p:sp>
          <p:nvSpPr>
            <p:cNvPr id="310277" name="Rectangle 5"/>
            <p:cNvSpPr>
              <a:spLocks noChangeArrowheads="1"/>
            </p:cNvSpPr>
            <p:nvPr/>
          </p:nvSpPr>
          <p:spPr bwMode="gray">
            <a:xfrm>
              <a:off x="5319084" y="3066631"/>
              <a:ext cx="1369219" cy="759619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pic>
          <p:nvPicPr>
            <p:cNvPr id="310291" name="Picture 19" descr="C:\project-SQLFund1\images\img-05-03b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437" y="3226174"/>
              <a:ext cx="908447" cy="37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89" name="Picture 17" descr="C:\project-SQLFund1\images\img-05-03a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537" y="4140574"/>
              <a:ext cx="1955006" cy="55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88" name="Picture 16" descr="C:\project-SQLFund1\images\img-05-03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536" y="2026024"/>
              <a:ext cx="1963341" cy="1902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278" name="Rectangle 6"/>
            <p:cNvSpPr>
              <a:spLocks noChangeArrowheads="1"/>
            </p:cNvSpPr>
            <p:nvPr/>
          </p:nvSpPr>
          <p:spPr bwMode="auto">
            <a:xfrm>
              <a:off x="1510274" y="1787899"/>
              <a:ext cx="860812" cy="23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050">
                  <a:latin typeface="Courier New" panose="02070309020205020404" pitchFamily="49" charset="0"/>
                </a:rPr>
                <a:t>EMPLOYEES</a:t>
              </a:r>
            </a:p>
          </p:txBody>
        </p:sp>
        <p:sp>
          <p:nvSpPr>
            <p:cNvPr id="310279" name="Freeform 7"/>
            <p:cNvSpPr>
              <a:spLocks/>
            </p:cNvSpPr>
            <p:nvPr/>
          </p:nvSpPr>
          <p:spPr bwMode="gray">
            <a:xfrm>
              <a:off x="3691499" y="2036740"/>
              <a:ext cx="1618060" cy="2692003"/>
            </a:xfrm>
            <a:custGeom>
              <a:avLst/>
              <a:gdLst>
                <a:gd name="T0" fmla="*/ 0 w 1359"/>
                <a:gd name="T1" fmla="*/ 2542 h 2543"/>
                <a:gd name="T2" fmla="*/ 0 w 1359"/>
                <a:gd name="T3" fmla="*/ 0 h 2543"/>
                <a:gd name="T4" fmla="*/ 1358 w 1359"/>
                <a:gd name="T5" fmla="*/ 962 h 2543"/>
                <a:gd name="T6" fmla="*/ 1358 w 1359"/>
                <a:gd name="T7" fmla="*/ 1702 h 2543"/>
                <a:gd name="T8" fmla="*/ 0 w 1359"/>
                <a:gd name="T9" fmla="*/ 2542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9" h="2543">
                  <a:moveTo>
                    <a:pt x="0" y="2542"/>
                  </a:moveTo>
                  <a:lnTo>
                    <a:pt x="0" y="0"/>
                  </a:lnTo>
                  <a:lnTo>
                    <a:pt x="1358" y="962"/>
                  </a:lnTo>
                  <a:lnTo>
                    <a:pt x="1358" y="1702"/>
                  </a:lnTo>
                  <a:lnTo>
                    <a:pt x="0" y="2542"/>
                  </a:lnTo>
                </a:path>
              </a:pathLst>
            </a:custGeom>
            <a:solidFill>
              <a:srgbClr val="FFCC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>
              <a:off x="3664114" y="3140449"/>
              <a:ext cx="1708547" cy="442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 eaLnBrk="0" hangingPunct="0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050"/>
                <a:t>Maximum salary in </a:t>
              </a:r>
              <a:r>
                <a:rPr lang="en-US" sz="1050">
                  <a:latin typeface="Courier New" panose="02070309020205020404" pitchFamily="49" charset="0"/>
                </a:rPr>
                <a:t>EMPLOYEES</a:t>
              </a:r>
              <a:r>
                <a:rPr lang="en-US" sz="1800">
                  <a:latin typeface="Times New Roman" panose="02020603050405020304" pitchFamily="18" charset="0"/>
                </a:rPr>
                <a:t> </a:t>
              </a:r>
              <a:r>
                <a:rPr lang="en-US" sz="1050"/>
                <a:t>table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gray">
            <a:xfrm>
              <a:off x="3077137" y="2197474"/>
              <a:ext cx="592931" cy="2514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0283" name="Text Box 11"/>
            <p:cNvSpPr txBox="1">
              <a:spLocks noChangeArrowheads="1"/>
            </p:cNvSpPr>
            <p:nvPr/>
          </p:nvSpPr>
          <p:spPr bwMode="gray">
            <a:xfrm>
              <a:off x="1762686" y="3854825"/>
              <a:ext cx="275035" cy="296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25" tIns="9525" rIns="9525" bIns="9525">
              <a:spAutoFit/>
            </a:bodyPr>
            <a:lstStyle>
              <a:lvl1pPr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algn="l" defTabSz="8223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8223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80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10285" name="Rectangle 13"/>
            <p:cNvSpPr>
              <a:spLocks noChangeArrowheads="1"/>
            </p:cNvSpPr>
            <p:nvPr/>
          </p:nvSpPr>
          <p:spPr bwMode="gray">
            <a:xfrm>
              <a:off x="5477436" y="3397624"/>
              <a:ext cx="914400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780417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Functions: Syntax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6D1CFD-674B-4E9A-8EC2-4EE2D1745251}"/>
              </a:ext>
            </a:extLst>
          </p:cNvPr>
          <p:cNvGrpSpPr/>
          <p:nvPr/>
        </p:nvGrpSpPr>
        <p:grpSpPr>
          <a:xfrm>
            <a:off x="1594036" y="2042132"/>
            <a:ext cx="7092764" cy="1874259"/>
            <a:chOff x="1594037" y="2042133"/>
            <a:chExt cx="6001885" cy="1100138"/>
          </a:xfrm>
        </p:grpSpPr>
        <p:sp>
          <p:nvSpPr>
            <p:cNvPr id="314370" name="Rectangle 2"/>
            <p:cNvSpPr>
              <a:spLocks noChangeArrowheads="1"/>
            </p:cNvSpPr>
            <p:nvPr/>
          </p:nvSpPr>
          <p:spPr bwMode="blackGray">
            <a:xfrm>
              <a:off x="1594037" y="2042133"/>
              <a:ext cx="6001885" cy="11001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SELECT   </a:t>
              </a:r>
              <a:r>
                <a:rPr lang="en-US" i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group_function</a:t>
              </a:r>
              <a:r>
                <a:rPr lang="en-US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(column), ...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FROM	  </a:t>
              </a:r>
              <a:r>
                <a:rPr lang="en-US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table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[WHERE	  </a:t>
              </a:r>
              <a:r>
                <a:rPr lang="en-US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[ORDER BY  </a:t>
              </a:r>
              <a:r>
                <a:rPr lang="en-US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];</a:t>
              </a:r>
            </a:p>
          </p:txBody>
        </p:sp>
        <p:sp>
          <p:nvSpPr>
            <p:cNvPr id="314372" name="Rectangle 4"/>
            <p:cNvSpPr>
              <a:spLocks noChangeArrowheads="1"/>
            </p:cNvSpPr>
            <p:nvPr/>
          </p:nvSpPr>
          <p:spPr bwMode="gray">
            <a:xfrm>
              <a:off x="2765611" y="2168339"/>
              <a:ext cx="4750013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28887234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Group Functions</a:t>
            </a:r>
          </a:p>
        </p:txBody>
      </p:sp>
      <p:sp>
        <p:nvSpPr>
          <p:cNvPr id="3123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34041" y="1837540"/>
            <a:ext cx="5938838" cy="2077640"/>
          </a:xfrm>
        </p:spPr>
        <p:txBody>
          <a:bodyPr/>
          <a:lstStyle/>
          <a:p>
            <a:pPr lvl="1"/>
            <a:r>
              <a:rPr lang="en-US" b="1" dirty="0">
                <a:latin typeface="Courier New" panose="02070309020205020404" pitchFamily="49" charset="0"/>
              </a:rPr>
              <a:t>AVG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COUNT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MAX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MIN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SUM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STDDEV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VARIANCE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blackWhite">
          <a:xfrm>
            <a:off x="4562476" y="2014538"/>
            <a:ext cx="1697831" cy="713185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050" dirty="0"/>
              <a:t>Group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050" dirty="0"/>
              <a:t>functions</a:t>
            </a: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>
            <a:off x="4093369" y="237053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6268641" y="237053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4093369" y="214193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4093369" y="2556272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6491383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AVG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SUM</a:t>
            </a:r>
            <a:endParaRPr lang="en-US" dirty="0"/>
          </a:p>
        </p:txBody>
      </p:sp>
      <p:sp>
        <p:nvSpPr>
          <p:cNvPr id="3164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3340" y="1254900"/>
            <a:ext cx="5938838" cy="270272"/>
          </a:xfrm>
        </p:spPr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latin typeface="Courier New" panose="02070309020205020404" pitchFamily="49" charset="0"/>
              </a:rPr>
              <a:t>AVG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SUM</a:t>
            </a:r>
            <a:r>
              <a:rPr lang="en-US" dirty="0"/>
              <a:t> for numeric data.</a:t>
            </a:r>
          </a:p>
        </p:txBody>
      </p:sp>
      <p:pic>
        <p:nvPicPr>
          <p:cNvPr id="316426" name="Picture 10" descr="C:\project-SQLFund1\images\img-05-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63" y="3658058"/>
            <a:ext cx="5000143" cy="6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18" name="Rectangle 2"/>
          <p:cNvSpPr>
            <a:spLocks noChangeArrowheads="1"/>
          </p:cNvSpPr>
          <p:nvPr/>
        </p:nvSpPr>
        <p:spPr bwMode="blackGray">
          <a:xfrm>
            <a:off x="811545" y="1724639"/>
            <a:ext cx="7030011" cy="156609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eaLnBrk="0" hangingPunct="0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MIN(salary), SUM(salary)</a:t>
            </a:r>
          </a:p>
          <a:p>
            <a:pPr eaLnBrk="0" hangingPunct="0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0" hangingPunct="0"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LIKE '%REP%';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gray">
          <a:xfrm>
            <a:off x="1834163" y="1840843"/>
            <a:ext cx="3867897" cy="652191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gray">
          <a:xfrm>
            <a:off x="1956669" y="3689667"/>
            <a:ext cx="5015509" cy="30069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876524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blackGray">
          <a:xfrm>
            <a:off x="1800225" y="1964532"/>
            <a:ext cx="5447110" cy="48934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FROM	  employees;</a:t>
            </a: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MAX</a:t>
            </a:r>
            <a:endParaRPr lang="en-US" dirty="0"/>
          </a:p>
        </p:txBody>
      </p:sp>
      <p:sp>
        <p:nvSpPr>
          <p:cNvPr id="3184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600200" y="1087041"/>
            <a:ext cx="5938838" cy="521494"/>
          </a:xfrm>
        </p:spPr>
        <p:txBody>
          <a:bodyPr/>
          <a:lstStyle/>
          <a:p>
            <a:r>
              <a:rPr lang="en-US"/>
              <a:t>You can use </a:t>
            </a:r>
            <a:r>
              <a:rPr lang="en-US">
                <a:latin typeface="Courier New" panose="02070309020205020404" pitchFamily="49" charset="0"/>
              </a:rPr>
              <a:t>MIN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MAX</a:t>
            </a:r>
            <a:r>
              <a:rPr lang="en-US"/>
              <a:t> for numeric, character, and date data types.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gray">
          <a:xfrm>
            <a:off x="2527697" y="1996679"/>
            <a:ext cx="3142059" cy="2095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7EE98B-AD77-4BB4-9DFB-04192DE42CDB}"/>
              </a:ext>
            </a:extLst>
          </p:cNvPr>
          <p:cNvGrpSpPr/>
          <p:nvPr/>
        </p:nvGrpSpPr>
        <p:grpSpPr>
          <a:xfrm>
            <a:off x="1800225" y="2916982"/>
            <a:ext cx="3937518" cy="740225"/>
            <a:chOff x="3200400" y="2571750"/>
            <a:chExt cx="1963341" cy="369094"/>
          </a:xfrm>
        </p:grpSpPr>
        <p:pic>
          <p:nvPicPr>
            <p:cNvPr id="318474" name="Picture 10" descr="C:\project-SQLFund1\images\img-05-07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571750"/>
              <a:ext cx="1963341" cy="369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471" name="Rectangle 7"/>
            <p:cNvSpPr>
              <a:spLocks noChangeArrowheads="1"/>
            </p:cNvSpPr>
            <p:nvPr/>
          </p:nvSpPr>
          <p:spPr bwMode="gray">
            <a:xfrm>
              <a:off x="3200400" y="2588419"/>
              <a:ext cx="1943100" cy="15478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99046283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13608" cy="1082700"/>
          </a:xfrm>
        </p:spPr>
        <p:txBody>
          <a:bodyPr/>
          <a:lstStyle/>
          <a:p>
            <a:r>
              <a:rPr lang="en-US" dirty="0"/>
              <a:t>SQL FUNCTIONS USAGE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FE2D2A-3E52-42B7-9539-036E060EE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613937"/>
              </p:ext>
            </p:extLst>
          </p:nvPr>
        </p:nvGraphicFramePr>
        <p:xfrm>
          <a:off x="396816" y="1302589"/>
          <a:ext cx="8350370" cy="330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22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COUNT</a:t>
            </a:r>
            <a:r>
              <a:rPr lang="en-US" dirty="0"/>
              <a:t> Function</a:t>
            </a:r>
          </a:p>
        </p:txBody>
      </p:sp>
      <p:sp>
        <p:nvSpPr>
          <p:cNvPr id="3205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600200" y="1087041"/>
            <a:ext cx="5938838" cy="2328863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</a:rPr>
              <a:t>COUNT(*)</a:t>
            </a:r>
            <a:r>
              <a:rPr lang="en-US" sz="1400" dirty="0"/>
              <a:t> returns the number of rows in a table: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latin typeface="Courier New" panose="02070309020205020404" pitchFamily="49" charset="0"/>
              </a:rPr>
              <a:t>COUNT(</a:t>
            </a:r>
            <a:r>
              <a:rPr lang="en-US" sz="1400" i="1" dirty="0" err="1">
                <a:latin typeface="Courier New" panose="02070309020205020404" pitchFamily="49" charset="0"/>
              </a:rPr>
              <a:t>expr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/>
              <a:t> returns the number of rows with non-null values for </a:t>
            </a:r>
            <a:r>
              <a:rPr lang="en-US" sz="1400" i="1" dirty="0" err="1">
                <a:latin typeface="Courier New" panose="02070309020205020404" pitchFamily="49" charset="0"/>
              </a:rPr>
              <a:t>expr</a:t>
            </a:r>
            <a:r>
              <a:rPr lang="en-US" sz="1400" dirty="0"/>
              <a:t>:</a:t>
            </a:r>
          </a:p>
          <a:p>
            <a:endParaRPr lang="en-US" sz="1400" dirty="0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blackGray">
          <a:xfrm>
            <a:off x="1793081" y="3200401"/>
            <a:ext cx="5457825" cy="70842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SELECT COUNT(commission_pct)</a:t>
            </a:r>
          </a:p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WHERE  department_id = 80;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blackGray">
          <a:xfrm>
            <a:off x="1793081" y="1428751"/>
            <a:ext cx="5457825" cy="70842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SELECT COUNT(*)</a:t>
            </a:r>
          </a:p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WHERE  department_id = 50;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gray">
          <a:xfrm>
            <a:off x="2518173" y="1464469"/>
            <a:ext cx="907256" cy="238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gray">
          <a:xfrm>
            <a:off x="2538413" y="3238500"/>
            <a:ext cx="2199085" cy="21074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0522" name="Oval 10"/>
          <p:cNvSpPr>
            <a:spLocks noChangeArrowheads="1"/>
          </p:cNvSpPr>
          <p:nvPr/>
        </p:nvSpPr>
        <p:spPr bwMode="blackWhite">
          <a:xfrm>
            <a:off x="1304925" y="1589485"/>
            <a:ext cx="370285" cy="370284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200" tIns="38100" rIns="76200" bIns="381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sz="180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0523" name="Oval 11"/>
          <p:cNvSpPr>
            <a:spLocks noChangeArrowheads="1"/>
          </p:cNvSpPr>
          <p:nvPr/>
        </p:nvSpPr>
        <p:spPr bwMode="blackWhite">
          <a:xfrm>
            <a:off x="1300163" y="3339704"/>
            <a:ext cx="378619" cy="377428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200" tIns="38100" rIns="76200" bIns="381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sz="1800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320526" name="Picture 14" descr="C:\project-SQLFund1\images\img-05-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28800" y="2228850"/>
            <a:ext cx="1063229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527" name="Picture 15" descr="C:\project-SQLFund1\images\img-05-08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85951" y="4057651"/>
            <a:ext cx="1774031" cy="3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9375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blackGray">
          <a:xfrm>
            <a:off x="1793081" y="2411016"/>
            <a:ext cx="5457825" cy="5143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COUNT(DISTINCT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7660257" cy="10827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DISTINCT </a:t>
            </a:r>
            <a:r>
              <a:rPr lang="en-US" b="1" dirty="0">
                <a:latin typeface="Courier New" panose="02070309020205020404" pitchFamily="49" charset="0"/>
              </a:rPr>
              <a:t>IN GROUP</a:t>
            </a:r>
            <a:endParaRPr lang="en-US" b="1" dirty="0"/>
          </a:p>
        </p:txBody>
      </p:sp>
      <p:sp>
        <p:nvSpPr>
          <p:cNvPr id="322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00200" y="1087041"/>
            <a:ext cx="5938838" cy="1073944"/>
          </a:xfrm>
        </p:spPr>
        <p:txBody>
          <a:bodyPr/>
          <a:lstStyle/>
          <a:p>
            <a:pPr lvl="1"/>
            <a:r>
              <a:rPr lang="en-US" sz="1600" dirty="0">
                <a:latin typeface="Courier New" panose="02070309020205020404" pitchFamily="49" charset="0"/>
              </a:rPr>
              <a:t>COUNT(DISTINCT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expr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  <a:r>
              <a:rPr lang="en-US" sz="1600" dirty="0"/>
              <a:t> returns the number of distinct non-null values of </a:t>
            </a:r>
            <a:r>
              <a:rPr lang="en-US" sz="1600" i="1" dirty="0" err="1">
                <a:latin typeface="Courier New" panose="02070309020205020404" pitchFamily="49" charset="0"/>
              </a:rPr>
              <a:t>expr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To display the number of distinct department values in the </a:t>
            </a:r>
            <a:r>
              <a:rPr lang="en-US" sz="1600" dirty="0">
                <a:latin typeface="Courier New" panose="02070309020205020404" pitchFamily="49" charset="0"/>
              </a:rPr>
              <a:t>EMPLOYEES</a:t>
            </a:r>
            <a:r>
              <a:rPr lang="en-US" sz="1600" dirty="0"/>
              <a:t> table:</a:t>
            </a: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gray">
          <a:xfrm>
            <a:off x="2539604" y="2456260"/>
            <a:ext cx="3045619" cy="21074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pic>
        <p:nvPicPr>
          <p:cNvPr id="322569" name="Picture 9" descr="C:\project-SQLFund1\images\img-05-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28950" y="3143250"/>
            <a:ext cx="2100263" cy="3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00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605600"/>
            <a:ext cx="7737894" cy="1082700"/>
          </a:xfrm>
        </p:spPr>
        <p:txBody>
          <a:bodyPr/>
          <a:lstStyle/>
          <a:p>
            <a:r>
              <a:rPr lang="en-US" dirty="0"/>
              <a:t>Group Functions and Null Values</a:t>
            </a:r>
          </a:p>
        </p:txBody>
      </p:sp>
      <p:sp>
        <p:nvSpPr>
          <p:cNvPr id="3246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427672" y="2286763"/>
            <a:ext cx="5938838" cy="1776413"/>
          </a:xfrm>
        </p:spPr>
        <p:txBody>
          <a:bodyPr/>
          <a:lstStyle/>
          <a:p>
            <a:r>
              <a:rPr lang="en-US" sz="1400" dirty="0"/>
              <a:t>Group functions ignore null values in the column: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571500" lvl="1" indent="0">
              <a:buNone/>
            </a:pPr>
            <a:endParaRPr lang="en-US" sz="1400" dirty="0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blackGray">
          <a:xfrm>
            <a:off x="1989923" y="2660620"/>
            <a:ext cx="5457825" cy="5143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SELECT AVG(commission_pct)</a:t>
            </a:r>
          </a:p>
          <a:p>
            <a:pPr eaLnBrk="0" hangingPunct="0">
              <a:buClrTx/>
              <a:buFontTx/>
              <a:buNone/>
            </a:pPr>
            <a:r>
              <a:rPr lang="en-US" sz="135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gray">
          <a:xfrm>
            <a:off x="2736236" y="2709698"/>
            <a:ext cx="2047875" cy="21074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324618" name="Oval 10"/>
          <p:cNvSpPr>
            <a:spLocks noChangeArrowheads="1"/>
          </p:cNvSpPr>
          <p:nvPr/>
        </p:nvSpPr>
        <p:spPr bwMode="blackWhite">
          <a:xfrm>
            <a:off x="7221987" y="2732652"/>
            <a:ext cx="370285" cy="370285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200" tIns="38100" rIns="76200" bIns="381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24622" name="Picture 14" descr="C:\project-SQLFund1\images\img-05-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39993" y="3274982"/>
            <a:ext cx="3558107" cy="8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7929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GROUP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27989"/>
              </p:ext>
            </p:extLst>
          </p:nvPr>
        </p:nvGraphicFramePr>
        <p:xfrm>
          <a:off x="457200" y="2030261"/>
          <a:ext cx="8315864" cy="2849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5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sz="2000" b="0" i="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Minimum value of </a:t>
                      </a:r>
                      <a:r>
                        <a:rPr lang="en-US" sz="2000" b="0" i="1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ignoring null values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sz="2000" b="0" i="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 of </a:t>
                      </a:r>
                      <a:r>
                        <a:rPr lang="en-US" sz="2000" b="0" i="1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ignoring null values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AVG(</a:t>
                      </a:r>
                      <a:r>
                        <a:rPr lang="en-US" sz="20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 value of </a:t>
                      </a:r>
                      <a:r>
                        <a:rPr lang="en-US" sz="20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ignoring null values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COUNT(n)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 of rows, where </a:t>
                      </a:r>
                      <a:r>
                        <a:rPr lang="en-US" sz="20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evaluates to something other than null (count all selected rows using *, including duplicates and rows with nulls)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</a:t>
                      </a:r>
                      <a:r>
                        <a:rPr lang="en-US" sz="2000" b="0" i="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 values of </a:t>
                      </a:r>
                      <a:r>
                        <a:rPr lang="en-US" sz="20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ignoring null values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STDEV(</a:t>
                      </a:r>
                      <a:r>
                        <a:rPr lang="en-US" sz="2000" b="0" i="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 of </a:t>
                      </a:r>
                      <a:r>
                        <a:rPr lang="en-US" sz="2000" b="0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ignoring null values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5361" y="1310671"/>
            <a:ext cx="725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 err="1"/>
              <a:t>Bekerja</a:t>
            </a:r>
            <a:r>
              <a:rPr lang="en-US" dirty="0"/>
              <a:t> pada SET/BEBERAPA ROW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. </a:t>
            </a:r>
          </a:p>
          <a:p>
            <a:pPr marL="257175" indent="-257175">
              <a:buAutoNum type="arabicPeriod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/</a:t>
            </a:r>
            <a:r>
              <a:rPr lang="en-US" dirty="0" err="1"/>
              <a:t>tanpa</a:t>
            </a:r>
            <a:r>
              <a:rPr lang="en-US" dirty="0"/>
              <a:t> clause GROUP BY</a:t>
            </a:r>
          </a:p>
        </p:txBody>
      </p:sp>
    </p:spTree>
    <p:extLst>
      <p:ext uri="{BB962C8B-B14F-4D97-AF65-F5344CB8AC3E}">
        <p14:creationId xmlns:p14="http://schemas.microsoft.com/office/powerpoint/2010/main" val="427573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Illegal Queries </a:t>
            </a:r>
            <a:br>
              <a:rPr lang="en-US" sz="2400" dirty="0"/>
            </a:br>
            <a:r>
              <a:rPr lang="en-US" sz="2400" dirty="0"/>
              <a:t>Using Group Functions</a:t>
            </a:r>
          </a:p>
        </p:txBody>
      </p:sp>
      <p:sp>
        <p:nvSpPr>
          <p:cNvPr id="3389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00200" y="1087041"/>
            <a:ext cx="5938838" cy="521494"/>
          </a:xfrm>
        </p:spPr>
        <p:txBody>
          <a:bodyPr/>
          <a:lstStyle/>
          <a:p>
            <a:r>
              <a:rPr lang="en-US" sz="1600" dirty="0"/>
              <a:t>Any column or expression in the </a:t>
            </a:r>
            <a:r>
              <a:rPr lang="en-US" sz="1600" dirty="0">
                <a:latin typeface="Courier New" panose="02070309020205020404" pitchFamily="49" charset="0"/>
              </a:rPr>
              <a:t>SELECT</a:t>
            </a:r>
            <a:r>
              <a:rPr lang="en-US" sz="1600" dirty="0"/>
              <a:t> list that is not an aggregate function must be in the </a:t>
            </a:r>
            <a:r>
              <a:rPr lang="en-US" sz="1600" dirty="0">
                <a:latin typeface="Courier New" panose="02070309020205020404" pitchFamily="49" charset="0"/>
              </a:rPr>
              <a:t>GROUP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</a:rPr>
              <a:t>BY</a:t>
            </a:r>
            <a:r>
              <a:rPr lang="en-US" sz="1600" dirty="0"/>
              <a:t> clause: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blackGray">
          <a:xfrm>
            <a:off x="1657351" y="1714501"/>
            <a:ext cx="5479256" cy="602456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338954" name="Rectangle 10"/>
          <p:cNvSpPr>
            <a:spLocks noChangeArrowheads="1"/>
          </p:cNvSpPr>
          <p:nvPr/>
        </p:nvSpPr>
        <p:spPr bwMode="blackGray">
          <a:xfrm>
            <a:off x="1714501" y="3143250"/>
            <a:ext cx="5479256" cy="7429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38955" name="Picture 11" descr="C:\project-SQLFund1\images\img05-19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57401" y="2400300"/>
            <a:ext cx="2212181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959" name="Group 15"/>
          <p:cNvGrpSpPr>
            <a:grpSpLocks/>
          </p:cNvGrpSpPr>
          <p:nvPr/>
        </p:nvGrpSpPr>
        <p:grpSpPr bwMode="auto">
          <a:xfrm>
            <a:off x="1771650" y="3886200"/>
            <a:ext cx="342900" cy="514350"/>
            <a:chOff x="480" y="1968"/>
            <a:chExt cx="288" cy="192"/>
          </a:xfrm>
        </p:grpSpPr>
        <p:sp>
          <p:nvSpPr>
            <p:cNvPr id="338956" name="Line 12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pic>
        <p:nvPicPr>
          <p:cNvPr id="338958" name="Picture 14" descr="C:\project-SQLFund1\images\img05-19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14550" y="4171951"/>
            <a:ext cx="2074069" cy="31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960" name="Group 16"/>
          <p:cNvGrpSpPr>
            <a:grpSpLocks/>
          </p:cNvGrpSpPr>
          <p:nvPr/>
        </p:nvGrpSpPr>
        <p:grpSpPr bwMode="auto">
          <a:xfrm>
            <a:off x="1714500" y="2343150"/>
            <a:ext cx="342900" cy="228600"/>
            <a:chOff x="480" y="1968"/>
            <a:chExt cx="288" cy="192"/>
          </a:xfrm>
        </p:grpSpPr>
        <p:sp>
          <p:nvSpPr>
            <p:cNvPr id="338961" name="Line 17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8962" name="Line 18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sp>
        <p:nvSpPr>
          <p:cNvPr id="338963" name="Text Box 19"/>
          <p:cNvSpPr txBox="1">
            <a:spLocks noChangeArrowheads="1"/>
          </p:cNvSpPr>
          <p:nvPr/>
        </p:nvSpPr>
        <p:spPr bwMode="gray">
          <a:xfrm>
            <a:off x="4286250" y="2295526"/>
            <a:ext cx="32575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350" dirty="0">
                <a:solidFill>
                  <a:schemeClr val="hlink"/>
                </a:solidFill>
                <a:latin typeface="Arial" panose="020B0604020202020204" pitchFamily="34" charset="0"/>
              </a:rPr>
              <a:t>A </a:t>
            </a:r>
            <a:r>
              <a:rPr lang="en-US" sz="1350" dirty="0">
                <a:solidFill>
                  <a:schemeClr val="hlink"/>
                </a:solidFill>
                <a:latin typeface="Courier New" panose="02070309020205020404" pitchFamily="49" charset="0"/>
              </a:rPr>
              <a:t>GROUP</a:t>
            </a:r>
            <a:r>
              <a:rPr lang="en-US" sz="135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1350" dirty="0">
                <a:solidFill>
                  <a:schemeClr val="hlink"/>
                </a:solidFill>
                <a:latin typeface="Courier New" panose="02070309020205020404" pitchFamily="49" charset="0"/>
              </a:rPr>
              <a:t>BY</a:t>
            </a:r>
            <a:r>
              <a:rPr lang="en-US" sz="1350" dirty="0">
                <a:solidFill>
                  <a:schemeClr val="hlink"/>
                </a:solidFill>
                <a:latin typeface="Arial" panose="020B0604020202020204" pitchFamily="34" charset="0"/>
              </a:rPr>
              <a:t> clause must be added to count the last names for each</a:t>
            </a:r>
            <a:r>
              <a:rPr lang="en-US" sz="1350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sz="1350" dirty="0" err="1">
                <a:solidFill>
                  <a:schemeClr val="hlink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gray">
          <a:xfrm>
            <a:off x="4229100" y="4000501"/>
            <a:ext cx="33718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Either add </a:t>
            </a:r>
            <a:r>
              <a:rPr lang="en-US" sz="1350">
                <a:solidFill>
                  <a:schemeClr val="hlink"/>
                </a:solidFill>
                <a:latin typeface="Courier New" panose="02070309020205020404" pitchFamily="49" charset="0"/>
              </a:rPr>
              <a:t>job_id</a:t>
            </a: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 in the </a:t>
            </a:r>
            <a:r>
              <a:rPr lang="en-US" sz="1350">
                <a:solidFill>
                  <a:schemeClr val="hlink"/>
                </a:solidFill>
                <a:latin typeface="Courier New" panose="02070309020205020404" pitchFamily="49" charset="0"/>
              </a:rPr>
              <a:t>GROUP</a:t>
            </a: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sz="1350">
                <a:solidFill>
                  <a:schemeClr val="hlink"/>
                </a:solidFill>
                <a:latin typeface="Courier New" panose="02070309020205020404" pitchFamily="49" charset="0"/>
              </a:rPr>
              <a:t>BY</a:t>
            </a: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 or remove the </a:t>
            </a:r>
            <a:r>
              <a:rPr lang="en-US" sz="1350">
                <a:solidFill>
                  <a:schemeClr val="hlink"/>
                </a:solidFill>
                <a:latin typeface="Courier New" panose="02070309020205020404" pitchFamily="49" charset="0"/>
              </a:rPr>
              <a:t>job_id</a:t>
            </a: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 column from the</a:t>
            </a:r>
            <a:r>
              <a:rPr lang="en-US" sz="1350">
                <a:solidFill>
                  <a:schemeClr val="hlink"/>
                </a:solidFill>
                <a:latin typeface="Courier New" panose="02070309020205020404" pitchFamily="49" charset="0"/>
              </a:rPr>
              <a:t> SELECT</a:t>
            </a:r>
            <a:r>
              <a:rPr lang="en-US" sz="1350">
                <a:solidFill>
                  <a:schemeClr val="hlink"/>
                </a:solidFill>
                <a:latin typeface="Arial" panose="020B0604020202020204" pitchFamily="34" charset="0"/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185846555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7832785" cy="1082700"/>
          </a:xfrm>
        </p:spPr>
        <p:txBody>
          <a:bodyPr/>
          <a:lstStyle/>
          <a:p>
            <a:r>
              <a:rPr lang="en-US" dirty="0"/>
              <a:t>Illegal Queries </a:t>
            </a:r>
            <a:br>
              <a:rPr lang="en-US" dirty="0"/>
            </a:br>
            <a:r>
              <a:rPr lang="en-US" dirty="0"/>
              <a:t>Using Group Functions</a:t>
            </a:r>
          </a:p>
        </p:txBody>
      </p:sp>
      <p:sp>
        <p:nvSpPr>
          <p:cNvPr id="3410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00200" y="1865102"/>
            <a:ext cx="5938838" cy="872728"/>
          </a:xfrm>
        </p:spPr>
        <p:txBody>
          <a:bodyPr/>
          <a:lstStyle/>
          <a:p>
            <a:pPr lvl="1"/>
            <a:r>
              <a:rPr lang="en-US" sz="1600" dirty="0"/>
              <a:t>You cannot use the </a:t>
            </a:r>
            <a:r>
              <a:rPr lang="en-US" sz="1600" dirty="0">
                <a:latin typeface="Courier New" panose="02070309020205020404" pitchFamily="49" charset="0"/>
              </a:rPr>
              <a:t>WHERE</a:t>
            </a:r>
            <a:r>
              <a:rPr lang="en-US" sz="1600" dirty="0"/>
              <a:t> clause to restrict groups.</a:t>
            </a:r>
          </a:p>
          <a:p>
            <a:pPr lvl="1"/>
            <a:r>
              <a:rPr lang="en-US" sz="1600" dirty="0"/>
              <a:t>You use the </a:t>
            </a:r>
            <a:r>
              <a:rPr lang="en-US" sz="1600" dirty="0">
                <a:latin typeface="Courier New" panose="02070309020205020404" pitchFamily="49" charset="0"/>
              </a:rPr>
              <a:t>HAVING</a:t>
            </a:r>
            <a:r>
              <a:rPr lang="en-US" sz="1600" dirty="0"/>
              <a:t> clause to restrict groups.</a:t>
            </a:r>
          </a:p>
          <a:p>
            <a:pPr lvl="1"/>
            <a:r>
              <a:rPr lang="en-US" sz="1600" dirty="0"/>
              <a:t>You cannot use group functions in the </a:t>
            </a:r>
            <a:r>
              <a:rPr lang="en-US" sz="1600" dirty="0">
                <a:latin typeface="Courier New" panose="02070309020205020404" pitchFamily="49" charset="0"/>
              </a:rPr>
              <a:t>WHERE</a:t>
            </a:r>
            <a:r>
              <a:rPr lang="en-US" sz="1600" dirty="0"/>
              <a:t> clause.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blackGray">
          <a:xfrm>
            <a:off x="3756351" y="3017051"/>
            <a:ext cx="3715241" cy="8763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WHERE    AVG(salary) &gt; 8000</a:t>
            </a:r>
          </a:p>
          <a:p>
            <a:pPr eaLnBrk="0" hangingPunct="0">
              <a:buClrTx/>
              <a:buFontTx/>
              <a:buNone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037480" y="4172572"/>
            <a:ext cx="1668066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350">
                <a:solidFill>
                  <a:srgbClr val="FF3300"/>
                </a:solidFill>
                <a:latin typeface="Arial" panose="020B0604020202020204" pitchFamily="34" charset="0"/>
              </a:rPr>
              <a:t>Cannot use the </a:t>
            </a:r>
            <a:r>
              <a:rPr lang="en-US" sz="1350">
                <a:solidFill>
                  <a:srgbClr val="FF3300"/>
                </a:solidFill>
                <a:latin typeface="Courier New" panose="02070309020205020404" pitchFamily="49" charset="0"/>
              </a:rPr>
              <a:t>WHERE</a:t>
            </a:r>
            <a:r>
              <a:rPr lang="en-US" sz="1350">
                <a:solidFill>
                  <a:srgbClr val="FF3300"/>
                </a:solidFill>
                <a:latin typeface="Arial" panose="020B0604020202020204" pitchFamily="34" charset="0"/>
              </a:rPr>
              <a:t> clause to restrict groups</a:t>
            </a:r>
          </a:p>
        </p:txBody>
      </p:sp>
      <p:pic>
        <p:nvPicPr>
          <p:cNvPr id="341001" name="Picture 9" descr="C:\project-SQLFund1\images\img05-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6664" y="3017051"/>
            <a:ext cx="2893219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5865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A95A05-0C89-4E84-9D0C-98D0B9BEC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CASE WHEN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04601A-1E58-4915-868E-3FFE2FC11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C550F-3CC3-4AB5-8A56-285B95028B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fld id="{46B3EE8F-C7F6-4810-BC49-1C94F0A57B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70982-9280-431A-B96A-63D271EA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EE8F-C7F6-4810-BC49-1C94F0A57B1E}" type="slidenum">
              <a:rPr lang="en-US" smtClean="0"/>
              <a:t>27</a:t>
            </a:fld>
            <a:endParaRPr lang="en-US"/>
          </a:p>
        </p:txBody>
      </p:sp>
      <p:sp>
        <p:nvSpPr>
          <p:cNvPr id="7" name="Google Shape;195;p34">
            <a:extLst>
              <a:ext uri="{FF2B5EF4-FFF2-40B4-BE49-F238E27FC236}">
                <a16:creationId xmlns:a16="http://schemas.microsoft.com/office/drawing/2014/main" id="{03698462-5702-4ED1-8013-60E76271DAB8}"/>
              </a:ext>
            </a:extLst>
          </p:cNvPr>
          <p:cNvSpPr txBox="1">
            <a:spLocks/>
          </p:cNvSpPr>
          <p:nvPr/>
        </p:nvSpPr>
        <p:spPr>
          <a:xfrm>
            <a:off x="415600" y="8981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AU" sz="4267"/>
              <a:t>SQL CASE Statement</a:t>
            </a:r>
            <a:endParaRPr lang="en-AU" sz="4267" dirty="0"/>
          </a:p>
        </p:txBody>
      </p:sp>
      <p:sp>
        <p:nvSpPr>
          <p:cNvPr id="8" name="Google Shape;196;p34">
            <a:extLst>
              <a:ext uri="{FF2B5EF4-FFF2-40B4-BE49-F238E27FC236}">
                <a16:creationId xmlns:a16="http://schemas.microsoft.com/office/drawing/2014/main" id="{01677F03-5466-4C65-A35B-63D2F6B7F5D4}"/>
              </a:ext>
            </a:extLst>
          </p:cNvPr>
          <p:cNvSpPr txBox="1">
            <a:spLocks/>
          </p:cNvSpPr>
          <p:nvPr/>
        </p:nvSpPr>
        <p:spPr>
          <a:xfrm>
            <a:off x="164668" y="2905363"/>
            <a:ext cx="4062275" cy="19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b="1" dirty="0" err="1"/>
              <a:t>Contoh</a:t>
            </a:r>
            <a:r>
              <a:rPr lang="en-AU" b="1" dirty="0"/>
              <a:t>: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SELECT</a:t>
            </a:r>
            <a:r>
              <a:rPr lang="en-AU" sz="1867" dirty="0"/>
              <a:t> </a:t>
            </a:r>
            <a:r>
              <a:rPr lang="en-AU" sz="1867" dirty="0" err="1"/>
              <a:t>nama</a:t>
            </a:r>
            <a:r>
              <a:rPr lang="en-AU" sz="1867" dirty="0"/>
              <a:t>,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CASE</a:t>
            </a:r>
            <a:r>
              <a:rPr lang="en-AU" sz="1867" dirty="0"/>
              <a:t> </a:t>
            </a:r>
            <a:r>
              <a:rPr lang="en-AU" sz="1867" dirty="0" err="1"/>
              <a:t>alamat</a:t>
            </a:r>
            <a:endParaRPr lang="en-AU" sz="1867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1867" dirty="0"/>
              <a:t>  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WHEN</a:t>
            </a:r>
            <a:r>
              <a:rPr lang="en-AU" sz="1867" dirty="0"/>
              <a:t> 'PMK'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THEN</a:t>
            </a:r>
            <a:r>
              <a:rPr lang="en-AU" sz="1867" dirty="0"/>
              <a:t> 'PAMEKASAN'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1867" dirty="0"/>
              <a:t>  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WHEN</a:t>
            </a:r>
            <a:r>
              <a:rPr lang="en-AU" sz="1867" dirty="0"/>
              <a:t> 'SMP'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THEN</a:t>
            </a:r>
            <a:r>
              <a:rPr lang="en-AU" sz="1867" dirty="0"/>
              <a:t> 'SAMPANG'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1867" dirty="0"/>
              <a:t>  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en-AU" sz="1867" dirty="0"/>
              <a:t> </a:t>
            </a:r>
            <a:r>
              <a:rPr lang="en-AU" sz="1867" dirty="0" err="1"/>
              <a:t>alamat</a:t>
            </a:r>
            <a:r>
              <a:rPr lang="en-AU" sz="1867" dirty="0"/>
              <a:t> </a:t>
            </a: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END</a:t>
            </a:r>
            <a:r>
              <a:rPr lang="en-AU" sz="1867" dirty="0"/>
              <a:t> AS </a:t>
            </a:r>
            <a:r>
              <a:rPr lang="en-AU" sz="1867" dirty="0" err="1"/>
              <a:t>kota_lahir</a:t>
            </a:r>
            <a:endParaRPr lang="en-AU" sz="1867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1867" dirty="0">
                <a:solidFill>
                  <a:schemeClr val="accent3">
                    <a:lumMod val="75000"/>
                  </a:schemeClr>
                </a:solidFill>
              </a:rPr>
              <a:t>FROM</a:t>
            </a:r>
            <a:r>
              <a:rPr lang="en-AU" sz="1867" dirty="0"/>
              <a:t> </a:t>
            </a:r>
            <a:r>
              <a:rPr lang="en-AU" sz="1867" dirty="0" err="1"/>
              <a:t>table_kota</a:t>
            </a:r>
            <a:endParaRPr lang="en-AU" sz="1867" dirty="0"/>
          </a:p>
          <a:p>
            <a:pPr marL="0" indent="0">
              <a:spcBef>
                <a:spcPts val="0"/>
              </a:spcBef>
              <a:spcAft>
                <a:spcPts val="2133"/>
              </a:spcAft>
              <a:buFont typeface="Barlow Light"/>
              <a:buNone/>
            </a:pP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965AA-88F2-4E78-BE36-5AD119C28C7E}"/>
              </a:ext>
            </a:extLst>
          </p:cNvPr>
          <p:cNvSpPr txBox="1"/>
          <p:nvPr/>
        </p:nvSpPr>
        <p:spPr>
          <a:xfrm>
            <a:off x="164668" y="1617643"/>
            <a:ext cx="85637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AU" sz="2400" dirty="0" err="1"/>
              <a:t>Perintah</a:t>
            </a:r>
            <a:r>
              <a:rPr lang="en-AU" sz="2400" dirty="0"/>
              <a:t> CASE </a:t>
            </a:r>
            <a:r>
              <a:rPr lang="en-AU" sz="2400" dirty="0" err="1"/>
              <a:t>sering</a:t>
            </a:r>
            <a:r>
              <a:rPr lang="en-AU" sz="2400" dirty="0"/>
              <a:t> </a:t>
            </a:r>
            <a:r>
              <a:rPr lang="en-AU" sz="2400" dirty="0" err="1"/>
              <a:t>digunakan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menampilkan</a:t>
            </a:r>
            <a:r>
              <a:rPr lang="en-AU" sz="2400" dirty="0"/>
              <a:t> </a:t>
            </a:r>
            <a:r>
              <a:rPr lang="en-AU" sz="2400" dirty="0" err="1"/>
              <a:t>nilai</a:t>
            </a:r>
            <a:r>
              <a:rPr lang="en-AU" sz="2400" dirty="0"/>
              <a:t> </a:t>
            </a:r>
            <a:r>
              <a:rPr lang="en-AU" sz="2400" dirty="0" err="1"/>
              <a:t>tertentu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</a:t>
            </a:r>
            <a:r>
              <a:rPr lang="en-AU" sz="2400" dirty="0" err="1"/>
              <a:t>beberapa</a:t>
            </a:r>
            <a:r>
              <a:rPr lang="en-AU" sz="2400" dirty="0"/>
              <a:t> </a:t>
            </a:r>
            <a:r>
              <a:rPr lang="en-AU" sz="2400" dirty="0" err="1"/>
              <a:t>barisan</a:t>
            </a:r>
            <a:r>
              <a:rPr lang="en-AU" sz="2400" dirty="0"/>
              <a:t> data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syarat-syarat</a:t>
            </a:r>
            <a:r>
              <a:rPr lang="en-AU" sz="2400" dirty="0"/>
              <a:t> 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kondisi</a:t>
            </a:r>
            <a:r>
              <a:rPr lang="en-AU" sz="2400" dirty="0"/>
              <a:t> yang </a:t>
            </a:r>
            <a:r>
              <a:rPr lang="en-AU" sz="2400" dirty="0" err="1"/>
              <a:t>kita</a:t>
            </a:r>
            <a:r>
              <a:rPr lang="en-AU" sz="2400" dirty="0"/>
              <a:t> </a:t>
            </a:r>
            <a:r>
              <a:rPr lang="en-AU" sz="2400" dirty="0" err="1"/>
              <a:t>berikan</a:t>
            </a:r>
            <a:r>
              <a:rPr lang="en-AU" sz="2400" dirty="0"/>
              <a:t>.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endParaRPr lang="en-A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5DE47-F7DC-4BF4-9F38-E54A18880F99}"/>
              </a:ext>
            </a:extLst>
          </p:cNvPr>
          <p:cNvSpPr txBox="1"/>
          <p:nvPr/>
        </p:nvSpPr>
        <p:spPr>
          <a:xfrm>
            <a:off x="4446534" y="3152014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FIRST_NAME</a:t>
            </a:r>
            <a:r>
              <a:rPr lang="en-A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6000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'Low'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</a:t>
            </a:r>
          </a:p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56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1" y="1722378"/>
            <a:ext cx="6180185" cy="330009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520268" cy="506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Setiap function, membutuhkan syntax dan argument yang berbeda-beda:</a:t>
            </a:r>
          </a:p>
        </p:txBody>
      </p:sp>
    </p:spTree>
    <p:extLst>
      <p:ext uri="{BB962C8B-B14F-4D97-AF65-F5344CB8AC3E}">
        <p14:creationId xmlns:p14="http://schemas.microsoft.com/office/powerpoint/2010/main" val="5163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520268" cy="506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Functions terdiri dari dua tipe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3" y="1875865"/>
            <a:ext cx="5443538" cy="26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78DC5-565A-453A-8435-D45020265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SINGLE ROW FUNCTION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DCA7BE-C4F8-4815-BB25-15D412DF5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D7CB7-359E-43A9-BF32-7884F07BF9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fld id="{46B3EE8F-C7F6-4810-BC49-1C94F0A57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691718" cy="1082700"/>
          </a:xfrm>
        </p:spPr>
        <p:txBody>
          <a:bodyPr/>
          <a:lstStyle/>
          <a:p>
            <a:r>
              <a:rPr lang="en-US" dirty="0"/>
              <a:t>SINGLE ROW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520268" cy="2913670"/>
          </a:xfrm>
        </p:spPr>
        <p:txBody>
          <a:bodyPr>
            <a:normAutofit/>
          </a:bodyPr>
          <a:lstStyle/>
          <a:p>
            <a:r>
              <a:rPr lang="en-US" dirty="0" err="1"/>
              <a:t>Manipulasi</a:t>
            </a:r>
            <a:r>
              <a:rPr lang="en-US" dirty="0"/>
              <a:t> data</a:t>
            </a:r>
          </a:p>
          <a:p>
            <a:r>
              <a:rPr lang="en-US" dirty="0"/>
              <a:t>Input </a:t>
            </a:r>
            <a:r>
              <a:rPr lang="en-US" dirty="0" err="1"/>
              <a:t>berupa</a:t>
            </a:r>
            <a:r>
              <a:rPr lang="en-US" dirty="0"/>
              <a:t> argument dan </a:t>
            </a:r>
            <a:r>
              <a:rPr lang="en-US" dirty="0" err="1"/>
              <a:t>menghasilkan</a:t>
            </a:r>
            <a:r>
              <a:rPr lang="en-US" dirty="0"/>
              <a:t> SATU output</a:t>
            </a:r>
          </a:p>
          <a:p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row data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row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/</a:t>
            </a:r>
            <a:r>
              <a:rPr lang="en-US" dirty="0" err="1"/>
              <a:t>bertingkat</a:t>
            </a:r>
            <a:r>
              <a:rPr lang="en-US" dirty="0"/>
              <a:t> (nested)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SELECT, WHERE, dan ORDER BY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2" y="4104191"/>
            <a:ext cx="7358063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815532" cy="1082700"/>
          </a:xfrm>
        </p:spPr>
        <p:txBody>
          <a:bodyPr/>
          <a:lstStyle/>
          <a:p>
            <a:r>
              <a:rPr lang="en-US" dirty="0"/>
              <a:t>SINGLE ROW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53" y="1589349"/>
            <a:ext cx="5468751" cy="3497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837" y="1318968"/>
            <a:ext cx="83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Macam-macam</a:t>
            </a:r>
            <a:r>
              <a:rPr lang="en-US" sz="1800" dirty="0"/>
              <a:t> single row function:</a:t>
            </a:r>
          </a:p>
        </p:txBody>
      </p:sp>
    </p:spTree>
    <p:extLst>
      <p:ext uri="{BB962C8B-B14F-4D97-AF65-F5344CB8AC3E}">
        <p14:creationId xmlns:p14="http://schemas.microsoft.com/office/powerpoint/2010/main" val="297496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00"/>
            <a:ext cx="7755147" cy="1082700"/>
          </a:xfrm>
        </p:spPr>
        <p:txBody>
          <a:bodyPr/>
          <a:lstStyle/>
          <a:p>
            <a:r>
              <a:rPr lang="en-US" sz="1500" dirty="0"/>
              <a:t>SINGLE ROW FUNCTIONS</a:t>
            </a:r>
            <a:br>
              <a:rPr lang="en-US" dirty="0"/>
            </a:br>
            <a:r>
              <a:rPr lang="en-US" dirty="0"/>
              <a:t>CHARACTER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520268" cy="567158"/>
          </a:xfrm>
        </p:spPr>
        <p:txBody>
          <a:bodyPr>
            <a:normAutofit/>
          </a:bodyPr>
          <a:lstStyle/>
          <a:p>
            <a:r>
              <a:rPr lang="en-US" dirty="0" err="1"/>
              <a:t>Membutuhkan</a:t>
            </a:r>
            <a:r>
              <a:rPr lang="en-US" dirty="0"/>
              <a:t>  input </a:t>
            </a:r>
            <a:r>
              <a:rPr lang="en-US" dirty="0" err="1"/>
              <a:t>berupa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49428" y="4859921"/>
            <a:ext cx="2195233" cy="5671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dan </a:t>
            </a:r>
            <a:r>
              <a:rPr lang="en-US" sz="1350" dirty="0" err="1"/>
              <a:t>sebagainya</a:t>
            </a:r>
            <a:r>
              <a:rPr lang="en-US" sz="1350" dirty="0"/>
              <a:t>.</a:t>
            </a:r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FBD19D-629E-4C7E-99FB-8AD2D2045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841816"/>
              </p:ext>
            </p:extLst>
          </p:nvPr>
        </p:nvGraphicFramePr>
        <p:xfrm>
          <a:off x="295835" y="1856746"/>
          <a:ext cx="8534399" cy="300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729268" cy="1082700"/>
          </a:xfrm>
        </p:spPr>
        <p:txBody>
          <a:bodyPr/>
          <a:lstStyle/>
          <a:p>
            <a:r>
              <a:rPr lang="en-US" sz="1500" dirty="0"/>
              <a:t>SINGLE ROW FUNCTIONS</a:t>
            </a:r>
            <a:br>
              <a:rPr lang="en-US" dirty="0"/>
            </a:br>
            <a:r>
              <a:rPr lang="en-US" dirty="0"/>
              <a:t>CHARACTER FUNCTIONS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8262"/>
              </p:ext>
            </p:extLst>
          </p:nvPr>
        </p:nvGraphicFramePr>
        <p:xfrm>
          <a:off x="525134" y="2137599"/>
          <a:ext cx="8032270" cy="264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LOWER(INPUT)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Pusdiklat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UPPER(INPUT)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PUSDIKLAT KU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95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bg1"/>
                        </a:buClr>
                        <a:buFont typeface="+mj-lt"/>
                        <a:buAutoNum type="arabicPeriod"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</a:t>
                      </a:r>
                    </a:p>
                    <a:p>
                      <a:pPr marL="342900" indent="-342900" algn="l">
                        <a:buClr>
                          <a:schemeClr val="bg1"/>
                        </a:buClr>
                        <a:buFont typeface="+mj-lt"/>
                        <a:buAutoNum type="arabicPeriod"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Pusdiklat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KU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CONCAT(a, ‘ ‘, b)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 Pusdiklat KU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Pusdiklat KU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SUBSTRING(1, 3)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Pus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LEN(INPUT)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‘1234567       ‘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TRIM(INPUT)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‘1234567’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64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 ACL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REPLACE(INPUT, ‘ACL’, ‘SQL’)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TABK SQL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170144" y="1645103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134" y="1645103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INPUT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417734" y="4759069"/>
            <a:ext cx="2195233" cy="5671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dan sebagainya.</a:t>
            </a:r>
          </a:p>
          <a:p>
            <a:pPr marL="0" indent="0">
              <a:buNone/>
            </a:pPr>
            <a:endParaRPr lang="en-US" sz="2100"/>
          </a:p>
        </p:txBody>
      </p:sp>
      <p:sp>
        <p:nvSpPr>
          <p:cNvPr id="12" name="Rounded Rectangle 11"/>
          <p:cNvSpPr/>
          <p:nvPr/>
        </p:nvSpPr>
        <p:spPr>
          <a:xfrm>
            <a:off x="6203567" y="1643606"/>
            <a:ext cx="1889312" cy="316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410685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2456</Words>
  <Application>Microsoft Office PowerPoint</Application>
  <PresentationFormat>On-screen Show (16:9)</PresentationFormat>
  <Paragraphs>317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Barlow Light</vt:lpstr>
      <vt:lpstr>Times New Roman</vt:lpstr>
      <vt:lpstr>Courier New</vt:lpstr>
      <vt:lpstr>Consolas</vt:lpstr>
      <vt:lpstr>Calibri</vt:lpstr>
      <vt:lpstr>Raleway SemiBold</vt:lpstr>
      <vt:lpstr>Arial</vt:lpstr>
      <vt:lpstr>Gaoler template</vt:lpstr>
      <vt:lpstr>Document</vt:lpstr>
      <vt:lpstr>SQL Function</vt:lpstr>
      <vt:lpstr>SQL FUNCTIONS USAGE</vt:lpstr>
      <vt:lpstr>SQL FUNCTIONS</vt:lpstr>
      <vt:lpstr>SQL FUNCTIONS</vt:lpstr>
      <vt:lpstr>SINGLE ROW FUNCTION</vt:lpstr>
      <vt:lpstr>SINGLE ROW FUNCTIONS</vt:lpstr>
      <vt:lpstr>SINGLE ROW FUNCTIONS</vt:lpstr>
      <vt:lpstr>SINGLE ROW FUNCTIONS CHARACTER FUNCTIONS</vt:lpstr>
      <vt:lpstr>SINGLE ROW FUNCTIONS CHARACTER FUNCTIONS</vt:lpstr>
      <vt:lpstr>SINGLE ROW FUNCTIONS NUMBER &amp; DATE</vt:lpstr>
      <vt:lpstr>SINGLE ROW FUNCTIONS DATE FUNCTIONS</vt:lpstr>
      <vt:lpstr>SINGLE ROW FUNCTIONS NUMBER &amp; DATE</vt:lpstr>
      <vt:lpstr>SINGLE ROW FUNCTIONS CONVERSION &amp; GENERAL</vt:lpstr>
      <vt:lpstr>GROUP FUNCTION</vt:lpstr>
      <vt:lpstr>What Are Group Functions?</vt:lpstr>
      <vt:lpstr>Group Functions: Syntax</vt:lpstr>
      <vt:lpstr>Types of Group Functions</vt:lpstr>
      <vt:lpstr>AVG and SUM</vt:lpstr>
      <vt:lpstr>MIN and MAX</vt:lpstr>
      <vt:lpstr>COUNT Function</vt:lpstr>
      <vt:lpstr>DISTINCT IN GROUP</vt:lpstr>
      <vt:lpstr>Group Functions and Null Values</vt:lpstr>
      <vt:lpstr>GROUP FUNCTION</vt:lpstr>
      <vt:lpstr>Illegal Queries  Using Group Functions</vt:lpstr>
      <vt:lpstr>Illegal Queries  Using Group Functions</vt:lpstr>
      <vt:lpstr>CASE WHEN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Structured Query Language</dc:title>
  <dc:creator>Reza Rizky Pratama, A.Md.</dc:creator>
  <cp:lastModifiedBy>Ade Wahana</cp:lastModifiedBy>
  <cp:revision>83</cp:revision>
  <dcterms:modified xsi:type="dcterms:W3CDTF">2021-06-09T07:39:59Z</dcterms:modified>
</cp:coreProperties>
</file>