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382" r:id="rId3"/>
    <p:sldId id="352" r:id="rId4"/>
    <p:sldId id="353" r:id="rId5"/>
    <p:sldId id="354" r:id="rId6"/>
    <p:sldId id="356" r:id="rId7"/>
    <p:sldId id="289" r:id="rId8"/>
    <p:sldId id="372" r:id="rId9"/>
    <p:sldId id="357" r:id="rId10"/>
    <p:sldId id="373" r:id="rId11"/>
    <p:sldId id="358" r:id="rId12"/>
    <p:sldId id="374" r:id="rId13"/>
    <p:sldId id="359" r:id="rId14"/>
    <p:sldId id="375" r:id="rId15"/>
    <p:sldId id="376" r:id="rId16"/>
    <p:sldId id="377" r:id="rId17"/>
    <p:sldId id="384" r:id="rId18"/>
    <p:sldId id="355" r:id="rId19"/>
    <p:sldId id="367" r:id="rId20"/>
    <p:sldId id="378" r:id="rId21"/>
    <p:sldId id="371" r:id="rId22"/>
    <p:sldId id="381" r:id="rId23"/>
    <p:sldId id="380" r:id="rId24"/>
    <p:sldId id="379" r:id="rId25"/>
    <p:sldId id="3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24" autoAdjust="0"/>
  </p:normalViewPr>
  <p:slideViewPr>
    <p:cSldViewPr snapToGrid="0">
      <p:cViewPr varScale="1">
        <p:scale>
          <a:sx n="59" d="100"/>
          <a:sy n="59" d="100"/>
        </p:scale>
        <p:origin x="8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A35DC0-BBBE-426E-865C-28C6EB5EF8B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AU"/>
        </a:p>
      </dgm:t>
    </dgm:pt>
    <dgm:pt modelId="{540ECAEF-85AB-41F8-97BB-A0EA29BD9E8D}">
      <dgm:prSet phldrT="[Text]"/>
      <dgm:spPr/>
      <dgm:t>
        <a:bodyPr/>
        <a:lstStyle/>
        <a:p>
          <a:r>
            <a:rPr lang="en-AU" dirty="0"/>
            <a:t>UNION ALL</a:t>
          </a:r>
        </a:p>
      </dgm:t>
    </dgm:pt>
    <dgm:pt modelId="{56BD8326-732D-43F6-91FF-CC8B914235B5}" type="parTrans" cxnId="{E25A5E7B-6624-40D8-B056-3FD53B7EFCA8}">
      <dgm:prSet/>
      <dgm:spPr/>
      <dgm:t>
        <a:bodyPr/>
        <a:lstStyle/>
        <a:p>
          <a:endParaRPr lang="en-AU"/>
        </a:p>
      </dgm:t>
    </dgm:pt>
    <dgm:pt modelId="{934A96A7-8448-455F-BA34-B0EECAB5FD9C}" type="sibTrans" cxnId="{E25A5E7B-6624-40D8-B056-3FD53B7EFCA8}">
      <dgm:prSet/>
      <dgm:spPr/>
      <dgm:t>
        <a:bodyPr/>
        <a:lstStyle/>
        <a:p>
          <a:endParaRPr lang="en-AU"/>
        </a:p>
      </dgm:t>
    </dgm:pt>
    <dgm:pt modelId="{A627D397-EF6D-408C-A5CC-7AAD5705EEDB}">
      <dgm:prSet phldrT="[Text]"/>
      <dgm:spPr/>
      <dgm:t>
        <a:bodyPr/>
        <a:lstStyle/>
        <a:p>
          <a:r>
            <a:rPr lang="en-AU" dirty="0"/>
            <a:t>UNION</a:t>
          </a:r>
        </a:p>
      </dgm:t>
    </dgm:pt>
    <dgm:pt modelId="{C2E67704-F4F5-44F0-82DA-04D51A93FC19}" type="parTrans" cxnId="{493DF483-F2DB-4CFA-840F-298547BB980D}">
      <dgm:prSet/>
      <dgm:spPr/>
      <dgm:t>
        <a:bodyPr/>
        <a:lstStyle/>
        <a:p>
          <a:endParaRPr lang="en-AU"/>
        </a:p>
      </dgm:t>
    </dgm:pt>
    <dgm:pt modelId="{43C8858A-D42A-4241-9259-13ECA5449EF6}" type="sibTrans" cxnId="{493DF483-F2DB-4CFA-840F-298547BB980D}">
      <dgm:prSet/>
      <dgm:spPr/>
      <dgm:t>
        <a:bodyPr/>
        <a:lstStyle/>
        <a:p>
          <a:endParaRPr lang="en-AU"/>
        </a:p>
      </dgm:t>
    </dgm:pt>
    <dgm:pt modelId="{218E85C1-A698-46A0-A631-F5CAE66608CD}">
      <dgm:prSet phldrT="[Text]"/>
      <dgm:spPr/>
      <dgm:t>
        <a:bodyPr/>
        <a:lstStyle/>
        <a:p>
          <a:r>
            <a:rPr lang="en-AU" dirty="0"/>
            <a:t>INTERSECT</a:t>
          </a:r>
        </a:p>
      </dgm:t>
    </dgm:pt>
    <dgm:pt modelId="{D829892F-9ACC-4ECF-B0F8-772CCD2405E6}" type="parTrans" cxnId="{717A726B-ED86-4F64-A00F-EE654A8D1F08}">
      <dgm:prSet/>
      <dgm:spPr/>
      <dgm:t>
        <a:bodyPr/>
        <a:lstStyle/>
        <a:p>
          <a:endParaRPr lang="en-AU"/>
        </a:p>
      </dgm:t>
    </dgm:pt>
    <dgm:pt modelId="{44FE89E9-6560-43DA-AC40-204E170040FA}" type="sibTrans" cxnId="{717A726B-ED86-4F64-A00F-EE654A8D1F08}">
      <dgm:prSet/>
      <dgm:spPr/>
      <dgm:t>
        <a:bodyPr/>
        <a:lstStyle/>
        <a:p>
          <a:endParaRPr lang="en-AU"/>
        </a:p>
      </dgm:t>
    </dgm:pt>
    <dgm:pt modelId="{AE633CF7-4A91-4C16-B345-633600A01F93}">
      <dgm:prSet phldrT="[Text]"/>
      <dgm:spPr/>
      <dgm:t>
        <a:bodyPr/>
        <a:lstStyle/>
        <a:p>
          <a:r>
            <a:rPr lang="en-AU" dirty="0"/>
            <a:t>EXCEPT</a:t>
          </a:r>
        </a:p>
      </dgm:t>
    </dgm:pt>
    <dgm:pt modelId="{DE52F4C2-F7E1-451C-A0DF-3FFA111682F6}" type="parTrans" cxnId="{F117B65D-CBC7-4319-9D4F-0B8B231D6ED7}">
      <dgm:prSet/>
      <dgm:spPr/>
      <dgm:t>
        <a:bodyPr/>
        <a:lstStyle/>
        <a:p>
          <a:endParaRPr lang="en-AU"/>
        </a:p>
      </dgm:t>
    </dgm:pt>
    <dgm:pt modelId="{5772AED4-06F1-47FD-B38A-4C6AED44E18A}" type="sibTrans" cxnId="{F117B65D-CBC7-4319-9D4F-0B8B231D6ED7}">
      <dgm:prSet/>
      <dgm:spPr/>
      <dgm:t>
        <a:bodyPr/>
        <a:lstStyle/>
        <a:p>
          <a:endParaRPr lang="en-AU"/>
        </a:p>
      </dgm:t>
    </dgm:pt>
    <dgm:pt modelId="{BB9DF39E-9FBA-4A66-A0F7-7A6B13831779}">
      <dgm:prSet phldrT="[Text]"/>
      <dgm:spPr/>
      <dgm:t>
        <a:bodyPr/>
        <a:lstStyle/>
        <a:p>
          <a:r>
            <a:rPr lang="en-AU" dirty="0" err="1"/>
            <a:t>Semua</a:t>
          </a:r>
          <a:r>
            <a:rPr lang="en-AU" dirty="0"/>
            <a:t> row </a:t>
          </a:r>
          <a:r>
            <a:rPr lang="en-AU" dirty="0" err="1"/>
            <a:t>digabungkan</a:t>
          </a:r>
          <a:r>
            <a:rPr lang="en-AU" dirty="0"/>
            <a:t>. </a:t>
          </a:r>
          <a:r>
            <a:rPr lang="en-AU" dirty="0" err="1"/>
            <a:t>Walau</a:t>
          </a:r>
          <a:r>
            <a:rPr lang="en-AU" dirty="0"/>
            <a:t> </a:t>
          </a:r>
          <a:r>
            <a:rPr lang="en-AU" dirty="0" err="1"/>
            <a:t>ada</a:t>
          </a:r>
          <a:r>
            <a:rPr lang="en-AU" dirty="0"/>
            <a:t> row </a:t>
          </a:r>
          <a:r>
            <a:rPr lang="en-AU" dirty="0" err="1"/>
            <a:t>duplikat</a:t>
          </a:r>
          <a:endParaRPr lang="en-AU" dirty="0"/>
        </a:p>
      </dgm:t>
    </dgm:pt>
    <dgm:pt modelId="{0E8AF27E-BCE4-47C3-AC8F-04CC215E47FC}" type="parTrans" cxnId="{3C73F6A0-33C5-445A-9DEF-C77AEC82A28B}">
      <dgm:prSet/>
      <dgm:spPr/>
      <dgm:t>
        <a:bodyPr/>
        <a:lstStyle/>
        <a:p>
          <a:endParaRPr lang="en-AU"/>
        </a:p>
      </dgm:t>
    </dgm:pt>
    <dgm:pt modelId="{AB24D1C1-DBE5-410A-9147-A79CB4E940BE}" type="sibTrans" cxnId="{3C73F6A0-33C5-445A-9DEF-C77AEC82A28B}">
      <dgm:prSet/>
      <dgm:spPr/>
      <dgm:t>
        <a:bodyPr/>
        <a:lstStyle/>
        <a:p>
          <a:endParaRPr lang="en-AU"/>
        </a:p>
      </dgm:t>
    </dgm:pt>
    <dgm:pt modelId="{4D6CF55A-8299-42D4-AFBE-A20DAE8BF678}">
      <dgm:prSet phldrT="[Text]"/>
      <dgm:spPr/>
      <dgm:t>
        <a:bodyPr/>
        <a:lstStyle/>
        <a:p>
          <a:r>
            <a:rPr lang="en-AU" dirty="0" err="1"/>
            <a:t>Semua</a:t>
          </a:r>
          <a:r>
            <a:rPr lang="en-AU" dirty="0"/>
            <a:t> row </a:t>
          </a:r>
          <a:r>
            <a:rPr lang="en-AU" dirty="0" err="1"/>
            <a:t>digabungkan</a:t>
          </a:r>
          <a:r>
            <a:rPr lang="en-AU" dirty="0"/>
            <a:t> dan row yang </a:t>
          </a:r>
          <a:r>
            <a:rPr lang="en-AU" dirty="0" err="1"/>
            <a:t>duplikat</a:t>
          </a:r>
          <a:r>
            <a:rPr lang="en-AU" dirty="0"/>
            <a:t> di </a:t>
          </a:r>
          <a:r>
            <a:rPr lang="en-AU" dirty="0" err="1"/>
            <a:t>hilangkan</a:t>
          </a:r>
          <a:r>
            <a:rPr lang="en-AU" dirty="0"/>
            <a:t> (</a:t>
          </a:r>
          <a:r>
            <a:rPr lang="en-AU" dirty="0" err="1"/>
            <a:t>disisakan</a:t>
          </a:r>
          <a:r>
            <a:rPr lang="en-AU" dirty="0"/>
            <a:t> </a:t>
          </a:r>
          <a:r>
            <a:rPr lang="en-AU" dirty="0" err="1"/>
            <a:t>satu</a:t>
          </a:r>
          <a:r>
            <a:rPr lang="en-AU" dirty="0"/>
            <a:t>). Distinct </a:t>
          </a:r>
          <a:r>
            <a:rPr lang="en-AU" dirty="0" err="1"/>
            <a:t>dari</a:t>
          </a:r>
          <a:r>
            <a:rPr lang="en-AU" dirty="0"/>
            <a:t> UNION ALL</a:t>
          </a:r>
        </a:p>
      </dgm:t>
    </dgm:pt>
    <dgm:pt modelId="{8E54AE69-2328-42EF-BFA4-B01CBA1BC333}" type="parTrans" cxnId="{A171370B-DE7C-4054-9F84-883F93F21B36}">
      <dgm:prSet/>
      <dgm:spPr/>
      <dgm:t>
        <a:bodyPr/>
        <a:lstStyle/>
        <a:p>
          <a:endParaRPr lang="en-AU"/>
        </a:p>
      </dgm:t>
    </dgm:pt>
    <dgm:pt modelId="{FBA667EC-1C9C-48EA-9A02-0B9505290CC7}" type="sibTrans" cxnId="{A171370B-DE7C-4054-9F84-883F93F21B36}">
      <dgm:prSet/>
      <dgm:spPr/>
      <dgm:t>
        <a:bodyPr/>
        <a:lstStyle/>
        <a:p>
          <a:endParaRPr lang="en-AU"/>
        </a:p>
      </dgm:t>
    </dgm:pt>
    <dgm:pt modelId="{9E6A158F-0C9F-4D4B-AFD5-D8824A0A14C5}">
      <dgm:prSet phldrT="[Text]"/>
      <dgm:spPr/>
      <dgm:t>
        <a:bodyPr/>
        <a:lstStyle/>
        <a:p>
          <a:r>
            <a:rPr lang="en-AU" dirty="0" err="1"/>
            <a:t>Ditampilkan</a:t>
          </a:r>
          <a:r>
            <a:rPr lang="en-AU" dirty="0"/>
            <a:t> row </a:t>
          </a:r>
          <a:r>
            <a:rPr lang="en-AU" dirty="0" err="1"/>
            <a:t>duplikat</a:t>
          </a:r>
          <a:r>
            <a:rPr lang="en-AU" dirty="0"/>
            <a:t> (</a:t>
          </a:r>
          <a:r>
            <a:rPr lang="en-AU" dirty="0" err="1"/>
            <a:t>ada</a:t>
          </a:r>
          <a:r>
            <a:rPr lang="en-AU" dirty="0"/>
            <a:t> di </a:t>
          </a:r>
          <a:r>
            <a:rPr lang="en-AU" dirty="0" err="1"/>
            <a:t>kedua</a:t>
          </a:r>
          <a:r>
            <a:rPr lang="en-AU" dirty="0"/>
            <a:t> </a:t>
          </a:r>
          <a:r>
            <a:rPr lang="en-AU" dirty="0" err="1"/>
            <a:t>sisi</a:t>
          </a:r>
          <a:r>
            <a:rPr lang="en-AU" dirty="0"/>
            <a:t>), </a:t>
          </a:r>
          <a:r>
            <a:rPr lang="en-AU" dirty="0" err="1"/>
            <a:t>namun</a:t>
          </a:r>
          <a:r>
            <a:rPr lang="en-AU" dirty="0"/>
            <a:t> </a:t>
          </a:r>
          <a:r>
            <a:rPr lang="en-AU" dirty="0" err="1"/>
            <a:t>hanya</a:t>
          </a:r>
          <a:r>
            <a:rPr lang="en-AU" dirty="0"/>
            <a:t> distinct row yang </a:t>
          </a:r>
          <a:r>
            <a:rPr lang="en-AU" dirty="0" err="1"/>
            <a:t>disisakan</a:t>
          </a:r>
          <a:endParaRPr lang="en-AU" dirty="0"/>
        </a:p>
      </dgm:t>
    </dgm:pt>
    <dgm:pt modelId="{93A882EC-28DF-4207-A63F-105174219C04}" type="parTrans" cxnId="{AB34BFEA-0DFE-4C62-972D-07FDD54C24B4}">
      <dgm:prSet/>
      <dgm:spPr/>
      <dgm:t>
        <a:bodyPr/>
        <a:lstStyle/>
        <a:p>
          <a:endParaRPr lang="en-AU"/>
        </a:p>
      </dgm:t>
    </dgm:pt>
    <dgm:pt modelId="{A4BDF2B2-995D-4AE2-8AC4-839591EDB25E}" type="sibTrans" cxnId="{AB34BFEA-0DFE-4C62-972D-07FDD54C24B4}">
      <dgm:prSet/>
      <dgm:spPr/>
      <dgm:t>
        <a:bodyPr/>
        <a:lstStyle/>
        <a:p>
          <a:endParaRPr lang="en-AU"/>
        </a:p>
      </dgm:t>
    </dgm:pt>
    <dgm:pt modelId="{0ACCB9F5-2607-4785-925A-B8AA3302F072}">
      <dgm:prSet/>
      <dgm:spPr/>
      <dgm:t>
        <a:bodyPr/>
        <a:lstStyle/>
        <a:p>
          <a:r>
            <a:rPr lang="en-AU" dirty="0" err="1"/>
            <a:t>Ditampilkan</a:t>
          </a:r>
          <a:r>
            <a:rPr lang="en-AU" dirty="0"/>
            <a:t> </a:t>
          </a:r>
          <a:r>
            <a:rPr lang="en-AU" dirty="0" err="1"/>
            <a:t>semua</a:t>
          </a:r>
          <a:r>
            <a:rPr lang="en-AU" dirty="0"/>
            <a:t> row </a:t>
          </a:r>
          <a:r>
            <a:rPr lang="en-AU" dirty="0" err="1"/>
            <a:t>dari</a:t>
          </a:r>
          <a:r>
            <a:rPr lang="en-AU" dirty="0"/>
            <a:t> </a:t>
          </a:r>
          <a:r>
            <a:rPr lang="en-AU" dirty="0" err="1"/>
            <a:t>sisi</a:t>
          </a:r>
          <a:r>
            <a:rPr lang="en-AU" dirty="0"/>
            <a:t> </a:t>
          </a:r>
          <a:r>
            <a:rPr lang="en-AU" dirty="0" err="1"/>
            <a:t>kiri</a:t>
          </a:r>
          <a:r>
            <a:rPr lang="en-AU" dirty="0"/>
            <a:t>, </a:t>
          </a:r>
          <a:r>
            <a:rPr lang="en-AU" dirty="0" err="1"/>
            <a:t>namus</a:t>
          </a:r>
          <a:r>
            <a:rPr lang="en-AU" dirty="0"/>
            <a:t> row-row yang juga </a:t>
          </a:r>
          <a:r>
            <a:rPr lang="en-AU" dirty="0" err="1"/>
            <a:t>ada</a:t>
          </a:r>
          <a:r>
            <a:rPr lang="en-AU" dirty="0"/>
            <a:t> pada </a:t>
          </a:r>
          <a:r>
            <a:rPr lang="en-AU" dirty="0" err="1"/>
            <a:t>sisi</a:t>
          </a:r>
          <a:r>
            <a:rPr lang="en-AU" dirty="0"/>
            <a:t> </a:t>
          </a:r>
          <a:r>
            <a:rPr lang="en-AU" dirty="0" err="1"/>
            <a:t>kanan</a:t>
          </a:r>
          <a:r>
            <a:rPr lang="en-AU" dirty="0"/>
            <a:t> </a:t>
          </a:r>
          <a:r>
            <a:rPr lang="en-AU" dirty="0" err="1"/>
            <a:t>dihilangkan</a:t>
          </a:r>
          <a:endParaRPr lang="en-AU" dirty="0"/>
        </a:p>
      </dgm:t>
    </dgm:pt>
    <dgm:pt modelId="{695090B0-D861-4E90-87D5-E6D6EE174122}" type="parTrans" cxnId="{5BCED4B6-1D1D-4C33-8708-960FC2EAC724}">
      <dgm:prSet/>
      <dgm:spPr/>
      <dgm:t>
        <a:bodyPr/>
        <a:lstStyle/>
        <a:p>
          <a:endParaRPr lang="en-AU"/>
        </a:p>
      </dgm:t>
    </dgm:pt>
    <dgm:pt modelId="{EF026FC5-6DB6-4946-A0F9-AE12457DDD9F}" type="sibTrans" cxnId="{5BCED4B6-1D1D-4C33-8708-960FC2EAC724}">
      <dgm:prSet/>
      <dgm:spPr/>
      <dgm:t>
        <a:bodyPr/>
        <a:lstStyle/>
        <a:p>
          <a:endParaRPr lang="en-AU"/>
        </a:p>
      </dgm:t>
    </dgm:pt>
    <dgm:pt modelId="{2D8C907A-7D2E-45D8-A6BA-0EEEDD93D8F4}" type="pres">
      <dgm:prSet presAssocID="{97A35DC0-BBBE-426E-865C-28C6EB5EF8BB}" presName="Name0" presStyleCnt="0">
        <dgm:presLayoutVars>
          <dgm:dir/>
          <dgm:animLvl val="lvl"/>
          <dgm:resizeHandles val="exact"/>
        </dgm:presLayoutVars>
      </dgm:prSet>
      <dgm:spPr/>
    </dgm:pt>
    <dgm:pt modelId="{A85284F0-2E7A-44FA-983A-498E064BAA81}" type="pres">
      <dgm:prSet presAssocID="{540ECAEF-85AB-41F8-97BB-A0EA29BD9E8D}" presName="composite" presStyleCnt="0"/>
      <dgm:spPr/>
    </dgm:pt>
    <dgm:pt modelId="{FA940F1A-9289-46DF-875D-C89BA6A053FD}" type="pres">
      <dgm:prSet presAssocID="{540ECAEF-85AB-41F8-97BB-A0EA29BD9E8D}" presName="parTx" presStyleLbl="alignNode1" presStyleIdx="0" presStyleCnt="4">
        <dgm:presLayoutVars>
          <dgm:chMax val="0"/>
          <dgm:chPref val="0"/>
          <dgm:bulletEnabled val="1"/>
        </dgm:presLayoutVars>
      </dgm:prSet>
      <dgm:spPr/>
    </dgm:pt>
    <dgm:pt modelId="{C74B759B-C52F-4717-BEF0-10A40156F47C}" type="pres">
      <dgm:prSet presAssocID="{540ECAEF-85AB-41F8-97BB-A0EA29BD9E8D}" presName="desTx" presStyleLbl="alignAccFollowNode1" presStyleIdx="0" presStyleCnt="4">
        <dgm:presLayoutVars>
          <dgm:bulletEnabled val="1"/>
        </dgm:presLayoutVars>
      </dgm:prSet>
      <dgm:spPr/>
    </dgm:pt>
    <dgm:pt modelId="{284F3BBC-E88E-49E0-8EB6-2988413E1602}" type="pres">
      <dgm:prSet presAssocID="{934A96A7-8448-455F-BA34-B0EECAB5FD9C}" presName="space" presStyleCnt="0"/>
      <dgm:spPr/>
    </dgm:pt>
    <dgm:pt modelId="{EC45E510-FB53-4ACF-A7DA-C8812A9959E1}" type="pres">
      <dgm:prSet presAssocID="{A627D397-EF6D-408C-A5CC-7AAD5705EEDB}" presName="composite" presStyleCnt="0"/>
      <dgm:spPr/>
    </dgm:pt>
    <dgm:pt modelId="{7E83A2E0-2F41-425A-87C5-D881D1C46EEF}" type="pres">
      <dgm:prSet presAssocID="{A627D397-EF6D-408C-A5CC-7AAD5705EEDB}" presName="parTx" presStyleLbl="alignNode1" presStyleIdx="1" presStyleCnt="4">
        <dgm:presLayoutVars>
          <dgm:chMax val="0"/>
          <dgm:chPref val="0"/>
          <dgm:bulletEnabled val="1"/>
        </dgm:presLayoutVars>
      </dgm:prSet>
      <dgm:spPr/>
    </dgm:pt>
    <dgm:pt modelId="{FD0BF723-FFA3-4BAC-AC9B-4DCFD4EAA439}" type="pres">
      <dgm:prSet presAssocID="{A627D397-EF6D-408C-A5CC-7AAD5705EEDB}" presName="desTx" presStyleLbl="alignAccFollowNode1" presStyleIdx="1" presStyleCnt="4">
        <dgm:presLayoutVars>
          <dgm:bulletEnabled val="1"/>
        </dgm:presLayoutVars>
      </dgm:prSet>
      <dgm:spPr/>
    </dgm:pt>
    <dgm:pt modelId="{2B5382CF-9F8B-432F-B344-93D2D27DF90D}" type="pres">
      <dgm:prSet presAssocID="{43C8858A-D42A-4241-9259-13ECA5449EF6}" presName="space" presStyleCnt="0"/>
      <dgm:spPr/>
    </dgm:pt>
    <dgm:pt modelId="{59586867-8957-4B95-9978-6F67D9790AD2}" type="pres">
      <dgm:prSet presAssocID="{218E85C1-A698-46A0-A631-F5CAE66608CD}" presName="composite" presStyleCnt="0"/>
      <dgm:spPr/>
    </dgm:pt>
    <dgm:pt modelId="{7BFBF3E3-B770-4705-8652-5DBA4FC8FB94}" type="pres">
      <dgm:prSet presAssocID="{218E85C1-A698-46A0-A631-F5CAE66608CD}" presName="parTx" presStyleLbl="alignNode1" presStyleIdx="2" presStyleCnt="4">
        <dgm:presLayoutVars>
          <dgm:chMax val="0"/>
          <dgm:chPref val="0"/>
          <dgm:bulletEnabled val="1"/>
        </dgm:presLayoutVars>
      </dgm:prSet>
      <dgm:spPr/>
    </dgm:pt>
    <dgm:pt modelId="{B3893A16-B068-43C2-AF6F-566274315EE4}" type="pres">
      <dgm:prSet presAssocID="{218E85C1-A698-46A0-A631-F5CAE66608CD}" presName="desTx" presStyleLbl="alignAccFollowNode1" presStyleIdx="2" presStyleCnt="4">
        <dgm:presLayoutVars>
          <dgm:bulletEnabled val="1"/>
        </dgm:presLayoutVars>
      </dgm:prSet>
      <dgm:spPr/>
    </dgm:pt>
    <dgm:pt modelId="{B26CFCE0-E8DA-4960-A278-B437CB5DC21A}" type="pres">
      <dgm:prSet presAssocID="{44FE89E9-6560-43DA-AC40-204E170040FA}" presName="space" presStyleCnt="0"/>
      <dgm:spPr/>
    </dgm:pt>
    <dgm:pt modelId="{C3E21545-0D6D-4E26-AC9F-9E2EF857CD8B}" type="pres">
      <dgm:prSet presAssocID="{AE633CF7-4A91-4C16-B345-633600A01F93}" presName="composite" presStyleCnt="0"/>
      <dgm:spPr/>
    </dgm:pt>
    <dgm:pt modelId="{1D00AEA8-9ABA-41EB-BBC5-6BB3CBB1409E}" type="pres">
      <dgm:prSet presAssocID="{AE633CF7-4A91-4C16-B345-633600A01F93}" presName="parTx" presStyleLbl="alignNode1" presStyleIdx="3" presStyleCnt="4">
        <dgm:presLayoutVars>
          <dgm:chMax val="0"/>
          <dgm:chPref val="0"/>
          <dgm:bulletEnabled val="1"/>
        </dgm:presLayoutVars>
      </dgm:prSet>
      <dgm:spPr/>
    </dgm:pt>
    <dgm:pt modelId="{1217B19A-0343-4B2D-A315-F1BFB2720407}" type="pres">
      <dgm:prSet presAssocID="{AE633CF7-4A91-4C16-B345-633600A01F93}" presName="desTx" presStyleLbl="alignAccFollowNode1" presStyleIdx="3" presStyleCnt="4">
        <dgm:presLayoutVars>
          <dgm:bulletEnabled val="1"/>
        </dgm:presLayoutVars>
      </dgm:prSet>
      <dgm:spPr/>
    </dgm:pt>
  </dgm:ptLst>
  <dgm:cxnLst>
    <dgm:cxn modelId="{A171370B-DE7C-4054-9F84-883F93F21B36}" srcId="{A627D397-EF6D-408C-A5CC-7AAD5705EEDB}" destId="{4D6CF55A-8299-42D4-AFBE-A20DAE8BF678}" srcOrd="0" destOrd="0" parTransId="{8E54AE69-2328-42EF-BFA4-B01CBA1BC333}" sibTransId="{FBA667EC-1C9C-48EA-9A02-0B9505290CC7}"/>
    <dgm:cxn modelId="{EC958416-4EF4-4281-81CF-2F4DF34C8F02}" type="presOf" srcId="{BB9DF39E-9FBA-4A66-A0F7-7A6B13831779}" destId="{C74B759B-C52F-4717-BEF0-10A40156F47C}" srcOrd="0" destOrd="0" presId="urn:microsoft.com/office/officeart/2005/8/layout/hList1"/>
    <dgm:cxn modelId="{CADB3D1D-7C13-42B4-9F59-A70D338A9E45}" type="presOf" srcId="{218E85C1-A698-46A0-A631-F5CAE66608CD}" destId="{7BFBF3E3-B770-4705-8652-5DBA4FC8FB94}" srcOrd="0" destOrd="0" presId="urn:microsoft.com/office/officeart/2005/8/layout/hList1"/>
    <dgm:cxn modelId="{B123CF5C-973B-47E9-9779-F95BC8723C6D}" type="presOf" srcId="{97A35DC0-BBBE-426E-865C-28C6EB5EF8BB}" destId="{2D8C907A-7D2E-45D8-A6BA-0EEEDD93D8F4}" srcOrd="0" destOrd="0" presId="urn:microsoft.com/office/officeart/2005/8/layout/hList1"/>
    <dgm:cxn modelId="{F117B65D-CBC7-4319-9D4F-0B8B231D6ED7}" srcId="{97A35DC0-BBBE-426E-865C-28C6EB5EF8BB}" destId="{AE633CF7-4A91-4C16-B345-633600A01F93}" srcOrd="3" destOrd="0" parTransId="{DE52F4C2-F7E1-451C-A0DF-3FFA111682F6}" sibTransId="{5772AED4-06F1-47FD-B38A-4C6AED44E18A}"/>
    <dgm:cxn modelId="{717A726B-ED86-4F64-A00F-EE654A8D1F08}" srcId="{97A35DC0-BBBE-426E-865C-28C6EB5EF8BB}" destId="{218E85C1-A698-46A0-A631-F5CAE66608CD}" srcOrd="2" destOrd="0" parTransId="{D829892F-9ACC-4ECF-B0F8-772CCD2405E6}" sibTransId="{44FE89E9-6560-43DA-AC40-204E170040FA}"/>
    <dgm:cxn modelId="{B1DEAB6D-C8DF-433E-B414-623AB6124336}" type="presOf" srcId="{A627D397-EF6D-408C-A5CC-7AAD5705EEDB}" destId="{7E83A2E0-2F41-425A-87C5-D881D1C46EEF}" srcOrd="0" destOrd="0" presId="urn:microsoft.com/office/officeart/2005/8/layout/hList1"/>
    <dgm:cxn modelId="{F5D0AF72-DCC5-43DE-8AD0-968561304FFA}" type="presOf" srcId="{0ACCB9F5-2607-4785-925A-B8AA3302F072}" destId="{1217B19A-0343-4B2D-A315-F1BFB2720407}" srcOrd="0" destOrd="0" presId="urn:microsoft.com/office/officeart/2005/8/layout/hList1"/>
    <dgm:cxn modelId="{4D2F2A57-25DD-49A2-83E3-420B6CC10294}" type="presOf" srcId="{9E6A158F-0C9F-4D4B-AFD5-D8824A0A14C5}" destId="{B3893A16-B068-43C2-AF6F-566274315EE4}" srcOrd="0" destOrd="0" presId="urn:microsoft.com/office/officeart/2005/8/layout/hList1"/>
    <dgm:cxn modelId="{E25A5E7B-6624-40D8-B056-3FD53B7EFCA8}" srcId="{97A35DC0-BBBE-426E-865C-28C6EB5EF8BB}" destId="{540ECAEF-85AB-41F8-97BB-A0EA29BD9E8D}" srcOrd="0" destOrd="0" parTransId="{56BD8326-732D-43F6-91FF-CC8B914235B5}" sibTransId="{934A96A7-8448-455F-BA34-B0EECAB5FD9C}"/>
    <dgm:cxn modelId="{4BBB7D7E-B524-4AD6-9F49-0DF8DAEB9460}" type="presOf" srcId="{540ECAEF-85AB-41F8-97BB-A0EA29BD9E8D}" destId="{FA940F1A-9289-46DF-875D-C89BA6A053FD}" srcOrd="0" destOrd="0" presId="urn:microsoft.com/office/officeart/2005/8/layout/hList1"/>
    <dgm:cxn modelId="{493DF483-F2DB-4CFA-840F-298547BB980D}" srcId="{97A35DC0-BBBE-426E-865C-28C6EB5EF8BB}" destId="{A627D397-EF6D-408C-A5CC-7AAD5705EEDB}" srcOrd="1" destOrd="0" parTransId="{C2E67704-F4F5-44F0-82DA-04D51A93FC19}" sibTransId="{43C8858A-D42A-4241-9259-13ECA5449EF6}"/>
    <dgm:cxn modelId="{3C73F6A0-33C5-445A-9DEF-C77AEC82A28B}" srcId="{540ECAEF-85AB-41F8-97BB-A0EA29BD9E8D}" destId="{BB9DF39E-9FBA-4A66-A0F7-7A6B13831779}" srcOrd="0" destOrd="0" parTransId="{0E8AF27E-BCE4-47C3-AC8F-04CC215E47FC}" sibTransId="{AB24D1C1-DBE5-410A-9147-A79CB4E940BE}"/>
    <dgm:cxn modelId="{7B4B8AA6-88A2-440B-8F27-A9213C546F81}" type="presOf" srcId="{AE633CF7-4A91-4C16-B345-633600A01F93}" destId="{1D00AEA8-9ABA-41EB-BBC5-6BB3CBB1409E}" srcOrd="0" destOrd="0" presId="urn:microsoft.com/office/officeart/2005/8/layout/hList1"/>
    <dgm:cxn modelId="{FC8D27AD-06C5-4C5D-AD22-360E52D81657}" type="presOf" srcId="{4D6CF55A-8299-42D4-AFBE-A20DAE8BF678}" destId="{FD0BF723-FFA3-4BAC-AC9B-4DCFD4EAA439}" srcOrd="0" destOrd="0" presId="urn:microsoft.com/office/officeart/2005/8/layout/hList1"/>
    <dgm:cxn modelId="{5BCED4B6-1D1D-4C33-8708-960FC2EAC724}" srcId="{AE633CF7-4A91-4C16-B345-633600A01F93}" destId="{0ACCB9F5-2607-4785-925A-B8AA3302F072}" srcOrd="0" destOrd="0" parTransId="{695090B0-D861-4E90-87D5-E6D6EE174122}" sibTransId="{EF026FC5-6DB6-4946-A0F9-AE12457DDD9F}"/>
    <dgm:cxn modelId="{AB34BFEA-0DFE-4C62-972D-07FDD54C24B4}" srcId="{218E85C1-A698-46A0-A631-F5CAE66608CD}" destId="{9E6A158F-0C9F-4D4B-AFD5-D8824A0A14C5}" srcOrd="0" destOrd="0" parTransId="{93A882EC-28DF-4207-A63F-105174219C04}" sibTransId="{A4BDF2B2-995D-4AE2-8AC4-839591EDB25E}"/>
    <dgm:cxn modelId="{5B4A643A-6D09-4147-A67E-F061B29B96A7}" type="presParOf" srcId="{2D8C907A-7D2E-45D8-A6BA-0EEEDD93D8F4}" destId="{A85284F0-2E7A-44FA-983A-498E064BAA81}" srcOrd="0" destOrd="0" presId="urn:microsoft.com/office/officeart/2005/8/layout/hList1"/>
    <dgm:cxn modelId="{268167C2-D694-40F3-AE1E-794D14B7AAD7}" type="presParOf" srcId="{A85284F0-2E7A-44FA-983A-498E064BAA81}" destId="{FA940F1A-9289-46DF-875D-C89BA6A053FD}" srcOrd="0" destOrd="0" presId="urn:microsoft.com/office/officeart/2005/8/layout/hList1"/>
    <dgm:cxn modelId="{A8825AE1-7BE2-41C4-A993-57861797D901}" type="presParOf" srcId="{A85284F0-2E7A-44FA-983A-498E064BAA81}" destId="{C74B759B-C52F-4717-BEF0-10A40156F47C}" srcOrd="1" destOrd="0" presId="urn:microsoft.com/office/officeart/2005/8/layout/hList1"/>
    <dgm:cxn modelId="{F0257FFC-AF03-4CEE-AFF6-7C8A132E533C}" type="presParOf" srcId="{2D8C907A-7D2E-45D8-A6BA-0EEEDD93D8F4}" destId="{284F3BBC-E88E-49E0-8EB6-2988413E1602}" srcOrd="1" destOrd="0" presId="urn:microsoft.com/office/officeart/2005/8/layout/hList1"/>
    <dgm:cxn modelId="{F427EE15-45AF-4EA6-B59E-331005AD947D}" type="presParOf" srcId="{2D8C907A-7D2E-45D8-A6BA-0EEEDD93D8F4}" destId="{EC45E510-FB53-4ACF-A7DA-C8812A9959E1}" srcOrd="2" destOrd="0" presId="urn:microsoft.com/office/officeart/2005/8/layout/hList1"/>
    <dgm:cxn modelId="{A17511A3-344E-4406-96F1-598D4682BE3D}" type="presParOf" srcId="{EC45E510-FB53-4ACF-A7DA-C8812A9959E1}" destId="{7E83A2E0-2F41-425A-87C5-D881D1C46EEF}" srcOrd="0" destOrd="0" presId="urn:microsoft.com/office/officeart/2005/8/layout/hList1"/>
    <dgm:cxn modelId="{141D9E46-CE36-4D88-9044-014E230A93AA}" type="presParOf" srcId="{EC45E510-FB53-4ACF-A7DA-C8812A9959E1}" destId="{FD0BF723-FFA3-4BAC-AC9B-4DCFD4EAA439}" srcOrd="1" destOrd="0" presId="urn:microsoft.com/office/officeart/2005/8/layout/hList1"/>
    <dgm:cxn modelId="{06CD2A43-F449-4127-8852-D20CCB7D4F25}" type="presParOf" srcId="{2D8C907A-7D2E-45D8-A6BA-0EEEDD93D8F4}" destId="{2B5382CF-9F8B-432F-B344-93D2D27DF90D}" srcOrd="3" destOrd="0" presId="urn:microsoft.com/office/officeart/2005/8/layout/hList1"/>
    <dgm:cxn modelId="{9D83E200-8932-4843-954A-B322241659A3}" type="presParOf" srcId="{2D8C907A-7D2E-45D8-A6BA-0EEEDD93D8F4}" destId="{59586867-8957-4B95-9978-6F67D9790AD2}" srcOrd="4" destOrd="0" presId="urn:microsoft.com/office/officeart/2005/8/layout/hList1"/>
    <dgm:cxn modelId="{E981D66D-DBE5-46C8-9BD7-8EF5B899DF6F}" type="presParOf" srcId="{59586867-8957-4B95-9978-6F67D9790AD2}" destId="{7BFBF3E3-B770-4705-8652-5DBA4FC8FB94}" srcOrd="0" destOrd="0" presId="urn:microsoft.com/office/officeart/2005/8/layout/hList1"/>
    <dgm:cxn modelId="{99857A7F-683A-4BCF-89B0-0D229AF66F95}" type="presParOf" srcId="{59586867-8957-4B95-9978-6F67D9790AD2}" destId="{B3893A16-B068-43C2-AF6F-566274315EE4}" srcOrd="1" destOrd="0" presId="urn:microsoft.com/office/officeart/2005/8/layout/hList1"/>
    <dgm:cxn modelId="{2DF54454-B999-4100-844B-BCB0AC1C0FC5}" type="presParOf" srcId="{2D8C907A-7D2E-45D8-A6BA-0EEEDD93D8F4}" destId="{B26CFCE0-E8DA-4960-A278-B437CB5DC21A}" srcOrd="5" destOrd="0" presId="urn:microsoft.com/office/officeart/2005/8/layout/hList1"/>
    <dgm:cxn modelId="{4AED41F3-F433-47DE-BD7B-48312FDB8956}" type="presParOf" srcId="{2D8C907A-7D2E-45D8-A6BA-0EEEDD93D8F4}" destId="{C3E21545-0D6D-4E26-AC9F-9E2EF857CD8B}" srcOrd="6" destOrd="0" presId="urn:microsoft.com/office/officeart/2005/8/layout/hList1"/>
    <dgm:cxn modelId="{7DC36AF1-25BD-4B39-AFC6-8D0B7CB6F4CB}" type="presParOf" srcId="{C3E21545-0D6D-4E26-AC9F-9E2EF857CD8B}" destId="{1D00AEA8-9ABA-41EB-BBC5-6BB3CBB1409E}" srcOrd="0" destOrd="0" presId="urn:microsoft.com/office/officeart/2005/8/layout/hList1"/>
    <dgm:cxn modelId="{1B5E2BD3-B40C-4AC0-9532-AFDF089D39DE}" type="presParOf" srcId="{C3E21545-0D6D-4E26-AC9F-9E2EF857CD8B}" destId="{1217B19A-0343-4B2D-A315-F1BFB272040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124A2-A137-431A-AA20-43A5B838B62D}" type="doc">
      <dgm:prSet loTypeId="urn:diagrams.loki3.com/BracketList" loCatId="list" qsTypeId="urn:microsoft.com/office/officeart/2005/8/quickstyle/simple1" qsCatId="simple" csTypeId="urn:microsoft.com/office/officeart/2005/8/colors/accent1_2" csCatId="accent1" phldr="1"/>
      <dgm:spPr/>
      <dgm:t>
        <a:bodyPr/>
        <a:lstStyle/>
        <a:p>
          <a:endParaRPr lang="en-AU"/>
        </a:p>
      </dgm:t>
    </dgm:pt>
    <dgm:pt modelId="{FC8D529F-12D7-4761-8285-9BDF7F551644}">
      <dgm:prSet phldrT="[Text]"/>
      <dgm:spPr/>
      <dgm:t>
        <a:bodyPr/>
        <a:lstStyle/>
        <a:p>
          <a:r>
            <a:rPr lang="en-AU" dirty="0"/>
            <a:t>UNION COMPATIBLE</a:t>
          </a:r>
        </a:p>
      </dgm:t>
    </dgm:pt>
    <dgm:pt modelId="{B1D41FFE-6B4F-43F7-A7E7-A93C64D328D5}" type="parTrans" cxnId="{5B47B29D-9BF2-49BB-8276-FEDD5190747A}">
      <dgm:prSet/>
      <dgm:spPr/>
      <dgm:t>
        <a:bodyPr/>
        <a:lstStyle/>
        <a:p>
          <a:endParaRPr lang="en-AU"/>
        </a:p>
      </dgm:t>
    </dgm:pt>
    <dgm:pt modelId="{B05C5FD2-CE06-44E5-817A-E9530ADE3003}" type="sibTrans" cxnId="{5B47B29D-9BF2-49BB-8276-FEDD5190747A}">
      <dgm:prSet/>
      <dgm:spPr/>
      <dgm:t>
        <a:bodyPr/>
        <a:lstStyle/>
        <a:p>
          <a:endParaRPr lang="en-AU"/>
        </a:p>
      </dgm:t>
    </dgm:pt>
    <dgm:pt modelId="{EE99923C-A7D3-44BE-9410-5B5FC502B26E}">
      <dgm:prSet phldrT="[Text]"/>
      <dgm:spPr/>
      <dgm:t>
        <a:bodyPr/>
        <a:lstStyle/>
        <a:p>
          <a:r>
            <a:rPr lang="en-AU" dirty="0"/>
            <a:t>Same number of attributes</a:t>
          </a:r>
        </a:p>
      </dgm:t>
    </dgm:pt>
    <dgm:pt modelId="{627A9AC6-0DA7-4F59-856E-FC0E6D9F835D}" type="parTrans" cxnId="{61F678C0-8A22-4323-AE08-4235552AC85A}">
      <dgm:prSet/>
      <dgm:spPr/>
      <dgm:t>
        <a:bodyPr/>
        <a:lstStyle/>
        <a:p>
          <a:endParaRPr lang="en-AU"/>
        </a:p>
      </dgm:t>
    </dgm:pt>
    <dgm:pt modelId="{CBF27573-5071-4654-B208-AABBA3C425A1}" type="sibTrans" cxnId="{61F678C0-8A22-4323-AE08-4235552AC85A}">
      <dgm:prSet/>
      <dgm:spPr/>
      <dgm:t>
        <a:bodyPr/>
        <a:lstStyle/>
        <a:p>
          <a:endParaRPr lang="en-AU"/>
        </a:p>
      </dgm:t>
    </dgm:pt>
    <dgm:pt modelId="{8BA411AA-B3E6-4097-BA2A-9169C91D6641}">
      <dgm:prSet phldrT="[Text]"/>
      <dgm:spPr/>
      <dgm:t>
        <a:bodyPr/>
        <a:lstStyle/>
        <a:p>
          <a:r>
            <a:rPr lang="en-AU" dirty="0"/>
            <a:t>Similar datatypes</a:t>
          </a:r>
        </a:p>
      </dgm:t>
    </dgm:pt>
    <dgm:pt modelId="{651BB9E3-AB3D-4505-8AD9-B165D8EBC3AC}" type="parTrans" cxnId="{8E936240-0F5A-4C32-AFBF-1CB3D8BF77A2}">
      <dgm:prSet/>
      <dgm:spPr/>
      <dgm:t>
        <a:bodyPr/>
        <a:lstStyle/>
        <a:p>
          <a:endParaRPr lang="en-AU"/>
        </a:p>
      </dgm:t>
    </dgm:pt>
    <dgm:pt modelId="{9C483197-B178-438E-8330-F947CFDF059B}" type="sibTrans" cxnId="{8E936240-0F5A-4C32-AFBF-1CB3D8BF77A2}">
      <dgm:prSet/>
      <dgm:spPr/>
      <dgm:t>
        <a:bodyPr/>
        <a:lstStyle/>
        <a:p>
          <a:endParaRPr lang="en-AU"/>
        </a:p>
      </dgm:t>
    </dgm:pt>
    <dgm:pt modelId="{40470E18-3B56-404A-9261-0F693E74BFBD}" type="pres">
      <dgm:prSet presAssocID="{6B5124A2-A137-431A-AA20-43A5B838B62D}" presName="Name0" presStyleCnt="0">
        <dgm:presLayoutVars>
          <dgm:dir/>
          <dgm:animLvl val="lvl"/>
          <dgm:resizeHandles val="exact"/>
        </dgm:presLayoutVars>
      </dgm:prSet>
      <dgm:spPr/>
    </dgm:pt>
    <dgm:pt modelId="{1D456242-9FC7-466F-A033-21E5D336ABFA}" type="pres">
      <dgm:prSet presAssocID="{FC8D529F-12D7-4761-8285-9BDF7F551644}" presName="linNode" presStyleCnt="0"/>
      <dgm:spPr/>
    </dgm:pt>
    <dgm:pt modelId="{238591C4-E4A3-4FCC-A8F6-4F6528073F0E}" type="pres">
      <dgm:prSet presAssocID="{FC8D529F-12D7-4761-8285-9BDF7F551644}" presName="parTx" presStyleLbl="revTx" presStyleIdx="0" presStyleCnt="1">
        <dgm:presLayoutVars>
          <dgm:chMax val="1"/>
          <dgm:bulletEnabled val="1"/>
        </dgm:presLayoutVars>
      </dgm:prSet>
      <dgm:spPr/>
    </dgm:pt>
    <dgm:pt modelId="{FF0ECF56-D38D-4161-B133-A9D4F6EA1380}" type="pres">
      <dgm:prSet presAssocID="{FC8D529F-12D7-4761-8285-9BDF7F551644}" presName="bracket" presStyleLbl="parChTrans1D1" presStyleIdx="0" presStyleCnt="1"/>
      <dgm:spPr/>
    </dgm:pt>
    <dgm:pt modelId="{1BBA1890-E054-40A0-888C-D30AED16A361}" type="pres">
      <dgm:prSet presAssocID="{FC8D529F-12D7-4761-8285-9BDF7F551644}" presName="spH" presStyleCnt="0"/>
      <dgm:spPr/>
    </dgm:pt>
    <dgm:pt modelId="{B2687441-40CC-4CEC-9A31-913309FE499D}" type="pres">
      <dgm:prSet presAssocID="{FC8D529F-12D7-4761-8285-9BDF7F551644}" presName="desTx" presStyleLbl="node1" presStyleIdx="0" presStyleCnt="1">
        <dgm:presLayoutVars>
          <dgm:bulletEnabled val="1"/>
        </dgm:presLayoutVars>
      </dgm:prSet>
      <dgm:spPr/>
    </dgm:pt>
  </dgm:ptLst>
  <dgm:cxnLst>
    <dgm:cxn modelId="{8E936240-0F5A-4C32-AFBF-1CB3D8BF77A2}" srcId="{FC8D529F-12D7-4761-8285-9BDF7F551644}" destId="{8BA411AA-B3E6-4097-BA2A-9169C91D6641}" srcOrd="1" destOrd="0" parTransId="{651BB9E3-AB3D-4505-8AD9-B165D8EBC3AC}" sibTransId="{9C483197-B178-438E-8330-F947CFDF059B}"/>
    <dgm:cxn modelId="{936F6576-8F6C-45E4-B924-80FA468243EE}" type="presOf" srcId="{EE99923C-A7D3-44BE-9410-5B5FC502B26E}" destId="{B2687441-40CC-4CEC-9A31-913309FE499D}" srcOrd="0" destOrd="0" presId="urn:diagrams.loki3.com/BracketList"/>
    <dgm:cxn modelId="{98736E80-5822-4E49-90ED-518E501E39EB}" type="presOf" srcId="{6B5124A2-A137-431A-AA20-43A5B838B62D}" destId="{40470E18-3B56-404A-9261-0F693E74BFBD}" srcOrd="0" destOrd="0" presId="urn:diagrams.loki3.com/BracketList"/>
    <dgm:cxn modelId="{5B47B29D-9BF2-49BB-8276-FEDD5190747A}" srcId="{6B5124A2-A137-431A-AA20-43A5B838B62D}" destId="{FC8D529F-12D7-4761-8285-9BDF7F551644}" srcOrd="0" destOrd="0" parTransId="{B1D41FFE-6B4F-43F7-A7E7-A93C64D328D5}" sibTransId="{B05C5FD2-CE06-44E5-817A-E9530ADE3003}"/>
    <dgm:cxn modelId="{61F678C0-8A22-4323-AE08-4235552AC85A}" srcId="{FC8D529F-12D7-4761-8285-9BDF7F551644}" destId="{EE99923C-A7D3-44BE-9410-5B5FC502B26E}" srcOrd="0" destOrd="0" parTransId="{627A9AC6-0DA7-4F59-856E-FC0E6D9F835D}" sibTransId="{CBF27573-5071-4654-B208-AABBA3C425A1}"/>
    <dgm:cxn modelId="{0CA499C8-1E27-40D2-966F-FF1B5833D462}" type="presOf" srcId="{FC8D529F-12D7-4761-8285-9BDF7F551644}" destId="{238591C4-E4A3-4FCC-A8F6-4F6528073F0E}" srcOrd="0" destOrd="0" presId="urn:diagrams.loki3.com/BracketList"/>
    <dgm:cxn modelId="{D1FD7EFA-4857-4B12-B733-37096E1B6286}" type="presOf" srcId="{8BA411AA-B3E6-4097-BA2A-9169C91D6641}" destId="{B2687441-40CC-4CEC-9A31-913309FE499D}" srcOrd="0" destOrd="1" presId="urn:diagrams.loki3.com/BracketList"/>
    <dgm:cxn modelId="{D3CCFC21-17C8-45DC-86E6-A48C3E617431}" type="presParOf" srcId="{40470E18-3B56-404A-9261-0F693E74BFBD}" destId="{1D456242-9FC7-466F-A033-21E5D336ABFA}" srcOrd="0" destOrd="0" presId="urn:diagrams.loki3.com/BracketList"/>
    <dgm:cxn modelId="{3B340A77-E0A3-40D0-BFE2-27C30993D6B4}" type="presParOf" srcId="{1D456242-9FC7-466F-A033-21E5D336ABFA}" destId="{238591C4-E4A3-4FCC-A8F6-4F6528073F0E}" srcOrd="0" destOrd="0" presId="urn:diagrams.loki3.com/BracketList"/>
    <dgm:cxn modelId="{C8A1E8FF-2D9D-491C-A549-CA8930E87381}" type="presParOf" srcId="{1D456242-9FC7-466F-A033-21E5D336ABFA}" destId="{FF0ECF56-D38D-4161-B133-A9D4F6EA1380}" srcOrd="1" destOrd="0" presId="urn:diagrams.loki3.com/BracketList"/>
    <dgm:cxn modelId="{DFBBAA2F-6C38-4A67-8915-E8CF37CA7088}" type="presParOf" srcId="{1D456242-9FC7-466F-A033-21E5D336ABFA}" destId="{1BBA1890-E054-40A0-888C-D30AED16A361}" srcOrd="2" destOrd="0" presId="urn:diagrams.loki3.com/BracketList"/>
    <dgm:cxn modelId="{7906D941-BCF5-47AC-A34F-767F72877101}" type="presParOf" srcId="{1D456242-9FC7-466F-A033-21E5D336ABFA}" destId="{B2687441-40CC-4CEC-9A31-913309FE499D}" srcOrd="3" destOrd="0" presId="urn:diagrams.loki3.com/Bracke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40F1A-9289-46DF-875D-C89BA6A053FD}">
      <dsp:nvSpPr>
        <dsp:cNvPr id="0" name=""/>
        <dsp:cNvSpPr/>
      </dsp:nvSpPr>
      <dsp:spPr>
        <a:xfrm>
          <a:off x="4346" y="54357"/>
          <a:ext cx="2613559" cy="460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UNION ALL</a:t>
          </a:r>
        </a:p>
      </dsp:txBody>
      <dsp:txXfrm>
        <a:off x="4346" y="54357"/>
        <a:ext cx="2613559" cy="460800"/>
      </dsp:txXfrm>
    </dsp:sp>
    <dsp:sp modelId="{C74B759B-C52F-4717-BEF0-10A40156F47C}">
      <dsp:nvSpPr>
        <dsp:cNvPr id="0" name=""/>
        <dsp:cNvSpPr/>
      </dsp:nvSpPr>
      <dsp:spPr>
        <a:xfrm>
          <a:off x="4346" y="515157"/>
          <a:ext cx="2613559" cy="149877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AU" sz="1600" kern="1200" dirty="0" err="1"/>
            <a:t>Semua</a:t>
          </a:r>
          <a:r>
            <a:rPr lang="en-AU" sz="1600" kern="1200" dirty="0"/>
            <a:t> row </a:t>
          </a:r>
          <a:r>
            <a:rPr lang="en-AU" sz="1600" kern="1200" dirty="0" err="1"/>
            <a:t>digabungkan</a:t>
          </a:r>
          <a:r>
            <a:rPr lang="en-AU" sz="1600" kern="1200" dirty="0"/>
            <a:t>. </a:t>
          </a:r>
          <a:r>
            <a:rPr lang="en-AU" sz="1600" kern="1200" dirty="0" err="1"/>
            <a:t>Walau</a:t>
          </a:r>
          <a:r>
            <a:rPr lang="en-AU" sz="1600" kern="1200" dirty="0"/>
            <a:t> </a:t>
          </a:r>
          <a:r>
            <a:rPr lang="en-AU" sz="1600" kern="1200" dirty="0" err="1"/>
            <a:t>ada</a:t>
          </a:r>
          <a:r>
            <a:rPr lang="en-AU" sz="1600" kern="1200" dirty="0"/>
            <a:t> row </a:t>
          </a:r>
          <a:r>
            <a:rPr lang="en-AU" sz="1600" kern="1200" dirty="0" err="1"/>
            <a:t>duplikat</a:t>
          </a:r>
          <a:endParaRPr lang="en-AU" sz="1600" kern="1200" dirty="0"/>
        </a:p>
      </dsp:txBody>
      <dsp:txXfrm>
        <a:off x="4346" y="515157"/>
        <a:ext cx="2613559" cy="1498770"/>
      </dsp:txXfrm>
    </dsp:sp>
    <dsp:sp modelId="{7E83A2E0-2F41-425A-87C5-D881D1C46EEF}">
      <dsp:nvSpPr>
        <dsp:cNvPr id="0" name=""/>
        <dsp:cNvSpPr/>
      </dsp:nvSpPr>
      <dsp:spPr>
        <a:xfrm>
          <a:off x="2983804" y="54357"/>
          <a:ext cx="2613559" cy="460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UNION</a:t>
          </a:r>
        </a:p>
      </dsp:txBody>
      <dsp:txXfrm>
        <a:off x="2983804" y="54357"/>
        <a:ext cx="2613559" cy="460800"/>
      </dsp:txXfrm>
    </dsp:sp>
    <dsp:sp modelId="{FD0BF723-FFA3-4BAC-AC9B-4DCFD4EAA439}">
      <dsp:nvSpPr>
        <dsp:cNvPr id="0" name=""/>
        <dsp:cNvSpPr/>
      </dsp:nvSpPr>
      <dsp:spPr>
        <a:xfrm>
          <a:off x="2983804" y="515157"/>
          <a:ext cx="2613559" cy="149877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AU" sz="1600" kern="1200" dirty="0" err="1"/>
            <a:t>Semua</a:t>
          </a:r>
          <a:r>
            <a:rPr lang="en-AU" sz="1600" kern="1200" dirty="0"/>
            <a:t> row </a:t>
          </a:r>
          <a:r>
            <a:rPr lang="en-AU" sz="1600" kern="1200" dirty="0" err="1"/>
            <a:t>digabungkan</a:t>
          </a:r>
          <a:r>
            <a:rPr lang="en-AU" sz="1600" kern="1200" dirty="0"/>
            <a:t> dan row yang </a:t>
          </a:r>
          <a:r>
            <a:rPr lang="en-AU" sz="1600" kern="1200" dirty="0" err="1"/>
            <a:t>duplikat</a:t>
          </a:r>
          <a:r>
            <a:rPr lang="en-AU" sz="1600" kern="1200" dirty="0"/>
            <a:t> di </a:t>
          </a:r>
          <a:r>
            <a:rPr lang="en-AU" sz="1600" kern="1200" dirty="0" err="1"/>
            <a:t>hilangkan</a:t>
          </a:r>
          <a:r>
            <a:rPr lang="en-AU" sz="1600" kern="1200" dirty="0"/>
            <a:t> (</a:t>
          </a:r>
          <a:r>
            <a:rPr lang="en-AU" sz="1600" kern="1200" dirty="0" err="1"/>
            <a:t>disisakan</a:t>
          </a:r>
          <a:r>
            <a:rPr lang="en-AU" sz="1600" kern="1200" dirty="0"/>
            <a:t> </a:t>
          </a:r>
          <a:r>
            <a:rPr lang="en-AU" sz="1600" kern="1200" dirty="0" err="1"/>
            <a:t>satu</a:t>
          </a:r>
          <a:r>
            <a:rPr lang="en-AU" sz="1600" kern="1200" dirty="0"/>
            <a:t>). Distinct </a:t>
          </a:r>
          <a:r>
            <a:rPr lang="en-AU" sz="1600" kern="1200" dirty="0" err="1"/>
            <a:t>dari</a:t>
          </a:r>
          <a:r>
            <a:rPr lang="en-AU" sz="1600" kern="1200" dirty="0"/>
            <a:t> UNION ALL</a:t>
          </a:r>
        </a:p>
      </dsp:txBody>
      <dsp:txXfrm>
        <a:off x="2983804" y="515157"/>
        <a:ext cx="2613559" cy="1498770"/>
      </dsp:txXfrm>
    </dsp:sp>
    <dsp:sp modelId="{7BFBF3E3-B770-4705-8652-5DBA4FC8FB94}">
      <dsp:nvSpPr>
        <dsp:cNvPr id="0" name=""/>
        <dsp:cNvSpPr/>
      </dsp:nvSpPr>
      <dsp:spPr>
        <a:xfrm>
          <a:off x="5963263" y="54357"/>
          <a:ext cx="2613559" cy="460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INTERSECT</a:t>
          </a:r>
        </a:p>
      </dsp:txBody>
      <dsp:txXfrm>
        <a:off x="5963263" y="54357"/>
        <a:ext cx="2613559" cy="460800"/>
      </dsp:txXfrm>
    </dsp:sp>
    <dsp:sp modelId="{B3893A16-B068-43C2-AF6F-566274315EE4}">
      <dsp:nvSpPr>
        <dsp:cNvPr id="0" name=""/>
        <dsp:cNvSpPr/>
      </dsp:nvSpPr>
      <dsp:spPr>
        <a:xfrm>
          <a:off x="5963263" y="515157"/>
          <a:ext cx="2613559" cy="149877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AU" sz="1600" kern="1200" dirty="0" err="1"/>
            <a:t>Ditampilkan</a:t>
          </a:r>
          <a:r>
            <a:rPr lang="en-AU" sz="1600" kern="1200" dirty="0"/>
            <a:t> row </a:t>
          </a:r>
          <a:r>
            <a:rPr lang="en-AU" sz="1600" kern="1200" dirty="0" err="1"/>
            <a:t>duplikat</a:t>
          </a:r>
          <a:r>
            <a:rPr lang="en-AU" sz="1600" kern="1200" dirty="0"/>
            <a:t> (</a:t>
          </a:r>
          <a:r>
            <a:rPr lang="en-AU" sz="1600" kern="1200" dirty="0" err="1"/>
            <a:t>ada</a:t>
          </a:r>
          <a:r>
            <a:rPr lang="en-AU" sz="1600" kern="1200" dirty="0"/>
            <a:t> di </a:t>
          </a:r>
          <a:r>
            <a:rPr lang="en-AU" sz="1600" kern="1200" dirty="0" err="1"/>
            <a:t>kedua</a:t>
          </a:r>
          <a:r>
            <a:rPr lang="en-AU" sz="1600" kern="1200" dirty="0"/>
            <a:t> </a:t>
          </a:r>
          <a:r>
            <a:rPr lang="en-AU" sz="1600" kern="1200" dirty="0" err="1"/>
            <a:t>sisi</a:t>
          </a:r>
          <a:r>
            <a:rPr lang="en-AU" sz="1600" kern="1200" dirty="0"/>
            <a:t>), </a:t>
          </a:r>
          <a:r>
            <a:rPr lang="en-AU" sz="1600" kern="1200" dirty="0" err="1"/>
            <a:t>namun</a:t>
          </a:r>
          <a:r>
            <a:rPr lang="en-AU" sz="1600" kern="1200" dirty="0"/>
            <a:t> </a:t>
          </a:r>
          <a:r>
            <a:rPr lang="en-AU" sz="1600" kern="1200" dirty="0" err="1"/>
            <a:t>hanya</a:t>
          </a:r>
          <a:r>
            <a:rPr lang="en-AU" sz="1600" kern="1200" dirty="0"/>
            <a:t> distinct row yang </a:t>
          </a:r>
          <a:r>
            <a:rPr lang="en-AU" sz="1600" kern="1200" dirty="0" err="1"/>
            <a:t>disisakan</a:t>
          </a:r>
          <a:endParaRPr lang="en-AU" sz="1600" kern="1200" dirty="0"/>
        </a:p>
      </dsp:txBody>
      <dsp:txXfrm>
        <a:off x="5963263" y="515157"/>
        <a:ext cx="2613559" cy="1498770"/>
      </dsp:txXfrm>
    </dsp:sp>
    <dsp:sp modelId="{1D00AEA8-9ABA-41EB-BBC5-6BB3CBB1409E}">
      <dsp:nvSpPr>
        <dsp:cNvPr id="0" name=""/>
        <dsp:cNvSpPr/>
      </dsp:nvSpPr>
      <dsp:spPr>
        <a:xfrm>
          <a:off x="8942721" y="54357"/>
          <a:ext cx="2613559" cy="460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EXCEPT</a:t>
          </a:r>
        </a:p>
      </dsp:txBody>
      <dsp:txXfrm>
        <a:off x="8942721" y="54357"/>
        <a:ext cx="2613559" cy="460800"/>
      </dsp:txXfrm>
    </dsp:sp>
    <dsp:sp modelId="{1217B19A-0343-4B2D-A315-F1BFB2720407}">
      <dsp:nvSpPr>
        <dsp:cNvPr id="0" name=""/>
        <dsp:cNvSpPr/>
      </dsp:nvSpPr>
      <dsp:spPr>
        <a:xfrm>
          <a:off x="8942721" y="515157"/>
          <a:ext cx="2613559" cy="149877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AU" sz="1600" kern="1200" dirty="0" err="1"/>
            <a:t>Ditampilkan</a:t>
          </a:r>
          <a:r>
            <a:rPr lang="en-AU" sz="1600" kern="1200" dirty="0"/>
            <a:t> </a:t>
          </a:r>
          <a:r>
            <a:rPr lang="en-AU" sz="1600" kern="1200" dirty="0" err="1"/>
            <a:t>semua</a:t>
          </a:r>
          <a:r>
            <a:rPr lang="en-AU" sz="1600" kern="1200" dirty="0"/>
            <a:t> row </a:t>
          </a:r>
          <a:r>
            <a:rPr lang="en-AU" sz="1600" kern="1200" dirty="0" err="1"/>
            <a:t>dari</a:t>
          </a:r>
          <a:r>
            <a:rPr lang="en-AU" sz="1600" kern="1200" dirty="0"/>
            <a:t> </a:t>
          </a:r>
          <a:r>
            <a:rPr lang="en-AU" sz="1600" kern="1200" dirty="0" err="1"/>
            <a:t>sisi</a:t>
          </a:r>
          <a:r>
            <a:rPr lang="en-AU" sz="1600" kern="1200" dirty="0"/>
            <a:t> </a:t>
          </a:r>
          <a:r>
            <a:rPr lang="en-AU" sz="1600" kern="1200" dirty="0" err="1"/>
            <a:t>kiri</a:t>
          </a:r>
          <a:r>
            <a:rPr lang="en-AU" sz="1600" kern="1200" dirty="0"/>
            <a:t>, </a:t>
          </a:r>
          <a:r>
            <a:rPr lang="en-AU" sz="1600" kern="1200" dirty="0" err="1"/>
            <a:t>namus</a:t>
          </a:r>
          <a:r>
            <a:rPr lang="en-AU" sz="1600" kern="1200" dirty="0"/>
            <a:t> row-row yang juga </a:t>
          </a:r>
          <a:r>
            <a:rPr lang="en-AU" sz="1600" kern="1200" dirty="0" err="1"/>
            <a:t>ada</a:t>
          </a:r>
          <a:r>
            <a:rPr lang="en-AU" sz="1600" kern="1200" dirty="0"/>
            <a:t> pada </a:t>
          </a:r>
          <a:r>
            <a:rPr lang="en-AU" sz="1600" kern="1200" dirty="0" err="1"/>
            <a:t>sisi</a:t>
          </a:r>
          <a:r>
            <a:rPr lang="en-AU" sz="1600" kern="1200" dirty="0"/>
            <a:t> </a:t>
          </a:r>
          <a:r>
            <a:rPr lang="en-AU" sz="1600" kern="1200" dirty="0" err="1"/>
            <a:t>kanan</a:t>
          </a:r>
          <a:r>
            <a:rPr lang="en-AU" sz="1600" kern="1200" dirty="0"/>
            <a:t> </a:t>
          </a:r>
          <a:r>
            <a:rPr lang="en-AU" sz="1600" kern="1200" dirty="0" err="1"/>
            <a:t>dihilangkan</a:t>
          </a:r>
          <a:endParaRPr lang="en-AU" sz="1600" kern="1200" dirty="0"/>
        </a:p>
      </dsp:txBody>
      <dsp:txXfrm>
        <a:off x="8942721" y="515157"/>
        <a:ext cx="2613559" cy="1498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591C4-E4A3-4FCC-A8F6-4F6528073F0E}">
      <dsp:nvSpPr>
        <dsp:cNvPr id="0" name=""/>
        <dsp:cNvSpPr/>
      </dsp:nvSpPr>
      <dsp:spPr>
        <a:xfrm>
          <a:off x="0" y="2609949"/>
          <a:ext cx="2496457" cy="820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66040" rIns="184912" bIns="66040" numCol="1" spcCol="1270" anchor="ctr" anchorCtr="0">
          <a:noAutofit/>
        </a:bodyPr>
        <a:lstStyle/>
        <a:p>
          <a:pPr marL="0" lvl="0" indent="0" algn="r" defTabSz="1155700">
            <a:lnSpc>
              <a:spcPct val="90000"/>
            </a:lnSpc>
            <a:spcBef>
              <a:spcPct val="0"/>
            </a:spcBef>
            <a:spcAft>
              <a:spcPct val="35000"/>
            </a:spcAft>
            <a:buNone/>
          </a:pPr>
          <a:r>
            <a:rPr lang="en-AU" sz="2600" kern="1200" dirty="0"/>
            <a:t>UNION COMPATIBLE</a:t>
          </a:r>
        </a:p>
      </dsp:txBody>
      <dsp:txXfrm>
        <a:off x="0" y="2609949"/>
        <a:ext cx="2496457" cy="820462"/>
      </dsp:txXfrm>
    </dsp:sp>
    <dsp:sp modelId="{FF0ECF56-D38D-4161-B133-A9D4F6EA1380}">
      <dsp:nvSpPr>
        <dsp:cNvPr id="0" name=""/>
        <dsp:cNvSpPr/>
      </dsp:nvSpPr>
      <dsp:spPr>
        <a:xfrm>
          <a:off x="2496457" y="2545851"/>
          <a:ext cx="499291" cy="948659"/>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87441-40CC-4CEC-9A31-913309FE499D}">
      <dsp:nvSpPr>
        <dsp:cNvPr id="0" name=""/>
        <dsp:cNvSpPr/>
      </dsp:nvSpPr>
      <dsp:spPr>
        <a:xfrm>
          <a:off x="3195465" y="2545851"/>
          <a:ext cx="6790363" cy="9486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228600" lvl="1" indent="-228600" algn="l" defTabSz="1155700">
            <a:lnSpc>
              <a:spcPct val="90000"/>
            </a:lnSpc>
            <a:spcBef>
              <a:spcPct val="0"/>
            </a:spcBef>
            <a:spcAft>
              <a:spcPct val="15000"/>
            </a:spcAft>
            <a:buChar char="•"/>
          </a:pPr>
          <a:r>
            <a:rPr lang="en-AU" sz="2600" kern="1200" dirty="0"/>
            <a:t>Same number of attributes</a:t>
          </a:r>
        </a:p>
        <a:p>
          <a:pPr marL="228600" lvl="1" indent="-228600" algn="l" defTabSz="1155700">
            <a:lnSpc>
              <a:spcPct val="90000"/>
            </a:lnSpc>
            <a:spcBef>
              <a:spcPct val="0"/>
            </a:spcBef>
            <a:spcAft>
              <a:spcPct val="15000"/>
            </a:spcAft>
            <a:buChar char="•"/>
          </a:pPr>
          <a:r>
            <a:rPr lang="en-AU" sz="2600" kern="1200" dirty="0"/>
            <a:t>Similar datatypes</a:t>
          </a:r>
        </a:p>
      </dsp:txBody>
      <dsp:txXfrm>
        <a:off x="3195465" y="2545851"/>
        <a:ext cx="6790363" cy="94865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BACF0-9BBD-41D7-A344-7A6A0822F2CA}" type="datetimeFigureOut">
              <a:rPr lang="en-ID" smtClean="0"/>
              <a:t>09/06/2021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B71F-EDF7-4F9A-911F-19DAA75A9B7B}" type="slidenum">
              <a:rPr lang="en-ID" smtClean="0"/>
              <a:t>‹#›</a:t>
            </a:fld>
            <a:endParaRPr lang="en-ID"/>
          </a:p>
        </p:txBody>
      </p:sp>
    </p:spTree>
    <p:extLst>
      <p:ext uri="{BB962C8B-B14F-4D97-AF65-F5344CB8AC3E}">
        <p14:creationId xmlns:p14="http://schemas.microsoft.com/office/powerpoint/2010/main" val="326443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image" Target="../media/image36.png"/></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image" Target="../media/image36.png"/></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84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477838" y="9310688"/>
            <a:ext cx="6359525" cy="236537"/>
          </a:xfrm>
          <a:prstGeom prst="rect">
            <a:avLst/>
          </a:prstGeom>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Oracle Database 11</a:t>
            </a:r>
            <a:r>
              <a:rPr kumimoji="0" lang="en-US" sz="1400" b="0" i="1" u="none" strike="noStrike" kern="0" cap="none" spc="0" normalizeH="0" baseline="0" noProof="0">
                <a:ln>
                  <a:noFill/>
                </a:ln>
                <a:solidFill>
                  <a:srgbClr val="000000"/>
                </a:solidFill>
                <a:effectLst/>
                <a:uLnTx/>
                <a:uFillTx/>
                <a:latin typeface="Arial"/>
                <a:cs typeface="Arial"/>
                <a:sym typeface="Arial"/>
              </a:rPr>
              <a:t>g</a:t>
            </a:r>
            <a:r>
              <a:rPr kumimoji="0" lang="en-US" sz="1400" b="0" i="0" u="none" strike="noStrike" kern="0" cap="none" spc="0" normalizeH="0" baseline="0" noProof="0">
                <a:ln>
                  <a:noFill/>
                </a:ln>
                <a:solidFill>
                  <a:srgbClr val="000000"/>
                </a:solidFill>
                <a:effectLst/>
                <a:uLnTx/>
                <a:uFillTx/>
                <a:latin typeface="Arial"/>
                <a:cs typeface="Arial"/>
                <a:sym typeface="Arial"/>
              </a:rPr>
              <a:t>: SQL Fundamentals I   6 - </a:t>
            </a:r>
            <a:fld id="{94DB43AE-0CE3-45A5-A9E9-6E8AD58A10CA}"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42018" name="Rectangle 2"/>
          <p:cNvSpPr>
            <a:spLocks noGrp="1" noRot="1" noChangeAspect="1" noChangeArrowheads="1" noTextEdit="1"/>
          </p:cNvSpPr>
          <p:nvPr>
            <p:ph type="sldImg"/>
          </p:nvPr>
        </p:nvSpPr>
        <p:spPr>
          <a:xfrm>
            <a:off x="381000" y="685800"/>
            <a:ext cx="6096000" cy="3429000"/>
          </a:xfrm>
          <a:ln/>
        </p:spPr>
      </p:sp>
      <p:sp>
        <p:nvSpPr>
          <p:cNvPr id="342019" name="Rectangle 3"/>
          <p:cNvSpPr>
            <a:spLocks noGrp="1" noChangeArrowheads="1"/>
          </p:cNvSpPr>
          <p:nvPr>
            <p:ph type="body" idx="1"/>
          </p:nvPr>
        </p:nvSpPr>
        <p:spPr>
          <a:xfrm>
            <a:off x="477838" y="5400675"/>
            <a:ext cx="6359525" cy="3663950"/>
          </a:xfrm>
        </p:spPr>
        <p:txBody>
          <a:bodyPr/>
          <a:lstStyle/>
          <a:p>
            <a:pPr>
              <a:lnSpc>
                <a:spcPct val="95000"/>
              </a:lnSpc>
            </a:pPr>
            <a:r>
              <a:rPr lang="en-US"/>
              <a:t>Creating Three-Way Joins with the </a:t>
            </a:r>
            <a:r>
              <a:rPr lang="en-US">
                <a:latin typeface="Courier New" panose="02070309020205020404" pitchFamily="49" charset="0"/>
              </a:rPr>
              <a:t>ON</a:t>
            </a:r>
            <a:r>
              <a:rPr lang="en-US"/>
              <a:t> Clause</a:t>
            </a:r>
          </a:p>
          <a:p>
            <a:pPr lvl="1"/>
            <a:r>
              <a:rPr lang="en-US"/>
              <a:t>A </a:t>
            </a:r>
            <a:r>
              <a:rPr lang="en-US">
                <a:solidFill>
                  <a:schemeClr val="tx1"/>
                </a:solidFill>
              </a:rPr>
              <a:t>three-way join</a:t>
            </a:r>
            <a:r>
              <a:rPr lang="en-US"/>
              <a:t> is a join of three tables. In SQL:1999</a:t>
            </a:r>
            <a:r>
              <a:rPr lang="en-US">
                <a:solidFill>
                  <a:schemeClr val="tx1"/>
                </a:solidFill>
                <a:cs typeface="Times New Roman" panose="02020603050405020304" pitchFamily="18" charset="0"/>
              </a:rPr>
              <a:t>–</a:t>
            </a:r>
            <a:r>
              <a:rPr lang="en-US">
                <a:solidFill>
                  <a:schemeClr val="tx1"/>
                </a:solidFill>
              </a:rPr>
              <a:t>compliant syntax</a:t>
            </a:r>
            <a:r>
              <a:rPr lang="en-US"/>
              <a:t>, joins are performed from left to right. So, the first join to be performed is </a:t>
            </a:r>
            <a:r>
              <a:rPr lang="en-US">
                <a:latin typeface="Courier New" panose="02070309020205020404" pitchFamily="49" charset="0"/>
              </a:rPr>
              <a:t>EMPLOYEES</a:t>
            </a:r>
            <a:r>
              <a:rPr lang="en-US"/>
              <a:t> </a:t>
            </a:r>
            <a:r>
              <a:rPr lang="en-US">
                <a:latin typeface="Courier New" panose="02070309020205020404" pitchFamily="49" charset="0"/>
              </a:rPr>
              <a:t>JOIN</a:t>
            </a:r>
            <a:r>
              <a:rPr lang="en-US"/>
              <a:t> </a:t>
            </a:r>
            <a:r>
              <a:rPr lang="en-US">
                <a:latin typeface="Courier New" panose="02070309020205020404" pitchFamily="49" charset="0"/>
              </a:rPr>
              <a:t>DEPARTMENTS</a:t>
            </a:r>
            <a:r>
              <a:rPr lang="en-US"/>
              <a:t>. The first join condition can reference columns in </a:t>
            </a:r>
            <a:r>
              <a:rPr lang="en-US">
                <a:latin typeface="Courier New" panose="02070309020205020404" pitchFamily="49" charset="0"/>
              </a:rPr>
              <a:t>EMPLOYEES</a:t>
            </a:r>
            <a:r>
              <a:rPr lang="en-US"/>
              <a:t> and </a:t>
            </a:r>
            <a:r>
              <a:rPr lang="en-US">
                <a:latin typeface="Courier New" panose="02070309020205020404" pitchFamily="49" charset="0"/>
              </a:rPr>
              <a:t>DEPARTMENTS</a:t>
            </a:r>
            <a:r>
              <a:rPr lang="en-US"/>
              <a:t> but cannot reference columns in </a:t>
            </a:r>
            <a:r>
              <a:rPr lang="en-US">
                <a:latin typeface="Courier New" panose="02070309020205020404" pitchFamily="49" charset="0"/>
              </a:rPr>
              <a:t>LOCATIONS</a:t>
            </a:r>
            <a:r>
              <a:rPr lang="en-US"/>
              <a:t>. The second join condition can reference columns from all three tables.</a:t>
            </a:r>
          </a:p>
          <a:p>
            <a:pPr lvl="1"/>
            <a:r>
              <a:rPr lang="en-US" b="1"/>
              <a:t>Note:</a:t>
            </a:r>
            <a:r>
              <a:rPr lang="en-US"/>
              <a:t> The code example in the slide can also be accomplished with the </a:t>
            </a:r>
            <a:r>
              <a:rPr lang="en-US">
                <a:latin typeface="Courier New" panose="02070309020205020404" pitchFamily="49" charset="0"/>
              </a:rPr>
              <a:t>USING</a:t>
            </a:r>
            <a:r>
              <a:rPr lang="en-US"/>
              <a:t> clause:</a:t>
            </a:r>
          </a:p>
          <a:p>
            <a:pPr lvl="4">
              <a:spcBef>
                <a:spcPct val="25000"/>
              </a:spcBef>
            </a:pPr>
            <a:r>
              <a:rPr lang="en-US"/>
              <a:t>SELECT e.employee_id, l.city, d.department_name</a:t>
            </a:r>
          </a:p>
          <a:p>
            <a:pPr lvl="4"/>
            <a:r>
              <a:rPr lang="en-US"/>
              <a:t>FROM employees e</a:t>
            </a:r>
          </a:p>
          <a:p>
            <a:pPr lvl="4"/>
            <a:r>
              <a:rPr lang="en-US"/>
              <a:t>JOIN departments d</a:t>
            </a:r>
          </a:p>
          <a:p>
            <a:pPr lvl="4"/>
            <a:r>
              <a:rPr lang="en-US"/>
              <a:t>USING (department_id)</a:t>
            </a:r>
          </a:p>
          <a:p>
            <a:pPr lvl="4"/>
            <a:r>
              <a:rPr lang="en-US"/>
              <a:t>JOIN locations l</a:t>
            </a:r>
          </a:p>
          <a:p>
            <a:pPr lvl="4"/>
            <a:r>
              <a:rPr lang="en-US"/>
              <a:t>USING (location_id)</a:t>
            </a:r>
          </a:p>
        </p:txBody>
      </p:sp>
    </p:spTree>
    <p:extLst>
      <p:ext uri="{BB962C8B-B14F-4D97-AF65-F5344CB8AC3E}">
        <p14:creationId xmlns:p14="http://schemas.microsoft.com/office/powerpoint/2010/main" val="1862337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xfrm>
            <a:off x="477838" y="9310688"/>
            <a:ext cx="6359525" cy="236537"/>
          </a:xfrm>
          <a:prstGeom prst="rect">
            <a:avLst/>
          </a:prstGeom>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Oracle Database 11</a:t>
            </a:r>
            <a:r>
              <a:rPr kumimoji="0" lang="en-US" sz="1400" b="0" i="1" u="none" strike="noStrike" kern="0" cap="none" spc="0" normalizeH="0" baseline="0" noProof="0">
                <a:ln>
                  <a:noFill/>
                </a:ln>
                <a:solidFill>
                  <a:srgbClr val="000000"/>
                </a:solidFill>
                <a:effectLst/>
                <a:uLnTx/>
                <a:uFillTx/>
                <a:latin typeface="Arial"/>
                <a:cs typeface="Arial"/>
                <a:sym typeface="Arial"/>
              </a:rPr>
              <a:t>g</a:t>
            </a:r>
            <a:r>
              <a:rPr kumimoji="0" lang="en-US" sz="1400" b="0" i="0" u="none" strike="noStrike" kern="0" cap="none" spc="0" normalizeH="0" baseline="0" noProof="0">
                <a:ln>
                  <a:noFill/>
                </a:ln>
                <a:solidFill>
                  <a:srgbClr val="000000"/>
                </a:solidFill>
                <a:effectLst/>
                <a:uLnTx/>
                <a:uFillTx/>
                <a:latin typeface="Arial"/>
                <a:cs typeface="Arial"/>
                <a:sym typeface="Arial"/>
              </a:rPr>
              <a:t>: SQL Fundamentals I   8 - </a:t>
            </a:r>
            <a:fld id="{98A91F3E-1E3F-4AD6-9B75-BCD9C16B3A56}"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29730" name="Rectangle 2"/>
          <p:cNvSpPr>
            <a:spLocks noGrp="1" noRot="1" noChangeAspect="1" noChangeArrowheads="1" noTextEdit="1"/>
          </p:cNvSpPr>
          <p:nvPr>
            <p:ph type="sldImg"/>
          </p:nvPr>
        </p:nvSpPr>
        <p:spPr>
          <a:xfrm>
            <a:off x="381000" y="685800"/>
            <a:ext cx="6096000" cy="3429000"/>
          </a:xfrm>
          <a:ln/>
        </p:spPr>
      </p:sp>
      <p:sp>
        <p:nvSpPr>
          <p:cNvPr id="329731" name="Rectangle 3"/>
          <p:cNvSpPr>
            <a:spLocks noGrp="1" noChangeArrowheads="1"/>
          </p:cNvSpPr>
          <p:nvPr>
            <p:ph type="body" idx="1"/>
          </p:nvPr>
        </p:nvSpPr>
        <p:spPr>
          <a:xfrm>
            <a:off x="477838" y="5400675"/>
            <a:ext cx="6359525" cy="3663950"/>
          </a:xfrm>
        </p:spPr>
        <p:txBody>
          <a:bodyPr/>
          <a:lstStyle/>
          <a:p>
            <a:r>
              <a:rPr lang="en-US"/>
              <a:t>Using the </a:t>
            </a:r>
            <a:r>
              <a:rPr lang="en-US">
                <a:latin typeface="Courier New" panose="02070309020205020404" pitchFamily="49" charset="0"/>
              </a:rPr>
              <a:t>UNION</a:t>
            </a:r>
            <a:r>
              <a:rPr lang="en-US">
                <a:latin typeface="Times New Roman" panose="02020603050405020304" pitchFamily="18" charset="0"/>
              </a:rPr>
              <a:t> </a:t>
            </a:r>
            <a:r>
              <a:rPr lang="en-US">
                <a:latin typeface="Courier New" panose="02070309020205020404" pitchFamily="49" charset="0"/>
              </a:rPr>
              <a:t>ALL</a:t>
            </a:r>
            <a:r>
              <a:rPr lang="en-US"/>
              <a:t> Operator </a:t>
            </a:r>
          </a:p>
          <a:p>
            <a:pPr lvl="1"/>
            <a:r>
              <a:rPr lang="en-US">
                <a:solidFill>
                  <a:schemeClr val="tx1"/>
                </a:solidFill>
              </a:rPr>
              <a:t>In the example, 30 rows are selected. The combination of the two tables totals to 30 rows. The </a:t>
            </a:r>
            <a:r>
              <a:rPr lang="en-US">
                <a:solidFill>
                  <a:schemeClr val="tx1"/>
                </a:solidFill>
                <a:latin typeface="Courier New" panose="02070309020205020404" pitchFamily="49" charset="0"/>
              </a:rPr>
              <a:t>UNION</a:t>
            </a:r>
            <a:r>
              <a:rPr lang="en-US">
                <a:solidFill>
                  <a:schemeClr val="tx1"/>
                </a:solidFill>
              </a:rPr>
              <a:t> </a:t>
            </a:r>
            <a:r>
              <a:rPr lang="en-US">
                <a:solidFill>
                  <a:schemeClr val="tx1"/>
                </a:solidFill>
                <a:latin typeface="Courier New" panose="02070309020205020404" pitchFamily="49" charset="0"/>
              </a:rPr>
              <a:t>ALL</a:t>
            </a:r>
            <a:r>
              <a:rPr lang="en-US">
                <a:solidFill>
                  <a:schemeClr val="tx1"/>
                </a:solidFill>
              </a:rPr>
              <a:t> operator does not eliminate duplicate rows. </a:t>
            </a:r>
            <a:r>
              <a:rPr lang="en-US">
                <a:solidFill>
                  <a:schemeClr val="tx1"/>
                </a:solidFill>
                <a:latin typeface="Courier New" panose="02070309020205020404" pitchFamily="49" charset="0"/>
              </a:rPr>
              <a:t>UNION</a:t>
            </a:r>
            <a:r>
              <a:rPr lang="en-US">
                <a:solidFill>
                  <a:schemeClr val="tx1"/>
                </a:solidFill>
              </a:rPr>
              <a:t> returns all distinct rows selected by either query. </a:t>
            </a:r>
            <a:r>
              <a:rPr lang="en-US">
                <a:solidFill>
                  <a:schemeClr val="tx1"/>
                </a:solidFill>
                <a:latin typeface="Courier New" panose="02070309020205020404" pitchFamily="49" charset="0"/>
              </a:rPr>
              <a:t>UNION</a:t>
            </a:r>
            <a:r>
              <a:rPr lang="en-US">
                <a:solidFill>
                  <a:schemeClr val="tx1"/>
                </a:solidFill>
              </a:rPr>
              <a:t> </a:t>
            </a:r>
            <a:r>
              <a:rPr lang="en-US">
                <a:solidFill>
                  <a:schemeClr val="tx1"/>
                </a:solidFill>
                <a:latin typeface="Courier New" panose="02070309020205020404" pitchFamily="49" charset="0"/>
              </a:rPr>
              <a:t>ALL</a:t>
            </a:r>
            <a:r>
              <a:rPr lang="en-US">
                <a:solidFill>
                  <a:schemeClr val="tx1"/>
                </a:solidFill>
              </a:rPr>
              <a:t> returns all rows selected by either query, including all duplicates. Consider the query in the slide, now written with the </a:t>
            </a:r>
            <a:r>
              <a:rPr lang="en-US">
                <a:solidFill>
                  <a:schemeClr val="tx1"/>
                </a:solidFill>
                <a:latin typeface="Courier New" panose="02070309020205020404" pitchFamily="49" charset="0"/>
              </a:rPr>
              <a:t>UNION</a:t>
            </a:r>
            <a:r>
              <a:rPr lang="en-US">
                <a:solidFill>
                  <a:schemeClr val="tx1"/>
                </a:solidFill>
              </a:rPr>
              <a:t> clause:</a:t>
            </a:r>
          </a:p>
          <a:p>
            <a:pPr lvl="1">
              <a:spcBef>
                <a:spcPct val="0"/>
              </a:spcBef>
            </a:pPr>
            <a:r>
              <a:rPr lang="en-US" sz="1100" b="1">
                <a:solidFill>
                  <a:schemeClr val="tx1"/>
                </a:solidFill>
                <a:latin typeface="Courier New" panose="02070309020205020404" pitchFamily="49" charset="0"/>
              </a:rPr>
              <a:t>  </a:t>
            </a:r>
            <a:r>
              <a:rPr lang="en-US" sz="1100">
                <a:solidFill>
                  <a:schemeClr val="tx1"/>
                </a:solidFill>
                <a:latin typeface="Courier New" panose="02070309020205020404" pitchFamily="49" charset="0"/>
              </a:rPr>
              <a:t>SELECT   employee_id, job_id,department_id</a:t>
            </a:r>
            <a:br>
              <a:rPr lang="en-US" sz="1100">
                <a:solidFill>
                  <a:schemeClr val="tx1"/>
                </a:solidFill>
                <a:latin typeface="Courier New" panose="02070309020205020404" pitchFamily="49" charset="0"/>
              </a:rPr>
            </a:br>
            <a:r>
              <a:rPr lang="en-US" sz="1100">
                <a:solidFill>
                  <a:schemeClr val="tx1"/>
                </a:solidFill>
                <a:latin typeface="Courier New" panose="02070309020205020404" pitchFamily="49" charset="0"/>
              </a:rPr>
              <a:t>  FROM     employees</a:t>
            </a:r>
            <a:br>
              <a:rPr lang="en-US" sz="1100">
                <a:solidFill>
                  <a:schemeClr val="tx1"/>
                </a:solidFill>
                <a:latin typeface="Courier New" panose="02070309020205020404" pitchFamily="49" charset="0"/>
              </a:rPr>
            </a:br>
            <a:r>
              <a:rPr lang="en-US" sz="1100">
                <a:solidFill>
                  <a:schemeClr val="tx1"/>
                </a:solidFill>
                <a:latin typeface="Courier New" panose="02070309020205020404" pitchFamily="49" charset="0"/>
              </a:rPr>
              <a:t>  UNION</a:t>
            </a:r>
            <a:br>
              <a:rPr lang="en-US" sz="1100">
                <a:solidFill>
                  <a:schemeClr val="tx1"/>
                </a:solidFill>
                <a:latin typeface="Courier New" panose="02070309020205020404" pitchFamily="49" charset="0"/>
              </a:rPr>
            </a:br>
            <a:r>
              <a:rPr lang="en-US" sz="1100">
                <a:solidFill>
                  <a:schemeClr val="tx1"/>
                </a:solidFill>
                <a:latin typeface="Courier New" panose="02070309020205020404" pitchFamily="49" charset="0"/>
              </a:rPr>
              <a:t>  SELECT   employee_id, job_id,department_id</a:t>
            </a:r>
            <a:br>
              <a:rPr lang="en-US" sz="1100">
                <a:solidFill>
                  <a:schemeClr val="tx1"/>
                </a:solidFill>
                <a:latin typeface="Courier New" panose="02070309020205020404" pitchFamily="49" charset="0"/>
              </a:rPr>
            </a:br>
            <a:r>
              <a:rPr lang="en-US" sz="1100">
                <a:solidFill>
                  <a:schemeClr val="tx1"/>
                </a:solidFill>
                <a:latin typeface="Courier New" panose="02070309020205020404" pitchFamily="49" charset="0"/>
              </a:rPr>
              <a:t>  FROM     job_history</a:t>
            </a:r>
            <a:br>
              <a:rPr lang="en-US" sz="1100">
                <a:solidFill>
                  <a:schemeClr val="tx1"/>
                </a:solidFill>
                <a:latin typeface="Courier New" panose="02070309020205020404" pitchFamily="49" charset="0"/>
              </a:rPr>
            </a:br>
            <a:r>
              <a:rPr lang="en-US" sz="1100">
                <a:solidFill>
                  <a:schemeClr val="tx1"/>
                </a:solidFill>
                <a:latin typeface="Courier New" panose="02070309020205020404" pitchFamily="49" charset="0"/>
              </a:rPr>
              <a:t>  ORDER BY employee_id;</a:t>
            </a:r>
          </a:p>
          <a:p>
            <a:pPr lvl="1">
              <a:lnSpc>
                <a:spcPct val="90000"/>
              </a:lnSpc>
            </a:pPr>
            <a:r>
              <a:rPr lang="en-US">
                <a:solidFill>
                  <a:schemeClr val="tx1"/>
                </a:solidFill>
              </a:rPr>
              <a:t>The preceding query returns 29 rows. This is because it eliminates the following row (because it is a duplicate):</a:t>
            </a:r>
            <a:endParaRPr lang="en-US"/>
          </a:p>
        </p:txBody>
      </p:sp>
      <p:pic>
        <p:nvPicPr>
          <p:cNvPr id="329735" name="Picture 7" descr="C:\project-SQLFund1\images\img08-12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7924800"/>
            <a:ext cx="3408363" cy="27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223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p:cNvSpPr>
            <a:spLocks noGrp="1" noChangeArrowheads="1"/>
          </p:cNvSpPr>
          <p:nvPr>
            <p:ph type="ftr" sz="quarter" idx="4"/>
          </p:nvPr>
        </p:nvSpPr>
        <p:spPr>
          <a:xfrm>
            <a:off x="477838" y="9310688"/>
            <a:ext cx="6359525" cy="236537"/>
          </a:xfrm>
          <a:prstGeom prst="rect">
            <a:avLst/>
          </a:prstGeom>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Oracle Database 11</a:t>
            </a:r>
            <a:r>
              <a:rPr kumimoji="0" lang="en-US" sz="1400" b="0" i="1" u="none" strike="noStrike" kern="0" cap="none" spc="0" normalizeH="0" baseline="0" noProof="0">
                <a:ln>
                  <a:noFill/>
                </a:ln>
                <a:solidFill>
                  <a:srgbClr val="000000"/>
                </a:solidFill>
                <a:effectLst/>
                <a:uLnTx/>
                <a:uFillTx/>
                <a:latin typeface="Arial"/>
                <a:cs typeface="Arial"/>
                <a:sym typeface="Arial"/>
              </a:rPr>
              <a:t>g</a:t>
            </a:r>
            <a:r>
              <a:rPr kumimoji="0" lang="en-US" sz="1400" b="0" i="0" u="none" strike="noStrike" kern="0" cap="none" spc="0" normalizeH="0" baseline="0" noProof="0">
                <a:ln>
                  <a:noFill/>
                </a:ln>
                <a:solidFill>
                  <a:srgbClr val="000000"/>
                </a:solidFill>
                <a:effectLst/>
                <a:uLnTx/>
                <a:uFillTx/>
                <a:latin typeface="Arial"/>
                <a:cs typeface="Arial"/>
                <a:sym typeface="Arial"/>
              </a:rPr>
              <a:t>: SQL Fundamentals I   8 - </a:t>
            </a:r>
            <a:fld id="{F665A3BB-FAE9-429B-8C42-42CD70AA6085}"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pic>
        <p:nvPicPr>
          <p:cNvPr id="323597" name="Picture 13" descr="C:\project-SQLFund1\images\img08-14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382000"/>
            <a:ext cx="3886200" cy="762000"/>
          </a:xfrm>
          <a:prstGeom prst="rect">
            <a:avLst/>
          </a:prstGeom>
          <a:noFill/>
          <a:extLst>
            <a:ext uri="{909E8E84-426E-40DD-AFC4-6F175D3DCCD1}">
              <a14:hiddenFill xmlns:a14="http://schemas.microsoft.com/office/drawing/2010/main">
                <a:solidFill>
                  <a:srgbClr val="FFFFFF"/>
                </a:solidFill>
              </a14:hiddenFill>
            </a:ext>
          </a:extLst>
        </p:spPr>
      </p:pic>
      <p:sp>
        <p:nvSpPr>
          <p:cNvPr id="323586" name="Rectangle 2"/>
          <p:cNvSpPr>
            <a:spLocks noGrp="1" noRot="1" noChangeAspect="1" noChangeArrowheads="1" noTextEdit="1"/>
          </p:cNvSpPr>
          <p:nvPr>
            <p:ph type="sldImg"/>
          </p:nvPr>
        </p:nvSpPr>
        <p:spPr>
          <a:xfrm>
            <a:off x="381000" y="685800"/>
            <a:ext cx="6096000" cy="3429000"/>
          </a:xfrm>
          <a:ln/>
        </p:spPr>
      </p:sp>
      <p:sp>
        <p:nvSpPr>
          <p:cNvPr id="323587" name="Rectangle 3"/>
          <p:cNvSpPr>
            <a:spLocks noGrp="1" noChangeArrowheads="1"/>
          </p:cNvSpPr>
          <p:nvPr>
            <p:ph type="body" idx="1"/>
          </p:nvPr>
        </p:nvSpPr>
        <p:spPr>
          <a:xfrm>
            <a:off x="477838" y="5400675"/>
            <a:ext cx="6359525" cy="3663950"/>
          </a:xfrm>
        </p:spPr>
        <p:txBody>
          <a:bodyPr/>
          <a:lstStyle/>
          <a:p>
            <a:r>
              <a:rPr lang="en-US"/>
              <a:t>Using the </a:t>
            </a:r>
            <a:r>
              <a:rPr lang="en-US">
                <a:latin typeface="Courier New" panose="02070309020205020404" pitchFamily="49" charset="0"/>
              </a:rPr>
              <a:t>UNION</a:t>
            </a:r>
            <a:r>
              <a:rPr lang="en-US"/>
              <a:t> Operator </a:t>
            </a:r>
          </a:p>
          <a:p>
            <a:pPr lvl="1"/>
            <a:r>
              <a:rPr lang="en-US">
                <a:solidFill>
                  <a:schemeClr val="tx1"/>
                </a:solidFill>
              </a:rPr>
              <a:t>The </a:t>
            </a:r>
            <a:r>
              <a:rPr lang="en-US">
                <a:solidFill>
                  <a:schemeClr val="tx1"/>
                </a:solidFill>
                <a:latin typeface="Courier New" panose="02070309020205020404" pitchFamily="49" charset="0"/>
              </a:rPr>
              <a:t>UNION</a:t>
            </a:r>
            <a:r>
              <a:rPr lang="en-US">
                <a:solidFill>
                  <a:schemeClr val="tx1"/>
                </a:solidFill>
              </a:rPr>
              <a:t> operator eliminates any duplicate records. If records that occur in both the </a:t>
            </a:r>
            <a:r>
              <a:rPr lang="en-US">
                <a:solidFill>
                  <a:schemeClr val="tx1"/>
                </a:solidFill>
                <a:latin typeface="Courier New" panose="02070309020205020404" pitchFamily="49" charset="0"/>
              </a:rPr>
              <a:t>EMPLOYEES</a:t>
            </a:r>
            <a:r>
              <a:rPr lang="en-US">
                <a:solidFill>
                  <a:schemeClr val="tx1"/>
                </a:solidFill>
              </a:rPr>
              <a:t> and the </a:t>
            </a:r>
            <a:r>
              <a:rPr lang="en-US">
                <a:solidFill>
                  <a:schemeClr val="tx1"/>
                </a:solidFill>
                <a:latin typeface="Courier New" panose="02070309020205020404" pitchFamily="49" charset="0"/>
              </a:rPr>
              <a:t>JOB_HISTORY</a:t>
            </a:r>
            <a:r>
              <a:rPr lang="en-US">
                <a:solidFill>
                  <a:schemeClr val="tx1"/>
                </a:solidFill>
              </a:rPr>
              <a:t> tables are identical, the records are displayed only once. Observe in the output shown in the slide that the record for the employee with the </a:t>
            </a:r>
            <a:r>
              <a:rPr lang="en-US">
                <a:solidFill>
                  <a:schemeClr val="tx1"/>
                </a:solidFill>
                <a:latin typeface="Courier New" panose="02070309020205020404" pitchFamily="49" charset="0"/>
              </a:rPr>
              <a:t>EMPLOYEE_ID</a:t>
            </a:r>
            <a:r>
              <a:rPr lang="en-US">
                <a:solidFill>
                  <a:schemeClr val="tx1"/>
                </a:solidFill>
              </a:rPr>
              <a:t> 200 appears twice because the </a:t>
            </a:r>
            <a:r>
              <a:rPr lang="en-US">
                <a:solidFill>
                  <a:schemeClr val="tx1"/>
                </a:solidFill>
                <a:latin typeface="Courier New" panose="02070309020205020404" pitchFamily="49" charset="0"/>
              </a:rPr>
              <a:t>JOB_ID</a:t>
            </a:r>
            <a:r>
              <a:rPr lang="en-US">
                <a:solidFill>
                  <a:schemeClr val="tx1"/>
                </a:solidFill>
              </a:rPr>
              <a:t> is different in each row. </a:t>
            </a:r>
          </a:p>
          <a:p>
            <a:pPr lvl="1"/>
            <a:r>
              <a:rPr lang="en-US">
                <a:solidFill>
                  <a:schemeClr val="tx1"/>
                </a:solidFill>
              </a:rPr>
              <a:t>Consider the following example:</a:t>
            </a:r>
          </a:p>
          <a:p>
            <a:pPr lvl="1">
              <a:spcBef>
                <a:spcPct val="0"/>
              </a:spcBef>
            </a:pPr>
            <a:r>
              <a:rPr lang="en-US" sz="1100" b="1">
                <a:solidFill>
                  <a:schemeClr val="tx1"/>
                </a:solidFill>
                <a:latin typeface="Courier New" panose="02070309020205020404" pitchFamily="49" charset="0"/>
              </a:rPr>
              <a:t>  </a:t>
            </a:r>
            <a:r>
              <a:rPr lang="en-US" sz="1100">
                <a:solidFill>
                  <a:schemeClr val="tx1"/>
                </a:solidFill>
                <a:latin typeface="Courier New" panose="02070309020205020404" pitchFamily="49" charset="0"/>
              </a:rPr>
              <a:t>SELECT  employee_id, job_id, department_id</a:t>
            </a:r>
          </a:p>
          <a:p>
            <a:pPr lvl="1">
              <a:spcBef>
                <a:spcPct val="0"/>
              </a:spcBef>
            </a:pPr>
            <a:r>
              <a:rPr lang="en-US" sz="1100">
                <a:solidFill>
                  <a:schemeClr val="tx1"/>
                </a:solidFill>
                <a:latin typeface="Courier New" panose="02070309020205020404" pitchFamily="49" charset="0"/>
              </a:rPr>
              <a:t>  FROM    employees</a:t>
            </a:r>
          </a:p>
          <a:p>
            <a:pPr lvl="1">
              <a:spcBef>
                <a:spcPct val="0"/>
              </a:spcBef>
            </a:pPr>
            <a:r>
              <a:rPr lang="en-US" sz="1100">
                <a:solidFill>
                  <a:schemeClr val="tx1"/>
                </a:solidFill>
                <a:latin typeface="Courier New" panose="02070309020205020404" pitchFamily="49" charset="0"/>
              </a:rPr>
              <a:t>  UNION</a:t>
            </a:r>
          </a:p>
          <a:p>
            <a:pPr lvl="1">
              <a:spcBef>
                <a:spcPct val="0"/>
              </a:spcBef>
            </a:pPr>
            <a:r>
              <a:rPr lang="en-US" sz="1100">
                <a:solidFill>
                  <a:schemeClr val="tx1"/>
                </a:solidFill>
                <a:latin typeface="Courier New" panose="02070309020205020404" pitchFamily="49" charset="0"/>
              </a:rPr>
              <a:t>  SELECT  employee_id, job_id, department_id</a:t>
            </a:r>
          </a:p>
          <a:p>
            <a:pPr lvl="1">
              <a:spcBef>
                <a:spcPct val="0"/>
              </a:spcBef>
            </a:pPr>
            <a:r>
              <a:rPr lang="en-US" sz="1100">
                <a:solidFill>
                  <a:schemeClr val="tx1"/>
                </a:solidFill>
                <a:latin typeface="Courier New" panose="02070309020205020404" pitchFamily="49" charset="0"/>
              </a:rPr>
              <a:t>  FROM    job_history;</a:t>
            </a:r>
            <a:endParaRPr lang="en-US"/>
          </a:p>
        </p:txBody>
      </p:sp>
      <p:sp>
        <p:nvSpPr>
          <p:cNvPr id="323595" name="Rectangle 11"/>
          <p:cNvSpPr>
            <a:spLocks noChangeArrowheads="1"/>
          </p:cNvSpPr>
          <p:nvPr/>
        </p:nvSpPr>
        <p:spPr bwMode="auto">
          <a:xfrm>
            <a:off x="762000" y="8382000"/>
            <a:ext cx="3886200" cy="7620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pic>
        <p:nvPicPr>
          <p:cNvPr id="323596" name="Picture 12" descr="C:\project-SQLFund1\images\img08-14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7467600"/>
            <a:ext cx="3863975" cy="731838"/>
          </a:xfrm>
          <a:prstGeom prst="rect">
            <a:avLst/>
          </a:prstGeom>
          <a:noFill/>
          <a:extLst>
            <a:ext uri="{909E8E84-426E-40DD-AFC4-6F175D3DCCD1}">
              <a14:hiddenFill xmlns:a14="http://schemas.microsoft.com/office/drawing/2010/main">
                <a:solidFill>
                  <a:srgbClr val="FFFFFF"/>
                </a:solidFill>
              </a14:hiddenFill>
            </a:ext>
          </a:extLst>
        </p:spPr>
      </p:pic>
      <p:sp>
        <p:nvSpPr>
          <p:cNvPr id="323598" name="Text Box 14"/>
          <p:cNvSpPr txBox="1">
            <a:spLocks noChangeArrowheads="1"/>
          </p:cNvSpPr>
          <p:nvPr/>
        </p:nvSpPr>
        <p:spPr bwMode="auto">
          <a:xfrm>
            <a:off x="838200" y="80010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rtl="0" eaLnBrk="1" fontAlgn="auto" latinLnBrk="0" hangingPunct="1">
              <a:lnSpc>
                <a:spcPct val="100000"/>
              </a:lnSpc>
              <a:spcBef>
                <a:spcPct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a:sym typeface="Arial"/>
              </a:rPr>
              <a:t>…</a:t>
            </a:r>
          </a:p>
        </p:txBody>
      </p:sp>
      <p:sp>
        <p:nvSpPr>
          <p:cNvPr id="323599" name="Text Box 15"/>
          <p:cNvSpPr txBox="1">
            <a:spLocks noChangeArrowheads="1"/>
          </p:cNvSpPr>
          <p:nvPr/>
        </p:nvSpPr>
        <p:spPr bwMode="auto">
          <a:xfrm>
            <a:off x="828675" y="8924925"/>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rtl="0" eaLnBrk="1" fontAlgn="auto" latinLnBrk="0" hangingPunct="1">
              <a:lnSpc>
                <a:spcPct val="100000"/>
              </a:lnSpc>
              <a:spcBef>
                <a:spcPct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a:sym typeface="Arial"/>
              </a:rPr>
              <a:t>…</a:t>
            </a:r>
          </a:p>
        </p:txBody>
      </p:sp>
    </p:spTree>
    <p:extLst>
      <p:ext uri="{BB962C8B-B14F-4D97-AF65-F5344CB8AC3E}">
        <p14:creationId xmlns:p14="http://schemas.microsoft.com/office/powerpoint/2010/main" val="4244877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p:cNvSpPr>
            <a:spLocks noGrp="1" noChangeArrowheads="1"/>
          </p:cNvSpPr>
          <p:nvPr>
            <p:ph type="ftr" sz="quarter" idx="4"/>
          </p:nvPr>
        </p:nvSpPr>
        <p:spPr>
          <a:xfrm>
            <a:off x="477838" y="9310688"/>
            <a:ext cx="6359525" cy="236537"/>
          </a:xfrm>
          <a:prstGeom prst="rect">
            <a:avLst/>
          </a:prstGeom>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Oracle Database 11</a:t>
            </a:r>
            <a:r>
              <a:rPr kumimoji="0" lang="en-US" sz="1400" b="0" i="1" u="none" strike="noStrike" kern="0" cap="none" spc="0" normalizeH="0" baseline="0" noProof="0">
                <a:ln>
                  <a:noFill/>
                </a:ln>
                <a:solidFill>
                  <a:srgbClr val="000000"/>
                </a:solidFill>
                <a:effectLst/>
                <a:uLnTx/>
                <a:uFillTx/>
                <a:latin typeface="Arial"/>
                <a:cs typeface="Arial"/>
                <a:sym typeface="Arial"/>
              </a:rPr>
              <a:t>g</a:t>
            </a:r>
            <a:r>
              <a:rPr kumimoji="0" lang="en-US" sz="1400" b="0" i="0" u="none" strike="noStrike" kern="0" cap="none" spc="0" normalizeH="0" baseline="0" noProof="0">
                <a:ln>
                  <a:noFill/>
                </a:ln>
                <a:solidFill>
                  <a:srgbClr val="000000"/>
                </a:solidFill>
                <a:effectLst/>
                <a:uLnTx/>
                <a:uFillTx/>
                <a:latin typeface="Arial"/>
                <a:cs typeface="Arial"/>
                <a:sym typeface="Arial"/>
              </a:rPr>
              <a:t>: SQL Fundamentals I   8 - </a:t>
            </a:r>
            <a:fld id="{F665A3BB-FAE9-429B-8C42-42CD70AA6085}"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pic>
        <p:nvPicPr>
          <p:cNvPr id="323597" name="Picture 13" descr="C:\project-SQLFund1\images\img08-14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382000"/>
            <a:ext cx="3886200" cy="762000"/>
          </a:xfrm>
          <a:prstGeom prst="rect">
            <a:avLst/>
          </a:prstGeom>
          <a:noFill/>
          <a:extLst>
            <a:ext uri="{909E8E84-426E-40DD-AFC4-6F175D3DCCD1}">
              <a14:hiddenFill xmlns:a14="http://schemas.microsoft.com/office/drawing/2010/main">
                <a:solidFill>
                  <a:srgbClr val="FFFFFF"/>
                </a:solidFill>
              </a14:hiddenFill>
            </a:ext>
          </a:extLst>
        </p:spPr>
      </p:pic>
      <p:sp>
        <p:nvSpPr>
          <p:cNvPr id="323586" name="Rectangle 2"/>
          <p:cNvSpPr>
            <a:spLocks noGrp="1" noRot="1" noChangeAspect="1" noChangeArrowheads="1" noTextEdit="1"/>
          </p:cNvSpPr>
          <p:nvPr>
            <p:ph type="sldImg"/>
          </p:nvPr>
        </p:nvSpPr>
        <p:spPr>
          <a:xfrm>
            <a:off x="381000" y="685800"/>
            <a:ext cx="6096000" cy="3429000"/>
          </a:xfrm>
          <a:ln/>
        </p:spPr>
      </p:sp>
      <p:sp>
        <p:nvSpPr>
          <p:cNvPr id="323587" name="Rectangle 3"/>
          <p:cNvSpPr>
            <a:spLocks noGrp="1" noChangeArrowheads="1"/>
          </p:cNvSpPr>
          <p:nvPr>
            <p:ph type="body" idx="1"/>
          </p:nvPr>
        </p:nvSpPr>
        <p:spPr>
          <a:xfrm>
            <a:off x="477838" y="5400675"/>
            <a:ext cx="6359525" cy="3663950"/>
          </a:xfrm>
        </p:spPr>
        <p:txBody>
          <a:bodyPr/>
          <a:lstStyle/>
          <a:p>
            <a:r>
              <a:rPr lang="en-US"/>
              <a:t>Using the </a:t>
            </a:r>
            <a:r>
              <a:rPr lang="en-US">
                <a:latin typeface="Courier New" panose="02070309020205020404" pitchFamily="49" charset="0"/>
              </a:rPr>
              <a:t>UNION</a:t>
            </a:r>
            <a:r>
              <a:rPr lang="en-US"/>
              <a:t> Operator </a:t>
            </a:r>
          </a:p>
          <a:p>
            <a:pPr lvl="1"/>
            <a:r>
              <a:rPr lang="en-US">
                <a:solidFill>
                  <a:schemeClr val="tx1"/>
                </a:solidFill>
              </a:rPr>
              <a:t>The </a:t>
            </a:r>
            <a:r>
              <a:rPr lang="en-US">
                <a:solidFill>
                  <a:schemeClr val="tx1"/>
                </a:solidFill>
                <a:latin typeface="Courier New" panose="02070309020205020404" pitchFamily="49" charset="0"/>
              </a:rPr>
              <a:t>UNION</a:t>
            </a:r>
            <a:r>
              <a:rPr lang="en-US">
                <a:solidFill>
                  <a:schemeClr val="tx1"/>
                </a:solidFill>
              </a:rPr>
              <a:t> operator eliminates any duplicate records. If records that occur in both the </a:t>
            </a:r>
            <a:r>
              <a:rPr lang="en-US">
                <a:solidFill>
                  <a:schemeClr val="tx1"/>
                </a:solidFill>
                <a:latin typeface="Courier New" panose="02070309020205020404" pitchFamily="49" charset="0"/>
              </a:rPr>
              <a:t>EMPLOYEES</a:t>
            </a:r>
            <a:r>
              <a:rPr lang="en-US">
                <a:solidFill>
                  <a:schemeClr val="tx1"/>
                </a:solidFill>
              </a:rPr>
              <a:t> and the </a:t>
            </a:r>
            <a:r>
              <a:rPr lang="en-US">
                <a:solidFill>
                  <a:schemeClr val="tx1"/>
                </a:solidFill>
                <a:latin typeface="Courier New" panose="02070309020205020404" pitchFamily="49" charset="0"/>
              </a:rPr>
              <a:t>JOB_HISTORY</a:t>
            </a:r>
            <a:r>
              <a:rPr lang="en-US">
                <a:solidFill>
                  <a:schemeClr val="tx1"/>
                </a:solidFill>
              </a:rPr>
              <a:t> tables are identical, the records are displayed only once. Observe in the output shown in the slide that the record for the employee with the </a:t>
            </a:r>
            <a:r>
              <a:rPr lang="en-US">
                <a:solidFill>
                  <a:schemeClr val="tx1"/>
                </a:solidFill>
                <a:latin typeface="Courier New" panose="02070309020205020404" pitchFamily="49" charset="0"/>
              </a:rPr>
              <a:t>EMPLOYEE_ID</a:t>
            </a:r>
            <a:r>
              <a:rPr lang="en-US">
                <a:solidFill>
                  <a:schemeClr val="tx1"/>
                </a:solidFill>
              </a:rPr>
              <a:t> 200 appears twice because the </a:t>
            </a:r>
            <a:r>
              <a:rPr lang="en-US">
                <a:solidFill>
                  <a:schemeClr val="tx1"/>
                </a:solidFill>
                <a:latin typeface="Courier New" panose="02070309020205020404" pitchFamily="49" charset="0"/>
              </a:rPr>
              <a:t>JOB_ID</a:t>
            </a:r>
            <a:r>
              <a:rPr lang="en-US">
                <a:solidFill>
                  <a:schemeClr val="tx1"/>
                </a:solidFill>
              </a:rPr>
              <a:t> is different in each row. </a:t>
            </a:r>
          </a:p>
          <a:p>
            <a:pPr lvl="1"/>
            <a:r>
              <a:rPr lang="en-US">
                <a:solidFill>
                  <a:schemeClr val="tx1"/>
                </a:solidFill>
              </a:rPr>
              <a:t>Consider the following example:</a:t>
            </a:r>
          </a:p>
          <a:p>
            <a:pPr lvl="1">
              <a:spcBef>
                <a:spcPct val="0"/>
              </a:spcBef>
            </a:pPr>
            <a:r>
              <a:rPr lang="en-US" sz="1100" b="1">
                <a:solidFill>
                  <a:schemeClr val="tx1"/>
                </a:solidFill>
                <a:latin typeface="Courier New" panose="02070309020205020404" pitchFamily="49" charset="0"/>
              </a:rPr>
              <a:t>  </a:t>
            </a:r>
            <a:r>
              <a:rPr lang="en-US" sz="1100">
                <a:solidFill>
                  <a:schemeClr val="tx1"/>
                </a:solidFill>
                <a:latin typeface="Courier New" panose="02070309020205020404" pitchFamily="49" charset="0"/>
              </a:rPr>
              <a:t>SELECT  employee_id, job_id, department_id</a:t>
            </a:r>
          </a:p>
          <a:p>
            <a:pPr lvl="1">
              <a:spcBef>
                <a:spcPct val="0"/>
              </a:spcBef>
            </a:pPr>
            <a:r>
              <a:rPr lang="en-US" sz="1100">
                <a:solidFill>
                  <a:schemeClr val="tx1"/>
                </a:solidFill>
                <a:latin typeface="Courier New" panose="02070309020205020404" pitchFamily="49" charset="0"/>
              </a:rPr>
              <a:t>  FROM    employees</a:t>
            </a:r>
          </a:p>
          <a:p>
            <a:pPr lvl="1">
              <a:spcBef>
                <a:spcPct val="0"/>
              </a:spcBef>
            </a:pPr>
            <a:r>
              <a:rPr lang="en-US" sz="1100">
                <a:solidFill>
                  <a:schemeClr val="tx1"/>
                </a:solidFill>
                <a:latin typeface="Courier New" panose="02070309020205020404" pitchFamily="49" charset="0"/>
              </a:rPr>
              <a:t>  UNION</a:t>
            </a:r>
          </a:p>
          <a:p>
            <a:pPr lvl="1">
              <a:spcBef>
                <a:spcPct val="0"/>
              </a:spcBef>
            </a:pPr>
            <a:r>
              <a:rPr lang="en-US" sz="1100">
                <a:solidFill>
                  <a:schemeClr val="tx1"/>
                </a:solidFill>
                <a:latin typeface="Courier New" panose="02070309020205020404" pitchFamily="49" charset="0"/>
              </a:rPr>
              <a:t>  SELECT  employee_id, job_id, department_id</a:t>
            </a:r>
          </a:p>
          <a:p>
            <a:pPr lvl="1">
              <a:spcBef>
                <a:spcPct val="0"/>
              </a:spcBef>
            </a:pPr>
            <a:r>
              <a:rPr lang="en-US" sz="1100">
                <a:solidFill>
                  <a:schemeClr val="tx1"/>
                </a:solidFill>
                <a:latin typeface="Courier New" panose="02070309020205020404" pitchFamily="49" charset="0"/>
              </a:rPr>
              <a:t>  FROM    job_history;</a:t>
            </a:r>
            <a:endParaRPr lang="en-US"/>
          </a:p>
        </p:txBody>
      </p:sp>
      <p:sp>
        <p:nvSpPr>
          <p:cNvPr id="323595" name="Rectangle 11"/>
          <p:cNvSpPr>
            <a:spLocks noChangeArrowheads="1"/>
          </p:cNvSpPr>
          <p:nvPr/>
        </p:nvSpPr>
        <p:spPr bwMode="auto">
          <a:xfrm>
            <a:off x="762000" y="8382000"/>
            <a:ext cx="3886200" cy="7620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pic>
        <p:nvPicPr>
          <p:cNvPr id="323596" name="Picture 12" descr="C:\project-SQLFund1\images\img08-14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7467600"/>
            <a:ext cx="3863975" cy="731838"/>
          </a:xfrm>
          <a:prstGeom prst="rect">
            <a:avLst/>
          </a:prstGeom>
          <a:noFill/>
          <a:extLst>
            <a:ext uri="{909E8E84-426E-40DD-AFC4-6F175D3DCCD1}">
              <a14:hiddenFill xmlns:a14="http://schemas.microsoft.com/office/drawing/2010/main">
                <a:solidFill>
                  <a:srgbClr val="FFFFFF"/>
                </a:solidFill>
              </a14:hiddenFill>
            </a:ext>
          </a:extLst>
        </p:spPr>
      </p:pic>
      <p:sp>
        <p:nvSpPr>
          <p:cNvPr id="323598" name="Text Box 14"/>
          <p:cNvSpPr txBox="1">
            <a:spLocks noChangeArrowheads="1"/>
          </p:cNvSpPr>
          <p:nvPr/>
        </p:nvSpPr>
        <p:spPr bwMode="auto">
          <a:xfrm>
            <a:off x="838200" y="80010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rtl="0" eaLnBrk="1" fontAlgn="auto" latinLnBrk="0" hangingPunct="1">
              <a:lnSpc>
                <a:spcPct val="100000"/>
              </a:lnSpc>
              <a:spcBef>
                <a:spcPct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a:sym typeface="Arial"/>
              </a:rPr>
              <a:t>…</a:t>
            </a:r>
          </a:p>
        </p:txBody>
      </p:sp>
      <p:sp>
        <p:nvSpPr>
          <p:cNvPr id="323599" name="Text Box 15"/>
          <p:cNvSpPr txBox="1">
            <a:spLocks noChangeArrowheads="1"/>
          </p:cNvSpPr>
          <p:nvPr/>
        </p:nvSpPr>
        <p:spPr bwMode="auto">
          <a:xfrm>
            <a:off x="828675" y="8924925"/>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rtl="0" eaLnBrk="1" fontAlgn="auto" latinLnBrk="0" hangingPunct="1">
              <a:lnSpc>
                <a:spcPct val="100000"/>
              </a:lnSpc>
              <a:spcBef>
                <a:spcPct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a:sym typeface="Arial"/>
              </a:rPr>
              <a:t>…</a:t>
            </a:r>
          </a:p>
        </p:txBody>
      </p:sp>
    </p:spTree>
    <p:extLst>
      <p:ext uri="{BB962C8B-B14F-4D97-AF65-F5344CB8AC3E}">
        <p14:creationId xmlns:p14="http://schemas.microsoft.com/office/powerpoint/2010/main" val="60178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477838" y="9310688"/>
            <a:ext cx="6359525" cy="236537"/>
          </a:xfrm>
          <a:prstGeom prst="rect">
            <a:avLst/>
          </a:prstGeom>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Oracle Database 11</a:t>
            </a:r>
            <a:r>
              <a:rPr kumimoji="0" lang="en-US" sz="1400" b="0" i="1" u="none" strike="noStrike" kern="0" cap="none" spc="0" normalizeH="0" baseline="0" noProof="0">
                <a:ln>
                  <a:noFill/>
                </a:ln>
                <a:solidFill>
                  <a:srgbClr val="000000"/>
                </a:solidFill>
                <a:effectLst/>
                <a:uLnTx/>
                <a:uFillTx/>
                <a:latin typeface="Arial"/>
                <a:cs typeface="Arial"/>
                <a:sym typeface="Arial"/>
              </a:rPr>
              <a:t>g</a:t>
            </a:r>
            <a:r>
              <a:rPr kumimoji="0" lang="en-US" sz="1400" b="0" i="0" u="none" strike="noStrike" kern="0" cap="none" spc="0" normalizeH="0" baseline="0" noProof="0">
                <a:ln>
                  <a:noFill/>
                </a:ln>
                <a:solidFill>
                  <a:srgbClr val="000000"/>
                </a:solidFill>
                <a:effectLst/>
                <a:uLnTx/>
                <a:uFillTx/>
                <a:latin typeface="Arial"/>
                <a:cs typeface="Arial"/>
                <a:sym typeface="Arial"/>
              </a:rPr>
              <a:t>: SQL Fundamentals I   6 - </a:t>
            </a:r>
            <a:fld id="{B476239C-31D3-462F-A689-462FE180BE0A}"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11300" name="Rectangle 4"/>
          <p:cNvSpPr>
            <a:spLocks noGrp="1" noRot="1" noChangeAspect="1" noChangeArrowheads="1" noTextEdit="1"/>
          </p:cNvSpPr>
          <p:nvPr>
            <p:ph type="sldImg"/>
          </p:nvPr>
        </p:nvSpPr>
        <p:spPr>
          <a:xfrm>
            <a:off x="381000" y="685800"/>
            <a:ext cx="6096000" cy="3429000"/>
          </a:xfrm>
          <a:ln/>
        </p:spPr>
      </p:sp>
      <p:sp>
        <p:nvSpPr>
          <p:cNvPr id="311301" name="Rectangle 5"/>
          <p:cNvSpPr>
            <a:spLocks noGrp="1" noChangeArrowheads="1"/>
          </p:cNvSpPr>
          <p:nvPr>
            <p:ph type="body" idx="1"/>
          </p:nvPr>
        </p:nvSpPr>
        <p:spPr>
          <a:xfrm>
            <a:off x="477838" y="5400675"/>
            <a:ext cx="6359525" cy="3663950"/>
          </a:xfrm>
        </p:spPr>
        <p:txBody>
          <a:bodyPr/>
          <a:lstStyle/>
          <a:p>
            <a:r>
              <a:rPr lang="en-US"/>
              <a:t>Obtaining Data from Multiple Tables</a:t>
            </a:r>
          </a:p>
          <a:p>
            <a:pPr lvl="1"/>
            <a:r>
              <a:rPr lang="en-US"/>
              <a:t>Sometimes you need to use </a:t>
            </a:r>
            <a:r>
              <a:rPr lang="en-US">
                <a:solidFill>
                  <a:schemeClr val="tx1"/>
                </a:solidFill>
              </a:rPr>
              <a:t>data from more than one table</a:t>
            </a:r>
            <a:r>
              <a:rPr lang="en-US"/>
              <a:t>. In the example in the slide, the report displays data from two separate tables:</a:t>
            </a:r>
          </a:p>
          <a:p>
            <a:pPr lvl="2"/>
            <a:r>
              <a:rPr lang="en-US"/>
              <a:t>Employee IDs exist in the </a:t>
            </a:r>
            <a:r>
              <a:rPr lang="en-US">
                <a:latin typeface="Courier New" panose="02070309020205020404" pitchFamily="49" charset="0"/>
              </a:rPr>
              <a:t>EMPLOYEES</a:t>
            </a:r>
            <a:r>
              <a:rPr lang="en-US"/>
              <a:t> table.</a:t>
            </a:r>
          </a:p>
          <a:p>
            <a:pPr lvl="2"/>
            <a:r>
              <a:rPr lang="en-US"/>
              <a:t>Department IDs exist in both the </a:t>
            </a:r>
            <a:r>
              <a:rPr lang="en-US">
                <a:latin typeface="Courier New" panose="02070309020205020404" pitchFamily="49" charset="0"/>
              </a:rPr>
              <a:t>EMPLOYEES</a:t>
            </a:r>
            <a:r>
              <a:rPr lang="en-US"/>
              <a:t> and </a:t>
            </a:r>
            <a:r>
              <a:rPr lang="en-US">
                <a:latin typeface="Courier New" panose="02070309020205020404" pitchFamily="49" charset="0"/>
              </a:rPr>
              <a:t>DEPARTMENTS</a:t>
            </a:r>
            <a:r>
              <a:rPr lang="en-US"/>
              <a:t> tables.</a:t>
            </a:r>
          </a:p>
          <a:p>
            <a:pPr lvl="2"/>
            <a:r>
              <a:rPr lang="en-US"/>
              <a:t>Department names exist in the </a:t>
            </a:r>
            <a:r>
              <a:rPr lang="en-US">
                <a:latin typeface="Courier New" panose="02070309020205020404" pitchFamily="49" charset="0"/>
              </a:rPr>
              <a:t>DEPARTMENTS</a:t>
            </a:r>
            <a:r>
              <a:rPr lang="en-US"/>
              <a:t> table.</a:t>
            </a:r>
          </a:p>
          <a:p>
            <a:pPr lvl="1"/>
            <a:r>
              <a:rPr lang="en-US"/>
              <a:t>To produce the report, you need to link the </a:t>
            </a:r>
            <a:r>
              <a:rPr lang="en-US">
                <a:latin typeface="Courier New" panose="02070309020205020404" pitchFamily="49" charset="0"/>
              </a:rPr>
              <a:t>EMPLOYEES</a:t>
            </a:r>
            <a:r>
              <a:rPr lang="en-US"/>
              <a:t> and </a:t>
            </a:r>
            <a:r>
              <a:rPr lang="en-US">
                <a:latin typeface="Courier New" panose="02070309020205020404" pitchFamily="49" charset="0"/>
              </a:rPr>
              <a:t>DEPARTMENTS</a:t>
            </a:r>
            <a:r>
              <a:rPr lang="en-US"/>
              <a:t> tables, and access data from both of them.</a:t>
            </a:r>
          </a:p>
        </p:txBody>
      </p:sp>
    </p:spTree>
    <p:extLst>
      <p:ext uri="{BB962C8B-B14F-4D97-AF65-F5344CB8AC3E}">
        <p14:creationId xmlns:p14="http://schemas.microsoft.com/office/powerpoint/2010/main" val="3084301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477838" y="9310688"/>
            <a:ext cx="6359525" cy="236537"/>
          </a:xfrm>
          <a:prstGeom prst="rect">
            <a:avLst/>
          </a:prstGeom>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Oracle Database 11</a:t>
            </a:r>
            <a:r>
              <a:rPr kumimoji="0" lang="en-US" sz="1400" b="0" i="1" u="none" strike="noStrike" kern="0" cap="none" spc="0" normalizeH="0" baseline="0" noProof="0">
                <a:ln>
                  <a:noFill/>
                </a:ln>
                <a:solidFill>
                  <a:srgbClr val="000000"/>
                </a:solidFill>
                <a:effectLst/>
                <a:uLnTx/>
                <a:uFillTx/>
                <a:latin typeface="Arial"/>
                <a:cs typeface="Arial"/>
                <a:sym typeface="Arial"/>
              </a:rPr>
              <a:t>g</a:t>
            </a:r>
            <a:r>
              <a:rPr kumimoji="0" lang="en-US" sz="1400" b="0" i="0" u="none" strike="noStrike" kern="0" cap="none" spc="0" normalizeH="0" baseline="0" noProof="0">
                <a:ln>
                  <a:noFill/>
                </a:ln>
                <a:solidFill>
                  <a:srgbClr val="000000"/>
                </a:solidFill>
                <a:effectLst/>
                <a:uLnTx/>
                <a:uFillTx/>
                <a:latin typeface="Arial"/>
                <a:cs typeface="Arial"/>
                <a:sym typeface="Arial"/>
              </a:rPr>
              <a:t>: SQL Fundamentals I   6 - </a:t>
            </a:r>
            <a:fld id="{A846765A-EBF8-4986-9744-0C816F0BC5D6}"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23586" name="Rectangle 2"/>
          <p:cNvSpPr>
            <a:spLocks noGrp="1" noRot="1" noChangeAspect="1" noChangeArrowheads="1" noTextEdit="1"/>
          </p:cNvSpPr>
          <p:nvPr>
            <p:ph type="sldImg"/>
          </p:nvPr>
        </p:nvSpPr>
        <p:spPr>
          <a:xfrm>
            <a:off x="381000" y="685800"/>
            <a:ext cx="6096000" cy="3429000"/>
          </a:xfrm>
          <a:ln/>
        </p:spPr>
      </p:sp>
      <p:sp>
        <p:nvSpPr>
          <p:cNvPr id="323587" name="Rectangle 3"/>
          <p:cNvSpPr>
            <a:spLocks noGrp="1" noChangeArrowheads="1"/>
          </p:cNvSpPr>
          <p:nvPr>
            <p:ph type="body" idx="1"/>
          </p:nvPr>
        </p:nvSpPr>
        <p:spPr>
          <a:xfrm>
            <a:off x="477838" y="5400675"/>
            <a:ext cx="6359525" cy="3663950"/>
          </a:xfrm>
        </p:spPr>
        <p:txBody>
          <a:bodyPr/>
          <a:lstStyle/>
          <a:p>
            <a:r>
              <a:rPr lang="en-US" dirty="0"/>
              <a:t>Joining Column Names</a:t>
            </a:r>
          </a:p>
          <a:p>
            <a:pPr lvl="1"/>
            <a:r>
              <a:rPr lang="en-US" dirty="0">
                <a:solidFill>
                  <a:schemeClr val="tx1"/>
                </a:solidFill>
              </a:rPr>
              <a:t>To determine an employee’s department name, you compare the value in the </a:t>
            </a:r>
            <a:r>
              <a:rPr lang="en-US" dirty="0">
                <a:solidFill>
                  <a:schemeClr val="tx1"/>
                </a:solidFill>
                <a:latin typeface="Courier New" panose="02070309020205020404" pitchFamily="49" charset="0"/>
              </a:rPr>
              <a:t>DEPARTMENT_ID</a:t>
            </a:r>
            <a:r>
              <a:rPr lang="en-US" dirty="0">
                <a:solidFill>
                  <a:schemeClr val="tx1"/>
                </a:solidFill>
              </a:rPr>
              <a:t> column in the </a:t>
            </a:r>
            <a:r>
              <a:rPr lang="en-US" dirty="0">
                <a:solidFill>
                  <a:schemeClr val="tx1"/>
                </a:solidFill>
                <a:latin typeface="Courier New" panose="02070309020205020404" pitchFamily="49" charset="0"/>
              </a:rPr>
              <a:t>EMPLOYEES</a:t>
            </a:r>
            <a:r>
              <a:rPr lang="en-US" dirty="0">
                <a:solidFill>
                  <a:schemeClr val="tx1"/>
                </a:solidFill>
              </a:rPr>
              <a:t> table with the </a:t>
            </a:r>
            <a:r>
              <a:rPr lang="en-US" dirty="0">
                <a:solidFill>
                  <a:schemeClr val="tx1"/>
                </a:solidFill>
                <a:latin typeface="Courier New" panose="02070309020205020404" pitchFamily="49" charset="0"/>
              </a:rPr>
              <a:t>DEPARTMENT_ID</a:t>
            </a:r>
            <a:r>
              <a:rPr lang="en-US" dirty="0">
                <a:solidFill>
                  <a:schemeClr val="tx1"/>
                </a:solidFill>
              </a:rPr>
              <a:t> values in the </a:t>
            </a:r>
            <a:r>
              <a:rPr lang="en-US" dirty="0">
                <a:solidFill>
                  <a:schemeClr val="tx1"/>
                </a:solidFill>
                <a:latin typeface="Courier New" panose="02070309020205020404" pitchFamily="49" charset="0"/>
              </a:rPr>
              <a:t>DEPARTMENTS</a:t>
            </a:r>
            <a:r>
              <a:rPr lang="en-US" dirty="0">
                <a:solidFill>
                  <a:schemeClr val="tx1"/>
                </a:solidFill>
              </a:rPr>
              <a:t> table. The relationship between the </a:t>
            </a:r>
            <a:r>
              <a:rPr lang="en-US" dirty="0">
                <a:solidFill>
                  <a:schemeClr val="tx1"/>
                </a:solidFill>
                <a:latin typeface="Courier New" panose="02070309020205020404" pitchFamily="49" charset="0"/>
              </a:rPr>
              <a:t>EMPLOYEES</a:t>
            </a:r>
            <a:r>
              <a:rPr lang="en-US" dirty="0">
                <a:solidFill>
                  <a:schemeClr val="tx1"/>
                </a:solidFill>
              </a:rPr>
              <a:t> and </a:t>
            </a:r>
            <a:r>
              <a:rPr lang="en-US" dirty="0">
                <a:solidFill>
                  <a:schemeClr val="tx1"/>
                </a:solidFill>
                <a:latin typeface="Courier New" panose="02070309020205020404" pitchFamily="49" charset="0"/>
              </a:rPr>
              <a:t>DEPARTMENTS</a:t>
            </a:r>
            <a:r>
              <a:rPr lang="en-US" dirty="0">
                <a:solidFill>
                  <a:schemeClr val="tx1"/>
                </a:solidFill>
              </a:rPr>
              <a:t> tables is an </a:t>
            </a:r>
            <a:r>
              <a:rPr lang="en-US" i="1" dirty="0">
                <a:solidFill>
                  <a:schemeClr val="tx1"/>
                </a:solidFill>
              </a:rPr>
              <a:t>equijoin</a:t>
            </a:r>
            <a:r>
              <a:rPr lang="en-US" dirty="0"/>
              <a:t>;</a:t>
            </a:r>
            <a:r>
              <a:rPr lang="en-US" i="1" dirty="0">
                <a:solidFill>
                  <a:schemeClr val="tx1"/>
                </a:solidFill>
              </a:rPr>
              <a:t> </a:t>
            </a:r>
            <a:r>
              <a:rPr lang="en-US" dirty="0">
                <a:solidFill>
                  <a:schemeClr val="tx1"/>
                </a:solidFill>
              </a:rPr>
              <a:t>that is, values in the </a:t>
            </a:r>
            <a:r>
              <a:rPr lang="en-US" dirty="0">
                <a:solidFill>
                  <a:schemeClr val="tx1"/>
                </a:solidFill>
                <a:latin typeface="Courier New" panose="02070309020205020404" pitchFamily="49" charset="0"/>
              </a:rPr>
              <a:t>DEPARTMENT_ID</a:t>
            </a:r>
            <a:r>
              <a:rPr lang="en-US" dirty="0">
                <a:solidFill>
                  <a:schemeClr val="tx1"/>
                </a:solidFill>
              </a:rPr>
              <a:t> column in both the tables must be equal. Frequently, this type of join involves primary and foreign key complements.</a:t>
            </a:r>
          </a:p>
          <a:p>
            <a:pPr lvl="1"/>
            <a:r>
              <a:rPr lang="en-US" b="1" dirty="0">
                <a:solidFill>
                  <a:schemeClr val="tx1"/>
                </a:solidFill>
              </a:rPr>
              <a:t>Note:</a:t>
            </a:r>
            <a:r>
              <a:rPr lang="en-US" dirty="0">
                <a:solidFill>
                  <a:schemeClr val="tx1"/>
                </a:solidFill>
              </a:rPr>
              <a:t> Equijoins are also called </a:t>
            </a:r>
            <a:r>
              <a:rPr lang="en-US" i="1" dirty="0">
                <a:solidFill>
                  <a:schemeClr val="tx1"/>
                </a:solidFill>
              </a:rPr>
              <a:t>simple joins</a:t>
            </a:r>
            <a:r>
              <a:rPr lang="en-US" dirty="0">
                <a:solidFill>
                  <a:schemeClr val="tx1"/>
                </a:solidFill>
              </a:rPr>
              <a:t> or </a:t>
            </a:r>
            <a:r>
              <a:rPr lang="en-US" i="1" dirty="0">
                <a:solidFill>
                  <a:schemeClr val="tx1"/>
                </a:solidFill>
              </a:rPr>
              <a:t>inner joins</a:t>
            </a:r>
            <a:r>
              <a:rPr lang="en-US" dirty="0">
                <a:solidFill>
                  <a:schemeClr val="tx1"/>
                </a:solidFill>
              </a:rPr>
              <a:t>.</a:t>
            </a:r>
          </a:p>
        </p:txBody>
      </p:sp>
    </p:spTree>
    <p:extLst>
      <p:ext uri="{BB962C8B-B14F-4D97-AF65-F5344CB8AC3E}">
        <p14:creationId xmlns:p14="http://schemas.microsoft.com/office/powerpoint/2010/main" val="488572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477838" y="9310688"/>
            <a:ext cx="6359525" cy="236537"/>
          </a:xfrm>
          <a:prstGeom prst="rect">
            <a:avLst/>
          </a:prstGeom>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Oracle Database 11</a:t>
            </a:r>
            <a:r>
              <a:rPr kumimoji="0" lang="en-US" sz="1400" b="0" i="1" u="none" strike="noStrike" kern="0" cap="none" spc="0" normalizeH="0" baseline="0" noProof="0">
                <a:ln>
                  <a:noFill/>
                </a:ln>
                <a:solidFill>
                  <a:srgbClr val="000000"/>
                </a:solidFill>
                <a:effectLst/>
                <a:uLnTx/>
                <a:uFillTx/>
                <a:latin typeface="Arial"/>
                <a:cs typeface="Arial"/>
                <a:sym typeface="Arial"/>
              </a:rPr>
              <a:t>g</a:t>
            </a:r>
            <a:r>
              <a:rPr kumimoji="0" lang="en-US" sz="1400" b="0" i="0" u="none" strike="noStrike" kern="0" cap="none" spc="0" normalizeH="0" baseline="0" noProof="0">
                <a:ln>
                  <a:noFill/>
                </a:ln>
                <a:solidFill>
                  <a:srgbClr val="000000"/>
                </a:solidFill>
                <a:effectLst/>
                <a:uLnTx/>
                <a:uFillTx/>
                <a:latin typeface="Arial"/>
                <a:cs typeface="Arial"/>
                <a:sym typeface="Arial"/>
              </a:rPr>
              <a:t>: SQL Fundamentals I   6 - </a:t>
            </a:r>
            <a:fld id="{4D193CF4-02A2-4CEF-BFD4-F8F56076DD69}"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33826" name="Rectangle 2"/>
          <p:cNvSpPr>
            <a:spLocks noGrp="1" noRot="1" noChangeAspect="1" noChangeArrowheads="1" noTextEdit="1"/>
          </p:cNvSpPr>
          <p:nvPr>
            <p:ph type="sldImg"/>
          </p:nvPr>
        </p:nvSpPr>
        <p:spPr>
          <a:xfrm>
            <a:off x="381000" y="685800"/>
            <a:ext cx="6096000" cy="3429000"/>
          </a:xfrm>
          <a:ln/>
        </p:spPr>
      </p:sp>
      <p:sp>
        <p:nvSpPr>
          <p:cNvPr id="333827" name="Rectangle 3"/>
          <p:cNvSpPr>
            <a:spLocks noGrp="1" noChangeArrowheads="1"/>
          </p:cNvSpPr>
          <p:nvPr>
            <p:ph type="body" idx="1"/>
          </p:nvPr>
        </p:nvSpPr>
        <p:spPr>
          <a:xfrm>
            <a:off x="477838" y="5400675"/>
            <a:ext cx="6359525" cy="3663950"/>
          </a:xfrm>
        </p:spPr>
        <p:txBody>
          <a:bodyPr/>
          <a:lstStyle/>
          <a:p>
            <a:r>
              <a:rPr lang="en-US"/>
              <a:t>Retrieving Records with the </a:t>
            </a:r>
            <a:r>
              <a:rPr lang="en-US">
                <a:latin typeface="Courier New" panose="02070309020205020404" pitchFamily="49" charset="0"/>
              </a:rPr>
              <a:t>ON</a:t>
            </a:r>
            <a:r>
              <a:rPr lang="en-US"/>
              <a:t> Clause</a:t>
            </a:r>
          </a:p>
          <a:p>
            <a:pPr lvl="1"/>
            <a:r>
              <a:rPr lang="en-US"/>
              <a:t>In this example, the </a:t>
            </a:r>
            <a:r>
              <a:rPr lang="en-US">
                <a:latin typeface="Courier New" panose="02070309020205020404" pitchFamily="49" charset="0"/>
              </a:rPr>
              <a:t>DEPARTMENT_ID</a:t>
            </a:r>
            <a:r>
              <a:rPr lang="en-US"/>
              <a:t> columns in the </a:t>
            </a:r>
            <a:r>
              <a:rPr lang="en-US">
                <a:latin typeface="Courier New" panose="02070309020205020404" pitchFamily="49" charset="0"/>
              </a:rPr>
              <a:t>EMPLOYEES</a:t>
            </a:r>
            <a:r>
              <a:rPr lang="en-US"/>
              <a:t> and </a:t>
            </a:r>
            <a:r>
              <a:rPr lang="en-US">
                <a:latin typeface="Courier New" panose="02070309020205020404" pitchFamily="49" charset="0"/>
              </a:rPr>
              <a:t>DEPARTMENTS</a:t>
            </a:r>
            <a:r>
              <a:rPr lang="en-US"/>
              <a:t> table are joined using the </a:t>
            </a:r>
            <a:r>
              <a:rPr lang="en-US">
                <a:latin typeface="Courier New" panose="02070309020205020404" pitchFamily="49" charset="0"/>
              </a:rPr>
              <a:t>ON</a:t>
            </a:r>
            <a:r>
              <a:rPr lang="en-US"/>
              <a:t> clause. Wherever a department ID in the </a:t>
            </a:r>
            <a:r>
              <a:rPr lang="en-US">
                <a:latin typeface="Courier New" panose="02070309020205020404" pitchFamily="49" charset="0"/>
              </a:rPr>
              <a:t>EMPLOYEES</a:t>
            </a:r>
            <a:r>
              <a:rPr lang="en-US"/>
              <a:t> table equals a department ID in the </a:t>
            </a:r>
            <a:r>
              <a:rPr lang="en-US">
                <a:latin typeface="Courier New" panose="02070309020205020404" pitchFamily="49" charset="0"/>
              </a:rPr>
              <a:t>DEPARTMENTS</a:t>
            </a:r>
            <a:r>
              <a:rPr lang="en-US"/>
              <a:t> table, the row is returned. The table alias is necessary to qualify the matching </a:t>
            </a:r>
            <a:r>
              <a:rPr lang="en-US">
                <a:latin typeface="Courier New" panose="02070309020205020404" pitchFamily="49" charset="0"/>
              </a:rPr>
              <a:t>column_names</a:t>
            </a:r>
            <a:r>
              <a:rPr lang="en-US"/>
              <a:t>.</a:t>
            </a:r>
          </a:p>
          <a:p>
            <a:pPr lvl="1"/>
            <a:r>
              <a:rPr lang="en-US"/>
              <a:t>You can also use the ON clause to join columns that have different names. The parenthesis around the joined columns as in the slide example, </a:t>
            </a:r>
            <a:r>
              <a:rPr lang="en-US">
                <a:latin typeface="Courier New" panose="02070309020205020404" pitchFamily="49" charset="0"/>
              </a:rPr>
              <a:t>(e.department_id = d.department_id)</a:t>
            </a:r>
            <a:r>
              <a:rPr lang="en-US"/>
              <a:t> is optional. So, even </a:t>
            </a:r>
            <a:r>
              <a:rPr lang="en-US">
                <a:latin typeface="Courier New" panose="02070309020205020404" pitchFamily="49" charset="0"/>
              </a:rPr>
              <a:t>ON</a:t>
            </a:r>
            <a:r>
              <a:rPr lang="en-US"/>
              <a:t> </a:t>
            </a:r>
            <a:r>
              <a:rPr lang="en-US">
                <a:latin typeface="Courier New" panose="02070309020205020404" pitchFamily="49" charset="0"/>
              </a:rPr>
              <a:t>e.department_id = d.department_id</a:t>
            </a:r>
            <a:r>
              <a:rPr lang="en-US"/>
              <a:t> will work.</a:t>
            </a:r>
          </a:p>
          <a:p>
            <a:pPr lvl="1"/>
            <a:r>
              <a:rPr lang="en-US" b="1"/>
              <a:t>Note:</a:t>
            </a:r>
            <a:r>
              <a:rPr lang="en-US"/>
              <a:t> SQL Developer suffixes a ‘_1’ to differentiate between the two </a:t>
            </a:r>
            <a:r>
              <a:rPr lang="en-US">
                <a:latin typeface="Courier New" panose="02070309020205020404" pitchFamily="49" charset="0"/>
              </a:rPr>
              <a:t>department_ids</a:t>
            </a:r>
            <a:r>
              <a:rPr lang="en-US"/>
              <a:t>. </a:t>
            </a:r>
          </a:p>
        </p:txBody>
      </p:sp>
    </p:spTree>
    <p:extLst>
      <p:ext uri="{BB962C8B-B14F-4D97-AF65-F5344CB8AC3E}">
        <p14:creationId xmlns:p14="http://schemas.microsoft.com/office/powerpoint/2010/main" val="1153963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477838" y="9310688"/>
            <a:ext cx="6359525" cy="236537"/>
          </a:xfrm>
          <a:prstGeom prst="rect">
            <a:avLst/>
          </a:prstGeom>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Oracle Database 11</a:t>
            </a:r>
            <a:r>
              <a:rPr kumimoji="0" lang="en-US" sz="1400" b="0" i="1" u="none" strike="noStrike" kern="0" cap="none" spc="0" normalizeH="0" baseline="0" noProof="0">
                <a:ln>
                  <a:noFill/>
                </a:ln>
                <a:solidFill>
                  <a:srgbClr val="000000"/>
                </a:solidFill>
                <a:effectLst/>
                <a:uLnTx/>
                <a:uFillTx/>
                <a:latin typeface="Arial"/>
                <a:cs typeface="Arial"/>
                <a:sym typeface="Arial"/>
              </a:rPr>
              <a:t>g</a:t>
            </a:r>
            <a:r>
              <a:rPr kumimoji="0" lang="en-US" sz="1400" b="0" i="0" u="none" strike="noStrike" kern="0" cap="none" spc="0" normalizeH="0" baseline="0" noProof="0">
                <a:ln>
                  <a:noFill/>
                </a:ln>
                <a:solidFill>
                  <a:srgbClr val="000000"/>
                </a:solidFill>
                <a:effectLst/>
                <a:uLnTx/>
                <a:uFillTx/>
                <a:latin typeface="Arial"/>
                <a:cs typeface="Arial"/>
                <a:sym typeface="Arial"/>
              </a:rPr>
              <a:t>: SQL Fundamentals I   6 - </a:t>
            </a:r>
            <a:fld id="{061D9742-B767-4E64-ACAA-0A82FBA33803}"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50210" name="Rectangle 2"/>
          <p:cNvSpPr>
            <a:spLocks noGrp="1" noRot="1" noChangeAspect="1" noChangeArrowheads="1" noTextEdit="1"/>
          </p:cNvSpPr>
          <p:nvPr>
            <p:ph type="sldImg"/>
          </p:nvPr>
        </p:nvSpPr>
        <p:spPr>
          <a:xfrm>
            <a:off x="381000" y="685800"/>
            <a:ext cx="6096000" cy="3429000"/>
          </a:xfrm>
          <a:ln/>
        </p:spPr>
      </p:sp>
      <p:sp>
        <p:nvSpPr>
          <p:cNvPr id="350211" name="Rectangle 3"/>
          <p:cNvSpPr>
            <a:spLocks noGrp="1" noChangeArrowheads="1"/>
          </p:cNvSpPr>
          <p:nvPr>
            <p:ph type="body" idx="1"/>
          </p:nvPr>
        </p:nvSpPr>
        <p:spPr>
          <a:xfrm>
            <a:off x="477838" y="5400675"/>
            <a:ext cx="6359525" cy="3663950"/>
          </a:xfrm>
        </p:spPr>
        <p:txBody>
          <a:bodyPr/>
          <a:lstStyle/>
          <a:p>
            <a:r>
              <a:rPr lang="en-US">
                <a:latin typeface="Courier New" panose="02070309020205020404" pitchFamily="49" charset="0"/>
              </a:rPr>
              <a:t>INNER</a:t>
            </a:r>
            <a:r>
              <a:rPr lang="en-US"/>
              <a:t> Versus </a:t>
            </a:r>
            <a:r>
              <a:rPr lang="en-US">
                <a:latin typeface="Courier New" panose="02070309020205020404" pitchFamily="49" charset="0"/>
              </a:rPr>
              <a:t>OUTER</a:t>
            </a:r>
            <a:r>
              <a:rPr lang="en-US"/>
              <a:t> Joins</a:t>
            </a:r>
          </a:p>
          <a:p>
            <a:pPr lvl="1"/>
            <a:r>
              <a:rPr lang="en-US"/>
              <a:t>Joining tables with the </a:t>
            </a:r>
            <a:r>
              <a:rPr lang="en-US">
                <a:latin typeface="Courier New" panose="02070309020205020404" pitchFamily="49" charset="0"/>
              </a:rPr>
              <a:t>NATURAL</a:t>
            </a:r>
            <a:r>
              <a:rPr lang="en-US"/>
              <a:t> </a:t>
            </a:r>
            <a:r>
              <a:rPr lang="en-US">
                <a:latin typeface="Courier New" panose="02070309020205020404" pitchFamily="49" charset="0"/>
              </a:rPr>
              <a:t>JOIN</a:t>
            </a:r>
            <a:r>
              <a:rPr lang="en-US"/>
              <a:t>, </a:t>
            </a:r>
            <a:r>
              <a:rPr lang="en-US">
                <a:latin typeface="Courier New" panose="02070309020205020404" pitchFamily="49" charset="0"/>
              </a:rPr>
              <a:t>USING</a:t>
            </a:r>
            <a:r>
              <a:rPr lang="en-US"/>
              <a:t>, or </a:t>
            </a:r>
            <a:r>
              <a:rPr lang="en-US">
                <a:latin typeface="Courier New" panose="02070309020205020404" pitchFamily="49" charset="0"/>
              </a:rPr>
              <a:t>ON</a:t>
            </a:r>
            <a:r>
              <a:rPr lang="en-US"/>
              <a:t> clauses results in an inner join. Any unmatched rows are not displayed in the output. To return the unmatched rows, you can use an outer join. An outer join returns all rows that satisfy the join condition and also returns some or all of those rows from one table for which no rows from the other table satisfy the join condition. </a:t>
            </a:r>
          </a:p>
          <a:p>
            <a:pPr lvl="1"/>
            <a:r>
              <a:rPr lang="en-US"/>
              <a:t>There are three types of outer joins:</a:t>
            </a:r>
          </a:p>
          <a:p>
            <a:pPr lvl="2">
              <a:buSzPct val="70000"/>
              <a:buFont typeface="Courier New" panose="02070309020205020404" pitchFamily="49" charset="0"/>
              <a:buChar char="•"/>
            </a:pPr>
            <a:r>
              <a:rPr lang="en-US">
                <a:latin typeface="Courier New" panose="02070309020205020404" pitchFamily="49" charset="0"/>
              </a:rPr>
              <a:t>LEFT</a:t>
            </a:r>
            <a:r>
              <a:rPr lang="en-US"/>
              <a:t> </a:t>
            </a:r>
            <a:r>
              <a:rPr lang="en-US">
                <a:latin typeface="Courier New" panose="02070309020205020404" pitchFamily="49" charset="0"/>
              </a:rPr>
              <a:t>OUTER</a:t>
            </a:r>
          </a:p>
          <a:p>
            <a:pPr lvl="2">
              <a:buSzPct val="70000"/>
              <a:buFont typeface="Courier New" panose="02070309020205020404" pitchFamily="49" charset="0"/>
              <a:buChar char="•"/>
            </a:pPr>
            <a:r>
              <a:rPr lang="en-US">
                <a:latin typeface="Courier New" panose="02070309020205020404" pitchFamily="49" charset="0"/>
              </a:rPr>
              <a:t>RIGHT</a:t>
            </a:r>
            <a:r>
              <a:rPr lang="en-US"/>
              <a:t> </a:t>
            </a:r>
            <a:r>
              <a:rPr lang="en-US">
                <a:latin typeface="Courier New" panose="02070309020205020404" pitchFamily="49" charset="0"/>
              </a:rPr>
              <a:t>OUTER</a:t>
            </a:r>
          </a:p>
          <a:p>
            <a:pPr lvl="2">
              <a:buSzPct val="70000"/>
              <a:buFont typeface="Courier New" panose="02070309020205020404" pitchFamily="49" charset="0"/>
              <a:buChar char="•"/>
            </a:pPr>
            <a:r>
              <a:rPr lang="en-US">
                <a:latin typeface="Courier New" panose="02070309020205020404" pitchFamily="49" charset="0"/>
              </a:rPr>
              <a:t>FULL</a:t>
            </a:r>
            <a:r>
              <a:rPr lang="en-US"/>
              <a:t> </a:t>
            </a:r>
            <a:r>
              <a:rPr lang="en-US">
                <a:latin typeface="Courier New" panose="02070309020205020404" pitchFamily="49" charset="0"/>
              </a:rPr>
              <a:t>OUTER</a:t>
            </a:r>
            <a:endParaRPr lang="en-US"/>
          </a:p>
        </p:txBody>
      </p:sp>
    </p:spTree>
    <p:extLst>
      <p:ext uri="{BB962C8B-B14F-4D97-AF65-F5344CB8AC3E}">
        <p14:creationId xmlns:p14="http://schemas.microsoft.com/office/powerpoint/2010/main" val="1448429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3873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477838" y="9310688"/>
            <a:ext cx="6359525" cy="236537"/>
          </a:xfrm>
          <a:prstGeom prst="rect">
            <a:avLst/>
          </a:prstGeom>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Oracle Database 11</a:t>
            </a:r>
            <a:r>
              <a:rPr kumimoji="0" lang="en-US" sz="1400" b="0" i="1" u="none" strike="noStrike" kern="0" cap="none" spc="0" normalizeH="0" baseline="0" noProof="0">
                <a:ln>
                  <a:noFill/>
                </a:ln>
                <a:solidFill>
                  <a:srgbClr val="000000"/>
                </a:solidFill>
                <a:effectLst/>
                <a:uLnTx/>
                <a:uFillTx/>
                <a:latin typeface="Arial"/>
                <a:cs typeface="Arial"/>
                <a:sym typeface="Arial"/>
              </a:rPr>
              <a:t>g</a:t>
            </a:r>
            <a:r>
              <a:rPr kumimoji="0" lang="en-US" sz="1400" b="0" i="0" u="none" strike="noStrike" kern="0" cap="none" spc="0" normalizeH="0" baseline="0" noProof="0">
                <a:ln>
                  <a:noFill/>
                </a:ln>
                <a:solidFill>
                  <a:srgbClr val="000000"/>
                </a:solidFill>
                <a:effectLst/>
                <a:uLnTx/>
                <a:uFillTx/>
                <a:latin typeface="Arial"/>
                <a:cs typeface="Arial"/>
                <a:sym typeface="Arial"/>
              </a:rPr>
              <a:t>: SQL Fundamentals I   6 - </a:t>
            </a:r>
            <a:fld id="{F5672683-EB03-4437-8A18-6DED8F0313C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52258" name="Rectangle 2"/>
          <p:cNvSpPr>
            <a:spLocks noGrp="1" noRot="1" noChangeAspect="1" noChangeArrowheads="1" noTextEdit="1"/>
          </p:cNvSpPr>
          <p:nvPr>
            <p:ph type="sldImg"/>
          </p:nvPr>
        </p:nvSpPr>
        <p:spPr>
          <a:xfrm>
            <a:off x="381000" y="685800"/>
            <a:ext cx="6096000" cy="3429000"/>
          </a:xfrm>
          <a:ln/>
        </p:spPr>
      </p:sp>
      <p:sp>
        <p:nvSpPr>
          <p:cNvPr id="352259" name="Rectangle 3"/>
          <p:cNvSpPr>
            <a:spLocks noGrp="1" noChangeArrowheads="1"/>
          </p:cNvSpPr>
          <p:nvPr>
            <p:ph type="body" idx="1"/>
          </p:nvPr>
        </p:nvSpPr>
        <p:spPr>
          <a:xfrm>
            <a:off x="477838" y="5400675"/>
            <a:ext cx="6359525" cy="3663950"/>
          </a:xfrm>
        </p:spPr>
        <p:txBody>
          <a:bodyPr/>
          <a:lstStyle/>
          <a:p>
            <a:r>
              <a:rPr lang="en-US">
                <a:latin typeface="Courier New" panose="02070309020205020404" pitchFamily="49" charset="0"/>
              </a:rPr>
              <a:t>LEFT</a:t>
            </a:r>
            <a:r>
              <a:rPr lang="en-US">
                <a:latin typeface="Times New Roman" panose="02020603050405020304" pitchFamily="18" charset="0"/>
              </a:rPr>
              <a:t> </a:t>
            </a:r>
            <a:r>
              <a:rPr lang="en-US">
                <a:latin typeface="Courier New" panose="02070309020205020404" pitchFamily="49" charset="0"/>
              </a:rPr>
              <a:t>OUTER</a:t>
            </a:r>
            <a:r>
              <a:rPr lang="en-US">
                <a:latin typeface="Times New Roman" panose="02020603050405020304" pitchFamily="18" charset="0"/>
              </a:rPr>
              <a:t> </a:t>
            </a:r>
            <a:r>
              <a:rPr lang="en-US">
                <a:latin typeface="Courier New" panose="02070309020205020404" pitchFamily="49" charset="0"/>
              </a:rPr>
              <a:t>JOIN</a:t>
            </a:r>
            <a:endParaRPr lang="en-US"/>
          </a:p>
          <a:p>
            <a:pPr lvl="1"/>
            <a:r>
              <a:rPr lang="en-US">
                <a:solidFill>
                  <a:schemeClr val="tx1"/>
                </a:solidFill>
              </a:rPr>
              <a:t>This query retrieves all rows in the </a:t>
            </a:r>
            <a:r>
              <a:rPr lang="en-US">
                <a:solidFill>
                  <a:schemeClr val="tx1"/>
                </a:solidFill>
                <a:latin typeface="Courier New" panose="02070309020205020404" pitchFamily="49" charset="0"/>
              </a:rPr>
              <a:t>EMPLOYEES</a:t>
            </a:r>
            <a:r>
              <a:rPr lang="en-US">
                <a:solidFill>
                  <a:schemeClr val="tx1"/>
                </a:solidFill>
              </a:rPr>
              <a:t> table, which is the left table, even if there is no match in the </a:t>
            </a:r>
            <a:r>
              <a:rPr lang="en-US">
                <a:solidFill>
                  <a:schemeClr val="tx1"/>
                </a:solidFill>
                <a:latin typeface="Courier New" panose="02070309020205020404" pitchFamily="49" charset="0"/>
              </a:rPr>
              <a:t>DEPARTMENTS</a:t>
            </a:r>
            <a:r>
              <a:rPr lang="en-US">
                <a:solidFill>
                  <a:schemeClr val="tx1"/>
                </a:solidFill>
              </a:rPr>
              <a:t> table.</a:t>
            </a:r>
            <a:endParaRPr lang="en-US"/>
          </a:p>
        </p:txBody>
      </p:sp>
    </p:spTree>
    <p:extLst>
      <p:ext uri="{BB962C8B-B14F-4D97-AF65-F5344CB8AC3E}">
        <p14:creationId xmlns:p14="http://schemas.microsoft.com/office/powerpoint/2010/main" val="407613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477838" y="9310688"/>
            <a:ext cx="6359525" cy="236537"/>
          </a:xfrm>
          <a:prstGeom prst="rect">
            <a:avLst/>
          </a:prstGeom>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Oracle Database 11</a:t>
            </a:r>
            <a:r>
              <a:rPr kumimoji="0" lang="en-US" sz="1400" b="0" i="1" u="none" strike="noStrike" kern="0" cap="none" spc="0" normalizeH="0" baseline="0" noProof="0">
                <a:ln>
                  <a:noFill/>
                </a:ln>
                <a:solidFill>
                  <a:srgbClr val="000000"/>
                </a:solidFill>
                <a:effectLst/>
                <a:uLnTx/>
                <a:uFillTx/>
                <a:latin typeface="Arial"/>
                <a:cs typeface="Arial"/>
                <a:sym typeface="Arial"/>
              </a:rPr>
              <a:t>g</a:t>
            </a:r>
            <a:r>
              <a:rPr kumimoji="0" lang="en-US" sz="1400" b="0" i="0" u="none" strike="noStrike" kern="0" cap="none" spc="0" normalizeH="0" baseline="0" noProof="0">
                <a:ln>
                  <a:noFill/>
                </a:ln>
                <a:solidFill>
                  <a:srgbClr val="000000"/>
                </a:solidFill>
                <a:effectLst/>
                <a:uLnTx/>
                <a:uFillTx/>
                <a:latin typeface="Arial"/>
                <a:cs typeface="Arial"/>
                <a:sym typeface="Arial"/>
              </a:rPr>
              <a:t>: SQL Fundamentals I   6 - </a:t>
            </a:r>
            <a:fld id="{B84EE8C8-15E6-45EB-B534-91C8CFBCC60A}"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54306" name="Rectangle 2"/>
          <p:cNvSpPr>
            <a:spLocks noGrp="1" noRot="1" noChangeAspect="1" noChangeArrowheads="1" noTextEdit="1"/>
          </p:cNvSpPr>
          <p:nvPr>
            <p:ph type="sldImg"/>
          </p:nvPr>
        </p:nvSpPr>
        <p:spPr>
          <a:xfrm>
            <a:off x="381000" y="685800"/>
            <a:ext cx="6096000" cy="3429000"/>
          </a:xfrm>
          <a:ln/>
        </p:spPr>
      </p:sp>
      <p:sp>
        <p:nvSpPr>
          <p:cNvPr id="354307" name="Rectangle 3"/>
          <p:cNvSpPr>
            <a:spLocks noGrp="1" noChangeArrowheads="1"/>
          </p:cNvSpPr>
          <p:nvPr>
            <p:ph type="body" idx="1"/>
          </p:nvPr>
        </p:nvSpPr>
        <p:spPr>
          <a:xfrm>
            <a:off x="477838" y="5400675"/>
            <a:ext cx="6359525" cy="3663950"/>
          </a:xfrm>
        </p:spPr>
        <p:txBody>
          <a:bodyPr/>
          <a:lstStyle/>
          <a:p>
            <a:r>
              <a:rPr lang="en-US">
                <a:latin typeface="Courier New" panose="02070309020205020404" pitchFamily="49" charset="0"/>
              </a:rPr>
              <a:t>RIGHT</a:t>
            </a:r>
            <a:r>
              <a:rPr lang="en-US">
                <a:latin typeface="Times New Roman" panose="02020603050405020304" pitchFamily="18" charset="0"/>
              </a:rPr>
              <a:t> </a:t>
            </a:r>
            <a:r>
              <a:rPr lang="en-US">
                <a:latin typeface="Courier New" panose="02070309020205020404" pitchFamily="49" charset="0"/>
              </a:rPr>
              <a:t>OUTER</a:t>
            </a:r>
            <a:r>
              <a:rPr lang="en-US">
                <a:latin typeface="Times New Roman" panose="02020603050405020304" pitchFamily="18" charset="0"/>
              </a:rPr>
              <a:t> </a:t>
            </a:r>
            <a:r>
              <a:rPr lang="en-US">
                <a:latin typeface="Courier New" panose="02070309020205020404" pitchFamily="49" charset="0"/>
              </a:rPr>
              <a:t>JOIN</a:t>
            </a:r>
            <a:endParaRPr lang="en-US"/>
          </a:p>
          <a:p>
            <a:pPr lvl="1"/>
            <a:r>
              <a:rPr lang="en-US">
                <a:solidFill>
                  <a:schemeClr val="tx1"/>
                </a:solidFill>
              </a:rPr>
              <a:t>This query retrieves all rows in the </a:t>
            </a:r>
            <a:r>
              <a:rPr lang="en-US">
                <a:solidFill>
                  <a:schemeClr val="tx1"/>
                </a:solidFill>
                <a:latin typeface="Courier New" panose="02070309020205020404" pitchFamily="49" charset="0"/>
              </a:rPr>
              <a:t>DEPARTMENTS</a:t>
            </a:r>
            <a:r>
              <a:rPr lang="en-US">
                <a:solidFill>
                  <a:schemeClr val="tx1"/>
                </a:solidFill>
              </a:rPr>
              <a:t> table, which is the right table, even if there is no match in the </a:t>
            </a:r>
            <a:r>
              <a:rPr lang="en-US">
                <a:solidFill>
                  <a:schemeClr val="tx1"/>
                </a:solidFill>
                <a:latin typeface="Courier New" panose="02070309020205020404" pitchFamily="49" charset="0"/>
              </a:rPr>
              <a:t>EMPLOYEES</a:t>
            </a:r>
            <a:r>
              <a:rPr lang="en-US">
                <a:solidFill>
                  <a:schemeClr val="tx1"/>
                </a:solidFill>
              </a:rPr>
              <a:t> table.</a:t>
            </a:r>
            <a:endParaRPr lang="en-US"/>
          </a:p>
        </p:txBody>
      </p:sp>
    </p:spTree>
    <p:extLst>
      <p:ext uri="{BB962C8B-B14F-4D97-AF65-F5344CB8AC3E}">
        <p14:creationId xmlns:p14="http://schemas.microsoft.com/office/powerpoint/2010/main" val="177413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xfrm>
            <a:off x="477838" y="9310688"/>
            <a:ext cx="6359525" cy="236537"/>
          </a:xfrm>
          <a:prstGeom prst="rect">
            <a:avLst/>
          </a:prstGeom>
          <a:ln/>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Oracle Database 11</a:t>
            </a:r>
            <a:r>
              <a:rPr kumimoji="0" lang="en-US" sz="1400" b="0" i="1" u="none" strike="noStrike" kern="0" cap="none" spc="0" normalizeH="0" baseline="0" noProof="0">
                <a:ln>
                  <a:noFill/>
                </a:ln>
                <a:solidFill>
                  <a:srgbClr val="000000"/>
                </a:solidFill>
                <a:effectLst/>
                <a:uLnTx/>
                <a:uFillTx/>
                <a:latin typeface="Arial"/>
                <a:cs typeface="Arial"/>
                <a:sym typeface="Arial"/>
              </a:rPr>
              <a:t>g</a:t>
            </a:r>
            <a:r>
              <a:rPr kumimoji="0" lang="en-US" sz="1400" b="0" i="0" u="none" strike="noStrike" kern="0" cap="none" spc="0" normalizeH="0" baseline="0" noProof="0">
                <a:ln>
                  <a:noFill/>
                </a:ln>
                <a:solidFill>
                  <a:srgbClr val="000000"/>
                </a:solidFill>
                <a:effectLst/>
                <a:uLnTx/>
                <a:uFillTx/>
                <a:latin typeface="Arial"/>
                <a:cs typeface="Arial"/>
                <a:sym typeface="Arial"/>
              </a:rPr>
              <a:t>: SQL Fundamentals I   6 - </a:t>
            </a:r>
            <a:fld id="{91D2BF97-BF4B-480E-AB07-4AE5CD307521}"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56354" name="Rectangle 2"/>
          <p:cNvSpPr>
            <a:spLocks noGrp="1" noRot="1" noChangeAspect="1" noChangeArrowheads="1" noTextEdit="1"/>
          </p:cNvSpPr>
          <p:nvPr>
            <p:ph type="sldImg"/>
          </p:nvPr>
        </p:nvSpPr>
        <p:spPr>
          <a:xfrm>
            <a:off x="381000" y="685800"/>
            <a:ext cx="6096000" cy="3429000"/>
          </a:xfrm>
          <a:ln/>
        </p:spPr>
      </p:sp>
      <p:sp>
        <p:nvSpPr>
          <p:cNvPr id="356355" name="Rectangle 3"/>
          <p:cNvSpPr>
            <a:spLocks noGrp="1" noChangeArrowheads="1"/>
          </p:cNvSpPr>
          <p:nvPr>
            <p:ph type="body" idx="1"/>
          </p:nvPr>
        </p:nvSpPr>
        <p:spPr>
          <a:xfrm>
            <a:off x="477838" y="5400675"/>
            <a:ext cx="6359525" cy="3663950"/>
          </a:xfrm>
        </p:spPr>
        <p:txBody>
          <a:bodyPr/>
          <a:lstStyle/>
          <a:p>
            <a:r>
              <a:rPr lang="en-US">
                <a:latin typeface="Courier New" panose="02070309020205020404" pitchFamily="49" charset="0"/>
              </a:rPr>
              <a:t>FULL</a:t>
            </a:r>
            <a:r>
              <a:rPr lang="en-US">
                <a:latin typeface="Times New Roman" panose="02020603050405020304" pitchFamily="18" charset="0"/>
              </a:rPr>
              <a:t> </a:t>
            </a:r>
            <a:r>
              <a:rPr lang="en-US">
                <a:latin typeface="Courier New" panose="02070309020205020404" pitchFamily="49" charset="0"/>
              </a:rPr>
              <a:t>OUTER</a:t>
            </a:r>
            <a:r>
              <a:rPr lang="en-US">
                <a:latin typeface="Times New Roman" panose="02020603050405020304" pitchFamily="18" charset="0"/>
              </a:rPr>
              <a:t> </a:t>
            </a:r>
            <a:r>
              <a:rPr lang="en-US">
                <a:latin typeface="Courier New" panose="02070309020205020404" pitchFamily="49" charset="0"/>
              </a:rPr>
              <a:t>JOIN</a:t>
            </a:r>
            <a:endParaRPr lang="en-US"/>
          </a:p>
          <a:p>
            <a:pPr lvl="1"/>
            <a:r>
              <a:rPr lang="en-US">
                <a:solidFill>
                  <a:schemeClr val="tx1"/>
                </a:solidFill>
              </a:rPr>
              <a:t>This query retrieves all rows in the </a:t>
            </a:r>
            <a:r>
              <a:rPr lang="en-US">
                <a:solidFill>
                  <a:schemeClr val="tx1"/>
                </a:solidFill>
                <a:latin typeface="Courier New" panose="02070309020205020404" pitchFamily="49" charset="0"/>
              </a:rPr>
              <a:t>EMPLOYEES</a:t>
            </a:r>
            <a:r>
              <a:rPr lang="en-US">
                <a:solidFill>
                  <a:schemeClr val="tx1"/>
                </a:solidFill>
              </a:rPr>
              <a:t> table, even if there is no match in the </a:t>
            </a:r>
            <a:r>
              <a:rPr lang="en-US">
                <a:solidFill>
                  <a:schemeClr val="tx1"/>
                </a:solidFill>
                <a:latin typeface="Courier New" panose="02070309020205020404" pitchFamily="49" charset="0"/>
              </a:rPr>
              <a:t>DEPARTMENTS</a:t>
            </a:r>
            <a:r>
              <a:rPr lang="en-US">
                <a:solidFill>
                  <a:schemeClr val="tx1"/>
                </a:solidFill>
              </a:rPr>
              <a:t> table. It also retrieves all rows in the </a:t>
            </a:r>
            <a:r>
              <a:rPr lang="en-US">
                <a:solidFill>
                  <a:schemeClr val="tx1"/>
                </a:solidFill>
                <a:latin typeface="Courier New" panose="02070309020205020404" pitchFamily="49" charset="0"/>
              </a:rPr>
              <a:t>DEPARTMENTS</a:t>
            </a:r>
            <a:r>
              <a:rPr lang="en-US">
                <a:solidFill>
                  <a:schemeClr val="tx1"/>
                </a:solidFill>
              </a:rPr>
              <a:t> table, even if there is no match in the </a:t>
            </a:r>
            <a:r>
              <a:rPr lang="en-US">
                <a:solidFill>
                  <a:schemeClr val="tx1"/>
                </a:solidFill>
                <a:latin typeface="Courier New" panose="02070309020205020404" pitchFamily="49" charset="0"/>
              </a:rPr>
              <a:t>EMPLOYEES</a:t>
            </a:r>
            <a:r>
              <a:rPr lang="en-US">
                <a:solidFill>
                  <a:schemeClr val="tx1"/>
                </a:solidFill>
              </a:rPr>
              <a:t> table.</a:t>
            </a:r>
            <a:endParaRPr lang="en-US"/>
          </a:p>
        </p:txBody>
      </p:sp>
    </p:spTree>
    <p:extLst>
      <p:ext uri="{BB962C8B-B14F-4D97-AF65-F5344CB8AC3E}">
        <p14:creationId xmlns:p14="http://schemas.microsoft.com/office/powerpoint/2010/main" val="2339430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499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447800" y="2708033"/>
            <a:ext cx="62356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4" name="Google Shape;14;p3"/>
          <p:cNvSpPr txBox="1">
            <a:spLocks noGrp="1"/>
          </p:cNvSpPr>
          <p:nvPr>
            <p:ph type="subTitle" idx="1"/>
          </p:nvPr>
        </p:nvSpPr>
        <p:spPr>
          <a:xfrm>
            <a:off x="1447800" y="4383635"/>
            <a:ext cx="6235600" cy="511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endParaRPr/>
          </a:p>
        </p:txBody>
      </p:sp>
      <p:sp>
        <p:nvSpPr>
          <p:cNvPr id="15" name="Google Shape;15;p3"/>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4020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8"/>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8"/>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8"/>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4105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0"/>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0952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111067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807467"/>
            <a:ext cx="7521200" cy="14436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609600" y="2661000"/>
            <a:ext cx="7521200" cy="3572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lvl="0" algn="r">
              <a:buNone/>
              <a:defRPr sz="1600">
                <a:solidFill>
                  <a:schemeClr val="lt1"/>
                </a:solidFill>
                <a:latin typeface="Barlow Light"/>
                <a:ea typeface="Barlow Light"/>
                <a:cs typeface="Barlow Light"/>
                <a:sym typeface="Barlow Light"/>
              </a:defRPr>
            </a:lvl1pPr>
            <a:lvl2pPr lvl="1" algn="r">
              <a:buNone/>
              <a:defRPr sz="1600">
                <a:solidFill>
                  <a:schemeClr val="lt1"/>
                </a:solidFill>
                <a:latin typeface="Barlow Light"/>
                <a:ea typeface="Barlow Light"/>
                <a:cs typeface="Barlow Light"/>
                <a:sym typeface="Barlow Light"/>
              </a:defRPr>
            </a:lvl2pPr>
            <a:lvl3pPr lvl="2" algn="r">
              <a:buNone/>
              <a:defRPr sz="1600">
                <a:solidFill>
                  <a:schemeClr val="lt1"/>
                </a:solidFill>
                <a:latin typeface="Barlow Light"/>
                <a:ea typeface="Barlow Light"/>
                <a:cs typeface="Barlow Light"/>
                <a:sym typeface="Barlow Light"/>
              </a:defRPr>
            </a:lvl3pPr>
            <a:lvl4pPr lvl="3" algn="r">
              <a:buNone/>
              <a:defRPr sz="1600">
                <a:solidFill>
                  <a:schemeClr val="lt1"/>
                </a:solidFill>
                <a:latin typeface="Barlow Light"/>
                <a:ea typeface="Barlow Light"/>
                <a:cs typeface="Barlow Light"/>
                <a:sym typeface="Barlow Light"/>
              </a:defRPr>
            </a:lvl4pPr>
            <a:lvl5pPr lvl="4" algn="r">
              <a:buNone/>
              <a:defRPr sz="1600">
                <a:solidFill>
                  <a:schemeClr val="lt1"/>
                </a:solidFill>
                <a:latin typeface="Barlow Light"/>
                <a:ea typeface="Barlow Light"/>
                <a:cs typeface="Barlow Light"/>
                <a:sym typeface="Barlow Light"/>
              </a:defRPr>
            </a:lvl5pPr>
            <a:lvl6pPr lvl="5" algn="r">
              <a:buNone/>
              <a:defRPr sz="1600">
                <a:solidFill>
                  <a:schemeClr val="lt1"/>
                </a:solidFill>
                <a:latin typeface="Barlow Light"/>
                <a:ea typeface="Barlow Light"/>
                <a:cs typeface="Barlow Light"/>
                <a:sym typeface="Barlow Light"/>
              </a:defRPr>
            </a:lvl6pPr>
            <a:lvl7pPr lvl="6" algn="r">
              <a:buNone/>
              <a:defRPr sz="1600">
                <a:solidFill>
                  <a:schemeClr val="lt1"/>
                </a:solidFill>
                <a:latin typeface="Barlow Light"/>
                <a:ea typeface="Barlow Light"/>
                <a:cs typeface="Barlow Light"/>
                <a:sym typeface="Barlow Light"/>
              </a:defRPr>
            </a:lvl7pPr>
            <a:lvl8pPr lvl="7" algn="r">
              <a:buNone/>
              <a:defRPr sz="1600">
                <a:solidFill>
                  <a:schemeClr val="lt1"/>
                </a:solidFill>
                <a:latin typeface="Barlow Light"/>
                <a:ea typeface="Barlow Light"/>
                <a:cs typeface="Barlow Light"/>
                <a:sym typeface="Barlow Light"/>
              </a:defRPr>
            </a:lvl8pPr>
            <a:lvl9pPr lvl="8" algn="r">
              <a:buNone/>
              <a:defRPr sz="1600">
                <a:solidFill>
                  <a:schemeClr val="lt1"/>
                </a:solidFill>
                <a:latin typeface="Barlow Light"/>
                <a:ea typeface="Barlow Light"/>
                <a:cs typeface="Barlow Light"/>
                <a:sym typeface="Barlow Ligh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3502090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 Id="rId4" Type="http://schemas.openxmlformats.org/officeDocument/2006/relationships/image" Target="../media/image21.tmp"/></Relationships>
</file>

<file path=ppt/slides/_rels/slide1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26.tmp"/><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5.tmp"/><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image" Target="../media/image28.tmp"/><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image" Target="../media/image27.tmp"/></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518747" y="2490825"/>
            <a:ext cx="6616800" cy="1888400"/>
          </a:xfrm>
          <a:prstGeom prst="rect">
            <a:avLst/>
          </a:prstGeom>
        </p:spPr>
        <p:txBody>
          <a:bodyPr spcFirstLastPara="1" wrap="square" lIns="0" tIns="0" rIns="0" bIns="0" anchor="ctr" anchorCtr="0">
            <a:noAutofit/>
          </a:bodyPr>
          <a:lstStyle/>
          <a:p>
            <a:r>
              <a:rPr lang="en-US" sz="5867" dirty="0"/>
              <a:t>Work on Multiple Table</a:t>
            </a:r>
            <a:endParaRPr sz="5867" dirty="0"/>
          </a:p>
        </p:txBody>
      </p:sp>
      <p:sp>
        <p:nvSpPr>
          <p:cNvPr id="341" name="Google Shape;406;p15"/>
          <p:cNvSpPr txBox="1">
            <a:spLocks/>
          </p:cNvSpPr>
          <p:nvPr/>
        </p:nvSpPr>
        <p:spPr>
          <a:xfrm>
            <a:off x="1513056" y="4226189"/>
            <a:ext cx="6235600" cy="5116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67" dirty="0">
                <a:latin typeface="Barlow Light" panose="00000400000000000000" pitchFamily="2" charset="0"/>
              </a:rPr>
              <a:t>Join and Set Operation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1772-AEE9-4188-A302-C80C4EE2DF8B}"/>
              </a:ext>
            </a:extLst>
          </p:cNvPr>
          <p:cNvSpPr>
            <a:spLocks noGrp="1"/>
          </p:cNvSpPr>
          <p:nvPr>
            <p:ph type="title"/>
          </p:nvPr>
        </p:nvSpPr>
        <p:spPr/>
        <p:txBody>
          <a:bodyPr/>
          <a:lstStyle/>
          <a:p>
            <a:r>
              <a:rPr lang="en-AU" dirty="0"/>
              <a:t>LEFT OUTER JOIN</a:t>
            </a:r>
          </a:p>
        </p:txBody>
      </p:sp>
      <p:sp>
        <p:nvSpPr>
          <p:cNvPr id="3" name="Slide Number Placeholder 2">
            <a:extLst>
              <a:ext uri="{FF2B5EF4-FFF2-40B4-BE49-F238E27FC236}">
                <a16:creationId xmlns:a16="http://schemas.microsoft.com/office/drawing/2014/main" id="{66DBB372-11D8-417B-B39E-00FD40673017}"/>
              </a:ext>
            </a:extLst>
          </p:cNvPr>
          <p:cNvSpPr>
            <a:spLocks noGrp="1"/>
          </p:cNvSpPr>
          <p:nvPr>
            <p:ph type="sldNum" idx="12"/>
          </p:nvPr>
        </p:nvSpPr>
        <p:spPr/>
        <p:txBody>
          <a:bodyPr/>
          <a:lstStyle/>
          <a:p>
            <a:fld id="{00000000-1234-1234-1234-123412341234}" type="slidenum">
              <a:rPr lang="en" smtClean="0"/>
              <a:pPr/>
              <a:t>10</a:t>
            </a:fld>
            <a:endParaRPr lang="en"/>
          </a:p>
        </p:txBody>
      </p:sp>
      <p:pic>
        <p:nvPicPr>
          <p:cNvPr id="5" name="Picture 4" descr="Graphical user interface, text, application&#10;&#10;Description automatically generated">
            <a:extLst>
              <a:ext uri="{FF2B5EF4-FFF2-40B4-BE49-F238E27FC236}">
                <a16:creationId xmlns:a16="http://schemas.microsoft.com/office/drawing/2014/main" id="{73D4222A-6D10-48AD-8AF2-1276FE611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24" y="1507066"/>
            <a:ext cx="8794133" cy="2777095"/>
          </a:xfrm>
          <a:prstGeom prst="rect">
            <a:avLst/>
          </a:prstGeom>
        </p:spPr>
      </p:pic>
      <p:pic>
        <p:nvPicPr>
          <p:cNvPr id="7" name="Picture 6" descr="Table&#10;&#10;Description automatically generated">
            <a:extLst>
              <a:ext uri="{FF2B5EF4-FFF2-40B4-BE49-F238E27FC236}">
                <a16:creationId xmlns:a16="http://schemas.microsoft.com/office/drawing/2014/main" id="{BB15537F-283C-4E65-B221-C0F285E8B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638" y="4214525"/>
            <a:ext cx="5086782" cy="2272818"/>
          </a:xfrm>
          <a:prstGeom prst="rect">
            <a:avLst/>
          </a:prstGeom>
        </p:spPr>
      </p:pic>
      <p:sp>
        <p:nvSpPr>
          <p:cNvPr id="8" name="TextBox 7">
            <a:extLst>
              <a:ext uri="{FF2B5EF4-FFF2-40B4-BE49-F238E27FC236}">
                <a16:creationId xmlns:a16="http://schemas.microsoft.com/office/drawing/2014/main" id="{10A16C73-0B30-4ECC-9C45-1181C14491A5}"/>
              </a:ext>
            </a:extLst>
          </p:cNvPr>
          <p:cNvSpPr txBox="1"/>
          <p:nvPr/>
        </p:nvSpPr>
        <p:spPr>
          <a:xfrm>
            <a:off x="6274888" y="4169058"/>
            <a:ext cx="5257145" cy="2062103"/>
          </a:xfrm>
          <a:prstGeom prst="rect">
            <a:avLst/>
          </a:prstGeom>
          <a:noFill/>
        </p:spPr>
        <p:txBody>
          <a:bodyPr wrap="none" rtlCol="0">
            <a:spAutoFit/>
          </a:bodyPr>
          <a:lstStyle/>
          <a:p>
            <a:r>
              <a:rPr lang="en-AU" sz="3200" dirty="0"/>
              <a:t>SELECT *</a:t>
            </a:r>
          </a:p>
          <a:p>
            <a:r>
              <a:rPr lang="en-AU" sz="3200" dirty="0"/>
              <a:t>FROM student s </a:t>
            </a:r>
          </a:p>
          <a:p>
            <a:r>
              <a:rPr lang="en-AU" sz="3200" dirty="0"/>
              <a:t>LEFT OUTER JOIN mark m</a:t>
            </a:r>
          </a:p>
          <a:p>
            <a:r>
              <a:rPr lang="en-AU" sz="3200" dirty="0"/>
              <a:t>ON s.ID = m.ID</a:t>
            </a:r>
          </a:p>
        </p:txBody>
      </p:sp>
    </p:spTree>
    <p:extLst>
      <p:ext uri="{BB962C8B-B14F-4D97-AF65-F5344CB8AC3E}">
        <p14:creationId xmlns:p14="http://schemas.microsoft.com/office/powerpoint/2010/main" val="271687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3294" name="Picture 14" descr="C:\project-SQLFund1\images\newimagestobefixedduringvt\img629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4419601"/>
            <a:ext cx="4011613" cy="731839"/>
          </a:xfrm>
          <a:prstGeom prst="rect">
            <a:avLst/>
          </a:prstGeom>
          <a:noFill/>
          <a:extLst>
            <a:ext uri="{909E8E84-426E-40DD-AFC4-6F175D3DCCD1}">
              <a14:hiddenFill xmlns:a14="http://schemas.microsoft.com/office/drawing/2010/main">
                <a:solidFill>
                  <a:srgbClr val="FFFFFF"/>
                </a:solidFill>
              </a14:hiddenFill>
            </a:ext>
          </a:extLst>
        </p:spPr>
      </p:pic>
      <p:sp>
        <p:nvSpPr>
          <p:cNvPr id="353283" name="Rectangle 3"/>
          <p:cNvSpPr>
            <a:spLocks noChangeArrowheads="1"/>
          </p:cNvSpPr>
          <p:nvPr/>
        </p:nvSpPr>
        <p:spPr bwMode="blackGray">
          <a:xfrm>
            <a:off x="2390775" y="1857376"/>
            <a:ext cx="7277100" cy="8540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9" rIns="92075" bIns="46039"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defTabSz="1219170" eaLnBrk="0" hangingPunct="0">
              <a:tabLst>
                <a:tab pos="1600160" algn="l"/>
              </a:tabLst>
            </a:pPr>
            <a:r>
              <a:rPr lang="en-US" sz="1600" kern="0">
                <a:solidFill>
                  <a:srgbClr val="000000"/>
                </a:solidFill>
                <a:latin typeface="Courier New" panose="02070309020205020404" pitchFamily="49" charset="0"/>
                <a:cs typeface="Arial"/>
                <a:sym typeface="Arial"/>
              </a:rPr>
              <a:t>SELECT e.last_name, e.department_id, d.department_name</a:t>
            </a:r>
          </a:p>
          <a:p>
            <a:pPr defTabSz="1219170" eaLnBrk="0" hangingPunct="0">
              <a:tabLst>
                <a:tab pos="1600160" algn="l"/>
              </a:tabLst>
            </a:pPr>
            <a:r>
              <a:rPr lang="en-US" sz="1600" kern="0">
                <a:solidFill>
                  <a:srgbClr val="000000"/>
                </a:solidFill>
                <a:latin typeface="Courier New" panose="02070309020205020404" pitchFamily="49" charset="0"/>
                <a:cs typeface="Arial"/>
                <a:sym typeface="Arial"/>
              </a:rPr>
              <a:t>FROM   employees e RIGHT OUTER JOIN departments d</a:t>
            </a:r>
          </a:p>
          <a:p>
            <a:pPr defTabSz="1219170" eaLnBrk="0" hangingPunct="0">
              <a:tabLst>
                <a:tab pos="1600160" algn="l"/>
              </a:tabLst>
            </a:pPr>
            <a:r>
              <a:rPr lang="en-US" sz="1600" kern="0">
                <a:solidFill>
                  <a:srgbClr val="000000"/>
                </a:solidFill>
                <a:latin typeface="Courier New" panose="02070309020205020404" pitchFamily="49" charset="0"/>
                <a:cs typeface="Arial"/>
                <a:sym typeface="Arial"/>
              </a:rPr>
              <a:t>ON    (e.department_id = d.department_id) ;</a:t>
            </a:r>
          </a:p>
        </p:txBody>
      </p:sp>
      <p:sp>
        <p:nvSpPr>
          <p:cNvPr id="353284" name="Rectangle 4"/>
          <p:cNvSpPr>
            <a:spLocks noGrp="1" noChangeArrowheads="1"/>
          </p:cNvSpPr>
          <p:nvPr>
            <p:ph type="title"/>
          </p:nvPr>
        </p:nvSpPr>
        <p:spPr/>
        <p:txBody>
          <a:bodyPr/>
          <a:lstStyle/>
          <a:p>
            <a:r>
              <a:rPr lang="en-US">
                <a:latin typeface="Courier New" panose="02070309020205020404" pitchFamily="49" charset="0"/>
              </a:rPr>
              <a:t>RIGHT</a:t>
            </a:r>
            <a:r>
              <a:rPr lang="en-US"/>
              <a:t> </a:t>
            </a:r>
            <a:r>
              <a:rPr lang="en-US">
                <a:latin typeface="Courier New" panose="02070309020205020404" pitchFamily="49" charset="0"/>
              </a:rPr>
              <a:t>OUTER</a:t>
            </a:r>
            <a:r>
              <a:rPr lang="en-US"/>
              <a:t> </a:t>
            </a:r>
            <a:r>
              <a:rPr lang="en-US">
                <a:latin typeface="Courier New" panose="02070309020205020404" pitchFamily="49" charset="0"/>
              </a:rPr>
              <a:t>JOIN</a:t>
            </a:r>
          </a:p>
        </p:txBody>
      </p:sp>
      <p:sp>
        <p:nvSpPr>
          <p:cNvPr id="353285" name="Text Box 5"/>
          <p:cNvSpPr txBox="1">
            <a:spLocks noChangeArrowheads="1"/>
          </p:cNvSpPr>
          <p:nvPr/>
        </p:nvSpPr>
        <p:spPr bwMode="gray">
          <a:xfrm>
            <a:off x="4191001" y="3886201"/>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defTabSz="1096406">
              <a:buClr>
                <a:srgbClr val="000000"/>
              </a:buClr>
            </a:pPr>
            <a:r>
              <a:rPr lang="en-US" kern="0">
                <a:solidFill>
                  <a:srgbClr val="3A3F50"/>
                </a:solidFill>
                <a:latin typeface="Arial" panose="020B0604020202020204" pitchFamily="34" charset="0"/>
                <a:cs typeface="Arial"/>
                <a:sym typeface="Arial"/>
              </a:rPr>
              <a:t>…</a:t>
            </a:r>
          </a:p>
        </p:txBody>
      </p:sp>
      <p:sp>
        <p:nvSpPr>
          <p:cNvPr id="353286" name="Rectangle 6"/>
          <p:cNvSpPr>
            <a:spLocks noChangeArrowheads="1"/>
          </p:cNvSpPr>
          <p:nvPr/>
        </p:nvSpPr>
        <p:spPr bwMode="gray">
          <a:xfrm>
            <a:off x="4724400" y="2174876"/>
            <a:ext cx="4149725" cy="2381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sp>
        <p:nvSpPr>
          <p:cNvPr id="353292" name="Rectangle 12"/>
          <p:cNvSpPr>
            <a:spLocks noChangeArrowheads="1"/>
          </p:cNvSpPr>
          <p:nvPr/>
        </p:nvSpPr>
        <p:spPr bwMode="gray">
          <a:xfrm>
            <a:off x="4114800" y="4648200"/>
            <a:ext cx="3962400" cy="5334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pic>
        <p:nvPicPr>
          <p:cNvPr id="353293" name="Picture 13" descr="C:\project-SQLFund1\images\newimagestobefixedduringvt\img629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4326" y="2846389"/>
            <a:ext cx="3943351" cy="116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26292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025E-044A-481A-AE0E-F199337DDCC2}"/>
              </a:ext>
            </a:extLst>
          </p:cNvPr>
          <p:cNvSpPr>
            <a:spLocks noGrp="1"/>
          </p:cNvSpPr>
          <p:nvPr>
            <p:ph type="title"/>
          </p:nvPr>
        </p:nvSpPr>
        <p:spPr/>
        <p:txBody>
          <a:bodyPr/>
          <a:lstStyle/>
          <a:p>
            <a:r>
              <a:rPr lang="en-AU" dirty="0"/>
              <a:t>RIGHT OUTER JOIN</a:t>
            </a:r>
          </a:p>
        </p:txBody>
      </p:sp>
      <p:sp>
        <p:nvSpPr>
          <p:cNvPr id="3" name="Slide Number Placeholder 2">
            <a:extLst>
              <a:ext uri="{FF2B5EF4-FFF2-40B4-BE49-F238E27FC236}">
                <a16:creationId xmlns:a16="http://schemas.microsoft.com/office/drawing/2014/main" id="{BAA2CED6-5A2C-4238-81CE-A37DC2568947}"/>
              </a:ext>
            </a:extLst>
          </p:cNvPr>
          <p:cNvSpPr>
            <a:spLocks noGrp="1"/>
          </p:cNvSpPr>
          <p:nvPr>
            <p:ph type="sldNum" idx="12"/>
          </p:nvPr>
        </p:nvSpPr>
        <p:spPr/>
        <p:txBody>
          <a:bodyPr/>
          <a:lstStyle/>
          <a:p>
            <a:fld id="{00000000-1234-1234-1234-123412341234}" type="slidenum">
              <a:rPr lang="en" smtClean="0"/>
              <a:pPr/>
              <a:t>12</a:t>
            </a:fld>
            <a:endParaRPr lang="en"/>
          </a:p>
        </p:txBody>
      </p:sp>
      <p:pic>
        <p:nvPicPr>
          <p:cNvPr id="5" name="Picture 4" descr="Table&#10;&#10;Description automatically generated">
            <a:extLst>
              <a:ext uri="{FF2B5EF4-FFF2-40B4-BE49-F238E27FC236}">
                <a16:creationId xmlns:a16="http://schemas.microsoft.com/office/drawing/2014/main" id="{4FE11E45-7185-4F17-8ABB-668EDB7F1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987" y="3952015"/>
            <a:ext cx="5598644" cy="2753433"/>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1A18449F-9A40-492F-BA0F-B3112244CEFB}"/>
              </a:ext>
            </a:extLst>
          </p:cNvPr>
          <p:cNvPicPr>
            <a:picLocks noChangeAspect="1"/>
          </p:cNvPicPr>
          <p:nvPr/>
        </p:nvPicPr>
        <p:blipFill rotWithShape="1">
          <a:blip r:embed="rId3">
            <a:extLst>
              <a:ext uri="{28A0092B-C50C-407E-A947-70E740481C1C}">
                <a14:useLocalDpi xmlns:a14="http://schemas.microsoft.com/office/drawing/2010/main" val="0"/>
              </a:ext>
            </a:extLst>
          </a:blip>
          <a:srcRect b="24581"/>
          <a:stretch/>
        </p:blipFill>
        <p:spPr>
          <a:xfrm>
            <a:off x="2737900" y="1529268"/>
            <a:ext cx="8794133" cy="2094466"/>
          </a:xfrm>
          <a:prstGeom prst="rect">
            <a:avLst/>
          </a:prstGeom>
        </p:spPr>
      </p:pic>
      <p:sp>
        <p:nvSpPr>
          <p:cNvPr id="7" name="TextBox 6">
            <a:extLst>
              <a:ext uri="{FF2B5EF4-FFF2-40B4-BE49-F238E27FC236}">
                <a16:creationId xmlns:a16="http://schemas.microsoft.com/office/drawing/2014/main" id="{41AA8F04-4878-4398-B35E-699B706E0DFA}"/>
              </a:ext>
            </a:extLst>
          </p:cNvPr>
          <p:cNvSpPr txBox="1"/>
          <p:nvPr/>
        </p:nvSpPr>
        <p:spPr>
          <a:xfrm>
            <a:off x="109327" y="3429000"/>
            <a:ext cx="5531258" cy="2062103"/>
          </a:xfrm>
          <a:prstGeom prst="rect">
            <a:avLst/>
          </a:prstGeom>
          <a:noFill/>
        </p:spPr>
        <p:txBody>
          <a:bodyPr wrap="none" rtlCol="0">
            <a:spAutoFit/>
          </a:bodyPr>
          <a:lstStyle/>
          <a:p>
            <a:r>
              <a:rPr lang="en-AU" sz="3200" dirty="0"/>
              <a:t>SELECT *</a:t>
            </a:r>
          </a:p>
          <a:p>
            <a:r>
              <a:rPr lang="en-AU" sz="3200" dirty="0"/>
              <a:t>FROM student s </a:t>
            </a:r>
          </a:p>
          <a:p>
            <a:r>
              <a:rPr lang="en-AU" sz="3200" dirty="0"/>
              <a:t>RIGHT OUTER JOIN mark m</a:t>
            </a:r>
          </a:p>
          <a:p>
            <a:r>
              <a:rPr lang="en-AU" sz="3200" dirty="0"/>
              <a:t>ON s.ID = m.ID</a:t>
            </a:r>
          </a:p>
        </p:txBody>
      </p:sp>
    </p:spTree>
    <p:extLst>
      <p:ext uri="{BB962C8B-B14F-4D97-AF65-F5344CB8AC3E}">
        <p14:creationId xmlns:p14="http://schemas.microsoft.com/office/powerpoint/2010/main" val="2002996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46" name="Picture 18" descr="C:\project-SQLFund1\images\newimagestobefixedduringvt\img629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495801"/>
            <a:ext cx="4011613" cy="731839"/>
          </a:xfrm>
          <a:prstGeom prst="rect">
            <a:avLst/>
          </a:prstGeom>
          <a:noFill/>
          <a:extLst>
            <a:ext uri="{909E8E84-426E-40DD-AFC4-6F175D3DCCD1}">
              <a14:hiddenFill xmlns:a14="http://schemas.microsoft.com/office/drawing/2010/main">
                <a:solidFill>
                  <a:srgbClr val="FFFFFF"/>
                </a:solidFill>
              </a14:hiddenFill>
            </a:ext>
          </a:extLst>
        </p:spPr>
      </p:pic>
      <p:sp>
        <p:nvSpPr>
          <p:cNvPr id="355331" name="Rectangle 3"/>
          <p:cNvSpPr>
            <a:spLocks noChangeArrowheads="1"/>
          </p:cNvSpPr>
          <p:nvPr/>
        </p:nvSpPr>
        <p:spPr bwMode="blackGray">
          <a:xfrm>
            <a:off x="2390775" y="1844675"/>
            <a:ext cx="7277100" cy="87788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9" rIns="92075" bIns="46039"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defTabSz="1219170" eaLnBrk="0" hangingPunct="0">
              <a:tabLst>
                <a:tab pos="1600160" algn="l"/>
              </a:tabLst>
            </a:pPr>
            <a:r>
              <a:rPr lang="en-US" sz="1600" kern="0">
                <a:solidFill>
                  <a:srgbClr val="000000"/>
                </a:solidFill>
                <a:latin typeface="Courier New" panose="02070309020205020404" pitchFamily="49" charset="0"/>
                <a:cs typeface="Arial"/>
                <a:sym typeface="Arial"/>
              </a:rPr>
              <a:t>SELECT e.last_name, d.department_id, d.department_name</a:t>
            </a:r>
          </a:p>
          <a:p>
            <a:pPr defTabSz="1219170" eaLnBrk="0" hangingPunct="0">
              <a:tabLst>
                <a:tab pos="1600160" algn="l"/>
              </a:tabLst>
            </a:pPr>
            <a:r>
              <a:rPr lang="en-US" sz="1600" kern="0">
                <a:solidFill>
                  <a:srgbClr val="000000"/>
                </a:solidFill>
                <a:latin typeface="Courier New" panose="02070309020205020404" pitchFamily="49" charset="0"/>
                <a:cs typeface="Arial"/>
                <a:sym typeface="Arial"/>
              </a:rPr>
              <a:t>FROM   employees e FULL OUTER JOIN departments d</a:t>
            </a:r>
          </a:p>
          <a:p>
            <a:pPr defTabSz="1219170" eaLnBrk="0" hangingPunct="0">
              <a:tabLst>
                <a:tab pos="1600160" algn="l"/>
              </a:tabLst>
            </a:pPr>
            <a:r>
              <a:rPr lang="en-US" sz="1600" kern="0">
                <a:solidFill>
                  <a:srgbClr val="000000"/>
                </a:solidFill>
                <a:latin typeface="Courier New" panose="02070309020205020404" pitchFamily="49" charset="0"/>
                <a:cs typeface="Arial"/>
                <a:sym typeface="Arial"/>
              </a:rPr>
              <a:t>ON   (e.department_id = d.department_id) ;</a:t>
            </a:r>
          </a:p>
        </p:txBody>
      </p:sp>
      <p:sp>
        <p:nvSpPr>
          <p:cNvPr id="355332" name="Rectangle 4"/>
          <p:cNvSpPr>
            <a:spLocks noGrp="1" noChangeArrowheads="1"/>
          </p:cNvSpPr>
          <p:nvPr>
            <p:ph type="title"/>
          </p:nvPr>
        </p:nvSpPr>
        <p:spPr/>
        <p:txBody>
          <a:bodyPr/>
          <a:lstStyle/>
          <a:p>
            <a:r>
              <a:rPr lang="en-US" dirty="0">
                <a:latin typeface="Courier New" panose="02070309020205020404" pitchFamily="49" charset="0"/>
              </a:rPr>
              <a:t>FULL</a:t>
            </a:r>
            <a:r>
              <a:rPr lang="en-US" dirty="0"/>
              <a:t> </a:t>
            </a:r>
            <a:r>
              <a:rPr lang="en-US" dirty="0">
                <a:latin typeface="Courier New" panose="02070309020205020404" pitchFamily="49" charset="0"/>
              </a:rPr>
              <a:t>OUTER</a:t>
            </a:r>
            <a:r>
              <a:rPr lang="en-US" dirty="0"/>
              <a:t> </a:t>
            </a:r>
            <a:r>
              <a:rPr lang="en-US" dirty="0">
                <a:latin typeface="Courier New" panose="02070309020205020404" pitchFamily="49" charset="0"/>
              </a:rPr>
              <a:t>JOIN</a:t>
            </a:r>
          </a:p>
        </p:txBody>
      </p:sp>
      <p:sp>
        <p:nvSpPr>
          <p:cNvPr id="355335" name="Text Box 7"/>
          <p:cNvSpPr txBox="1">
            <a:spLocks noChangeArrowheads="1"/>
          </p:cNvSpPr>
          <p:nvPr/>
        </p:nvSpPr>
        <p:spPr bwMode="gray">
          <a:xfrm>
            <a:off x="4038601" y="3962401"/>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defTabSz="1096406">
              <a:buClr>
                <a:srgbClr val="000000"/>
              </a:buClr>
            </a:pPr>
            <a:r>
              <a:rPr lang="en-US" kern="0">
                <a:solidFill>
                  <a:srgbClr val="3A3F50"/>
                </a:solidFill>
                <a:latin typeface="Arial" panose="020B0604020202020204" pitchFamily="34" charset="0"/>
                <a:cs typeface="Arial"/>
                <a:sym typeface="Arial"/>
              </a:rPr>
              <a:t>…</a:t>
            </a:r>
          </a:p>
        </p:txBody>
      </p:sp>
      <p:sp>
        <p:nvSpPr>
          <p:cNvPr id="355336" name="Rectangle 8"/>
          <p:cNvSpPr>
            <a:spLocks noChangeArrowheads="1"/>
          </p:cNvSpPr>
          <p:nvPr/>
        </p:nvSpPr>
        <p:spPr bwMode="gray">
          <a:xfrm>
            <a:off x="4751389" y="2141540"/>
            <a:ext cx="3735387" cy="2508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sp>
        <p:nvSpPr>
          <p:cNvPr id="355343" name="Rectangle 15"/>
          <p:cNvSpPr>
            <a:spLocks noChangeArrowheads="1"/>
          </p:cNvSpPr>
          <p:nvPr/>
        </p:nvSpPr>
        <p:spPr bwMode="gray">
          <a:xfrm>
            <a:off x="3962400" y="4724400"/>
            <a:ext cx="3962400" cy="5334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pic>
        <p:nvPicPr>
          <p:cNvPr id="355345" name="Picture 17" descr="C:\project-SQLFund1\images\newimagestobefixedduringvt\img629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1" y="2971801"/>
            <a:ext cx="3943351" cy="116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0549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C948A-788A-4DAE-9E53-9C1F58EDFF3A}"/>
              </a:ext>
            </a:extLst>
          </p:cNvPr>
          <p:cNvSpPr>
            <a:spLocks noGrp="1"/>
          </p:cNvSpPr>
          <p:nvPr>
            <p:ph type="title"/>
          </p:nvPr>
        </p:nvSpPr>
        <p:spPr/>
        <p:txBody>
          <a:bodyPr/>
          <a:lstStyle/>
          <a:p>
            <a:r>
              <a:rPr lang="en-US" dirty="0">
                <a:latin typeface="Courier New" panose="02070309020205020404" pitchFamily="49" charset="0"/>
              </a:rPr>
              <a:t>FULL</a:t>
            </a:r>
            <a:r>
              <a:rPr lang="en-US" dirty="0"/>
              <a:t> </a:t>
            </a:r>
            <a:r>
              <a:rPr lang="en-US" dirty="0">
                <a:latin typeface="Courier New" panose="02070309020205020404" pitchFamily="49" charset="0"/>
              </a:rPr>
              <a:t>OUTER</a:t>
            </a:r>
            <a:r>
              <a:rPr lang="en-US" dirty="0"/>
              <a:t> </a:t>
            </a:r>
            <a:r>
              <a:rPr lang="en-US" dirty="0">
                <a:latin typeface="Courier New" panose="02070309020205020404" pitchFamily="49" charset="0"/>
              </a:rPr>
              <a:t>JOIN</a:t>
            </a:r>
            <a:endParaRPr lang="en-AU" dirty="0"/>
          </a:p>
        </p:txBody>
      </p:sp>
      <p:sp>
        <p:nvSpPr>
          <p:cNvPr id="3" name="Slide Number Placeholder 2">
            <a:extLst>
              <a:ext uri="{FF2B5EF4-FFF2-40B4-BE49-F238E27FC236}">
                <a16:creationId xmlns:a16="http://schemas.microsoft.com/office/drawing/2014/main" id="{58B2BBBC-63AB-4B19-B496-A06E2EDB48D5}"/>
              </a:ext>
            </a:extLst>
          </p:cNvPr>
          <p:cNvSpPr>
            <a:spLocks noGrp="1"/>
          </p:cNvSpPr>
          <p:nvPr>
            <p:ph type="sldNum" idx="12"/>
          </p:nvPr>
        </p:nvSpPr>
        <p:spPr/>
        <p:txBody>
          <a:bodyPr/>
          <a:lstStyle/>
          <a:p>
            <a:fld id="{00000000-1234-1234-1234-123412341234}" type="slidenum">
              <a:rPr lang="en" smtClean="0"/>
              <a:pPr/>
              <a:t>14</a:t>
            </a:fld>
            <a:endParaRPr lang="en"/>
          </a:p>
        </p:txBody>
      </p:sp>
      <p:pic>
        <p:nvPicPr>
          <p:cNvPr id="6" name="Picture 5" descr="Table&#10;&#10;Description automatically generated">
            <a:extLst>
              <a:ext uri="{FF2B5EF4-FFF2-40B4-BE49-F238E27FC236}">
                <a16:creationId xmlns:a16="http://schemas.microsoft.com/office/drawing/2014/main" id="{27DD7FBC-F834-48E0-8387-DD36C10BC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52" y="3789798"/>
            <a:ext cx="7297448" cy="2777632"/>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B9B985E4-F7E4-4F14-B3C2-0AB5D6DCD108}"/>
              </a:ext>
            </a:extLst>
          </p:cNvPr>
          <p:cNvPicPr>
            <a:picLocks noChangeAspect="1"/>
          </p:cNvPicPr>
          <p:nvPr/>
        </p:nvPicPr>
        <p:blipFill rotWithShape="1">
          <a:blip r:embed="rId3">
            <a:extLst>
              <a:ext uri="{28A0092B-C50C-407E-A947-70E740481C1C}">
                <a14:useLocalDpi xmlns:a14="http://schemas.microsoft.com/office/drawing/2010/main" val="0"/>
              </a:ext>
            </a:extLst>
          </a:blip>
          <a:srcRect b="24581"/>
          <a:stretch/>
        </p:blipFill>
        <p:spPr>
          <a:xfrm>
            <a:off x="128089" y="1787389"/>
            <a:ext cx="7749252" cy="1845611"/>
          </a:xfrm>
          <a:prstGeom prst="rect">
            <a:avLst/>
          </a:prstGeom>
        </p:spPr>
      </p:pic>
      <p:sp>
        <p:nvSpPr>
          <p:cNvPr id="8" name="TextBox 7">
            <a:extLst>
              <a:ext uri="{FF2B5EF4-FFF2-40B4-BE49-F238E27FC236}">
                <a16:creationId xmlns:a16="http://schemas.microsoft.com/office/drawing/2014/main" id="{61BD389C-4E5E-4B26-815A-0D4906788089}"/>
              </a:ext>
            </a:extLst>
          </p:cNvPr>
          <p:cNvSpPr txBox="1"/>
          <p:nvPr/>
        </p:nvSpPr>
        <p:spPr>
          <a:xfrm>
            <a:off x="6711575" y="4432630"/>
            <a:ext cx="5249322" cy="2062103"/>
          </a:xfrm>
          <a:prstGeom prst="rect">
            <a:avLst/>
          </a:prstGeom>
          <a:noFill/>
        </p:spPr>
        <p:txBody>
          <a:bodyPr wrap="none" rtlCol="0">
            <a:spAutoFit/>
          </a:bodyPr>
          <a:lstStyle/>
          <a:p>
            <a:r>
              <a:rPr lang="en-AU" sz="3200" dirty="0"/>
              <a:t>SELECT *</a:t>
            </a:r>
          </a:p>
          <a:p>
            <a:r>
              <a:rPr lang="en-AU" sz="3200" dirty="0"/>
              <a:t>FROM student s </a:t>
            </a:r>
          </a:p>
          <a:p>
            <a:r>
              <a:rPr lang="en-AU" sz="3200" dirty="0"/>
              <a:t>FULL OUTER JOIN mark m</a:t>
            </a:r>
          </a:p>
          <a:p>
            <a:r>
              <a:rPr lang="en-AU" sz="3200" dirty="0"/>
              <a:t>ON s.ID = m.ID</a:t>
            </a:r>
          </a:p>
        </p:txBody>
      </p:sp>
    </p:spTree>
    <p:extLst>
      <p:ext uri="{BB962C8B-B14F-4D97-AF65-F5344CB8AC3E}">
        <p14:creationId xmlns:p14="http://schemas.microsoft.com/office/powerpoint/2010/main" val="32366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9BD2-B948-445C-9FE6-0850B4930362}"/>
              </a:ext>
            </a:extLst>
          </p:cNvPr>
          <p:cNvSpPr>
            <a:spLocks noGrp="1"/>
          </p:cNvSpPr>
          <p:nvPr>
            <p:ph type="title"/>
          </p:nvPr>
        </p:nvSpPr>
        <p:spPr/>
        <p:txBody>
          <a:bodyPr/>
          <a:lstStyle/>
          <a:p>
            <a:r>
              <a:rPr lang="en-AU" dirty="0" err="1"/>
              <a:t>Apa</a:t>
            </a:r>
            <a:r>
              <a:rPr lang="en-AU" dirty="0"/>
              <a:t> </a:t>
            </a:r>
            <a:r>
              <a:rPr lang="en-AU" dirty="0" err="1"/>
              <a:t>hasil</a:t>
            </a:r>
            <a:r>
              <a:rPr lang="en-AU" dirty="0"/>
              <a:t> Query </a:t>
            </a:r>
            <a:r>
              <a:rPr lang="en-AU" dirty="0" err="1"/>
              <a:t>ini</a:t>
            </a:r>
            <a:r>
              <a:rPr lang="en-AU" dirty="0"/>
              <a:t>?</a:t>
            </a:r>
          </a:p>
        </p:txBody>
      </p:sp>
      <p:sp>
        <p:nvSpPr>
          <p:cNvPr id="3" name="Slide Number Placeholder 2">
            <a:extLst>
              <a:ext uri="{FF2B5EF4-FFF2-40B4-BE49-F238E27FC236}">
                <a16:creationId xmlns:a16="http://schemas.microsoft.com/office/drawing/2014/main" id="{8DDFE1F6-C29B-401E-8A31-BC6969C75DF7}"/>
              </a:ext>
            </a:extLst>
          </p:cNvPr>
          <p:cNvSpPr>
            <a:spLocks noGrp="1"/>
          </p:cNvSpPr>
          <p:nvPr>
            <p:ph type="sldNum" idx="12"/>
          </p:nvPr>
        </p:nvSpPr>
        <p:spPr/>
        <p:txBody>
          <a:bodyPr/>
          <a:lstStyle/>
          <a:p>
            <a:fld id="{00000000-1234-1234-1234-123412341234}" type="slidenum">
              <a:rPr lang="en" smtClean="0"/>
              <a:pPr/>
              <a:t>15</a:t>
            </a:fld>
            <a:endParaRPr lang="en"/>
          </a:p>
        </p:txBody>
      </p:sp>
      <p:pic>
        <p:nvPicPr>
          <p:cNvPr id="5" name="Picture 4" descr="Table, calendar&#10;&#10;Description automatically generated">
            <a:extLst>
              <a:ext uri="{FF2B5EF4-FFF2-40B4-BE49-F238E27FC236}">
                <a16:creationId xmlns:a16="http://schemas.microsoft.com/office/drawing/2014/main" id="{24642E78-E1B7-4252-8639-3E4459775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3" y="304800"/>
            <a:ext cx="5063300" cy="1915394"/>
          </a:xfrm>
          <a:prstGeom prst="rect">
            <a:avLst/>
          </a:prstGeom>
        </p:spPr>
      </p:pic>
      <p:sp>
        <p:nvSpPr>
          <p:cNvPr id="7" name="TextBox 6">
            <a:extLst>
              <a:ext uri="{FF2B5EF4-FFF2-40B4-BE49-F238E27FC236}">
                <a16:creationId xmlns:a16="http://schemas.microsoft.com/office/drawing/2014/main" id="{1881A580-38E0-456C-A782-B6FC2F8720F4}"/>
              </a:ext>
            </a:extLst>
          </p:cNvPr>
          <p:cNvSpPr txBox="1"/>
          <p:nvPr/>
        </p:nvSpPr>
        <p:spPr>
          <a:xfrm>
            <a:off x="135351" y="1620029"/>
            <a:ext cx="6468650" cy="1938992"/>
          </a:xfrm>
          <a:prstGeom prst="rect">
            <a:avLst/>
          </a:prstGeom>
          <a:noFill/>
        </p:spPr>
        <p:txBody>
          <a:bodyPr wrap="square">
            <a:spAutoFit/>
          </a:bodyPr>
          <a:lstStyle/>
          <a:p>
            <a:r>
              <a:rPr lang="en-AU" sz="2400" b="1" dirty="0">
                <a:solidFill>
                  <a:srgbClr val="000000"/>
                </a:solidFill>
                <a:latin typeface="Arial" panose="020B0604020202020204" pitchFamily="34" charset="0"/>
              </a:rPr>
              <a:t>SELECT e1.NAME as name, </a:t>
            </a:r>
          </a:p>
          <a:p>
            <a:r>
              <a:rPr lang="en-AU" sz="2400" b="1" dirty="0">
                <a:solidFill>
                  <a:srgbClr val="000000"/>
                </a:solidFill>
                <a:latin typeface="Arial" panose="020B0604020202020204" pitchFamily="34" charset="0"/>
              </a:rPr>
              <a:t>	    e2.name as manager</a:t>
            </a:r>
          </a:p>
          <a:p>
            <a:r>
              <a:rPr lang="en-US" sz="2400" b="1" dirty="0">
                <a:solidFill>
                  <a:srgbClr val="000000"/>
                </a:solidFill>
                <a:latin typeface="Arial" panose="020B0604020202020204" pitchFamily="34" charset="0"/>
              </a:rPr>
              <a:t>FROM employee e1 </a:t>
            </a:r>
          </a:p>
          <a:p>
            <a:r>
              <a:rPr lang="en-US" sz="2400" b="1" dirty="0">
                <a:solidFill>
                  <a:srgbClr val="000000"/>
                </a:solidFill>
                <a:latin typeface="Arial" panose="020B0604020202020204" pitchFamily="34" charset="0"/>
              </a:rPr>
              <a:t>	RIGHT OUTER JOIN employee e2</a:t>
            </a:r>
          </a:p>
          <a:p>
            <a:r>
              <a:rPr lang="it-IT" sz="2400" b="1" dirty="0">
                <a:solidFill>
                  <a:srgbClr val="000000"/>
                </a:solidFill>
                <a:latin typeface="Arial" panose="020B0604020202020204" pitchFamily="34" charset="0"/>
              </a:rPr>
              <a:t>           ON e1.manager = e2.id;</a:t>
            </a:r>
            <a:endParaRPr lang="en-AU" sz="2400" dirty="0"/>
          </a:p>
        </p:txBody>
      </p:sp>
      <p:pic>
        <p:nvPicPr>
          <p:cNvPr id="9" name="Picture 8">
            <a:extLst>
              <a:ext uri="{FF2B5EF4-FFF2-40B4-BE49-F238E27FC236}">
                <a16:creationId xmlns:a16="http://schemas.microsoft.com/office/drawing/2014/main" id="{0C58B464-2242-4861-82A7-BEA90277C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287954"/>
            <a:ext cx="3533932" cy="2206779"/>
          </a:xfrm>
          <a:prstGeom prst="rect">
            <a:avLst/>
          </a:prstGeom>
        </p:spPr>
      </p:pic>
      <p:pic>
        <p:nvPicPr>
          <p:cNvPr id="11" name="Picture 10" descr="Table&#10;&#10;Description automatically generated with low confidence">
            <a:extLst>
              <a:ext uri="{FF2B5EF4-FFF2-40B4-BE49-F238E27FC236}">
                <a16:creationId xmlns:a16="http://schemas.microsoft.com/office/drawing/2014/main" id="{25EBE727-EC6B-4FBF-BD5D-70BAC13882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4501" y="4287954"/>
            <a:ext cx="4315296" cy="2390486"/>
          </a:xfrm>
          <a:prstGeom prst="rect">
            <a:avLst/>
          </a:prstGeom>
        </p:spPr>
      </p:pic>
      <p:sp>
        <p:nvSpPr>
          <p:cNvPr id="12" name="TextBox 11">
            <a:extLst>
              <a:ext uri="{FF2B5EF4-FFF2-40B4-BE49-F238E27FC236}">
                <a16:creationId xmlns:a16="http://schemas.microsoft.com/office/drawing/2014/main" id="{F651DFB2-4049-4AFF-9A92-F6C854E00994}"/>
              </a:ext>
            </a:extLst>
          </p:cNvPr>
          <p:cNvSpPr txBox="1"/>
          <p:nvPr/>
        </p:nvSpPr>
        <p:spPr>
          <a:xfrm>
            <a:off x="2130344" y="3641623"/>
            <a:ext cx="492443" cy="646331"/>
          </a:xfrm>
          <a:prstGeom prst="rect">
            <a:avLst/>
          </a:prstGeom>
          <a:noFill/>
        </p:spPr>
        <p:txBody>
          <a:bodyPr wrap="none" rtlCol="0">
            <a:spAutoFit/>
          </a:bodyPr>
          <a:lstStyle/>
          <a:p>
            <a:r>
              <a:rPr lang="en-AU" sz="3600" dirty="0"/>
              <a:t>A</a:t>
            </a:r>
          </a:p>
        </p:txBody>
      </p:sp>
      <p:sp>
        <p:nvSpPr>
          <p:cNvPr id="13" name="TextBox 12">
            <a:extLst>
              <a:ext uri="{FF2B5EF4-FFF2-40B4-BE49-F238E27FC236}">
                <a16:creationId xmlns:a16="http://schemas.microsoft.com/office/drawing/2014/main" id="{FD19B5DF-4D28-4964-908B-6FA6D169C2C1}"/>
              </a:ext>
            </a:extLst>
          </p:cNvPr>
          <p:cNvSpPr txBox="1"/>
          <p:nvPr/>
        </p:nvSpPr>
        <p:spPr>
          <a:xfrm>
            <a:off x="9058761" y="3641623"/>
            <a:ext cx="492443" cy="646331"/>
          </a:xfrm>
          <a:prstGeom prst="rect">
            <a:avLst/>
          </a:prstGeom>
          <a:noFill/>
        </p:spPr>
        <p:txBody>
          <a:bodyPr wrap="none" rtlCol="0">
            <a:spAutoFit/>
          </a:bodyPr>
          <a:lstStyle/>
          <a:p>
            <a:r>
              <a:rPr lang="en-AU" sz="3600" dirty="0"/>
              <a:t>B</a:t>
            </a:r>
          </a:p>
        </p:txBody>
      </p:sp>
    </p:spTree>
    <p:extLst>
      <p:ext uri="{BB962C8B-B14F-4D97-AF65-F5344CB8AC3E}">
        <p14:creationId xmlns:p14="http://schemas.microsoft.com/office/powerpoint/2010/main" val="2630380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BCBA-B7ED-49CF-A680-361130886212}"/>
              </a:ext>
            </a:extLst>
          </p:cNvPr>
          <p:cNvSpPr>
            <a:spLocks noGrp="1"/>
          </p:cNvSpPr>
          <p:nvPr>
            <p:ph type="title"/>
          </p:nvPr>
        </p:nvSpPr>
        <p:spPr/>
        <p:txBody>
          <a:bodyPr/>
          <a:lstStyle/>
          <a:p>
            <a:r>
              <a:rPr lang="en-AU" dirty="0" err="1"/>
              <a:t>Buat</a:t>
            </a:r>
            <a:r>
              <a:rPr lang="en-AU" dirty="0"/>
              <a:t> Query?</a:t>
            </a:r>
          </a:p>
        </p:txBody>
      </p:sp>
      <p:sp>
        <p:nvSpPr>
          <p:cNvPr id="3" name="Slide Number Placeholder 2">
            <a:extLst>
              <a:ext uri="{FF2B5EF4-FFF2-40B4-BE49-F238E27FC236}">
                <a16:creationId xmlns:a16="http://schemas.microsoft.com/office/drawing/2014/main" id="{786BD66C-4405-41E1-9CCD-3CE88C6882BA}"/>
              </a:ext>
            </a:extLst>
          </p:cNvPr>
          <p:cNvSpPr>
            <a:spLocks noGrp="1"/>
          </p:cNvSpPr>
          <p:nvPr>
            <p:ph type="sldNum" idx="12"/>
          </p:nvPr>
        </p:nvSpPr>
        <p:spPr/>
        <p:txBody>
          <a:bodyPr/>
          <a:lstStyle/>
          <a:p>
            <a:fld id="{00000000-1234-1234-1234-123412341234}" type="slidenum">
              <a:rPr lang="en" smtClean="0"/>
              <a:pPr/>
              <a:t>16</a:t>
            </a:fld>
            <a:endParaRPr lang="en"/>
          </a:p>
        </p:txBody>
      </p:sp>
      <p:grpSp>
        <p:nvGrpSpPr>
          <p:cNvPr id="13" name="Group 12">
            <a:extLst>
              <a:ext uri="{FF2B5EF4-FFF2-40B4-BE49-F238E27FC236}">
                <a16:creationId xmlns:a16="http://schemas.microsoft.com/office/drawing/2014/main" id="{89BE221F-F04E-4A4A-AA33-94E03128C0FA}"/>
              </a:ext>
            </a:extLst>
          </p:cNvPr>
          <p:cNvGrpSpPr/>
          <p:nvPr/>
        </p:nvGrpSpPr>
        <p:grpSpPr>
          <a:xfrm>
            <a:off x="5181355" y="-23271"/>
            <a:ext cx="3140353" cy="1948389"/>
            <a:chOff x="5181355" y="129135"/>
            <a:chExt cx="3140353" cy="1948389"/>
          </a:xfrm>
        </p:grpSpPr>
        <p:pic>
          <p:nvPicPr>
            <p:cNvPr id="5" name="Picture 4" descr="Table&#10;&#10;Description automatically generated">
              <a:extLst>
                <a:ext uri="{FF2B5EF4-FFF2-40B4-BE49-F238E27FC236}">
                  <a16:creationId xmlns:a16="http://schemas.microsoft.com/office/drawing/2014/main" id="{D14E5B3E-73AD-4342-9AAA-2A504C898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355" y="591600"/>
              <a:ext cx="3140353" cy="1485924"/>
            </a:xfrm>
            <a:prstGeom prst="rect">
              <a:avLst/>
            </a:prstGeom>
          </p:spPr>
        </p:pic>
        <p:sp>
          <p:nvSpPr>
            <p:cNvPr id="8" name="TextBox 7">
              <a:extLst>
                <a:ext uri="{FF2B5EF4-FFF2-40B4-BE49-F238E27FC236}">
                  <a16:creationId xmlns:a16="http://schemas.microsoft.com/office/drawing/2014/main" id="{4AB92D58-1B62-481F-A5BA-C95D4435B305}"/>
                </a:ext>
              </a:extLst>
            </p:cNvPr>
            <p:cNvSpPr txBox="1"/>
            <p:nvPr/>
          </p:nvSpPr>
          <p:spPr>
            <a:xfrm>
              <a:off x="5181355" y="129135"/>
              <a:ext cx="1274708" cy="369332"/>
            </a:xfrm>
            <a:prstGeom prst="rect">
              <a:avLst/>
            </a:prstGeom>
            <a:noFill/>
          </p:spPr>
          <p:txBody>
            <a:bodyPr wrap="none" rtlCol="0">
              <a:spAutoFit/>
            </a:bodyPr>
            <a:lstStyle/>
            <a:p>
              <a:r>
                <a:rPr lang="en-AU" b="1" dirty="0"/>
                <a:t>Employee</a:t>
              </a:r>
            </a:p>
          </p:txBody>
        </p:sp>
      </p:grpSp>
      <p:grpSp>
        <p:nvGrpSpPr>
          <p:cNvPr id="14" name="Group 13">
            <a:extLst>
              <a:ext uri="{FF2B5EF4-FFF2-40B4-BE49-F238E27FC236}">
                <a16:creationId xmlns:a16="http://schemas.microsoft.com/office/drawing/2014/main" id="{297BB403-FBF7-417E-91D0-E1D98B5011D8}"/>
              </a:ext>
            </a:extLst>
          </p:cNvPr>
          <p:cNvGrpSpPr/>
          <p:nvPr/>
        </p:nvGrpSpPr>
        <p:grpSpPr>
          <a:xfrm>
            <a:off x="8684373" y="-23271"/>
            <a:ext cx="3388882" cy="1899714"/>
            <a:chOff x="8684373" y="129135"/>
            <a:chExt cx="3388882" cy="1899714"/>
          </a:xfrm>
        </p:grpSpPr>
        <p:pic>
          <p:nvPicPr>
            <p:cNvPr id="7" name="Picture 6" descr="Table&#10;&#10;Description automatically generated">
              <a:extLst>
                <a:ext uri="{FF2B5EF4-FFF2-40B4-BE49-F238E27FC236}">
                  <a16:creationId xmlns:a16="http://schemas.microsoft.com/office/drawing/2014/main" id="{7E71700A-0562-4291-9D9E-3EB820A40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4373" y="591600"/>
              <a:ext cx="3388882" cy="1437249"/>
            </a:xfrm>
            <a:prstGeom prst="rect">
              <a:avLst/>
            </a:prstGeom>
          </p:spPr>
        </p:pic>
        <p:sp>
          <p:nvSpPr>
            <p:cNvPr id="9" name="TextBox 8">
              <a:extLst>
                <a:ext uri="{FF2B5EF4-FFF2-40B4-BE49-F238E27FC236}">
                  <a16:creationId xmlns:a16="http://schemas.microsoft.com/office/drawing/2014/main" id="{F21F32FA-94C0-4C0C-A03E-576D2CE491FA}"/>
                </a:ext>
              </a:extLst>
            </p:cNvPr>
            <p:cNvSpPr txBox="1"/>
            <p:nvPr/>
          </p:nvSpPr>
          <p:spPr>
            <a:xfrm>
              <a:off x="8684373" y="129135"/>
              <a:ext cx="966931" cy="369332"/>
            </a:xfrm>
            <a:prstGeom prst="rect">
              <a:avLst/>
            </a:prstGeom>
            <a:noFill/>
          </p:spPr>
          <p:txBody>
            <a:bodyPr wrap="none" rtlCol="0">
              <a:spAutoFit/>
            </a:bodyPr>
            <a:lstStyle/>
            <a:p>
              <a:r>
                <a:rPr lang="en-AU" b="1" dirty="0"/>
                <a:t>Project</a:t>
              </a:r>
            </a:p>
          </p:txBody>
        </p:sp>
      </p:grpSp>
      <p:sp>
        <p:nvSpPr>
          <p:cNvPr id="10" name="TextBox 9">
            <a:extLst>
              <a:ext uri="{FF2B5EF4-FFF2-40B4-BE49-F238E27FC236}">
                <a16:creationId xmlns:a16="http://schemas.microsoft.com/office/drawing/2014/main" id="{FFBADCE0-A5AA-4018-9138-EC0B47A558A6}"/>
              </a:ext>
            </a:extLst>
          </p:cNvPr>
          <p:cNvSpPr txBox="1"/>
          <p:nvPr/>
        </p:nvSpPr>
        <p:spPr>
          <a:xfrm>
            <a:off x="362806" y="1908188"/>
            <a:ext cx="11466388" cy="954107"/>
          </a:xfrm>
          <a:prstGeom prst="rect">
            <a:avLst/>
          </a:prstGeom>
          <a:noFill/>
        </p:spPr>
        <p:txBody>
          <a:bodyPr wrap="square" rtlCol="0">
            <a:spAutoFit/>
          </a:bodyPr>
          <a:lstStyle/>
          <a:p>
            <a:r>
              <a:rPr lang="en-AU" sz="2800" dirty="0"/>
              <a:t>“ </a:t>
            </a:r>
            <a:r>
              <a:rPr lang="en-AU" sz="2800" dirty="0" err="1"/>
              <a:t>untuk</a:t>
            </a:r>
            <a:r>
              <a:rPr lang="en-AU" sz="2800" dirty="0"/>
              <a:t> </a:t>
            </a:r>
            <a:r>
              <a:rPr lang="en-AU" sz="2800" dirty="0" err="1"/>
              <a:t>tiap</a:t>
            </a:r>
            <a:r>
              <a:rPr lang="en-AU" sz="2800" dirty="0"/>
              <a:t> employee, </a:t>
            </a:r>
            <a:r>
              <a:rPr lang="en-AU" sz="2800" dirty="0" err="1"/>
              <a:t>berapa</a:t>
            </a:r>
            <a:r>
              <a:rPr lang="en-AU" sz="2800" dirty="0"/>
              <a:t> total </a:t>
            </a:r>
            <a:r>
              <a:rPr lang="en-AU" sz="2800" dirty="0" err="1"/>
              <a:t>jumlah</a:t>
            </a:r>
            <a:r>
              <a:rPr lang="en-AU" sz="2800" dirty="0"/>
              <a:t> </a:t>
            </a:r>
            <a:r>
              <a:rPr lang="en-AU" sz="2800" dirty="0" err="1"/>
              <a:t>biaya</a:t>
            </a:r>
            <a:r>
              <a:rPr lang="en-AU" sz="2800" dirty="0"/>
              <a:t> project </a:t>
            </a:r>
            <a:r>
              <a:rPr lang="en-AU" sz="2800" dirty="0" err="1"/>
              <a:t>atas</a:t>
            </a:r>
            <a:r>
              <a:rPr lang="en-AU" sz="2800" dirty="0"/>
              <a:t> </a:t>
            </a:r>
            <a:r>
              <a:rPr lang="en-AU" sz="2800" dirty="0" err="1"/>
              <a:t>semua</a:t>
            </a:r>
            <a:r>
              <a:rPr lang="en-AU" sz="2800" dirty="0"/>
              <a:t> project yang </a:t>
            </a:r>
            <a:r>
              <a:rPr lang="en-AU" sz="2800" dirty="0" err="1"/>
              <a:t>ditugaskan</a:t>
            </a:r>
            <a:r>
              <a:rPr lang="en-AU" sz="2800" dirty="0"/>
              <a:t> </a:t>
            </a:r>
            <a:r>
              <a:rPr lang="en-AU" sz="2800" dirty="0" err="1"/>
              <a:t>kepada</a:t>
            </a:r>
            <a:r>
              <a:rPr lang="en-AU" sz="2800" dirty="0"/>
              <a:t> </a:t>
            </a:r>
            <a:r>
              <a:rPr lang="en-AU" sz="2800" dirty="0" err="1"/>
              <a:t>mereka</a:t>
            </a:r>
            <a:r>
              <a:rPr lang="en-AU" sz="2800" dirty="0"/>
              <a:t>?”</a:t>
            </a:r>
          </a:p>
        </p:txBody>
      </p:sp>
      <p:sp>
        <p:nvSpPr>
          <p:cNvPr id="12" name="TextBox 11">
            <a:extLst>
              <a:ext uri="{FF2B5EF4-FFF2-40B4-BE49-F238E27FC236}">
                <a16:creationId xmlns:a16="http://schemas.microsoft.com/office/drawing/2014/main" id="{45795870-B6F9-41C5-BD5C-E04E07F5B58B}"/>
              </a:ext>
            </a:extLst>
          </p:cNvPr>
          <p:cNvSpPr txBox="1"/>
          <p:nvPr/>
        </p:nvSpPr>
        <p:spPr>
          <a:xfrm>
            <a:off x="573609" y="2862295"/>
            <a:ext cx="10822524" cy="4047262"/>
          </a:xfrm>
          <a:prstGeom prst="rect">
            <a:avLst/>
          </a:prstGeom>
          <a:noFill/>
        </p:spPr>
        <p:txBody>
          <a:bodyPr wrap="square">
            <a:spAutoFit/>
          </a:bodyPr>
          <a:lstStyle/>
          <a:p>
            <a:pPr marL="541338" indent="-541338"/>
            <a:r>
              <a:rPr lang="en-US" sz="2800" dirty="0">
                <a:solidFill>
                  <a:srgbClr val="000000"/>
                </a:solidFill>
                <a:latin typeface="Arial" panose="020B0604020202020204" pitchFamily="34" charset="0"/>
              </a:rPr>
              <a:t>A . SELECT e.name, sum(cost) as total FROM employee e LEFT         OUTER JOIN project p on e.id = </a:t>
            </a:r>
            <a:r>
              <a:rPr lang="en-US" sz="2800" dirty="0" err="1">
                <a:solidFill>
                  <a:srgbClr val="000000"/>
                </a:solidFill>
                <a:latin typeface="Arial" panose="020B0604020202020204" pitchFamily="34" charset="0"/>
              </a:rPr>
              <a:t>p.empid</a:t>
            </a:r>
            <a:r>
              <a:rPr lang="en-US" sz="2800" dirty="0">
                <a:solidFill>
                  <a:srgbClr val="000000"/>
                </a:solidFill>
                <a:latin typeface="Arial" panose="020B0604020202020204" pitchFamily="34" charset="0"/>
              </a:rPr>
              <a:t> GROUP BY e.name;</a:t>
            </a:r>
          </a:p>
          <a:p>
            <a:pPr marL="541338" indent="-541338"/>
            <a:endParaRPr lang="en-US" sz="1100" dirty="0">
              <a:solidFill>
                <a:srgbClr val="000000"/>
              </a:solidFill>
              <a:latin typeface="Arial" panose="020B0604020202020204" pitchFamily="34" charset="0"/>
            </a:endParaRPr>
          </a:p>
          <a:p>
            <a:pPr marL="541338" indent="-541338"/>
            <a:r>
              <a:rPr lang="en-US" sz="2800" dirty="0">
                <a:solidFill>
                  <a:srgbClr val="000000"/>
                </a:solidFill>
                <a:latin typeface="Arial" panose="020B0604020202020204" pitchFamily="34" charset="0"/>
              </a:rPr>
              <a:t>B. SELECT e.name, sum(cost) as total FROM employee e RIGHT OUTER join project p on e.id = </a:t>
            </a:r>
            <a:r>
              <a:rPr lang="en-US" sz="2800" dirty="0" err="1">
                <a:solidFill>
                  <a:srgbClr val="000000"/>
                </a:solidFill>
                <a:latin typeface="Arial" panose="020B0604020202020204" pitchFamily="34" charset="0"/>
              </a:rPr>
              <a:t>p.empid</a:t>
            </a:r>
            <a:r>
              <a:rPr lang="en-US" sz="2800" dirty="0">
                <a:solidFill>
                  <a:srgbClr val="000000"/>
                </a:solidFill>
                <a:latin typeface="Arial" panose="020B0604020202020204" pitchFamily="34" charset="0"/>
              </a:rPr>
              <a:t> GROUP BY e.name;</a:t>
            </a:r>
          </a:p>
          <a:p>
            <a:pPr marL="541338" indent="-541338"/>
            <a:endParaRPr lang="en-US" sz="1100" dirty="0">
              <a:solidFill>
                <a:srgbClr val="000000"/>
              </a:solidFill>
              <a:latin typeface="Arial" panose="020B0604020202020204" pitchFamily="34" charset="0"/>
            </a:endParaRPr>
          </a:p>
          <a:p>
            <a:pPr marL="541338" indent="-541338"/>
            <a:r>
              <a:rPr lang="en-US" sz="2800" dirty="0">
                <a:solidFill>
                  <a:srgbClr val="000000"/>
                </a:solidFill>
                <a:latin typeface="Arial" panose="020B0604020202020204" pitchFamily="34" charset="0"/>
              </a:rPr>
              <a:t>C. SELECT e.name, ISNULL(sum(cost),0) as total FROM employee e LEFT OUTER JOIN project p on e.id = </a:t>
            </a:r>
            <a:r>
              <a:rPr lang="en-US" sz="2800" dirty="0" err="1">
                <a:solidFill>
                  <a:srgbClr val="000000"/>
                </a:solidFill>
                <a:latin typeface="Arial" panose="020B0604020202020204" pitchFamily="34" charset="0"/>
              </a:rPr>
              <a:t>p.empid</a:t>
            </a:r>
            <a:r>
              <a:rPr lang="en-US" sz="2800" dirty="0">
                <a:solidFill>
                  <a:srgbClr val="000000"/>
                </a:solidFill>
                <a:latin typeface="Arial" panose="020B0604020202020204" pitchFamily="34" charset="0"/>
              </a:rPr>
              <a:t> GROUP BY e.name;</a:t>
            </a:r>
          </a:p>
          <a:p>
            <a:pPr marL="541338" indent="-541338"/>
            <a:endParaRPr lang="en-US" sz="1100" dirty="0">
              <a:solidFill>
                <a:srgbClr val="000000"/>
              </a:solidFill>
              <a:latin typeface="Arial" panose="020B0604020202020204" pitchFamily="34" charset="0"/>
            </a:endParaRPr>
          </a:p>
          <a:p>
            <a:pPr marL="541338" indent="-541338"/>
            <a:r>
              <a:rPr lang="en-US" sz="2800" dirty="0">
                <a:solidFill>
                  <a:srgbClr val="000000"/>
                </a:solidFill>
                <a:latin typeface="Arial" panose="020B0604020202020204" pitchFamily="34" charset="0"/>
              </a:rPr>
              <a:t>D. </a:t>
            </a:r>
            <a:r>
              <a:rPr lang="en-US" sz="2800" dirty="0" err="1">
                <a:solidFill>
                  <a:srgbClr val="000000"/>
                </a:solidFill>
                <a:latin typeface="Arial" panose="020B0604020202020204" pitchFamily="34" charset="0"/>
              </a:rPr>
              <a:t>Tidak</a:t>
            </a:r>
            <a:r>
              <a:rPr lang="en-US" sz="2800" dirty="0">
                <a:solidFill>
                  <a:srgbClr val="000000"/>
                </a:solidFill>
                <a:latin typeface="Arial" panose="020B0604020202020204" pitchFamily="34" charset="0"/>
              </a:rPr>
              <a:t> </a:t>
            </a:r>
            <a:r>
              <a:rPr lang="en-US" sz="2800" dirty="0" err="1">
                <a:solidFill>
                  <a:srgbClr val="000000"/>
                </a:solidFill>
                <a:latin typeface="Arial" panose="020B0604020202020204" pitchFamily="34" charset="0"/>
              </a:rPr>
              <a:t>ada</a:t>
            </a:r>
            <a:r>
              <a:rPr lang="en-US" sz="2800" dirty="0">
                <a:solidFill>
                  <a:srgbClr val="000000"/>
                </a:solidFill>
                <a:latin typeface="Arial" panose="020B0604020202020204" pitchFamily="34" charset="0"/>
              </a:rPr>
              <a:t> yang </a:t>
            </a:r>
            <a:r>
              <a:rPr lang="en-US" sz="2800" dirty="0" err="1">
                <a:solidFill>
                  <a:srgbClr val="000000"/>
                </a:solidFill>
                <a:latin typeface="Arial" panose="020B0604020202020204" pitchFamily="34" charset="0"/>
              </a:rPr>
              <a:t>benar</a:t>
            </a:r>
            <a:endParaRPr lang="en-US" sz="2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11960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4D82-6564-42EB-9E69-6B329D077790}"/>
              </a:ext>
            </a:extLst>
          </p:cNvPr>
          <p:cNvSpPr>
            <a:spLocks noGrp="1"/>
          </p:cNvSpPr>
          <p:nvPr>
            <p:ph type="title"/>
          </p:nvPr>
        </p:nvSpPr>
        <p:spPr/>
        <p:txBody>
          <a:bodyPr/>
          <a:lstStyle/>
          <a:p>
            <a:r>
              <a:rPr lang="en-AU" dirty="0" err="1"/>
              <a:t>Buat</a:t>
            </a:r>
            <a:r>
              <a:rPr lang="en-AU" dirty="0"/>
              <a:t> Query</a:t>
            </a:r>
          </a:p>
        </p:txBody>
      </p:sp>
      <p:sp>
        <p:nvSpPr>
          <p:cNvPr id="3" name="Slide Number Placeholder 2">
            <a:extLst>
              <a:ext uri="{FF2B5EF4-FFF2-40B4-BE49-F238E27FC236}">
                <a16:creationId xmlns:a16="http://schemas.microsoft.com/office/drawing/2014/main" id="{49D2041B-56A2-48E6-AA34-71684198898E}"/>
              </a:ext>
            </a:extLst>
          </p:cNvPr>
          <p:cNvSpPr>
            <a:spLocks noGrp="1"/>
          </p:cNvSpPr>
          <p:nvPr>
            <p:ph type="sldNum" idx="12"/>
          </p:nvPr>
        </p:nvSpPr>
        <p:spPr/>
        <p:txBody>
          <a:bodyPr/>
          <a:lstStyle/>
          <a:p>
            <a:fld id="{00000000-1234-1234-1234-123412341234}" type="slidenum">
              <a:rPr lang="en" smtClean="0"/>
              <a:pPr/>
              <a:t>17</a:t>
            </a:fld>
            <a:endParaRPr lang="en"/>
          </a:p>
        </p:txBody>
      </p:sp>
      <p:sp>
        <p:nvSpPr>
          <p:cNvPr id="4" name="TextBox 3">
            <a:extLst>
              <a:ext uri="{FF2B5EF4-FFF2-40B4-BE49-F238E27FC236}">
                <a16:creationId xmlns:a16="http://schemas.microsoft.com/office/drawing/2014/main" id="{18BA18C8-DCB9-4E18-B1F4-4E686B2D4B9E}"/>
              </a:ext>
            </a:extLst>
          </p:cNvPr>
          <p:cNvSpPr txBox="1"/>
          <p:nvPr/>
        </p:nvSpPr>
        <p:spPr>
          <a:xfrm>
            <a:off x="1005347" y="2710543"/>
            <a:ext cx="10831286" cy="2123658"/>
          </a:xfrm>
          <a:prstGeom prst="rect">
            <a:avLst/>
          </a:prstGeom>
          <a:noFill/>
        </p:spPr>
        <p:txBody>
          <a:bodyPr wrap="square" rtlCol="0">
            <a:spAutoFit/>
          </a:bodyPr>
          <a:lstStyle/>
          <a:p>
            <a:r>
              <a:rPr lang="en-AU" sz="4400" dirty="0"/>
              <a:t>“Ada </a:t>
            </a:r>
            <a:r>
              <a:rPr lang="en-AU" sz="4400" dirty="0" err="1"/>
              <a:t>berapa</a:t>
            </a:r>
            <a:r>
              <a:rPr lang="en-AU" sz="4400" dirty="0"/>
              <a:t> employee yang </a:t>
            </a:r>
            <a:r>
              <a:rPr lang="en-AU" sz="4400" dirty="0" err="1"/>
              <a:t>menerima</a:t>
            </a:r>
            <a:r>
              <a:rPr lang="en-AU" sz="4400" dirty="0"/>
              <a:t> salary </a:t>
            </a:r>
            <a:r>
              <a:rPr lang="en-AU" sz="4400" dirty="0" err="1"/>
              <a:t>tidak</a:t>
            </a:r>
            <a:r>
              <a:rPr lang="en-AU" sz="4400" dirty="0"/>
              <a:t> </a:t>
            </a:r>
            <a:r>
              <a:rPr lang="en-AU" sz="4400" dirty="0" err="1"/>
              <a:t>sesuai</a:t>
            </a:r>
            <a:r>
              <a:rPr lang="en-AU" sz="4400" dirty="0"/>
              <a:t> </a:t>
            </a:r>
            <a:r>
              <a:rPr lang="en-AU" sz="4400" dirty="0" err="1"/>
              <a:t>dengan</a:t>
            </a:r>
            <a:r>
              <a:rPr lang="en-AU" sz="4400" dirty="0"/>
              <a:t> </a:t>
            </a:r>
            <a:r>
              <a:rPr lang="en-AU" sz="4400" dirty="0" err="1"/>
              <a:t>ketentuan</a:t>
            </a:r>
            <a:r>
              <a:rPr lang="en-AU" sz="4400" dirty="0"/>
              <a:t> salary </a:t>
            </a:r>
            <a:r>
              <a:rPr lang="en-AU" sz="4400" dirty="0" err="1"/>
              <a:t>atas</a:t>
            </a:r>
            <a:r>
              <a:rPr lang="en-AU" sz="4400" dirty="0"/>
              <a:t> </a:t>
            </a:r>
            <a:r>
              <a:rPr lang="en-AU" sz="4400" dirty="0" err="1"/>
              <a:t>job_id</a:t>
            </a:r>
            <a:r>
              <a:rPr lang="en-AU" sz="4400" dirty="0"/>
              <a:t> </a:t>
            </a:r>
            <a:r>
              <a:rPr lang="en-AU" sz="4400" dirty="0" err="1"/>
              <a:t>nya</a:t>
            </a:r>
            <a:r>
              <a:rPr lang="en-AU" sz="4400" dirty="0"/>
              <a:t>?”</a:t>
            </a:r>
          </a:p>
        </p:txBody>
      </p:sp>
    </p:spTree>
    <p:extLst>
      <p:ext uri="{BB962C8B-B14F-4D97-AF65-F5344CB8AC3E}">
        <p14:creationId xmlns:p14="http://schemas.microsoft.com/office/powerpoint/2010/main" val="514989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blackGray">
          <a:xfrm>
            <a:off x="2390777" y="1857376"/>
            <a:ext cx="7286625" cy="17176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9" rIns="92075" bIns="46039"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defTabSz="1219170" eaLnBrk="0" hangingPunct="0">
              <a:tabLst>
                <a:tab pos="1600160" algn="l"/>
              </a:tabLst>
            </a:pPr>
            <a:r>
              <a:rPr lang="en-US" sz="1800" kern="0" dirty="0">
                <a:solidFill>
                  <a:schemeClr val="bg1"/>
                </a:solidFill>
                <a:latin typeface="Courier New" panose="02070309020205020404" pitchFamily="49" charset="0"/>
                <a:cs typeface="Arial"/>
                <a:sym typeface="Arial"/>
              </a:rPr>
              <a:t>SELECT </a:t>
            </a:r>
            <a:r>
              <a:rPr lang="en-US" sz="1800" kern="0" dirty="0" err="1">
                <a:solidFill>
                  <a:schemeClr val="bg1"/>
                </a:solidFill>
                <a:latin typeface="Courier New" panose="02070309020205020404" pitchFamily="49" charset="0"/>
                <a:cs typeface="Arial"/>
                <a:sym typeface="Arial"/>
              </a:rPr>
              <a:t>employee_id</a:t>
            </a:r>
            <a:r>
              <a:rPr lang="en-US" sz="1800" kern="0" dirty="0">
                <a:solidFill>
                  <a:schemeClr val="bg1"/>
                </a:solidFill>
                <a:latin typeface="Courier New" panose="02070309020205020404" pitchFamily="49" charset="0"/>
                <a:cs typeface="Arial"/>
                <a:sym typeface="Arial"/>
              </a:rPr>
              <a:t>, city, </a:t>
            </a:r>
            <a:r>
              <a:rPr lang="en-US" sz="1800" kern="0" dirty="0" err="1">
                <a:solidFill>
                  <a:schemeClr val="bg1"/>
                </a:solidFill>
                <a:latin typeface="Courier New" panose="02070309020205020404" pitchFamily="49" charset="0"/>
                <a:cs typeface="Arial"/>
                <a:sym typeface="Arial"/>
              </a:rPr>
              <a:t>department_name</a:t>
            </a:r>
            <a:endParaRPr lang="en-US" sz="1800" kern="0" dirty="0">
              <a:solidFill>
                <a:schemeClr val="bg1"/>
              </a:solidFill>
              <a:latin typeface="Courier New" panose="02070309020205020404" pitchFamily="49" charset="0"/>
              <a:cs typeface="Arial"/>
              <a:sym typeface="Arial"/>
            </a:endParaRPr>
          </a:p>
          <a:p>
            <a:pPr defTabSz="1219170" eaLnBrk="0" hangingPunct="0">
              <a:tabLst>
                <a:tab pos="1600160" algn="l"/>
              </a:tabLst>
            </a:pPr>
            <a:r>
              <a:rPr lang="en-US" sz="1800" kern="0" dirty="0">
                <a:solidFill>
                  <a:schemeClr val="bg1"/>
                </a:solidFill>
                <a:latin typeface="Courier New" panose="02070309020205020404" pitchFamily="49" charset="0"/>
                <a:cs typeface="Arial"/>
                <a:sym typeface="Arial"/>
              </a:rPr>
              <a:t>FROM   employees e </a:t>
            </a:r>
          </a:p>
          <a:p>
            <a:pPr defTabSz="1219170" eaLnBrk="0" hangingPunct="0">
              <a:tabLst>
                <a:tab pos="1600160" algn="l"/>
              </a:tabLst>
            </a:pPr>
            <a:r>
              <a:rPr lang="en-US" sz="1800" kern="0" dirty="0">
                <a:solidFill>
                  <a:schemeClr val="bg1"/>
                </a:solidFill>
                <a:latin typeface="Courier New" panose="02070309020205020404" pitchFamily="49" charset="0"/>
                <a:cs typeface="Arial"/>
                <a:sym typeface="Arial"/>
              </a:rPr>
              <a:t>JOIN   departments d</a:t>
            </a:r>
          </a:p>
          <a:p>
            <a:pPr defTabSz="1219170" eaLnBrk="0" hangingPunct="0">
              <a:tabLst>
                <a:tab pos="1600160" algn="l"/>
              </a:tabLst>
            </a:pPr>
            <a:r>
              <a:rPr lang="en-US" sz="1800" kern="0" dirty="0">
                <a:solidFill>
                  <a:schemeClr val="bg1"/>
                </a:solidFill>
                <a:latin typeface="Courier New" panose="02070309020205020404" pitchFamily="49" charset="0"/>
                <a:cs typeface="Arial"/>
                <a:sym typeface="Arial"/>
              </a:rPr>
              <a:t>ON     </a:t>
            </a:r>
            <a:r>
              <a:rPr lang="en-US" sz="1800" kern="0" dirty="0" err="1">
                <a:solidFill>
                  <a:schemeClr val="bg1"/>
                </a:solidFill>
                <a:latin typeface="Courier New" panose="02070309020205020404" pitchFamily="49" charset="0"/>
                <a:cs typeface="Arial"/>
                <a:sym typeface="Arial"/>
              </a:rPr>
              <a:t>d.department_id</a:t>
            </a:r>
            <a:r>
              <a:rPr lang="en-US" sz="1800" kern="0" dirty="0">
                <a:solidFill>
                  <a:schemeClr val="bg1"/>
                </a:solidFill>
                <a:latin typeface="Courier New" panose="02070309020205020404" pitchFamily="49" charset="0"/>
                <a:cs typeface="Arial"/>
                <a:sym typeface="Arial"/>
              </a:rPr>
              <a:t> = </a:t>
            </a:r>
            <a:r>
              <a:rPr lang="en-US" sz="1800" kern="0" dirty="0" err="1">
                <a:solidFill>
                  <a:schemeClr val="bg1"/>
                </a:solidFill>
                <a:latin typeface="Courier New" panose="02070309020205020404" pitchFamily="49" charset="0"/>
                <a:cs typeface="Arial"/>
                <a:sym typeface="Arial"/>
              </a:rPr>
              <a:t>e.department_id</a:t>
            </a:r>
            <a:r>
              <a:rPr lang="en-US" sz="1800" kern="0" dirty="0">
                <a:solidFill>
                  <a:schemeClr val="bg1"/>
                </a:solidFill>
                <a:latin typeface="Courier New" panose="02070309020205020404" pitchFamily="49" charset="0"/>
                <a:cs typeface="Arial"/>
                <a:sym typeface="Arial"/>
              </a:rPr>
              <a:t> </a:t>
            </a:r>
          </a:p>
          <a:p>
            <a:pPr defTabSz="1219170" eaLnBrk="0" hangingPunct="0">
              <a:tabLst>
                <a:tab pos="1600160" algn="l"/>
              </a:tabLst>
            </a:pPr>
            <a:r>
              <a:rPr lang="en-US" sz="1800" kern="0" dirty="0">
                <a:solidFill>
                  <a:schemeClr val="bg1"/>
                </a:solidFill>
                <a:latin typeface="Courier New" panose="02070309020205020404" pitchFamily="49" charset="0"/>
                <a:cs typeface="Arial"/>
                <a:sym typeface="Arial"/>
              </a:rPr>
              <a:t>JOIN   locations l</a:t>
            </a:r>
          </a:p>
          <a:p>
            <a:pPr defTabSz="1219170" eaLnBrk="0" hangingPunct="0">
              <a:tabLst>
                <a:tab pos="1600160" algn="l"/>
              </a:tabLst>
            </a:pPr>
            <a:r>
              <a:rPr lang="en-US" sz="1800" kern="0" dirty="0">
                <a:solidFill>
                  <a:schemeClr val="bg1"/>
                </a:solidFill>
                <a:latin typeface="Courier New" panose="02070309020205020404" pitchFamily="49" charset="0"/>
                <a:cs typeface="Arial"/>
                <a:sym typeface="Arial"/>
              </a:rPr>
              <a:t>ON     </a:t>
            </a:r>
            <a:r>
              <a:rPr lang="en-US" sz="1800" kern="0" dirty="0" err="1">
                <a:solidFill>
                  <a:schemeClr val="bg1"/>
                </a:solidFill>
                <a:latin typeface="Courier New" panose="02070309020205020404" pitchFamily="49" charset="0"/>
                <a:cs typeface="Arial"/>
                <a:sym typeface="Arial"/>
              </a:rPr>
              <a:t>d.location_id</a:t>
            </a:r>
            <a:r>
              <a:rPr lang="en-US" sz="1800" kern="0" dirty="0">
                <a:solidFill>
                  <a:schemeClr val="bg1"/>
                </a:solidFill>
                <a:latin typeface="Courier New" panose="02070309020205020404" pitchFamily="49" charset="0"/>
                <a:cs typeface="Arial"/>
                <a:sym typeface="Arial"/>
              </a:rPr>
              <a:t> = </a:t>
            </a:r>
            <a:r>
              <a:rPr lang="en-US" sz="1800" kern="0" dirty="0" err="1">
                <a:solidFill>
                  <a:schemeClr val="bg1"/>
                </a:solidFill>
                <a:latin typeface="Courier New" panose="02070309020205020404" pitchFamily="49" charset="0"/>
                <a:cs typeface="Arial"/>
                <a:sym typeface="Arial"/>
              </a:rPr>
              <a:t>l.location_id</a:t>
            </a:r>
            <a:r>
              <a:rPr lang="en-US" sz="1800" kern="0" dirty="0">
                <a:solidFill>
                  <a:schemeClr val="bg1"/>
                </a:solidFill>
                <a:latin typeface="Courier New" panose="02070309020205020404" pitchFamily="49" charset="0"/>
                <a:cs typeface="Arial"/>
                <a:sym typeface="Arial"/>
              </a:rPr>
              <a:t>;</a:t>
            </a:r>
          </a:p>
        </p:txBody>
      </p:sp>
      <p:sp>
        <p:nvSpPr>
          <p:cNvPr id="340995" name="Rectangle 3"/>
          <p:cNvSpPr>
            <a:spLocks noGrp="1" noChangeArrowheads="1"/>
          </p:cNvSpPr>
          <p:nvPr>
            <p:ph type="title"/>
          </p:nvPr>
        </p:nvSpPr>
        <p:spPr>
          <a:xfrm>
            <a:off x="609600" y="807467"/>
            <a:ext cx="10765971" cy="618562"/>
          </a:xfrm>
        </p:spPr>
        <p:txBody>
          <a:bodyPr/>
          <a:lstStyle/>
          <a:p>
            <a:r>
              <a:rPr lang="en-US" sz="3200" dirty="0"/>
              <a:t>Creating Three-Way Joins with the </a:t>
            </a:r>
            <a:r>
              <a:rPr lang="en-US" sz="3200" dirty="0">
                <a:latin typeface="Courier New" panose="02070309020205020404" pitchFamily="49" charset="0"/>
              </a:rPr>
              <a:t>ON</a:t>
            </a:r>
            <a:r>
              <a:rPr lang="en-US" sz="3200" dirty="0"/>
              <a:t> Clause</a:t>
            </a:r>
          </a:p>
        </p:txBody>
      </p:sp>
      <p:sp>
        <p:nvSpPr>
          <p:cNvPr id="340998" name="Text Box 6"/>
          <p:cNvSpPr txBox="1">
            <a:spLocks noChangeArrowheads="1"/>
          </p:cNvSpPr>
          <p:nvPr/>
        </p:nvSpPr>
        <p:spPr bwMode="auto">
          <a:xfrm>
            <a:off x="3886201" y="5715001"/>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defTabSz="1096406">
              <a:buClr>
                <a:srgbClr val="000000"/>
              </a:buClr>
            </a:pPr>
            <a:r>
              <a:rPr lang="en-US" kern="0">
                <a:solidFill>
                  <a:srgbClr val="3A3F50"/>
                </a:solidFill>
                <a:latin typeface="Arial" panose="020B0604020202020204" pitchFamily="34" charset="0"/>
                <a:cs typeface="Arial"/>
                <a:sym typeface="Arial"/>
              </a:rPr>
              <a:t>…</a:t>
            </a:r>
          </a:p>
        </p:txBody>
      </p:sp>
      <p:sp>
        <p:nvSpPr>
          <p:cNvPr id="340999" name="Rectangle 7"/>
          <p:cNvSpPr>
            <a:spLocks noChangeArrowheads="1"/>
          </p:cNvSpPr>
          <p:nvPr/>
        </p:nvSpPr>
        <p:spPr bwMode="gray">
          <a:xfrm>
            <a:off x="2446339" y="2455864"/>
            <a:ext cx="5583237" cy="10874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pic>
        <p:nvPicPr>
          <p:cNvPr id="341001" name="Picture 9" descr="C:\project-SQLFund1\images\img-06-1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810002" y="3733800"/>
            <a:ext cx="4640263" cy="209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8115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799" y="2708033"/>
            <a:ext cx="6722533" cy="1546400"/>
          </a:xfrm>
        </p:spPr>
        <p:txBody>
          <a:bodyPr/>
          <a:lstStyle/>
          <a:p>
            <a:r>
              <a:rPr lang="en-US" dirty="0"/>
              <a:t>SET OPERATION</a:t>
            </a:r>
          </a:p>
        </p:txBody>
      </p:sp>
      <p:sp>
        <p:nvSpPr>
          <p:cNvPr id="5" name="Subtitle 4">
            <a:extLst>
              <a:ext uri="{FF2B5EF4-FFF2-40B4-BE49-F238E27FC236}">
                <a16:creationId xmlns:a16="http://schemas.microsoft.com/office/drawing/2014/main" id="{D8B0C9C8-5B22-46FD-B05C-0A93ECD47851}"/>
              </a:ext>
            </a:extLst>
          </p:cNvPr>
          <p:cNvSpPr>
            <a:spLocks noGrp="1"/>
          </p:cNvSpPr>
          <p:nvPr>
            <p:ph type="subTitle" idx="1"/>
          </p:nvPr>
        </p:nvSpPr>
        <p:spPr/>
        <p:txBody>
          <a:bodyPr/>
          <a:lstStyle/>
          <a:p>
            <a:endParaRPr lang="en-AU" dirty="0"/>
          </a:p>
        </p:txBody>
      </p:sp>
      <p:sp>
        <p:nvSpPr>
          <p:cNvPr id="3" name="Slide Number Placeholder 2"/>
          <p:cNvSpPr>
            <a:spLocks noGrp="1"/>
          </p:cNvSpPr>
          <p:nvPr>
            <p:ph type="sldNum" sz="quarter" idx="4294967295"/>
          </p:nvPr>
        </p:nvSpPr>
        <p:spPr>
          <a:xfrm>
            <a:off x="9448800" y="6356350"/>
            <a:ext cx="2743200" cy="365125"/>
          </a:xfrm>
        </p:spPr>
        <p:txBody>
          <a:bodyPr/>
          <a:lstStyle/>
          <a:p>
            <a:pPr defTabSz="1219170">
              <a:buClr>
                <a:srgbClr val="000000"/>
              </a:buClr>
            </a:pPr>
            <a:fld id="{00000000-1234-1234-1234-123412341234}" type="slidenum">
              <a:rPr lang="en" kern="0">
                <a:solidFill>
                  <a:srgbClr val="FFFFFF"/>
                </a:solidFill>
              </a:rPr>
              <a:pPr defTabSz="1219170">
                <a:buClr>
                  <a:srgbClr val="000000"/>
                </a:buClr>
              </a:pPr>
              <a:t>19</a:t>
            </a:fld>
            <a:endParaRPr lang="en" kern="0">
              <a:solidFill>
                <a:srgbClr val="FFFFFF"/>
              </a:solidFill>
            </a:endParaRPr>
          </a:p>
        </p:txBody>
      </p:sp>
    </p:spTree>
    <p:extLst>
      <p:ext uri="{BB962C8B-B14F-4D97-AF65-F5344CB8AC3E}">
        <p14:creationId xmlns:p14="http://schemas.microsoft.com/office/powerpoint/2010/main" val="138956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6F2E4-CC4A-45F2-A115-0B7803DAAF23}"/>
              </a:ext>
            </a:extLst>
          </p:cNvPr>
          <p:cNvSpPr>
            <a:spLocks noGrp="1"/>
          </p:cNvSpPr>
          <p:nvPr>
            <p:ph type="ctrTitle"/>
          </p:nvPr>
        </p:nvSpPr>
        <p:spPr/>
        <p:txBody>
          <a:bodyPr/>
          <a:lstStyle/>
          <a:p>
            <a:r>
              <a:rPr lang="en-AU" dirty="0"/>
              <a:t>JOINING</a:t>
            </a:r>
          </a:p>
        </p:txBody>
      </p:sp>
      <p:sp>
        <p:nvSpPr>
          <p:cNvPr id="3" name="Subtitle 2">
            <a:extLst>
              <a:ext uri="{FF2B5EF4-FFF2-40B4-BE49-F238E27FC236}">
                <a16:creationId xmlns:a16="http://schemas.microsoft.com/office/drawing/2014/main" id="{1CC3C365-C533-4679-8F25-1AD8001905CE}"/>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2614489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E2EB4F-60DD-4E07-8C6E-9B66E09EBCB3}"/>
              </a:ext>
            </a:extLst>
          </p:cNvPr>
          <p:cNvSpPr>
            <a:spLocks noGrp="1"/>
          </p:cNvSpPr>
          <p:nvPr>
            <p:ph type="title"/>
          </p:nvPr>
        </p:nvSpPr>
        <p:spPr>
          <a:xfrm>
            <a:off x="609600" y="807467"/>
            <a:ext cx="7521200" cy="814504"/>
          </a:xfrm>
        </p:spPr>
        <p:txBody>
          <a:bodyPr/>
          <a:lstStyle/>
          <a:p>
            <a:r>
              <a:rPr lang="en-AU" dirty="0"/>
              <a:t>Relational Set Operations</a:t>
            </a:r>
          </a:p>
        </p:txBody>
      </p:sp>
      <p:graphicFrame>
        <p:nvGraphicFramePr>
          <p:cNvPr id="6" name="Content Placeholder 5">
            <a:extLst>
              <a:ext uri="{FF2B5EF4-FFF2-40B4-BE49-F238E27FC236}">
                <a16:creationId xmlns:a16="http://schemas.microsoft.com/office/drawing/2014/main" id="{EAB85011-AE23-4DF6-B763-D7374805F270}"/>
              </a:ext>
            </a:extLst>
          </p:cNvPr>
          <p:cNvGraphicFramePr>
            <a:graphicFrameLocks noGrp="1"/>
          </p:cNvGraphicFramePr>
          <p:nvPr>
            <p:ph idx="1"/>
            <p:extLst>
              <p:ext uri="{D42A27DB-BD31-4B8C-83A1-F6EECF244321}">
                <p14:modId xmlns:p14="http://schemas.microsoft.com/office/powerpoint/2010/main" val="1695295398"/>
              </p:ext>
            </p:extLst>
          </p:nvPr>
        </p:nvGraphicFramePr>
        <p:xfrm>
          <a:off x="217714" y="3113315"/>
          <a:ext cx="11560628" cy="2068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8411EA49-20BF-4E0D-82DA-D6460A9D2CFE}"/>
              </a:ext>
            </a:extLst>
          </p:cNvPr>
          <p:cNvGraphicFramePr/>
          <p:nvPr>
            <p:extLst>
              <p:ext uri="{D42A27DB-BD31-4B8C-83A1-F6EECF244321}">
                <p14:modId xmlns:p14="http://schemas.microsoft.com/office/powerpoint/2010/main" val="1803402452"/>
              </p:ext>
            </p:extLst>
          </p:nvPr>
        </p:nvGraphicFramePr>
        <p:xfrm>
          <a:off x="1103085" y="2917372"/>
          <a:ext cx="9985829" cy="60403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Picture 8">
            <a:extLst>
              <a:ext uri="{FF2B5EF4-FFF2-40B4-BE49-F238E27FC236}">
                <a16:creationId xmlns:a16="http://schemas.microsoft.com/office/drawing/2014/main" id="{0D7E39FD-79E5-4067-BE35-BD32BBC3ADD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94581" y="1774585"/>
            <a:ext cx="1473276" cy="1155759"/>
          </a:xfrm>
          <a:prstGeom prst="rect">
            <a:avLst/>
          </a:prstGeom>
        </p:spPr>
      </p:pic>
      <p:pic>
        <p:nvPicPr>
          <p:cNvPr id="11" name="Picture 10" descr="A picture containing clipart&#10;&#10;Description automatically generated">
            <a:extLst>
              <a:ext uri="{FF2B5EF4-FFF2-40B4-BE49-F238E27FC236}">
                <a16:creationId xmlns:a16="http://schemas.microsoft.com/office/drawing/2014/main" id="{4DAE0E9F-E273-4BB8-BF3B-6F35A6C4B94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1031" y="1799987"/>
            <a:ext cx="1549480" cy="1104957"/>
          </a:xfrm>
          <a:prstGeom prst="rect">
            <a:avLst/>
          </a:prstGeom>
        </p:spPr>
      </p:pic>
      <p:pic>
        <p:nvPicPr>
          <p:cNvPr id="13" name="Picture 12" descr="Diagram, venn diagram&#10;&#10;Description automatically generated">
            <a:extLst>
              <a:ext uri="{FF2B5EF4-FFF2-40B4-BE49-F238E27FC236}">
                <a16:creationId xmlns:a16="http://schemas.microsoft.com/office/drawing/2014/main" id="{A35C9916-72E1-4DA4-A7A2-9DBEEF26749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763698" y="1787150"/>
            <a:ext cx="1524078" cy="1124008"/>
          </a:xfrm>
          <a:prstGeom prst="rect">
            <a:avLst/>
          </a:prstGeom>
        </p:spPr>
      </p:pic>
      <p:pic>
        <p:nvPicPr>
          <p:cNvPr id="15" name="Picture 14" descr="A close-up of a speaker&#10;&#10;Description automatically generated with medium confidence">
            <a:extLst>
              <a:ext uri="{FF2B5EF4-FFF2-40B4-BE49-F238E27FC236}">
                <a16:creationId xmlns:a16="http://schemas.microsoft.com/office/drawing/2014/main" id="{26C75293-6892-4BE5-AA9B-2F565614C58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89606" y="1769144"/>
            <a:ext cx="1543129" cy="1117657"/>
          </a:xfrm>
          <a:prstGeom prst="rect">
            <a:avLst/>
          </a:prstGeom>
        </p:spPr>
      </p:pic>
    </p:spTree>
    <p:extLst>
      <p:ext uri="{BB962C8B-B14F-4D97-AF65-F5344CB8AC3E}">
        <p14:creationId xmlns:p14="http://schemas.microsoft.com/office/powerpoint/2010/main" val="3460441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7" name="Rectangle 13"/>
          <p:cNvSpPr>
            <a:spLocks noGrp="1" noChangeArrowheads="1"/>
          </p:cNvSpPr>
          <p:nvPr>
            <p:ph type="title"/>
          </p:nvPr>
        </p:nvSpPr>
        <p:spPr/>
        <p:txBody>
          <a:bodyPr/>
          <a:lstStyle/>
          <a:p>
            <a:r>
              <a:rPr lang="en-US"/>
              <a:t>Using the </a:t>
            </a:r>
            <a:r>
              <a:rPr lang="en-US">
                <a:latin typeface="Courier New" panose="02070309020205020404" pitchFamily="49" charset="0"/>
              </a:rPr>
              <a:t>UNION</a:t>
            </a:r>
            <a:r>
              <a:rPr lang="en-US"/>
              <a:t> </a:t>
            </a:r>
            <a:r>
              <a:rPr lang="en-US">
                <a:latin typeface="Courier New" panose="02070309020205020404" pitchFamily="49" charset="0"/>
              </a:rPr>
              <a:t>ALL</a:t>
            </a:r>
            <a:r>
              <a:rPr lang="en-US"/>
              <a:t> Operator</a:t>
            </a:r>
          </a:p>
        </p:txBody>
      </p:sp>
      <p:sp>
        <p:nvSpPr>
          <p:cNvPr id="328718" name="Rectangle 14"/>
          <p:cNvSpPr>
            <a:spLocks noGrp="1" noChangeArrowheads="1"/>
          </p:cNvSpPr>
          <p:nvPr>
            <p:ph type="body" idx="1"/>
          </p:nvPr>
        </p:nvSpPr>
        <p:spPr>
          <a:xfrm>
            <a:off x="1547905" y="1350963"/>
            <a:ext cx="7918451" cy="360363"/>
          </a:xfrm>
        </p:spPr>
        <p:txBody>
          <a:bodyPr/>
          <a:lstStyle/>
          <a:p>
            <a:r>
              <a:rPr lang="en-US" sz="1867" dirty="0"/>
              <a:t>Display the current and previous departments of all employees.</a:t>
            </a:r>
          </a:p>
        </p:txBody>
      </p:sp>
      <p:sp>
        <p:nvSpPr>
          <p:cNvPr id="328708" name="Rectangle 4"/>
          <p:cNvSpPr>
            <a:spLocks noChangeArrowheads="1"/>
          </p:cNvSpPr>
          <p:nvPr/>
        </p:nvSpPr>
        <p:spPr bwMode="blackGray">
          <a:xfrm>
            <a:off x="2338295" y="1892413"/>
            <a:ext cx="7296151" cy="170656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9" rIns="92075" bIns="46039"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defTabSz="1219170" eaLnBrk="0" hangingPunct="0">
              <a:tabLst>
                <a:tab pos="1600160" algn="l"/>
              </a:tabLst>
            </a:pPr>
            <a:endParaRPr lang="en-US" sz="1800" kern="0">
              <a:solidFill>
                <a:srgbClr val="000000"/>
              </a:solidFill>
              <a:latin typeface="Courier New" panose="02070309020205020404" pitchFamily="49" charset="0"/>
              <a:cs typeface="Arial"/>
              <a:sym typeface="Arial"/>
            </a:endParaRPr>
          </a:p>
          <a:p>
            <a:pPr defTabSz="1219170" eaLnBrk="0" hangingPunct="0">
              <a:tabLst>
                <a:tab pos="1600160" algn="l"/>
              </a:tabLst>
            </a:pPr>
            <a:endParaRPr lang="en-US" sz="1800" kern="0">
              <a:solidFill>
                <a:srgbClr val="000000"/>
              </a:solidFill>
              <a:latin typeface="Courier New" panose="02070309020205020404" pitchFamily="49" charset="0"/>
              <a:cs typeface="Arial"/>
              <a:sym typeface="Arial"/>
            </a:endParaRPr>
          </a:p>
        </p:txBody>
      </p:sp>
      <p:sp>
        <p:nvSpPr>
          <p:cNvPr id="328709" name="Rectangle 5"/>
          <p:cNvSpPr>
            <a:spLocks noChangeArrowheads="1"/>
          </p:cNvSpPr>
          <p:nvPr/>
        </p:nvSpPr>
        <p:spPr bwMode="auto">
          <a:xfrm>
            <a:off x="2514600" y="1943100"/>
            <a:ext cx="634841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9" rIns="92075" bIns="46039"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defTabSz="1219170" eaLnBrk="0" hangingPunct="0">
              <a:tabLst>
                <a:tab pos="1600160" algn="l"/>
              </a:tabLst>
            </a:pPr>
            <a:r>
              <a:rPr lang="en-US" sz="1800" kern="0">
                <a:solidFill>
                  <a:srgbClr val="3A3F50"/>
                </a:solidFill>
                <a:latin typeface="Courier New" panose="02070309020205020404" pitchFamily="49" charset="0"/>
                <a:cs typeface="Arial"/>
                <a:sym typeface="Arial"/>
              </a:rPr>
              <a:t>SELECT employee_id, job_id, department_id</a:t>
            </a:r>
          </a:p>
          <a:p>
            <a:pPr defTabSz="1219170" eaLnBrk="0" hangingPunct="0">
              <a:tabLst>
                <a:tab pos="1600160" algn="l"/>
              </a:tabLst>
            </a:pPr>
            <a:r>
              <a:rPr lang="en-US" sz="1800" kern="0">
                <a:solidFill>
                  <a:srgbClr val="3A3F50"/>
                </a:solidFill>
                <a:latin typeface="Courier New" panose="02070309020205020404" pitchFamily="49" charset="0"/>
                <a:cs typeface="Arial"/>
                <a:sym typeface="Arial"/>
              </a:rPr>
              <a:t>FROM   employees</a:t>
            </a:r>
          </a:p>
          <a:p>
            <a:pPr defTabSz="1219170" eaLnBrk="0" hangingPunct="0">
              <a:tabLst>
                <a:tab pos="1600160" algn="l"/>
              </a:tabLst>
            </a:pPr>
            <a:r>
              <a:rPr lang="en-US" sz="1800" kern="0">
                <a:solidFill>
                  <a:srgbClr val="3A3F50"/>
                </a:solidFill>
                <a:latin typeface="Courier New" panose="02070309020205020404" pitchFamily="49" charset="0"/>
                <a:cs typeface="Arial"/>
                <a:sym typeface="Arial"/>
              </a:rPr>
              <a:t>UNION ALL</a:t>
            </a:r>
          </a:p>
          <a:p>
            <a:pPr defTabSz="1219170" eaLnBrk="0" hangingPunct="0">
              <a:tabLst>
                <a:tab pos="1600160" algn="l"/>
              </a:tabLst>
            </a:pPr>
            <a:r>
              <a:rPr lang="en-US" sz="1800" kern="0">
                <a:solidFill>
                  <a:srgbClr val="3A3F50"/>
                </a:solidFill>
                <a:latin typeface="Courier New" panose="02070309020205020404" pitchFamily="49" charset="0"/>
                <a:cs typeface="Arial"/>
                <a:sym typeface="Arial"/>
              </a:rPr>
              <a:t>SELECT employee_id, job_id, department_id</a:t>
            </a:r>
          </a:p>
          <a:p>
            <a:pPr defTabSz="1219170" eaLnBrk="0" hangingPunct="0">
              <a:tabLst>
                <a:tab pos="1600160" algn="l"/>
              </a:tabLst>
            </a:pPr>
            <a:r>
              <a:rPr lang="en-US" sz="1800" kern="0">
                <a:solidFill>
                  <a:srgbClr val="3A3F50"/>
                </a:solidFill>
                <a:latin typeface="Courier New" panose="02070309020205020404" pitchFamily="49" charset="0"/>
                <a:cs typeface="Arial"/>
                <a:sym typeface="Arial"/>
              </a:rPr>
              <a:t>FROM   job_history</a:t>
            </a:r>
          </a:p>
          <a:p>
            <a:pPr defTabSz="1219170" eaLnBrk="0" hangingPunct="0">
              <a:tabLst>
                <a:tab pos="1600160" algn="l"/>
              </a:tabLst>
            </a:pPr>
            <a:r>
              <a:rPr lang="en-US" sz="1800" kern="0">
                <a:solidFill>
                  <a:srgbClr val="3A3F50"/>
                </a:solidFill>
                <a:latin typeface="Courier New" panose="02070309020205020404" pitchFamily="49" charset="0"/>
                <a:cs typeface="Arial"/>
                <a:sym typeface="Arial"/>
              </a:rPr>
              <a:t>ORDER BY  employee_id;</a:t>
            </a:r>
          </a:p>
        </p:txBody>
      </p:sp>
      <p:sp>
        <p:nvSpPr>
          <p:cNvPr id="328710" name="Rectangle 6"/>
          <p:cNvSpPr>
            <a:spLocks noChangeArrowheads="1"/>
          </p:cNvSpPr>
          <p:nvPr/>
        </p:nvSpPr>
        <p:spPr bwMode="gray">
          <a:xfrm>
            <a:off x="2590800" y="2400300"/>
            <a:ext cx="1371600" cy="3048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sp>
        <p:nvSpPr>
          <p:cNvPr id="328715" name="Text Box 11"/>
          <p:cNvSpPr txBox="1">
            <a:spLocks noChangeArrowheads="1"/>
          </p:cNvSpPr>
          <p:nvPr/>
        </p:nvSpPr>
        <p:spPr bwMode="gray">
          <a:xfrm>
            <a:off x="3886201" y="3924301"/>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defTabSz="1096406">
              <a:buClr>
                <a:srgbClr val="000000"/>
              </a:buClr>
            </a:pPr>
            <a:r>
              <a:rPr lang="en-US" kern="0">
                <a:solidFill>
                  <a:srgbClr val="3A3F50"/>
                </a:solidFill>
                <a:latin typeface="Arial" panose="020B0604020202020204" pitchFamily="34" charset="0"/>
                <a:cs typeface="Arial"/>
                <a:sym typeface="Arial"/>
              </a:rPr>
              <a:t>…</a:t>
            </a:r>
          </a:p>
        </p:txBody>
      </p:sp>
      <p:pic>
        <p:nvPicPr>
          <p:cNvPr id="328721" name="Picture 17" descr="C:\project-SQLFund1\images\img08-17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886201" y="3619501"/>
            <a:ext cx="3475039" cy="479425"/>
          </a:xfrm>
          <a:prstGeom prst="rect">
            <a:avLst/>
          </a:prstGeom>
          <a:noFill/>
          <a:extLst>
            <a:ext uri="{909E8E84-426E-40DD-AFC4-6F175D3DCCD1}">
              <a14:hiddenFill xmlns:a14="http://schemas.microsoft.com/office/drawing/2010/main">
                <a:solidFill>
                  <a:srgbClr val="FFFFFF"/>
                </a:solidFill>
              </a14:hiddenFill>
            </a:ext>
          </a:extLst>
        </p:spPr>
      </p:pic>
      <p:pic>
        <p:nvPicPr>
          <p:cNvPr id="328722" name="Picture 18" descr="C:\project-SQLFund1\images\img08-17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886201" y="4305301"/>
            <a:ext cx="3475039" cy="1611313"/>
          </a:xfrm>
          <a:prstGeom prst="rect">
            <a:avLst/>
          </a:prstGeom>
          <a:noFill/>
          <a:extLst>
            <a:ext uri="{909E8E84-426E-40DD-AFC4-6F175D3DCCD1}">
              <a14:hiddenFill xmlns:a14="http://schemas.microsoft.com/office/drawing/2010/main">
                <a:solidFill>
                  <a:srgbClr val="FFFFFF"/>
                </a:solidFill>
              </a14:hiddenFill>
            </a:ext>
          </a:extLst>
        </p:spPr>
      </p:pic>
      <p:pic>
        <p:nvPicPr>
          <p:cNvPr id="328723" name="Picture 19" descr="C:\project-SQLFund1\images\img08-17f.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886201" y="6019800"/>
            <a:ext cx="3486151" cy="263525"/>
          </a:xfrm>
          <a:prstGeom prst="rect">
            <a:avLst/>
          </a:prstGeom>
          <a:noFill/>
          <a:extLst>
            <a:ext uri="{909E8E84-426E-40DD-AFC4-6F175D3DCCD1}">
              <a14:hiddenFill xmlns:a14="http://schemas.microsoft.com/office/drawing/2010/main">
                <a:solidFill>
                  <a:srgbClr val="FFFFFF"/>
                </a:solidFill>
              </a14:hiddenFill>
            </a:ext>
          </a:extLst>
        </p:spPr>
      </p:pic>
      <p:sp>
        <p:nvSpPr>
          <p:cNvPr id="328724" name="Text Box 20"/>
          <p:cNvSpPr txBox="1">
            <a:spLocks noChangeArrowheads="1"/>
          </p:cNvSpPr>
          <p:nvPr/>
        </p:nvSpPr>
        <p:spPr bwMode="gray">
          <a:xfrm>
            <a:off x="3886201" y="5676901"/>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defTabSz="1096406">
              <a:buClr>
                <a:srgbClr val="000000"/>
              </a:buClr>
            </a:pPr>
            <a:r>
              <a:rPr lang="en-US" kern="0">
                <a:solidFill>
                  <a:srgbClr val="3A3F50"/>
                </a:solidFill>
                <a:latin typeface="Arial" panose="020B0604020202020204" pitchFamily="34" charset="0"/>
                <a:cs typeface="Arial"/>
                <a:sym typeface="Arial"/>
              </a:rPr>
              <a:t>…</a:t>
            </a:r>
          </a:p>
        </p:txBody>
      </p:sp>
      <p:sp>
        <p:nvSpPr>
          <p:cNvPr id="328725" name="Rectangle 21"/>
          <p:cNvSpPr>
            <a:spLocks noChangeArrowheads="1"/>
          </p:cNvSpPr>
          <p:nvPr/>
        </p:nvSpPr>
        <p:spPr bwMode="gray">
          <a:xfrm>
            <a:off x="3886200" y="4991100"/>
            <a:ext cx="3505200" cy="22860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sp>
        <p:nvSpPr>
          <p:cNvPr id="328726" name="Rectangle 22"/>
          <p:cNvSpPr>
            <a:spLocks noChangeArrowheads="1"/>
          </p:cNvSpPr>
          <p:nvPr/>
        </p:nvSpPr>
        <p:spPr bwMode="gray">
          <a:xfrm>
            <a:off x="3886200" y="5448300"/>
            <a:ext cx="3505200" cy="22860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spTree>
    <p:extLst>
      <p:ext uri="{BB962C8B-B14F-4D97-AF65-F5344CB8AC3E}">
        <p14:creationId xmlns:p14="http://schemas.microsoft.com/office/powerpoint/2010/main" val="3366356454"/>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72" name="Rectangle 12"/>
          <p:cNvSpPr>
            <a:spLocks noGrp="1" noChangeArrowheads="1"/>
          </p:cNvSpPr>
          <p:nvPr>
            <p:ph type="title"/>
          </p:nvPr>
        </p:nvSpPr>
        <p:spPr/>
        <p:txBody>
          <a:bodyPr/>
          <a:lstStyle/>
          <a:p>
            <a:r>
              <a:rPr lang="en-US"/>
              <a:t>Using the </a:t>
            </a:r>
            <a:r>
              <a:rPr lang="en-US">
                <a:latin typeface="Courier New" panose="02070309020205020404" pitchFamily="49" charset="0"/>
              </a:rPr>
              <a:t>UNION</a:t>
            </a:r>
            <a:r>
              <a:rPr lang="en-US"/>
              <a:t> Operator</a:t>
            </a:r>
          </a:p>
        </p:txBody>
      </p:sp>
      <p:sp>
        <p:nvSpPr>
          <p:cNvPr id="322573" name="Rectangle 13"/>
          <p:cNvSpPr>
            <a:spLocks noGrp="1" noChangeArrowheads="1"/>
          </p:cNvSpPr>
          <p:nvPr>
            <p:ph type="body" idx="1"/>
          </p:nvPr>
        </p:nvSpPr>
        <p:spPr>
          <a:xfrm>
            <a:off x="2133600" y="1449388"/>
            <a:ext cx="7918451" cy="695325"/>
          </a:xfrm>
        </p:spPr>
        <p:txBody>
          <a:bodyPr/>
          <a:lstStyle/>
          <a:p>
            <a:r>
              <a:rPr lang="en-US" sz="2400" dirty="0"/>
              <a:t>Display the current and previous job details of all employees. Display each employee only once.</a:t>
            </a:r>
          </a:p>
        </p:txBody>
      </p:sp>
      <p:sp>
        <p:nvSpPr>
          <p:cNvPr id="322564" name="Rectangle 4"/>
          <p:cNvSpPr>
            <a:spLocks noChangeArrowheads="1"/>
          </p:cNvSpPr>
          <p:nvPr/>
        </p:nvSpPr>
        <p:spPr bwMode="blackGray">
          <a:xfrm>
            <a:off x="2400301" y="2438401"/>
            <a:ext cx="7277100" cy="14859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nchor="ctr"/>
          <a:lstStyle/>
          <a:p>
            <a:pPr defTabSz="1219170" eaLnBrk="0" hangingPunct="0">
              <a:spcBef>
                <a:spcPct val="50000"/>
              </a:spcBef>
            </a:pPr>
            <a:endParaRPr lang="en-US" sz="2400" kern="0">
              <a:solidFill>
                <a:srgbClr val="000000"/>
              </a:solidFill>
              <a:latin typeface="Arial"/>
              <a:cs typeface="Arial"/>
              <a:sym typeface="Arial"/>
            </a:endParaRPr>
          </a:p>
        </p:txBody>
      </p:sp>
      <p:sp>
        <p:nvSpPr>
          <p:cNvPr id="322565" name="Rectangle 5"/>
          <p:cNvSpPr>
            <a:spLocks noChangeArrowheads="1"/>
          </p:cNvSpPr>
          <p:nvPr/>
        </p:nvSpPr>
        <p:spPr bwMode="auto">
          <a:xfrm>
            <a:off x="2547939" y="2438400"/>
            <a:ext cx="2978379" cy="1170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9" rIns="92075" bIns="46039">
            <a:spAutoFit/>
          </a:bodyPr>
          <a:lstStyle/>
          <a:p>
            <a:pPr defTabSz="1219170" eaLnBrk="0" hangingPunct="0">
              <a:spcBef>
                <a:spcPct val="0"/>
              </a:spcBef>
            </a:pPr>
            <a:r>
              <a:rPr lang="en-US" sz="1400" kern="0">
                <a:solidFill>
                  <a:srgbClr val="000000"/>
                </a:solidFill>
                <a:latin typeface="Courier New" panose="02070309020205020404" pitchFamily="49" charset="0"/>
                <a:cs typeface="Arial"/>
                <a:sym typeface="Arial"/>
              </a:rPr>
              <a:t>SELECT employee_id, job_id</a:t>
            </a:r>
          </a:p>
          <a:p>
            <a:pPr defTabSz="1219170" eaLnBrk="0" hangingPunct="0">
              <a:spcBef>
                <a:spcPct val="0"/>
              </a:spcBef>
            </a:pPr>
            <a:r>
              <a:rPr lang="en-US" sz="1400" kern="0">
                <a:solidFill>
                  <a:srgbClr val="000000"/>
                </a:solidFill>
                <a:latin typeface="Courier New" panose="02070309020205020404" pitchFamily="49" charset="0"/>
                <a:cs typeface="Arial"/>
                <a:sym typeface="Arial"/>
              </a:rPr>
              <a:t>FROM   employees</a:t>
            </a:r>
          </a:p>
          <a:p>
            <a:pPr defTabSz="1219170" eaLnBrk="0" hangingPunct="0">
              <a:spcBef>
                <a:spcPct val="0"/>
              </a:spcBef>
            </a:pPr>
            <a:r>
              <a:rPr lang="en-US" sz="1400" kern="0">
                <a:solidFill>
                  <a:srgbClr val="000000"/>
                </a:solidFill>
                <a:latin typeface="Courier New" panose="02070309020205020404" pitchFamily="49" charset="0"/>
                <a:cs typeface="Arial"/>
                <a:sym typeface="Arial"/>
              </a:rPr>
              <a:t>UNION</a:t>
            </a:r>
          </a:p>
          <a:p>
            <a:pPr defTabSz="1219170" eaLnBrk="0" hangingPunct="0">
              <a:spcBef>
                <a:spcPct val="0"/>
              </a:spcBef>
            </a:pPr>
            <a:r>
              <a:rPr lang="en-US" sz="1400" kern="0">
                <a:solidFill>
                  <a:srgbClr val="000000"/>
                </a:solidFill>
                <a:latin typeface="Courier New" panose="02070309020205020404" pitchFamily="49" charset="0"/>
                <a:cs typeface="Arial"/>
                <a:sym typeface="Arial"/>
              </a:rPr>
              <a:t>SELECT employee_id, job_id</a:t>
            </a:r>
          </a:p>
          <a:p>
            <a:pPr defTabSz="1219170" eaLnBrk="0" hangingPunct="0">
              <a:spcBef>
                <a:spcPct val="0"/>
              </a:spcBef>
            </a:pPr>
            <a:r>
              <a:rPr lang="en-US" sz="1400" kern="0">
                <a:solidFill>
                  <a:srgbClr val="000000"/>
                </a:solidFill>
                <a:latin typeface="Courier New" panose="02070309020205020404" pitchFamily="49" charset="0"/>
                <a:cs typeface="Arial"/>
                <a:sym typeface="Arial"/>
              </a:rPr>
              <a:t>FROM   job_history;</a:t>
            </a:r>
          </a:p>
        </p:txBody>
      </p:sp>
      <p:sp>
        <p:nvSpPr>
          <p:cNvPr id="322566" name="Rectangle 6"/>
          <p:cNvSpPr>
            <a:spLocks noChangeArrowheads="1"/>
          </p:cNvSpPr>
          <p:nvPr/>
        </p:nvSpPr>
        <p:spPr bwMode="gray">
          <a:xfrm>
            <a:off x="2547939" y="2879717"/>
            <a:ext cx="990600" cy="228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sp>
        <p:nvSpPr>
          <p:cNvPr id="322568" name="Text Box 8"/>
          <p:cNvSpPr txBox="1">
            <a:spLocks noChangeArrowheads="1"/>
          </p:cNvSpPr>
          <p:nvPr/>
        </p:nvSpPr>
        <p:spPr bwMode="auto">
          <a:xfrm>
            <a:off x="4267201" y="4648201"/>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defTabSz="1096406">
              <a:buClr>
                <a:srgbClr val="000000"/>
              </a:buClr>
            </a:pPr>
            <a:r>
              <a:rPr lang="en-US" kern="0">
                <a:solidFill>
                  <a:srgbClr val="3A3F50"/>
                </a:solidFill>
                <a:latin typeface="Arial" panose="020B0604020202020204" pitchFamily="34" charset="0"/>
                <a:cs typeface="Arial"/>
                <a:sym typeface="Arial"/>
              </a:rPr>
              <a:t>…</a:t>
            </a:r>
          </a:p>
        </p:txBody>
      </p:sp>
      <p:pic>
        <p:nvPicPr>
          <p:cNvPr id="322577" name="Picture 17" descr="C:\project-SQLFund1\images\img08-14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67201" y="4114800"/>
            <a:ext cx="2754313" cy="720725"/>
          </a:xfrm>
          <a:prstGeom prst="rect">
            <a:avLst/>
          </a:prstGeom>
          <a:noFill/>
          <a:extLst>
            <a:ext uri="{909E8E84-426E-40DD-AFC4-6F175D3DCCD1}">
              <a14:hiddenFill xmlns:a14="http://schemas.microsoft.com/office/drawing/2010/main">
                <a:solidFill>
                  <a:srgbClr val="FFFFFF"/>
                </a:solidFill>
              </a14:hiddenFill>
            </a:ext>
          </a:extLst>
        </p:spPr>
      </p:pic>
      <p:sp>
        <p:nvSpPr>
          <p:cNvPr id="322578" name="Text Box 18"/>
          <p:cNvSpPr txBox="1">
            <a:spLocks noChangeArrowheads="1"/>
          </p:cNvSpPr>
          <p:nvPr/>
        </p:nvSpPr>
        <p:spPr bwMode="auto">
          <a:xfrm>
            <a:off x="4267201" y="5638801"/>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defTabSz="1096406">
              <a:buClr>
                <a:srgbClr val="000000"/>
              </a:buClr>
            </a:pPr>
            <a:r>
              <a:rPr lang="en-US" kern="0">
                <a:solidFill>
                  <a:srgbClr val="3A3F50"/>
                </a:solidFill>
                <a:latin typeface="Arial" panose="020B0604020202020204" pitchFamily="34" charset="0"/>
                <a:cs typeface="Arial"/>
                <a:sym typeface="Arial"/>
              </a:rPr>
              <a:t>…</a:t>
            </a:r>
          </a:p>
        </p:txBody>
      </p:sp>
      <p:pic>
        <p:nvPicPr>
          <p:cNvPr id="322579" name="Picture 19" descr="C:\project-SQLFund1\images\img08-14c.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267201" y="5029201"/>
            <a:ext cx="2835275" cy="731839"/>
          </a:xfrm>
          <a:prstGeom prst="rect">
            <a:avLst/>
          </a:prstGeom>
          <a:noFill/>
          <a:extLst>
            <a:ext uri="{909E8E84-426E-40DD-AFC4-6F175D3DCCD1}">
              <a14:hiddenFill xmlns:a14="http://schemas.microsoft.com/office/drawing/2010/main">
                <a:solidFill>
                  <a:srgbClr val="FFFFFF"/>
                </a:solidFill>
              </a14:hiddenFill>
            </a:ext>
          </a:extLst>
        </p:spPr>
      </p:pic>
      <p:sp>
        <p:nvSpPr>
          <p:cNvPr id="322580" name="Rectangle 20"/>
          <p:cNvSpPr>
            <a:spLocks noChangeArrowheads="1"/>
          </p:cNvSpPr>
          <p:nvPr/>
        </p:nvSpPr>
        <p:spPr bwMode="gray">
          <a:xfrm>
            <a:off x="4267200" y="5029200"/>
            <a:ext cx="2819400" cy="45720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spTree>
    <p:extLst>
      <p:ext uri="{BB962C8B-B14F-4D97-AF65-F5344CB8AC3E}">
        <p14:creationId xmlns:p14="http://schemas.microsoft.com/office/powerpoint/2010/main" val="2369146641"/>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72" name="Rectangle 12"/>
          <p:cNvSpPr>
            <a:spLocks noGrp="1" noChangeArrowheads="1"/>
          </p:cNvSpPr>
          <p:nvPr>
            <p:ph type="title"/>
          </p:nvPr>
        </p:nvSpPr>
        <p:spPr/>
        <p:txBody>
          <a:bodyPr/>
          <a:lstStyle/>
          <a:p>
            <a:r>
              <a:rPr lang="en-US" dirty="0"/>
              <a:t>Using the </a:t>
            </a:r>
            <a:r>
              <a:rPr lang="en-US" dirty="0">
                <a:latin typeface="Courier New" panose="02070309020205020404" pitchFamily="49" charset="0"/>
              </a:rPr>
              <a:t>INTERSECT</a:t>
            </a:r>
            <a:r>
              <a:rPr lang="en-US" dirty="0"/>
              <a:t> Operator</a:t>
            </a:r>
          </a:p>
        </p:txBody>
      </p:sp>
      <p:sp>
        <p:nvSpPr>
          <p:cNvPr id="322573" name="Rectangle 13"/>
          <p:cNvSpPr>
            <a:spLocks noGrp="1" noChangeArrowheads="1"/>
          </p:cNvSpPr>
          <p:nvPr>
            <p:ph type="body" idx="1"/>
          </p:nvPr>
        </p:nvSpPr>
        <p:spPr>
          <a:xfrm>
            <a:off x="2133600" y="1449388"/>
            <a:ext cx="7918451" cy="695325"/>
          </a:xfrm>
        </p:spPr>
        <p:txBody>
          <a:bodyPr/>
          <a:lstStyle/>
          <a:p>
            <a:r>
              <a:rPr lang="en-US" sz="2400" dirty="0"/>
              <a:t>Display employees who have a same job from the job history table</a:t>
            </a:r>
          </a:p>
        </p:txBody>
      </p:sp>
      <p:sp>
        <p:nvSpPr>
          <p:cNvPr id="322564" name="Rectangle 4"/>
          <p:cNvSpPr>
            <a:spLocks noChangeArrowheads="1"/>
          </p:cNvSpPr>
          <p:nvPr/>
        </p:nvSpPr>
        <p:spPr bwMode="blackGray">
          <a:xfrm>
            <a:off x="2400301" y="2438401"/>
            <a:ext cx="7277100" cy="14859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nchor="ctr"/>
          <a:lstStyle/>
          <a:p>
            <a:pPr defTabSz="1219170" eaLnBrk="0" hangingPunct="0">
              <a:spcBef>
                <a:spcPct val="50000"/>
              </a:spcBef>
            </a:pPr>
            <a:endParaRPr lang="en-US" sz="2400" kern="0">
              <a:solidFill>
                <a:srgbClr val="000000"/>
              </a:solidFill>
              <a:latin typeface="Arial"/>
              <a:cs typeface="Arial"/>
              <a:sym typeface="Arial"/>
            </a:endParaRPr>
          </a:p>
        </p:txBody>
      </p:sp>
      <p:sp>
        <p:nvSpPr>
          <p:cNvPr id="322565" name="Rectangle 5"/>
          <p:cNvSpPr>
            <a:spLocks noChangeArrowheads="1"/>
          </p:cNvSpPr>
          <p:nvPr/>
        </p:nvSpPr>
        <p:spPr bwMode="auto">
          <a:xfrm>
            <a:off x="2547939" y="2438400"/>
            <a:ext cx="2978379" cy="1170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9" rIns="92075" bIns="46039">
            <a:spAutoFit/>
          </a:bodyPr>
          <a:lstStyle/>
          <a:p>
            <a:pPr defTabSz="1219170" eaLnBrk="0" hangingPunct="0">
              <a:spcBef>
                <a:spcPct val="0"/>
              </a:spcBef>
            </a:pPr>
            <a:r>
              <a:rPr lang="en-US" sz="1400" kern="0" dirty="0">
                <a:solidFill>
                  <a:srgbClr val="000000"/>
                </a:solidFill>
                <a:latin typeface="Courier New" panose="02070309020205020404" pitchFamily="49" charset="0"/>
                <a:cs typeface="Arial"/>
                <a:sym typeface="Arial"/>
              </a:rPr>
              <a:t>SELECT </a:t>
            </a:r>
            <a:r>
              <a:rPr lang="en-US" sz="1400" kern="0" dirty="0" err="1">
                <a:solidFill>
                  <a:srgbClr val="000000"/>
                </a:solidFill>
                <a:latin typeface="Courier New" panose="02070309020205020404" pitchFamily="49" charset="0"/>
                <a:cs typeface="Arial"/>
                <a:sym typeface="Arial"/>
              </a:rPr>
              <a:t>employee_id</a:t>
            </a:r>
            <a:r>
              <a:rPr lang="en-US" sz="1400" kern="0" dirty="0">
                <a:solidFill>
                  <a:srgbClr val="000000"/>
                </a:solidFill>
                <a:latin typeface="Courier New" panose="02070309020205020404" pitchFamily="49" charset="0"/>
                <a:cs typeface="Arial"/>
                <a:sym typeface="Arial"/>
              </a:rPr>
              <a:t>, </a:t>
            </a:r>
            <a:r>
              <a:rPr lang="en-US" sz="1400" kern="0" dirty="0" err="1">
                <a:solidFill>
                  <a:srgbClr val="000000"/>
                </a:solidFill>
                <a:latin typeface="Courier New" panose="02070309020205020404" pitchFamily="49" charset="0"/>
                <a:cs typeface="Arial"/>
                <a:sym typeface="Arial"/>
              </a:rPr>
              <a:t>job_id</a:t>
            </a:r>
            <a:endParaRPr lang="en-US" sz="1400" kern="0" dirty="0">
              <a:solidFill>
                <a:srgbClr val="000000"/>
              </a:solidFill>
              <a:latin typeface="Courier New" panose="02070309020205020404" pitchFamily="49" charset="0"/>
              <a:cs typeface="Arial"/>
              <a:sym typeface="Arial"/>
            </a:endParaRPr>
          </a:p>
          <a:p>
            <a:pPr defTabSz="1219170" eaLnBrk="0" hangingPunct="0">
              <a:spcBef>
                <a:spcPct val="0"/>
              </a:spcBef>
            </a:pPr>
            <a:r>
              <a:rPr lang="en-US" sz="1400" kern="0" dirty="0">
                <a:solidFill>
                  <a:srgbClr val="000000"/>
                </a:solidFill>
                <a:latin typeface="Courier New" panose="02070309020205020404" pitchFamily="49" charset="0"/>
                <a:cs typeface="Arial"/>
                <a:sym typeface="Arial"/>
              </a:rPr>
              <a:t>FROM   employees</a:t>
            </a:r>
          </a:p>
          <a:p>
            <a:pPr defTabSz="1219170" eaLnBrk="0" hangingPunct="0">
              <a:spcBef>
                <a:spcPct val="0"/>
              </a:spcBef>
            </a:pPr>
            <a:r>
              <a:rPr lang="en-US" sz="1400" kern="0" dirty="0">
                <a:solidFill>
                  <a:srgbClr val="000000"/>
                </a:solidFill>
                <a:latin typeface="Courier New" panose="02070309020205020404" pitchFamily="49" charset="0"/>
                <a:cs typeface="Arial"/>
                <a:sym typeface="Arial"/>
              </a:rPr>
              <a:t>INTERSECT</a:t>
            </a:r>
          </a:p>
          <a:p>
            <a:pPr defTabSz="1219170" eaLnBrk="0" hangingPunct="0">
              <a:spcBef>
                <a:spcPct val="0"/>
              </a:spcBef>
            </a:pPr>
            <a:r>
              <a:rPr lang="en-US" sz="1400" kern="0" dirty="0">
                <a:solidFill>
                  <a:srgbClr val="000000"/>
                </a:solidFill>
                <a:latin typeface="Courier New" panose="02070309020205020404" pitchFamily="49" charset="0"/>
                <a:cs typeface="Arial"/>
                <a:sym typeface="Arial"/>
              </a:rPr>
              <a:t>SELECT </a:t>
            </a:r>
            <a:r>
              <a:rPr lang="en-US" sz="1400" kern="0" dirty="0" err="1">
                <a:solidFill>
                  <a:srgbClr val="000000"/>
                </a:solidFill>
                <a:latin typeface="Courier New" panose="02070309020205020404" pitchFamily="49" charset="0"/>
                <a:cs typeface="Arial"/>
                <a:sym typeface="Arial"/>
              </a:rPr>
              <a:t>employee_id</a:t>
            </a:r>
            <a:r>
              <a:rPr lang="en-US" sz="1400" kern="0" dirty="0">
                <a:solidFill>
                  <a:srgbClr val="000000"/>
                </a:solidFill>
                <a:latin typeface="Courier New" panose="02070309020205020404" pitchFamily="49" charset="0"/>
                <a:cs typeface="Arial"/>
                <a:sym typeface="Arial"/>
              </a:rPr>
              <a:t>, </a:t>
            </a:r>
            <a:r>
              <a:rPr lang="en-US" sz="1400" kern="0" dirty="0" err="1">
                <a:solidFill>
                  <a:srgbClr val="000000"/>
                </a:solidFill>
                <a:latin typeface="Courier New" panose="02070309020205020404" pitchFamily="49" charset="0"/>
                <a:cs typeface="Arial"/>
                <a:sym typeface="Arial"/>
              </a:rPr>
              <a:t>job_id</a:t>
            </a:r>
            <a:endParaRPr lang="en-US" sz="1400" kern="0" dirty="0">
              <a:solidFill>
                <a:srgbClr val="000000"/>
              </a:solidFill>
              <a:latin typeface="Courier New" panose="02070309020205020404" pitchFamily="49" charset="0"/>
              <a:cs typeface="Arial"/>
              <a:sym typeface="Arial"/>
            </a:endParaRPr>
          </a:p>
          <a:p>
            <a:pPr defTabSz="1219170" eaLnBrk="0" hangingPunct="0">
              <a:spcBef>
                <a:spcPct val="0"/>
              </a:spcBef>
            </a:pPr>
            <a:r>
              <a:rPr lang="en-US" sz="1400" kern="0" dirty="0">
                <a:solidFill>
                  <a:srgbClr val="000000"/>
                </a:solidFill>
                <a:latin typeface="Courier New" panose="02070309020205020404" pitchFamily="49" charset="0"/>
                <a:cs typeface="Arial"/>
                <a:sym typeface="Arial"/>
              </a:rPr>
              <a:t>FROM   </a:t>
            </a:r>
            <a:r>
              <a:rPr lang="en-US" sz="1400" kern="0" dirty="0" err="1">
                <a:solidFill>
                  <a:srgbClr val="000000"/>
                </a:solidFill>
                <a:latin typeface="Courier New" panose="02070309020205020404" pitchFamily="49" charset="0"/>
                <a:cs typeface="Arial"/>
                <a:sym typeface="Arial"/>
              </a:rPr>
              <a:t>job_history</a:t>
            </a:r>
            <a:r>
              <a:rPr lang="en-US" sz="1400" kern="0" dirty="0">
                <a:solidFill>
                  <a:srgbClr val="000000"/>
                </a:solidFill>
                <a:latin typeface="Courier New" panose="02070309020205020404" pitchFamily="49" charset="0"/>
                <a:cs typeface="Arial"/>
                <a:sym typeface="Arial"/>
              </a:rPr>
              <a:t>;</a:t>
            </a:r>
          </a:p>
        </p:txBody>
      </p:sp>
      <p:sp>
        <p:nvSpPr>
          <p:cNvPr id="322566" name="Rectangle 6"/>
          <p:cNvSpPr>
            <a:spLocks noChangeArrowheads="1"/>
          </p:cNvSpPr>
          <p:nvPr/>
        </p:nvSpPr>
        <p:spPr bwMode="gray">
          <a:xfrm>
            <a:off x="2547938" y="2892987"/>
            <a:ext cx="1174975" cy="215329"/>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pic>
        <p:nvPicPr>
          <p:cNvPr id="3" name="Picture 2" descr="Table&#10;&#10;Description automatically generated">
            <a:extLst>
              <a:ext uri="{FF2B5EF4-FFF2-40B4-BE49-F238E27FC236}">
                <a16:creationId xmlns:a16="http://schemas.microsoft.com/office/drawing/2014/main" id="{4F38E626-4E33-4776-99CF-77B5DF42D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128" y="4238417"/>
            <a:ext cx="3539482" cy="1170195"/>
          </a:xfrm>
          <a:prstGeom prst="rect">
            <a:avLst/>
          </a:prstGeom>
        </p:spPr>
      </p:pic>
    </p:spTree>
    <p:extLst>
      <p:ext uri="{BB962C8B-B14F-4D97-AF65-F5344CB8AC3E}">
        <p14:creationId xmlns:p14="http://schemas.microsoft.com/office/powerpoint/2010/main" val="783425217"/>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F2A4-A146-49D4-BFFB-E71FFA99B9AF}"/>
              </a:ext>
            </a:extLst>
          </p:cNvPr>
          <p:cNvSpPr>
            <a:spLocks noGrp="1"/>
          </p:cNvSpPr>
          <p:nvPr>
            <p:ph type="title"/>
          </p:nvPr>
        </p:nvSpPr>
        <p:spPr/>
        <p:txBody>
          <a:bodyPr/>
          <a:lstStyle/>
          <a:p>
            <a:r>
              <a:rPr lang="en-US" dirty="0"/>
              <a:t>Using the </a:t>
            </a:r>
            <a:r>
              <a:rPr lang="en-US" dirty="0">
                <a:latin typeface="Courier New" panose="02070309020205020404" pitchFamily="49" charset="0"/>
              </a:rPr>
              <a:t>EXCEPT</a:t>
            </a:r>
            <a:r>
              <a:rPr lang="en-US" dirty="0"/>
              <a:t> Operator</a:t>
            </a:r>
            <a:endParaRPr lang="en-AU" dirty="0"/>
          </a:p>
        </p:txBody>
      </p:sp>
      <p:sp>
        <p:nvSpPr>
          <p:cNvPr id="4" name="Slide Number Placeholder 3">
            <a:extLst>
              <a:ext uri="{FF2B5EF4-FFF2-40B4-BE49-F238E27FC236}">
                <a16:creationId xmlns:a16="http://schemas.microsoft.com/office/drawing/2014/main" id="{9634AAAB-0218-4021-BA00-8059726E4FF9}"/>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
        <p:nvSpPr>
          <p:cNvPr id="6" name="Rectangle 4">
            <a:extLst>
              <a:ext uri="{FF2B5EF4-FFF2-40B4-BE49-F238E27FC236}">
                <a16:creationId xmlns:a16="http://schemas.microsoft.com/office/drawing/2014/main" id="{79FC0768-5575-4308-AF59-6BDE768C7F3F}"/>
              </a:ext>
            </a:extLst>
          </p:cNvPr>
          <p:cNvSpPr>
            <a:spLocks noChangeArrowheads="1"/>
          </p:cNvSpPr>
          <p:nvPr/>
        </p:nvSpPr>
        <p:spPr bwMode="blackGray">
          <a:xfrm>
            <a:off x="2400301" y="2438401"/>
            <a:ext cx="7277100" cy="14859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nchor="ctr"/>
          <a:lstStyle/>
          <a:p>
            <a:pPr defTabSz="1219170" eaLnBrk="0" hangingPunct="0">
              <a:spcBef>
                <a:spcPct val="50000"/>
              </a:spcBef>
            </a:pPr>
            <a:endParaRPr lang="en-US" sz="2400" kern="0">
              <a:solidFill>
                <a:srgbClr val="000000"/>
              </a:solidFill>
              <a:latin typeface="Arial"/>
              <a:cs typeface="Arial"/>
              <a:sym typeface="Arial"/>
            </a:endParaRPr>
          </a:p>
        </p:txBody>
      </p:sp>
      <p:sp>
        <p:nvSpPr>
          <p:cNvPr id="7" name="Rectangle 5">
            <a:extLst>
              <a:ext uri="{FF2B5EF4-FFF2-40B4-BE49-F238E27FC236}">
                <a16:creationId xmlns:a16="http://schemas.microsoft.com/office/drawing/2014/main" id="{11DC7E15-1A15-4EA8-AD26-ABC27C51F3FA}"/>
              </a:ext>
            </a:extLst>
          </p:cNvPr>
          <p:cNvSpPr>
            <a:spLocks noChangeArrowheads="1"/>
          </p:cNvSpPr>
          <p:nvPr/>
        </p:nvSpPr>
        <p:spPr bwMode="auto">
          <a:xfrm>
            <a:off x="2547939" y="2438400"/>
            <a:ext cx="3770263" cy="1477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9" rIns="92075" bIns="46039">
            <a:spAutoFit/>
          </a:bodyPr>
          <a:lstStyle/>
          <a:p>
            <a:pPr defTabSz="1219170" eaLnBrk="0" hangingPunct="0">
              <a:spcBef>
                <a:spcPct val="0"/>
              </a:spcBef>
            </a:pPr>
            <a:r>
              <a:rPr lang="en-US" kern="0" dirty="0">
                <a:solidFill>
                  <a:srgbClr val="000000"/>
                </a:solidFill>
                <a:latin typeface="Courier New" panose="02070309020205020404" pitchFamily="49" charset="0"/>
                <a:cs typeface="Arial"/>
                <a:sym typeface="Arial"/>
              </a:rPr>
              <a:t>SELECT </a:t>
            </a:r>
            <a:r>
              <a:rPr lang="en-US" kern="0" dirty="0" err="1">
                <a:solidFill>
                  <a:srgbClr val="000000"/>
                </a:solidFill>
                <a:latin typeface="Courier New" panose="02070309020205020404" pitchFamily="49" charset="0"/>
                <a:cs typeface="Arial"/>
                <a:sym typeface="Arial"/>
              </a:rPr>
              <a:t>employee_id</a:t>
            </a:r>
            <a:r>
              <a:rPr lang="en-US" kern="0" dirty="0">
                <a:solidFill>
                  <a:srgbClr val="000000"/>
                </a:solidFill>
                <a:latin typeface="Courier New" panose="02070309020205020404" pitchFamily="49" charset="0"/>
                <a:cs typeface="Arial"/>
                <a:sym typeface="Arial"/>
              </a:rPr>
              <a:t>, </a:t>
            </a:r>
            <a:r>
              <a:rPr lang="en-US" kern="0" dirty="0" err="1">
                <a:solidFill>
                  <a:srgbClr val="000000"/>
                </a:solidFill>
                <a:latin typeface="Courier New" panose="02070309020205020404" pitchFamily="49" charset="0"/>
                <a:cs typeface="Arial"/>
                <a:sym typeface="Arial"/>
              </a:rPr>
              <a:t>job_id</a:t>
            </a:r>
            <a:endParaRPr lang="en-US" kern="0" dirty="0">
              <a:solidFill>
                <a:srgbClr val="000000"/>
              </a:solidFill>
              <a:latin typeface="Courier New" panose="02070309020205020404" pitchFamily="49" charset="0"/>
              <a:cs typeface="Arial"/>
              <a:sym typeface="Arial"/>
            </a:endParaRPr>
          </a:p>
          <a:p>
            <a:pPr defTabSz="1219170" eaLnBrk="0" hangingPunct="0">
              <a:spcBef>
                <a:spcPct val="0"/>
              </a:spcBef>
            </a:pPr>
            <a:r>
              <a:rPr lang="en-US" kern="0" dirty="0">
                <a:solidFill>
                  <a:srgbClr val="000000"/>
                </a:solidFill>
                <a:latin typeface="Courier New" panose="02070309020205020404" pitchFamily="49" charset="0"/>
                <a:cs typeface="Arial"/>
                <a:sym typeface="Arial"/>
              </a:rPr>
              <a:t>FROM   employees</a:t>
            </a:r>
          </a:p>
          <a:p>
            <a:pPr defTabSz="1219170" eaLnBrk="0" hangingPunct="0">
              <a:spcBef>
                <a:spcPct val="0"/>
              </a:spcBef>
            </a:pPr>
            <a:r>
              <a:rPr lang="en-US" kern="0" dirty="0">
                <a:solidFill>
                  <a:srgbClr val="000000"/>
                </a:solidFill>
                <a:latin typeface="Courier New" panose="02070309020205020404" pitchFamily="49" charset="0"/>
                <a:cs typeface="Arial"/>
                <a:sym typeface="Arial"/>
              </a:rPr>
              <a:t>EXCEPT</a:t>
            </a:r>
          </a:p>
          <a:p>
            <a:pPr defTabSz="1219170" eaLnBrk="0" hangingPunct="0">
              <a:spcBef>
                <a:spcPct val="0"/>
              </a:spcBef>
            </a:pPr>
            <a:r>
              <a:rPr lang="en-US" kern="0" dirty="0">
                <a:solidFill>
                  <a:srgbClr val="000000"/>
                </a:solidFill>
                <a:latin typeface="Courier New" panose="02070309020205020404" pitchFamily="49" charset="0"/>
                <a:cs typeface="Arial"/>
                <a:sym typeface="Arial"/>
              </a:rPr>
              <a:t>SELECT </a:t>
            </a:r>
            <a:r>
              <a:rPr lang="en-US" kern="0" dirty="0" err="1">
                <a:solidFill>
                  <a:srgbClr val="000000"/>
                </a:solidFill>
                <a:latin typeface="Courier New" panose="02070309020205020404" pitchFamily="49" charset="0"/>
                <a:cs typeface="Arial"/>
                <a:sym typeface="Arial"/>
              </a:rPr>
              <a:t>employee_id</a:t>
            </a:r>
            <a:r>
              <a:rPr lang="en-US" kern="0" dirty="0">
                <a:solidFill>
                  <a:srgbClr val="000000"/>
                </a:solidFill>
                <a:latin typeface="Courier New" panose="02070309020205020404" pitchFamily="49" charset="0"/>
                <a:cs typeface="Arial"/>
                <a:sym typeface="Arial"/>
              </a:rPr>
              <a:t>, </a:t>
            </a:r>
            <a:r>
              <a:rPr lang="en-US" kern="0" dirty="0" err="1">
                <a:solidFill>
                  <a:srgbClr val="000000"/>
                </a:solidFill>
                <a:latin typeface="Courier New" panose="02070309020205020404" pitchFamily="49" charset="0"/>
                <a:cs typeface="Arial"/>
                <a:sym typeface="Arial"/>
              </a:rPr>
              <a:t>job_id</a:t>
            </a:r>
            <a:endParaRPr lang="en-US" kern="0" dirty="0">
              <a:solidFill>
                <a:srgbClr val="000000"/>
              </a:solidFill>
              <a:latin typeface="Courier New" panose="02070309020205020404" pitchFamily="49" charset="0"/>
              <a:cs typeface="Arial"/>
              <a:sym typeface="Arial"/>
            </a:endParaRPr>
          </a:p>
          <a:p>
            <a:pPr defTabSz="1219170" eaLnBrk="0" hangingPunct="0">
              <a:spcBef>
                <a:spcPct val="0"/>
              </a:spcBef>
            </a:pPr>
            <a:r>
              <a:rPr lang="en-US" kern="0" dirty="0">
                <a:solidFill>
                  <a:srgbClr val="000000"/>
                </a:solidFill>
                <a:latin typeface="Courier New" panose="02070309020205020404" pitchFamily="49" charset="0"/>
                <a:cs typeface="Arial"/>
                <a:sym typeface="Arial"/>
              </a:rPr>
              <a:t>FROM   </a:t>
            </a:r>
            <a:r>
              <a:rPr lang="en-US" kern="0" dirty="0" err="1">
                <a:solidFill>
                  <a:srgbClr val="000000"/>
                </a:solidFill>
                <a:latin typeface="Courier New" panose="02070309020205020404" pitchFamily="49" charset="0"/>
                <a:cs typeface="Arial"/>
                <a:sym typeface="Arial"/>
              </a:rPr>
              <a:t>job_history</a:t>
            </a:r>
            <a:r>
              <a:rPr lang="en-US" kern="0" dirty="0">
                <a:solidFill>
                  <a:srgbClr val="000000"/>
                </a:solidFill>
                <a:latin typeface="Courier New" panose="02070309020205020404" pitchFamily="49" charset="0"/>
                <a:cs typeface="Arial"/>
                <a:sym typeface="Arial"/>
              </a:rPr>
              <a:t>;</a:t>
            </a:r>
          </a:p>
        </p:txBody>
      </p:sp>
      <p:sp>
        <p:nvSpPr>
          <p:cNvPr id="8" name="TextBox 7">
            <a:extLst>
              <a:ext uri="{FF2B5EF4-FFF2-40B4-BE49-F238E27FC236}">
                <a16:creationId xmlns:a16="http://schemas.microsoft.com/office/drawing/2014/main" id="{26F6ECE1-D4BD-42DF-91D0-953B3165E840}"/>
              </a:ext>
            </a:extLst>
          </p:cNvPr>
          <p:cNvSpPr txBox="1"/>
          <p:nvPr/>
        </p:nvSpPr>
        <p:spPr>
          <a:xfrm>
            <a:off x="2400300" y="4974771"/>
            <a:ext cx="7277101" cy="830997"/>
          </a:xfrm>
          <a:prstGeom prst="rect">
            <a:avLst/>
          </a:prstGeom>
          <a:noFill/>
        </p:spPr>
        <p:txBody>
          <a:bodyPr wrap="square" rtlCol="0">
            <a:spAutoFit/>
          </a:bodyPr>
          <a:lstStyle/>
          <a:p>
            <a:r>
              <a:rPr lang="en-AU" sz="2400" dirty="0" err="1"/>
              <a:t>Dua</a:t>
            </a:r>
            <a:r>
              <a:rPr lang="en-AU" sz="2400" dirty="0"/>
              <a:t> row yang </a:t>
            </a:r>
            <a:r>
              <a:rPr lang="en-AU" sz="2400" dirty="0" err="1"/>
              <a:t>sebelumnya</a:t>
            </a:r>
            <a:r>
              <a:rPr lang="en-AU" sz="2400" dirty="0"/>
              <a:t> </a:t>
            </a:r>
            <a:r>
              <a:rPr lang="en-AU" sz="2400" dirty="0" err="1"/>
              <a:t>menjadi</a:t>
            </a:r>
            <a:r>
              <a:rPr lang="en-AU" sz="2400" dirty="0"/>
              <a:t> </a:t>
            </a:r>
            <a:r>
              <a:rPr lang="en-AU" sz="2400" dirty="0" err="1"/>
              <a:t>hasil</a:t>
            </a:r>
            <a:r>
              <a:rPr lang="en-AU" sz="2400" dirty="0"/>
              <a:t> INTERCEPT </a:t>
            </a:r>
            <a:r>
              <a:rPr lang="en-AU" sz="2400" dirty="0" err="1"/>
              <a:t>hilang</a:t>
            </a:r>
            <a:r>
              <a:rPr lang="en-AU" sz="2400" dirty="0"/>
              <a:t> </a:t>
            </a:r>
            <a:r>
              <a:rPr lang="en-AU" sz="2400" dirty="0" err="1"/>
              <a:t>dari</a:t>
            </a:r>
            <a:r>
              <a:rPr lang="en-AU" sz="2400" dirty="0"/>
              <a:t> </a:t>
            </a:r>
            <a:r>
              <a:rPr lang="en-AU" sz="2400" dirty="0" err="1"/>
              <a:t>tampilan</a:t>
            </a:r>
            <a:r>
              <a:rPr lang="en-AU" sz="2400" dirty="0"/>
              <a:t> result</a:t>
            </a:r>
          </a:p>
        </p:txBody>
      </p:sp>
    </p:spTree>
    <p:extLst>
      <p:ext uri="{BB962C8B-B14F-4D97-AF65-F5344CB8AC3E}">
        <p14:creationId xmlns:p14="http://schemas.microsoft.com/office/powerpoint/2010/main" val="3804448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DFDB-26C9-4643-8853-1CE33E9EDF99}"/>
              </a:ext>
            </a:extLst>
          </p:cNvPr>
          <p:cNvSpPr>
            <a:spLocks noGrp="1"/>
          </p:cNvSpPr>
          <p:nvPr>
            <p:ph type="title"/>
          </p:nvPr>
        </p:nvSpPr>
        <p:spPr/>
        <p:txBody>
          <a:bodyPr/>
          <a:lstStyle/>
          <a:p>
            <a:r>
              <a:rPr lang="en-AU" dirty="0" err="1"/>
              <a:t>Buat</a:t>
            </a:r>
            <a:r>
              <a:rPr lang="en-AU" dirty="0"/>
              <a:t> Query</a:t>
            </a:r>
          </a:p>
        </p:txBody>
      </p:sp>
      <p:sp>
        <p:nvSpPr>
          <p:cNvPr id="3" name="Slide Number Placeholder 2">
            <a:extLst>
              <a:ext uri="{FF2B5EF4-FFF2-40B4-BE49-F238E27FC236}">
                <a16:creationId xmlns:a16="http://schemas.microsoft.com/office/drawing/2014/main" id="{D5168C38-F2BF-4C7F-9ED9-82412C320703}"/>
              </a:ext>
            </a:extLst>
          </p:cNvPr>
          <p:cNvSpPr>
            <a:spLocks noGrp="1"/>
          </p:cNvSpPr>
          <p:nvPr>
            <p:ph type="sldNum" idx="12"/>
          </p:nvPr>
        </p:nvSpPr>
        <p:spPr/>
        <p:txBody>
          <a:bodyPr/>
          <a:lstStyle/>
          <a:p>
            <a:fld id="{00000000-1234-1234-1234-123412341234}" type="slidenum">
              <a:rPr lang="en" smtClean="0"/>
              <a:pPr/>
              <a:t>25</a:t>
            </a:fld>
            <a:endParaRPr lang="en"/>
          </a:p>
        </p:txBody>
      </p:sp>
      <p:sp>
        <p:nvSpPr>
          <p:cNvPr id="4" name="TextBox 3">
            <a:extLst>
              <a:ext uri="{FF2B5EF4-FFF2-40B4-BE49-F238E27FC236}">
                <a16:creationId xmlns:a16="http://schemas.microsoft.com/office/drawing/2014/main" id="{6E082E5B-7404-4181-BA87-0F6B1605AF55}"/>
              </a:ext>
            </a:extLst>
          </p:cNvPr>
          <p:cNvSpPr txBox="1"/>
          <p:nvPr/>
        </p:nvSpPr>
        <p:spPr>
          <a:xfrm>
            <a:off x="799171" y="2739218"/>
            <a:ext cx="10593658" cy="1569660"/>
          </a:xfrm>
          <a:prstGeom prst="rect">
            <a:avLst/>
          </a:prstGeom>
          <a:noFill/>
        </p:spPr>
        <p:txBody>
          <a:bodyPr wrap="square" rtlCol="0">
            <a:spAutoFit/>
          </a:bodyPr>
          <a:lstStyle/>
          <a:p>
            <a:r>
              <a:rPr lang="en-AU" sz="3200" dirty="0" err="1"/>
              <a:t>Berapakah</a:t>
            </a:r>
            <a:r>
              <a:rPr lang="en-AU" sz="3200" dirty="0"/>
              <a:t> </a:t>
            </a:r>
            <a:r>
              <a:rPr lang="en-AU" sz="3200" dirty="0" err="1"/>
              <a:t>jumlah</a:t>
            </a:r>
            <a:r>
              <a:rPr lang="en-AU" sz="3200" dirty="0"/>
              <a:t> employee yang </a:t>
            </a:r>
            <a:r>
              <a:rPr lang="en-AU" sz="3200" dirty="0" err="1"/>
              <a:t>bekerja</a:t>
            </a:r>
            <a:r>
              <a:rPr lang="en-AU" sz="3200" dirty="0"/>
              <a:t> di US </a:t>
            </a:r>
            <a:r>
              <a:rPr lang="en-AU" sz="3200" dirty="0" err="1"/>
              <a:t>namun</a:t>
            </a:r>
            <a:r>
              <a:rPr lang="en-AU" sz="3200" dirty="0"/>
              <a:t> salary yang </a:t>
            </a:r>
            <a:r>
              <a:rPr lang="en-AU" sz="3200" dirty="0" err="1"/>
              <a:t>diterima</a:t>
            </a:r>
            <a:r>
              <a:rPr lang="en-AU" sz="3200" dirty="0"/>
              <a:t> </a:t>
            </a:r>
            <a:r>
              <a:rPr lang="en-AU" sz="3200" dirty="0" err="1"/>
              <a:t>lebih</a:t>
            </a:r>
            <a:r>
              <a:rPr lang="en-AU" sz="3200" dirty="0"/>
              <a:t> </a:t>
            </a:r>
            <a:r>
              <a:rPr lang="en-AU" sz="3200" dirty="0" err="1"/>
              <a:t>rendah</a:t>
            </a:r>
            <a:r>
              <a:rPr lang="en-AU" sz="3200" dirty="0"/>
              <a:t> </a:t>
            </a:r>
            <a:r>
              <a:rPr lang="en-AU" sz="3200" dirty="0" err="1"/>
              <a:t>dari</a:t>
            </a:r>
            <a:r>
              <a:rPr lang="en-AU" sz="3200" dirty="0"/>
              <a:t> pada </a:t>
            </a:r>
            <a:r>
              <a:rPr lang="en-AU" sz="3200" dirty="0" err="1"/>
              <a:t>jumlah</a:t>
            </a:r>
            <a:r>
              <a:rPr lang="en-AU" sz="3200" dirty="0"/>
              <a:t> rata-rata salary employee yang </a:t>
            </a:r>
            <a:r>
              <a:rPr lang="en-AU" sz="3200" dirty="0" err="1"/>
              <a:t>berkedudukan</a:t>
            </a:r>
            <a:r>
              <a:rPr lang="en-AU" sz="3200" dirty="0"/>
              <a:t> di </a:t>
            </a:r>
            <a:r>
              <a:rPr lang="en-AU" sz="3200" dirty="0" err="1"/>
              <a:t>luar</a:t>
            </a:r>
            <a:r>
              <a:rPr lang="en-AU" sz="3200" dirty="0"/>
              <a:t> US</a:t>
            </a:r>
          </a:p>
        </p:txBody>
      </p:sp>
      <p:sp>
        <p:nvSpPr>
          <p:cNvPr id="5" name="TextBox 4">
            <a:extLst>
              <a:ext uri="{FF2B5EF4-FFF2-40B4-BE49-F238E27FC236}">
                <a16:creationId xmlns:a16="http://schemas.microsoft.com/office/drawing/2014/main" id="{39BD1758-D0E2-433B-B265-F06244B7BE06}"/>
              </a:ext>
            </a:extLst>
          </p:cNvPr>
          <p:cNvSpPr txBox="1"/>
          <p:nvPr/>
        </p:nvSpPr>
        <p:spPr>
          <a:xfrm>
            <a:off x="925551" y="4817327"/>
            <a:ext cx="6930102" cy="369332"/>
          </a:xfrm>
          <a:prstGeom prst="rect">
            <a:avLst/>
          </a:prstGeom>
          <a:noFill/>
        </p:spPr>
        <p:txBody>
          <a:bodyPr wrap="none" rtlCol="0">
            <a:spAutoFit/>
          </a:bodyPr>
          <a:lstStyle/>
          <a:p>
            <a:r>
              <a:rPr lang="en-AU" dirty="0"/>
              <a:t>Hint: data Salary di Table Employees, data negara di table location</a:t>
            </a:r>
          </a:p>
        </p:txBody>
      </p:sp>
    </p:spTree>
    <p:extLst>
      <p:ext uri="{BB962C8B-B14F-4D97-AF65-F5344CB8AC3E}">
        <p14:creationId xmlns:p14="http://schemas.microsoft.com/office/powerpoint/2010/main" val="3292825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292" name="Picture 20" descr="C:\project-SQLFund1\images\img-06-03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62200" y="3138488"/>
            <a:ext cx="3311525" cy="619125"/>
          </a:xfrm>
          <a:prstGeom prst="rect">
            <a:avLst/>
          </a:prstGeom>
          <a:noFill/>
          <a:extLst>
            <a:ext uri="{909E8E84-426E-40DD-AFC4-6F175D3DCCD1}">
              <a14:hiddenFill xmlns:a14="http://schemas.microsoft.com/office/drawing/2010/main">
                <a:solidFill>
                  <a:srgbClr val="FFFFFF"/>
                </a:solidFill>
              </a14:hiddenFill>
            </a:ext>
          </a:extLst>
        </p:spPr>
      </p:pic>
      <p:pic>
        <p:nvPicPr>
          <p:cNvPr id="310291" name="Picture 19" descr="C:\project-SQLFund1\images\img-06-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362200" y="1995489"/>
            <a:ext cx="3311525" cy="800100"/>
          </a:xfrm>
          <a:prstGeom prst="rect">
            <a:avLst/>
          </a:prstGeom>
          <a:noFill/>
          <a:extLst>
            <a:ext uri="{909E8E84-426E-40DD-AFC4-6F175D3DCCD1}">
              <a14:hiddenFill xmlns:a14="http://schemas.microsoft.com/office/drawing/2010/main">
                <a:solidFill>
                  <a:srgbClr val="FFFFFF"/>
                </a:solidFill>
              </a14:hiddenFill>
            </a:ext>
          </a:extLst>
        </p:spPr>
      </p:pic>
      <p:sp>
        <p:nvSpPr>
          <p:cNvPr id="310277" name="Rectangle 5"/>
          <p:cNvSpPr>
            <a:spLocks noGrp="1" noChangeArrowheads="1"/>
          </p:cNvSpPr>
          <p:nvPr>
            <p:ph type="title"/>
          </p:nvPr>
        </p:nvSpPr>
        <p:spPr/>
        <p:txBody>
          <a:bodyPr/>
          <a:lstStyle/>
          <a:p>
            <a:r>
              <a:rPr lang="en-US" sz="3733" dirty="0"/>
              <a:t>Obtaining Data from Multiple Tables</a:t>
            </a:r>
          </a:p>
        </p:txBody>
      </p:sp>
      <p:sp>
        <p:nvSpPr>
          <p:cNvPr id="310278" name="Rectangle 6"/>
          <p:cNvSpPr>
            <a:spLocks noChangeArrowheads="1"/>
          </p:cNvSpPr>
          <p:nvPr/>
        </p:nvSpPr>
        <p:spPr bwMode="auto">
          <a:xfrm>
            <a:off x="2319338" y="1600201"/>
            <a:ext cx="1641475" cy="40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9" rIns="92075" bIns="46039">
            <a:spAutoFit/>
          </a:bodyPr>
          <a:lstStyle/>
          <a:p>
            <a:pPr defTabSz="1219170" eaLnBrk="0" hangingPunct="0">
              <a:spcBef>
                <a:spcPct val="0"/>
              </a:spcBef>
            </a:pPr>
            <a:r>
              <a:rPr lang="en-US" sz="2000" kern="0">
                <a:solidFill>
                  <a:srgbClr val="000000"/>
                </a:solidFill>
                <a:latin typeface="Courier New" panose="02070309020205020404" pitchFamily="49" charset="0"/>
                <a:cs typeface="Arial"/>
                <a:sym typeface="Arial"/>
              </a:rPr>
              <a:t>EMPLOYEES</a:t>
            </a:r>
            <a:r>
              <a:rPr lang="en-US" sz="2000" kern="0">
                <a:solidFill>
                  <a:srgbClr val="000000"/>
                </a:solidFill>
                <a:latin typeface="Arial"/>
                <a:cs typeface="Arial"/>
                <a:sym typeface="Arial"/>
              </a:rPr>
              <a:t> </a:t>
            </a:r>
          </a:p>
        </p:txBody>
      </p:sp>
      <p:sp>
        <p:nvSpPr>
          <p:cNvPr id="310279" name="Rectangle 7"/>
          <p:cNvSpPr>
            <a:spLocks noChangeArrowheads="1"/>
          </p:cNvSpPr>
          <p:nvPr/>
        </p:nvSpPr>
        <p:spPr bwMode="auto">
          <a:xfrm>
            <a:off x="6553201" y="1614489"/>
            <a:ext cx="2032608" cy="40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9" rIns="92075" bIns="46039">
            <a:spAutoFit/>
          </a:bodyPr>
          <a:lstStyle/>
          <a:p>
            <a:pPr defTabSz="1219170" eaLnBrk="0" hangingPunct="0">
              <a:spcBef>
                <a:spcPct val="0"/>
              </a:spcBef>
            </a:pPr>
            <a:r>
              <a:rPr lang="en-US" sz="2000" kern="0">
                <a:solidFill>
                  <a:srgbClr val="000000"/>
                </a:solidFill>
                <a:latin typeface="Courier New" panose="02070309020205020404" pitchFamily="49" charset="0"/>
                <a:cs typeface="Arial"/>
                <a:sym typeface="Arial"/>
              </a:rPr>
              <a:t>DEPARTMENTS </a:t>
            </a:r>
          </a:p>
        </p:txBody>
      </p:sp>
      <p:grpSp>
        <p:nvGrpSpPr>
          <p:cNvPr id="310280" name="Group 8"/>
          <p:cNvGrpSpPr>
            <a:grpSpLocks/>
          </p:cNvGrpSpPr>
          <p:nvPr/>
        </p:nvGrpSpPr>
        <p:grpSpPr bwMode="auto">
          <a:xfrm>
            <a:off x="5791200" y="3443289"/>
            <a:ext cx="263525" cy="473075"/>
            <a:chOff x="2480" y="2024"/>
            <a:chExt cx="609" cy="298"/>
          </a:xfrm>
        </p:grpSpPr>
        <p:sp>
          <p:nvSpPr>
            <p:cNvPr id="310281" name="Line 9"/>
            <p:cNvSpPr>
              <a:spLocks noChangeShapeType="1"/>
            </p:cNvSpPr>
            <p:nvPr/>
          </p:nvSpPr>
          <p:spPr bwMode="gray">
            <a:xfrm flipV="1">
              <a:off x="2480" y="2024"/>
              <a:ext cx="0" cy="298"/>
            </a:xfrm>
            <a:prstGeom prst="line">
              <a:avLst/>
            </a:prstGeom>
            <a:noFill/>
            <a:ln w="28575">
              <a:solidFill>
                <a:schemeClr val="accent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buClr>
                  <a:srgbClr val="000000"/>
                </a:buClr>
              </a:pPr>
              <a:endParaRPr lang="en-US" sz="1400" kern="0">
                <a:solidFill>
                  <a:srgbClr val="000000"/>
                </a:solidFill>
                <a:latin typeface="Arial"/>
                <a:cs typeface="Arial"/>
                <a:sym typeface="Arial"/>
              </a:endParaRPr>
            </a:p>
          </p:txBody>
        </p:sp>
        <p:sp>
          <p:nvSpPr>
            <p:cNvPr id="310282" name="Line 10"/>
            <p:cNvSpPr>
              <a:spLocks noChangeShapeType="1"/>
            </p:cNvSpPr>
            <p:nvPr/>
          </p:nvSpPr>
          <p:spPr bwMode="gray">
            <a:xfrm flipV="1">
              <a:off x="3089" y="2024"/>
              <a:ext cx="0" cy="298"/>
            </a:xfrm>
            <a:prstGeom prst="line">
              <a:avLst/>
            </a:prstGeom>
            <a:noFill/>
            <a:ln w="28575">
              <a:solidFill>
                <a:schemeClr val="accent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buClr>
                  <a:srgbClr val="000000"/>
                </a:buClr>
              </a:pPr>
              <a:endParaRPr lang="en-US" sz="1400" kern="0">
                <a:solidFill>
                  <a:srgbClr val="000000"/>
                </a:solidFill>
                <a:latin typeface="Arial"/>
                <a:cs typeface="Arial"/>
                <a:sym typeface="Arial"/>
              </a:endParaRPr>
            </a:p>
          </p:txBody>
        </p:sp>
      </p:grpSp>
      <p:sp>
        <p:nvSpPr>
          <p:cNvPr id="310286" name="Text Box 14"/>
          <p:cNvSpPr txBox="1">
            <a:spLocks noChangeArrowheads="1"/>
          </p:cNvSpPr>
          <p:nvPr/>
        </p:nvSpPr>
        <p:spPr bwMode="gray">
          <a:xfrm>
            <a:off x="2438401" y="2757489"/>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defTabSz="1096406">
              <a:buClr>
                <a:srgbClr val="000000"/>
              </a:buClr>
            </a:pPr>
            <a:r>
              <a:rPr lang="en-US" kern="0">
                <a:solidFill>
                  <a:srgbClr val="3A3F50"/>
                </a:solidFill>
                <a:latin typeface="Arial" panose="020B0604020202020204" pitchFamily="34" charset="0"/>
                <a:cs typeface="Arial"/>
                <a:sym typeface="Arial"/>
              </a:rPr>
              <a:t>…</a:t>
            </a:r>
          </a:p>
        </p:txBody>
      </p:sp>
      <p:sp>
        <p:nvSpPr>
          <p:cNvPr id="310289" name="Text Box 17"/>
          <p:cNvSpPr txBox="1">
            <a:spLocks noChangeArrowheads="1"/>
          </p:cNvSpPr>
          <p:nvPr/>
        </p:nvSpPr>
        <p:spPr bwMode="auto">
          <a:xfrm>
            <a:off x="3962401" y="5195889"/>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defTabSz="1096406">
              <a:buClr>
                <a:srgbClr val="000000"/>
              </a:buClr>
            </a:pPr>
            <a:r>
              <a:rPr lang="en-US" kern="0">
                <a:solidFill>
                  <a:srgbClr val="3A3F50"/>
                </a:solidFill>
                <a:latin typeface="Arial" panose="020B0604020202020204" pitchFamily="34" charset="0"/>
                <a:cs typeface="Arial"/>
                <a:sym typeface="Arial"/>
              </a:rPr>
              <a:t>…</a:t>
            </a:r>
          </a:p>
        </p:txBody>
      </p:sp>
      <p:pic>
        <p:nvPicPr>
          <p:cNvPr id="310293" name="Picture 21" descr="C:\project-SQLFund1\images\img-06-03b.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172201" y="1995489"/>
            <a:ext cx="3724275" cy="1800225"/>
          </a:xfrm>
          <a:prstGeom prst="rect">
            <a:avLst/>
          </a:prstGeom>
          <a:noFill/>
          <a:extLst>
            <a:ext uri="{909E8E84-426E-40DD-AFC4-6F175D3DCCD1}">
              <a14:hiddenFill xmlns:a14="http://schemas.microsoft.com/office/drawing/2010/main">
                <a:solidFill>
                  <a:srgbClr val="FFFFFF"/>
                </a:solidFill>
              </a14:hiddenFill>
            </a:ext>
          </a:extLst>
        </p:spPr>
      </p:pic>
      <p:sp>
        <p:nvSpPr>
          <p:cNvPr id="310294" name="Rectangle 22"/>
          <p:cNvSpPr>
            <a:spLocks noChangeArrowheads="1"/>
          </p:cNvSpPr>
          <p:nvPr/>
        </p:nvSpPr>
        <p:spPr bwMode="gray">
          <a:xfrm>
            <a:off x="4610100" y="1995488"/>
            <a:ext cx="1066800" cy="17526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sp>
        <p:nvSpPr>
          <p:cNvPr id="310295" name="Rectangle 23"/>
          <p:cNvSpPr>
            <a:spLocks noChangeArrowheads="1"/>
          </p:cNvSpPr>
          <p:nvPr/>
        </p:nvSpPr>
        <p:spPr bwMode="gray">
          <a:xfrm>
            <a:off x="7677151" y="1995489"/>
            <a:ext cx="1295400" cy="1795463"/>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pic>
        <p:nvPicPr>
          <p:cNvPr id="310296" name="Picture 24" descr="C:\project-SQLFund1\images\img-06-03c.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886200" y="3976688"/>
            <a:ext cx="4378325" cy="1406525"/>
          </a:xfrm>
          <a:prstGeom prst="rect">
            <a:avLst/>
          </a:prstGeom>
          <a:noFill/>
          <a:extLst>
            <a:ext uri="{909E8E84-426E-40DD-AFC4-6F175D3DCCD1}">
              <a14:hiddenFill xmlns:a14="http://schemas.microsoft.com/office/drawing/2010/main">
                <a:solidFill>
                  <a:srgbClr val="FFFFFF"/>
                </a:solidFill>
              </a14:hiddenFill>
            </a:ext>
          </a:extLst>
        </p:spPr>
      </p:pic>
      <p:pic>
        <p:nvPicPr>
          <p:cNvPr id="310297" name="Picture 25" descr="C:\project-SQLFund1\images\img-06-03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3886201" y="5576888"/>
            <a:ext cx="4354513" cy="503237"/>
          </a:xfrm>
          <a:prstGeom prst="rect">
            <a:avLst/>
          </a:prstGeom>
          <a:noFill/>
          <a:extLst>
            <a:ext uri="{909E8E84-426E-40DD-AFC4-6F175D3DCCD1}">
              <a14:hiddenFill xmlns:a14="http://schemas.microsoft.com/office/drawing/2010/main">
                <a:solidFill>
                  <a:srgbClr val="FFFFFF"/>
                </a:solidFill>
              </a14:hiddenFill>
            </a:ext>
          </a:extLst>
        </p:spPr>
      </p:pic>
      <p:sp>
        <p:nvSpPr>
          <p:cNvPr id="310298" name="Rectangle 26"/>
          <p:cNvSpPr>
            <a:spLocks noChangeArrowheads="1"/>
          </p:cNvSpPr>
          <p:nvPr/>
        </p:nvSpPr>
        <p:spPr bwMode="gray">
          <a:xfrm>
            <a:off x="2828925" y="1995488"/>
            <a:ext cx="914400" cy="17526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spTree>
    <p:extLst>
      <p:ext uri="{BB962C8B-B14F-4D97-AF65-F5344CB8AC3E}">
        <p14:creationId xmlns:p14="http://schemas.microsoft.com/office/powerpoint/2010/main" val="303882631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576" name="Picture 16" descr="C:\project-SQLFund1\images\img-06-0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62201" y="1676401"/>
            <a:ext cx="2389188" cy="3486151"/>
          </a:xfrm>
          <a:prstGeom prst="rect">
            <a:avLst/>
          </a:prstGeom>
          <a:noFill/>
          <a:extLst>
            <a:ext uri="{909E8E84-426E-40DD-AFC4-6F175D3DCCD1}">
              <a14:hiddenFill xmlns:a14="http://schemas.microsoft.com/office/drawing/2010/main">
                <a:solidFill>
                  <a:srgbClr val="FFFFFF"/>
                </a:solidFill>
              </a14:hiddenFill>
            </a:ext>
          </a:extLst>
        </p:spPr>
      </p:pic>
      <p:sp>
        <p:nvSpPr>
          <p:cNvPr id="322562" name="Rectangle 2"/>
          <p:cNvSpPr>
            <a:spLocks noGrp="1" noChangeArrowheads="1"/>
          </p:cNvSpPr>
          <p:nvPr>
            <p:ph type="title"/>
          </p:nvPr>
        </p:nvSpPr>
        <p:spPr/>
        <p:txBody>
          <a:bodyPr/>
          <a:lstStyle/>
          <a:p>
            <a:r>
              <a:rPr lang="en-US" sz="3733" dirty="0"/>
              <a:t>Joining Column Names</a:t>
            </a:r>
          </a:p>
        </p:txBody>
      </p:sp>
      <p:sp>
        <p:nvSpPr>
          <p:cNvPr id="322563" name="Rectangle 3"/>
          <p:cNvSpPr>
            <a:spLocks noChangeArrowheads="1"/>
          </p:cNvSpPr>
          <p:nvPr/>
        </p:nvSpPr>
        <p:spPr bwMode="auto">
          <a:xfrm>
            <a:off x="2286001" y="1219201"/>
            <a:ext cx="1641475" cy="40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9" rIns="92075" bIns="46039">
            <a:spAutoFit/>
          </a:bodyPr>
          <a:lstStyle/>
          <a:p>
            <a:pPr defTabSz="1219170" eaLnBrk="0" hangingPunct="0">
              <a:spcBef>
                <a:spcPct val="0"/>
              </a:spcBef>
            </a:pPr>
            <a:r>
              <a:rPr lang="en-US" sz="2000" kern="0">
                <a:solidFill>
                  <a:srgbClr val="000000"/>
                </a:solidFill>
                <a:latin typeface="Courier New" panose="02070309020205020404" pitchFamily="49" charset="0"/>
                <a:cs typeface="Arial"/>
                <a:sym typeface="Arial"/>
              </a:rPr>
              <a:t>EMPLOYEES</a:t>
            </a:r>
            <a:r>
              <a:rPr lang="en-US" sz="2000" kern="0">
                <a:solidFill>
                  <a:srgbClr val="000000"/>
                </a:solidFill>
                <a:latin typeface="Arial"/>
                <a:cs typeface="Arial"/>
                <a:sym typeface="Arial"/>
              </a:rPr>
              <a:t> </a:t>
            </a:r>
          </a:p>
        </p:txBody>
      </p:sp>
      <p:sp>
        <p:nvSpPr>
          <p:cNvPr id="322564" name="Rectangle 4"/>
          <p:cNvSpPr>
            <a:spLocks noChangeArrowheads="1"/>
          </p:cNvSpPr>
          <p:nvPr/>
        </p:nvSpPr>
        <p:spPr bwMode="auto">
          <a:xfrm>
            <a:off x="5867401" y="1219201"/>
            <a:ext cx="2032608" cy="40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9" rIns="92075" bIns="46039">
            <a:spAutoFit/>
          </a:bodyPr>
          <a:lstStyle/>
          <a:p>
            <a:pPr defTabSz="1219170" eaLnBrk="0" hangingPunct="0">
              <a:spcBef>
                <a:spcPct val="0"/>
              </a:spcBef>
            </a:pPr>
            <a:r>
              <a:rPr lang="en-US" sz="2000" kern="0">
                <a:solidFill>
                  <a:srgbClr val="000000"/>
                </a:solidFill>
                <a:latin typeface="Courier New" panose="02070309020205020404" pitchFamily="49" charset="0"/>
                <a:cs typeface="Arial"/>
                <a:sym typeface="Arial"/>
              </a:rPr>
              <a:t>DEPARTMENTS </a:t>
            </a:r>
          </a:p>
        </p:txBody>
      </p:sp>
      <p:sp>
        <p:nvSpPr>
          <p:cNvPr id="322565" name="Rectangle 5"/>
          <p:cNvSpPr>
            <a:spLocks noChangeArrowheads="1"/>
          </p:cNvSpPr>
          <p:nvPr/>
        </p:nvSpPr>
        <p:spPr bwMode="auto">
          <a:xfrm>
            <a:off x="4179889" y="5881689"/>
            <a:ext cx="1526059" cy="40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9" rIns="92075" bIns="46039">
            <a:spAutoFit/>
          </a:bodyPr>
          <a:lstStyle/>
          <a:p>
            <a:pPr defTabSz="1219170" eaLnBrk="0" hangingPunct="0">
              <a:lnSpc>
                <a:spcPct val="110000"/>
              </a:lnSpc>
              <a:spcBef>
                <a:spcPct val="0"/>
              </a:spcBef>
            </a:pPr>
            <a:r>
              <a:rPr lang="en-US" sz="2000" kern="0">
                <a:solidFill>
                  <a:srgbClr val="000000"/>
                </a:solidFill>
                <a:latin typeface="Arial"/>
                <a:cs typeface="Arial"/>
                <a:sym typeface="Arial"/>
              </a:rPr>
              <a:t>Foreign key</a:t>
            </a:r>
          </a:p>
        </p:txBody>
      </p:sp>
      <p:sp>
        <p:nvSpPr>
          <p:cNvPr id="322566" name="Rectangle 6"/>
          <p:cNvSpPr>
            <a:spLocks noChangeArrowheads="1"/>
          </p:cNvSpPr>
          <p:nvPr/>
        </p:nvSpPr>
        <p:spPr bwMode="auto">
          <a:xfrm>
            <a:off x="6629401" y="4495801"/>
            <a:ext cx="1538883" cy="40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9" rIns="92075" bIns="46039">
            <a:spAutoFit/>
          </a:bodyPr>
          <a:lstStyle/>
          <a:p>
            <a:pPr defTabSz="1219170" eaLnBrk="0" hangingPunct="0">
              <a:lnSpc>
                <a:spcPct val="110000"/>
              </a:lnSpc>
              <a:spcBef>
                <a:spcPct val="0"/>
              </a:spcBef>
            </a:pPr>
            <a:r>
              <a:rPr lang="en-US" sz="2000" kern="0">
                <a:solidFill>
                  <a:srgbClr val="000000"/>
                </a:solidFill>
                <a:latin typeface="Arial"/>
                <a:cs typeface="Arial"/>
                <a:sym typeface="Arial"/>
              </a:rPr>
              <a:t>Primary key</a:t>
            </a:r>
          </a:p>
        </p:txBody>
      </p:sp>
      <p:sp>
        <p:nvSpPr>
          <p:cNvPr id="322569" name="Rectangle 9"/>
          <p:cNvSpPr>
            <a:spLocks noChangeArrowheads="1"/>
          </p:cNvSpPr>
          <p:nvPr/>
        </p:nvSpPr>
        <p:spPr bwMode="gray">
          <a:xfrm>
            <a:off x="3505202" y="1676400"/>
            <a:ext cx="1262063" cy="3505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sp>
        <p:nvSpPr>
          <p:cNvPr id="322571" name="Text Box 11"/>
          <p:cNvSpPr txBox="1">
            <a:spLocks noChangeArrowheads="1"/>
          </p:cNvSpPr>
          <p:nvPr/>
        </p:nvSpPr>
        <p:spPr bwMode="auto">
          <a:xfrm>
            <a:off x="2438401" y="5105401"/>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defTabSz="1096406">
              <a:buClr>
                <a:srgbClr val="000000"/>
              </a:buClr>
            </a:pPr>
            <a:r>
              <a:rPr lang="en-US" kern="0">
                <a:solidFill>
                  <a:srgbClr val="3A3F50"/>
                </a:solidFill>
                <a:latin typeface="Arial" panose="020B0604020202020204" pitchFamily="34" charset="0"/>
                <a:cs typeface="Arial"/>
                <a:sym typeface="Arial"/>
              </a:rPr>
              <a:t>…</a:t>
            </a:r>
          </a:p>
        </p:txBody>
      </p:sp>
      <p:sp>
        <p:nvSpPr>
          <p:cNvPr id="322572" name="Line 12"/>
          <p:cNvSpPr>
            <a:spLocks noChangeShapeType="1"/>
          </p:cNvSpPr>
          <p:nvPr/>
        </p:nvSpPr>
        <p:spPr bwMode="auto">
          <a:xfrm flipH="1" flipV="1">
            <a:off x="4343401" y="5181601"/>
            <a:ext cx="1588" cy="657225"/>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buClr>
                <a:srgbClr val="000000"/>
              </a:buClr>
            </a:pPr>
            <a:endParaRPr lang="en-US" sz="1400" kern="0">
              <a:solidFill>
                <a:srgbClr val="000000"/>
              </a:solidFill>
              <a:latin typeface="Arial"/>
              <a:cs typeface="Arial"/>
              <a:sym typeface="Arial"/>
            </a:endParaRPr>
          </a:p>
        </p:txBody>
      </p:sp>
      <p:sp>
        <p:nvSpPr>
          <p:cNvPr id="322573" name="Line 13"/>
          <p:cNvSpPr>
            <a:spLocks noChangeShapeType="1"/>
          </p:cNvSpPr>
          <p:nvPr/>
        </p:nvSpPr>
        <p:spPr bwMode="auto">
          <a:xfrm flipH="1" flipV="1">
            <a:off x="7010400" y="3810000"/>
            <a:ext cx="0" cy="60960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buClr>
                <a:srgbClr val="000000"/>
              </a:buClr>
            </a:pPr>
            <a:endParaRPr lang="en-US" sz="1400" kern="0">
              <a:solidFill>
                <a:srgbClr val="000000"/>
              </a:solidFill>
              <a:latin typeface="Arial"/>
              <a:cs typeface="Arial"/>
              <a:sym typeface="Arial"/>
            </a:endParaRPr>
          </a:p>
        </p:txBody>
      </p:sp>
      <p:pic>
        <p:nvPicPr>
          <p:cNvPr id="322577" name="Picture 17" descr="C:\project-SQLFund1\images\img-06-09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867401" y="1676401"/>
            <a:ext cx="3292475" cy="2103439"/>
          </a:xfrm>
          <a:prstGeom prst="rect">
            <a:avLst/>
          </a:prstGeom>
          <a:noFill/>
          <a:extLst>
            <a:ext uri="{909E8E84-426E-40DD-AFC4-6F175D3DCCD1}">
              <a14:hiddenFill xmlns:a14="http://schemas.microsoft.com/office/drawing/2010/main">
                <a:solidFill>
                  <a:srgbClr val="FFFFFF"/>
                </a:solidFill>
              </a14:hiddenFill>
            </a:ext>
          </a:extLst>
        </p:spPr>
      </p:pic>
      <p:grpSp>
        <p:nvGrpSpPr>
          <p:cNvPr id="322587" name="Group 27"/>
          <p:cNvGrpSpPr>
            <a:grpSpLocks/>
          </p:cNvGrpSpPr>
          <p:nvPr/>
        </p:nvGrpSpPr>
        <p:grpSpPr bwMode="auto">
          <a:xfrm>
            <a:off x="4765676" y="2743200"/>
            <a:ext cx="2549525" cy="457200"/>
            <a:chOff x="2016" y="1728"/>
            <a:chExt cx="912" cy="288"/>
          </a:xfrm>
        </p:grpSpPr>
        <p:sp>
          <p:nvSpPr>
            <p:cNvPr id="322578" name="Line 18"/>
            <p:cNvSpPr>
              <a:spLocks noChangeShapeType="1"/>
            </p:cNvSpPr>
            <p:nvPr/>
          </p:nvSpPr>
          <p:spPr bwMode="gray">
            <a:xfrm>
              <a:off x="2016" y="1728"/>
              <a:ext cx="288"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buClr>
                  <a:srgbClr val="000000"/>
                </a:buClr>
              </a:pPr>
              <a:endParaRPr lang="en-US" sz="1400" kern="0">
                <a:solidFill>
                  <a:srgbClr val="000000"/>
                </a:solidFill>
                <a:latin typeface="Arial"/>
                <a:cs typeface="Arial"/>
                <a:sym typeface="Arial"/>
              </a:endParaRPr>
            </a:p>
          </p:txBody>
        </p:sp>
        <p:sp>
          <p:nvSpPr>
            <p:cNvPr id="322581" name="Line 21"/>
            <p:cNvSpPr>
              <a:spLocks noChangeShapeType="1"/>
            </p:cNvSpPr>
            <p:nvPr/>
          </p:nvSpPr>
          <p:spPr bwMode="gray">
            <a:xfrm>
              <a:off x="2016" y="1872"/>
              <a:ext cx="288"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buClr>
                  <a:srgbClr val="000000"/>
                </a:buClr>
              </a:pPr>
              <a:endParaRPr lang="en-US" sz="1400" kern="0">
                <a:solidFill>
                  <a:srgbClr val="000000"/>
                </a:solidFill>
                <a:latin typeface="Arial"/>
                <a:cs typeface="Arial"/>
                <a:sym typeface="Arial"/>
              </a:endParaRPr>
            </a:p>
          </p:txBody>
        </p:sp>
        <p:sp>
          <p:nvSpPr>
            <p:cNvPr id="322582" name="Line 22"/>
            <p:cNvSpPr>
              <a:spLocks noChangeShapeType="1"/>
            </p:cNvSpPr>
            <p:nvPr/>
          </p:nvSpPr>
          <p:spPr bwMode="gray">
            <a:xfrm>
              <a:off x="2016" y="2016"/>
              <a:ext cx="288"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buClr>
                  <a:srgbClr val="000000"/>
                </a:buClr>
              </a:pPr>
              <a:endParaRPr lang="en-US" sz="1400" kern="0">
                <a:solidFill>
                  <a:srgbClr val="000000"/>
                </a:solidFill>
                <a:latin typeface="Arial"/>
                <a:cs typeface="Arial"/>
                <a:sym typeface="Arial"/>
              </a:endParaRPr>
            </a:p>
          </p:txBody>
        </p:sp>
        <p:sp>
          <p:nvSpPr>
            <p:cNvPr id="322585" name="Line 25"/>
            <p:cNvSpPr>
              <a:spLocks noChangeShapeType="1"/>
            </p:cNvSpPr>
            <p:nvPr/>
          </p:nvSpPr>
          <p:spPr bwMode="gray">
            <a:xfrm>
              <a:off x="2304" y="1728"/>
              <a:ext cx="0" cy="288"/>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buClr>
                  <a:srgbClr val="000000"/>
                </a:buClr>
              </a:pPr>
              <a:endParaRPr lang="en-US" sz="1400" kern="0">
                <a:solidFill>
                  <a:srgbClr val="000000"/>
                </a:solidFill>
                <a:latin typeface="Arial"/>
                <a:cs typeface="Arial"/>
                <a:sym typeface="Arial"/>
              </a:endParaRPr>
            </a:p>
          </p:txBody>
        </p:sp>
        <p:sp>
          <p:nvSpPr>
            <p:cNvPr id="322586" name="Line 26"/>
            <p:cNvSpPr>
              <a:spLocks noChangeShapeType="1"/>
            </p:cNvSpPr>
            <p:nvPr/>
          </p:nvSpPr>
          <p:spPr bwMode="gray">
            <a:xfrm>
              <a:off x="2256" y="1728"/>
              <a:ext cx="672"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buClr>
                  <a:srgbClr val="000000"/>
                </a:buClr>
              </a:pPr>
              <a:endParaRPr lang="en-US" sz="1400" kern="0">
                <a:solidFill>
                  <a:srgbClr val="000000"/>
                </a:solidFill>
                <a:latin typeface="Arial"/>
                <a:cs typeface="Arial"/>
                <a:sym typeface="Arial"/>
              </a:endParaRPr>
            </a:p>
          </p:txBody>
        </p:sp>
      </p:grpSp>
      <p:sp>
        <p:nvSpPr>
          <p:cNvPr id="322589" name="Line 29"/>
          <p:cNvSpPr>
            <a:spLocks noChangeShapeType="1"/>
          </p:cNvSpPr>
          <p:nvPr/>
        </p:nvSpPr>
        <p:spPr bwMode="gray">
          <a:xfrm>
            <a:off x="4765676" y="4572000"/>
            <a:ext cx="415925"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buClr>
                <a:srgbClr val="000000"/>
              </a:buClr>
            </a:pPr>
            <a:endParaRPr lang="en-US" sz="1400" kern="0">
              <a:solidFill>
                <a:srgbClr val="000000"/>
              </a:solidFill>
              <a:latin typeface="Arial"/>
              <a:cs typeface="Arial"/>
              <a:sym typeface="Arial"/>
            </a:endParaRPr>
          </a:p>
        </p:txBody>
      </p:sp>
      <p:sp>
        <p:nvSpPr>
          <p:cNvPr id="322590" name="Line 30"/>
          <p:cNvSpPr>
            <a:spLocks noChangeShapeType="1"/>
          </p:cNvSpPr>
          <p:nvPr/>
        </p:nvSpPr>
        <p:spPr bwMode="gray">
          <a:xfrm>
            <a:off x="4767265" y="4800600"/>
            <a:ext cx="414337"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buClr>
                <a:srgbClr val="000000"/>
              </a:buClr>
            </a:pPr>
            <a:endParaRPr lang="en-US" sz="1400" kern="0">
              <a:solidFill>
                <a:srgbClr val="000000"/>
              </a:solidFill>
              <a:latin typeface="Arial"/>
              <a:cs typeface="Arial"/>
              <a:sym typeface="Arial"/>
            </a:endParaRPr>
          </a:p>
        </p:txBody>
      </p:sp>
      <p:sp>
        <p:nvSpPr>
          <p:cNvPr id="322591" name="Line 31"/>
          <p:cNvSpPr>
            <a:spLocks noChangeShapeType="1"/>
          </p:cNvSpPr>
          <p:nvPr/>
        </p:nvSpPr>
        <p:spPr bwMode="gray">
          <a:xfrm>
            <a:off x="4765676" y="5029200"/>
            <a:ext cx="415925"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buClr>
                <a:srgbClr val="000000"/>
              </a:buClr>
            </a:pPr>
            <a:endParaRPr lang="en-US" sz="1400" kern="0">
              <a:solidFill>
                <a:srgbClr val="000000"/>
              </a:solidFill>
              <a:latin typeface="Arial"/>
              <a:cs typeface="Arial"/>
              <a:sym typeface="Arial"/>
            </a:endParaRPr>
          </a:p>
        </p:txBody>
      </p:sp>
      <p:sp>
        <p:nvSpPr>
          <p:cNvPr id="322592" name="Line 32"/>
          <p:cNvSpPr>
            <a:spLocks noChangeShapeType="1"/>
          </p:cNvSpPr>
          <p:nvPr/>
        </p:nvSpPr>
        <p:spPr bwMode="gray">
          <a:xfrm>
            <a:off x="5181600" y="4572000"/>
            <a:ext cx="0" cy="45720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buClr>
                <a:srgbClr val="000000"/>
              </a:buClr>
            </a:pPr>
            <a:endParaRPr lang="en-US" sz="1400" kern="0">
              <a:solidFill>
                <a:srgbClr val="000000"/>
              </a:solidFill>
              <a:latin typeface="Arial"/>
              <a:cs typeface="Arial"/>
              <a:sym typeface="Arial"/>
            </a:endParaRPr>
          </a:p>
        </p:txBody>
      </p:sp>
      <p:sp>
        <p:nvSpPr>
          <p:cNvPr id="322593" name="Line 33"/>
          <p:cNvSpPr>
            <a:spLocks noChangeShapeType="1"/>
          </p:cNvSpPr>
          <p:nvPr/>
        </p:nvSpPr>
        <p:spPr bwMode="gray">
          <a:xfrm>
            <a:off x="5105400" y="4572000"/>
            <a:ext cx="533400"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buClr>
                <a:srgbClr val="000000"/>
              </a:buClr>
            </a:pPr>
            <a:endParaRPr lang="en-US" sz="1400" kern="0">
              <a:solidFill>
                <a:srgbClr val="000000"/>
              </a:solidFill>
              <a:latin typeface="Arial"/>
              <a:cs typeface="Arial"/>
              <a:sym typeface="Arial"/>
            </a:endParaRPr>
          </a:p>
        </p:txBody>
      </p:sp>
      <p:sp>
        <p:nvSpPr>
          <p:cNvPr id="322594" name="Line 34"/>
          <p:cNvSpPr>
            <a:spLocks noChangeShapeType="1"/>
          </p:cNvSpPr>
          <p:nvPr/>
        </p:nvSpPr>
        <p:spPr bwMode="gray">
          <a:xfrm flipV="1">
            <a:off x="5638800" y="2971800"/>
            <a:ext cx="0" cy="160020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buClr>
                <a:srgbClr val="000000"/>
              </a:buClr>
            </a:pPr>
            <a:endParaRPr lang="en-US" sz="1400" kern="0">
              <a:solidFill>
                <a:srgbClr val="000000"/>
              </a:solidFill>
              <a:latin typeface="Arial"/>
              <a:cs typeface="Arial"/>
              <a:sym typeface="Arial"/>
            </a:endParaRPr>
          </a:p>
        </p:txBody>
      </p:sp>
      <p:sp>
        <p:nvSpPr>
          <p:cNvPr id="322595" name="Line 35"/>
          <p:cNvSpPr>
            <a:spLocks noChangeShapeType="1"/>
          </p:cNvSpPr>
          <p:nvPr/>
        </p:nvSpPr>
        <p:spPr bwMode="gray">
          <a:xfrm>
            <a:off x="5638800" y="2971800"/>
            <a:ext cx="1676400"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buClr>
                <a:srgbClr val="000000"/>
              </a:buClr>
            </a:pPr>
            <a:endParaRPr lang="en-US" sz="1400" kern="0">
              <a:solidFill>
                <a:srgbClr val="000000"/>
              </a:solidFill>
              <a:latin typeface="Arial"/>
              <a:cs typeface="Arial"/>
              <a:sym typeface="Arial"/>
            </a:endParaRPr>
          </a:p>
        </p:txBody>
      </p:sp>
    </p:spTree>
    <p:extLst>
      <p:ext uri="{BB962C8B-B14F-4D97-AF65-F5344CB8AC3E}">
        <p14:creationId xmlns:p14="http://schemas.microsoft.com/office/powerpoint/2010/main" val="333528166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2810" name="Picture 10" descr="C:\project-SQLFund1\images\img-06-1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895602" y="3200400"/>
            <a:ext cx="6378575" cy="2549525"/>
          </a:xfrm>
          <a:prstGeom prst="rect">
            <a:avLst/>
          </a:prstGeom>
          <a:noFill/>
          <a:extLst>
            <a:ext uri="{909E8E84-426E-40DD-AFC4-6F175D3DCCD1}">
              <a14:hiddenFill xmlns:a14="http://schemas.microsoft.com/office/drawing/2010/main">
                <a:solidFill>
                  <a:srgbClr val="FFFFFF"/>
                </a:solidFill>
              </a14:hiddenFill>
            </a:ext>
          </a:extLst>
        </p:spPr>
      </p:pic>
      <p:sp>
        <p:nvSpPr>
          <p:cNvPr id="332802" name="Rectangle 2"/>
          <p:cNvSpPr>
            <a:spLocks noChangeArrowheads="1"/>
          </p:cNvSpPr>
          <p:nvPr/>
        </p:nvSpPr>
        <p:spPr bwMode="blackGray">
          <a:xfrm>
            <a:off x="2390777" y="1911351"/>
            <a:ext cx="7286625" cy="10715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9" rIns="92075" bIns="46039"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defTabSz="1219170" eaLnBrk="0" hangingPunct="0">
              <a:tabLst>
                <a:tab pos="1600160" algn="l"/>
              </a:tabLst>
            </a:pPr>
            <a:r>
              <a:rPr lang="en-US" sz="1800" kern="0">
                <a:solidFill>
                  <a:srgbClr val="000000"/>
                </a:solidFill>
                <a:latin typeface="Courier New" panose="02070309020205020404" pitchFamily="49" charset="0"/>
                <a:cs typeface="Arial"/>
                <a:sym typeface="Arial"/>
              </a:rPr>
              <a:t>SELECT e.employee_id, e.last_name, e.department_id, </a:t>
            </a:r>
          </a:p>
          <a:p>
            <a:pPr defTabSz="1219170" eaLnBrk="0" hangingPunct="0">
              <a:tabLst>
                <a:tab pos="1600160" algn="l"/>
              </a:tabLst>
            </a:pPr>
            <a:r>
              <a:rPr lang="en-US" sz="1800" kern="0">
                <a:solidFill>
                  <a:srgbClr val="000000"/>
                </a:solidFill>
                <a:latin typeface="Courier New" panose="02070309020205020404" pitchFamily="49" charset="0"/>
                <a:cs typeface="Arial"/>
                <a:sym typeface="Arial"/>
              </a:rPr>
              <a:t>       d.department_id, d.location_id</a:t>
            </a:r>
          </a:p>
          <a:p>
            <a:pPr defTabSz="1219170" eaLnBrk="0" hangingPunct="0">
              <a:tabLst>
                <a:tab pos="1600160" algn="l"/>
              </a:tabLst>
            </a:pPr>
            <a:r>
              <a:rPr lang="en-US" sz="1800" kern="0">
                <a:solidFill>
                  <a:srgbClr val="000000"/>
                </a:solidFill>
                <a:latin typeface="Courier New" panose="02070309020205020404" pitchFamily="49" charset="0"/>
                <a:cs typeface="Arial"/>
                <a:sym typeface="Arial"/>
              </a:rPr>
              <a:t>FROM   employees e JOIN departments d</a:t>
            </a:r>
          </a:p>
          <a:p>
            <a:pPr defTabSz="1219170" eaLnBrk="0" hangingPunct="0">
              <a:tabLst>
                <a:tab pos="1600160" algn="l"/>
              </a:tabLst>
            </a:pPr>
            <a:r>
              <a:rPr lang="en-US" sz="1800" kern="0">
                <a:solidFill>
                  <a:srgbClr val="000000"/>
                </a:solidFill>
                <a:latin typeface="Courier New" panose="02070309020205020404" pitchFamily="49" charset="0"/>
                <a:cs typeface="Arial"/>
                <a:sym typeface="Arial"/>
              </a:rPr>
              <a:t>ON     (e.department_id = d.department_id);</a:t>
            </a:r>
          </a:p>
        </p:txBody>
      </p:sp>
      <p:sp>
        <p:nvSpPr>
          <p:cNvPr id="332803" name="Rectangle 3"/>
          <p:cNvSpPr>
            <a:spLocks noGrp="1" noChangeArrowheads="1"/>
          </p:cNvSpPr>
          <p:nvPr>
            <p:ph type="title"/>
          </p:nvPr>
        </p:nvSpPr>
        <p:spPr/>
        <p:txBody>
          <a:bodyPr/>
          <a:lstStyle/>
          <a:p>
            <a:r>
              <a:rPr lang="en-US" sz="3733" dirty="0"/>
              <a:t>Retrieving Records with the </a:t>
            </a:r>
            <a:r>
              <a:rPr lang="en-US" sz="3733" dirty="0">
                <a:latin typeface="Courier New" panose="02070309020205020404" pitchFamily="49" charset="0"/>
              </a:rPr>
              <a:t>ON</a:t>
            </a:r>
            <a:r>
              <a:rPr lang="en-US" sz="3733" dirty="0"/>
              <a:t> Clause</a:t>
            </a:r>
          </a:p>
        </p:txBody>
      </p:sp>
      <p:sp>
        <p:nvSpPr>
          <p:cNvPr id="332806" name="Rectangle 6"/>
          <p:cNvSpPr>
            <a:spLocks noChangeArrowheads="1"/>
          </p:cNvSpPr>
          <p:nvPr/>
        </p:nvSpPr>
        <p:spPr bwMode="gray">
          <a:xfrm>
            <a:off x="5562601" y="3200400"/>
            <a:ext cx="2638425" cy="2514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sp>
        <p:nvSpPr>
          <p:cNvPr id="332807" name="Rectangle 7"/>
          <p:cNvSpPr>
            <a:spLocks noChangeArrowheads="1"/>
          </p:cNvSpPr>
          <p:nvPr/>
        </p:nvSpPr>
        <p:spPr bwMode="gray">
          <a:xfrm>
            <a:off x="2430464" y="2681289"/>
            <a:ext cx="5786437" cy="2698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sp>
        <p:nvSpPr>
          <p:cNvPr id="332808" name="Text Box 8"/>
          <p:cNvSpPr txBox="1">
            <a:spLocks noChangeArrowheads="1"/>
          </p:cNvSpPr>
          <p:nvPr/>
        </p:nvSpPr>
        <p:spPr bwMode="auto">
          <a:xfrm>
            <a:off x="3048001" y="5638801"/>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defTabSz="1096406">
              <a:buClr>
                <a:srgbClr val="000000"/>
              </a:buClr>
            </a:pPr>
            <a:r>
              <a:rPr lang="en-US" kern="0">
                <a:solidFill>
                  <a:srgbClr val="3A3F50"/>
                </a:solidFill>
                <a:latin typeface="Arial" panose="020B0604020202020204" pitchFamily="34" charset="0"/>
                <a:cs typeface="Arial"/>
                <a:sym typeface="Arial"/>
              </a:rPr>
              <a:t>…</a:t>
            </a:r>
          </a:p>
        </p:txBody>
      </p:sp>
      <p:sp>
        <p:nvSpPr>
          <p:cNvPr id="332811" name="Rectangle 11"/>
          <p:cNvSpPr>
            <a:spLocks noChangeArrowheads="1"/>
          </p:cNvSpPr>
          <p:nvPr/>
        </p:nvSpPr>
        <p:spPr bwMode="gray">
          <a:xfrm>
            <a:off x="6781800" y="3200400"/>
            <a:ext cx="1371600" cy="3048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spTree>
    <p:extLst>
      <p:ext uri="{BB962C8B-B14F-4D97-AF65-F5344CB8AC3E}">
        <p14:creationId xmlns:p14="http://schemas.microsoft.com/office/powerpoint/2010/main" val="303663048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8" name="Rectangle 4"/>
          <p:cNvSpPr>
            <a:spLocks noGrp="1" noChangeArrowheads="1"/>
          </p:cNvSpPr>
          <p:nvPr>
            <p:ph type="title"/>
          </p:nvPr>
        </p:nvSpPr>
        <p:spPr/>
        <p:txBody>
          <a:bodyPr/>
          <a:lstStyle/>
          <a:p>
            <a:r>
              <a:rPr lang="en-US">
                <a:latin typeface="Courier New" panose="02070309020205020404" pitchFamily="49" charset="0"/>
              </a:rPr>
              <a:t>INNER</a:t>
            </a:r>
            <a:r>
              <a:rPr lang="en-US"/>
              <a:t> Versus </a:t>
            </a:r>
            <a:r>
              <a:rPr lang="en-US">
                <a:latin typeface="Courier New" panose="02070309020205020404" pitchFamily="49" charset="0"/>
              </a:rPr>
              <a:t>OUTER</a:t>
            </a:r>
            <a:r>
              <a:rPr lang="en-US"/>
              <a:t> Joins</a:t>
            </a:r>
          </a:p>
        </p:txBody>
      </p:sp>
      <p:sp>
        <p:nvSpPr>
          <p:cNvPr id="349189" name="Rectangle 5"/>
          <p:cNvSpPr>
            <a:spLocks noGrp="1" noChangeArrowheads="1"/>
          </p:cNvSpPr>
          <p:nvPr>
            <p:ph type="body" idx="1"/>
          </p:nvPr>
        </p:nvSpPr>
        <p:spPr>
          <a:xfrm>
            <a:off x="846668" y="1449388"/>
            <a:ext cx="10735732" cy="4951412"/>
          </a:xfrm>
        </p:spPr>
        <p:txBody>
          <a:bodyPr/>
          <a:lstStyle/>
          <a:p>
            <a:pPr lvl="1"/>
            <a:r>
              <a:rPr lang="en-US" sz="3200" dirty="0"/>
              <a:t>In SQL:1999, the join of two tables returning only matched rows is called an inner join.</a:t>
            </a:r>
          </a:p>
          <a:p>
            <a:pPr lvl="1"/>
            <a:r>
              <a:rPr lang="en-US" sz="3200" dirty="0"/>
              <a:t>A join between two tables that returns the results of the inner join as well as the unmatched rows from the left (or right) table is called a left (or right) outer join.</a:t>
            </a:r>
          </a:p>
          <a:p>
            <a:pPr lvl="1"/>
            <a:r>
              <a:rPr lang="en-US" sz="3200" dirty="0"/>
              <a:t>A join between two tables that returns the results of an inner join as well as the results of a left and right join is a full outer join.</a:t>
            </a:r>
          </a:p>
        </p:txBody>
      </p:sp>
    </p:spTree>
    <p:extLst>
      <p:ext uri="{BB962C8B-B14F-4D97-AF65-F5344CB8AC3E}">
        <p14:creationId xmlns:p14="http://schemas.microsoft.com/office/powerpoint/2010/main" val="47614329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3A4E63-AC60-4D91-8538-B049B05E5346}"/>
              </a:ext>
            </a:extLst>
          </p:cNvPr>
          <p:cNvSpPr>
            <a:spLocks noGrp="1"/>
          </p:cNvSpPr>
          <p:nvPr>
            <p:ph type="title" idx="4294967295"/>
          </p:nvPr>
        </p:nvSpPr>
        <p:spPr>
          <a:xfrm>
            <a:off x="365761" y="631341"/>
            <a:ext cx="1452879" cy="608044"/>
          </a:xfrm>
          <a:noFill/>
        </p:spPr>
        <p:txBody>
          <a:bodyPr/>
          <a:lstStyle/>
          <a:p>
            <a:pPr>
              <a:lnSpc>
                <a:spcPct val="100000"/>
              </a:lnSpc>
            </a:pPr>
            <a:r>
              <a:rPr lang="en-US" sz="3733" b="1" dirty="0">
                <a:solidFill>
                  <a:srgbClr val="007BB9"/>
                </a:solidFill>
              </a:rPr>
              <a:t>JOIN</a:t>
            </a:r>
            <a:endParaRPr lang="id-ID" sz="3733" b="1" dirty="0">
              <a:solidFill>
                <a:srgbClr val="007BB9"/>
              </a:solidFill>
            </a:endParaRPr>
          </a:p>
        </p:txBody>
      </p:sp>
      <p:sp>
        <p:nvSpPr>
          <p:cNvPr id="6" name="Title 3">
            <a:extLst>
              <a:ext uri="{FF2B5EF4-FFF2-40B4-BE49-F238E27FC236}">
                <a16:creationId xmlns:a16="http://schemas.microsoft.com/office/drawing/2014/main" id="{ECA1B6C2-5093-41CA-90B4-52953F773E1D}"/>
              </a:ext>
            </a:extLst>
          </p:cNvPr>
          <p:cNvSpPr txBox="1">
            <a:spLocks/>
          </p:cNvSpPr>
          <p:nvPr/>
        </p:nvSpPr>
        <p:spPr>
          <a:xfrm>
            <a:off x="314960" y="1186893"/>
            <a:ext cx="11511280" cy="36645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defTabSz="1219170">
              <a:lnSpc>
                <a:spcPct val="100000"/>
              </a:lnSpc>
              <a:buClr>
                <a:srgbClr val="007BB9"/>
              </a:buClr>
            </a:pPr>
            <a:r>
              <a:rPr lang="en-US" sz="2133" b="1" kern="0" dirty="0">
                <a:solidFill>
                  <a:srgbClr val="757B89">
                    <a:lumMod val="75000"/>
                  </a:srgbClr>
                </a:solidFill>
              </a:rPr>
              <a:t> </a:t>
            </a:r>
            <a:r>
              <a:rPr lang="en-US" sz="2133" kern="0" dirty="0" err="1">
                <a:solidFill>
                  <a:srgbClr val="757B89">
                    <a:lumMod val="75000"/>
                  </a:srgbClr>
                </a:solidFill>
                <a:latin typeface="Arial"/>
                <a:cs typeface="Narkisim" panose="020E0502050101010101" pitchFamily="34" charset="-79"/>
              </a:rPr>
              <a:t>mengambil</a:t>
            </a:r>
            <a:r>
              <a:rPr lang="en-US" sz="2133" kern="0" dirty="0">
                <a:solidFill>
                  <a:srgbClr val="757B89">
                    <a:lumMod val="75000"/>
                  </a:srgbClr>
                </a:solidFill>
                <a:latin typeface="Arial"/>
                <a:cs typeface="Narkisim" panose="020E0502050101010101" pitchFamily="34" charset="-79"/>
              </a:rPr>
              <a:t> data </a:t>
            </a:r>
            <a:r>
              <a:rPr lang="en-US" sz="2133" kern="0" dirty="0" err="1">
                <a:solidFill>
                  <a:srgbClr val="757B89">
                    <a:lumMod val="75000"/>
                  </a:srgbClr>
                </a:solidFill>
                <a:latin typeface="Arial"/>
                <a:cs typeface="Narkisim" panose="020E0502050101010101" pitchFamily="34" charset="-79"/>
              </a:rPr>
              <a:t>dari</a:t>
            </a:r>
            <a:r>
              <a:rPr lang="en-US" sz="2133" kern="0" dirty="0">
                <a:solidFill>
                  <a:srgbClr val="757B89">
                    <a:lumMod val="75000"/>
                  </a:srgbClr>
                </a:solidFill>
                <a:latin typeface="Arial"/>
                <a:cs typeface="Narkisim" panose="020E0502050101010101" pitchFamily="34" charset="-79"/>
              </a:rPr>
              <a:t> </a:t>
            </a:r>
            <a:r>
              <a:rPr lang="en-US" sz="2133" kern="0" dirty="0" err="1">
                <a:solidFill>
                  <a:srgbClr val="757B89">
                    <a:lumMod val="75000"/>
                  </a:srgbClr>
                </a:solidFill>
                <a:latin typeface="Arial"/>
                <a:cs typeface="Narkisim" panose="020E0502050101010101" pitchFamily="34" charset="-79"/>
              </a:rPr>
              <a:t>lebih</a:t>
            </a:r>
            <a:r>
              <a:rPr lang="en-US" sz="2133" kern="0" dirty="0">
                <a:solidFill>
                  <a:srgbClr val="757B89">
                    <a:lumMod val="75000"/>
                  </a:srgbClr>
                </a:solidFill>
                <a:latin typeface="Arial"/>
                <a:cs typeface="Narkisim" panose="020E0502050101010101" pitchFamily="34" charset="-79"/>
              </a:rPr>
              <a:t> </a:t>
            </a:r>
            <a:r>
              <a:rPr lang="en-US" sz="2133" kern="0" dirty="0" err="1">
                <a:solidFill>
                  <a:srgbClr val="757B89">
                    <a:lumMod val="75000"/>
                  </a:srgbClr>
                </a:solidFill>
                <a:latin typeface="Arial"/>
                <a:cs typeface="Narkisim" panose="020E0502050101010101" pitchFamily="34" charset="-79"/>
              </a:rPr>
              <a:t>dari</a:t>
            </a:r>
            <a:r>
              <a:rPr lang="en-US" sz="2133" kern="0" dirty="0">
                <a:solidFill>
                  <a:srgbClr val="757B89">
                    <a:lumMod val="75000"/>
                  </a:srgbClr>
                </a:solidFill>
                <a:latin typeface="Arial"/>
                <a:cs typeface="Narkisim" panose="020E0502050101010101" pitchFamily="34" charset="-79"/>
              </a:rPr>
              <a:t> </a:t>
            </a:r>
            <a:r>
              <a:rPr lang="en-US" sz="2133" kern="0" dirty="0" err="1">
                <a:solidFill>
                  <a:srgbClr val="757B89">
                    <a:lumMod val="75000"/>
                  </a:srgbClr>
                </a:solidFill>
                <a:latin typeface="Arial"/>
                <a:cs typeface="Narkisim" panose="020E0502050101010101" pitchFamily="34" charset="-79"/>
              </a:rPr>
              <a:t>satu</a:t>
            </a:r>
            <a:r>
              <a:rPr lang="en-US" sz="2133" kern="0" dirty="0">
                <a:solidFill>
                  <a:srgbClr val="757B89">
                    <a:lumMod val="75000"/>
                  </a:srgbClr>
                </a:solidFill>
                <a:latin typeface="Arial"/>
                <a:cs typeface="Narkisim" panose="020E0502050101010101" pitchFamily="34" charset="-79"/>
              </a:rPr>
              <a:t> table</a:t>
            </a:r>
            <a:endParaRPr lang="id-ID" sz="2133" kern="0" dirty="0">
              <a:solidFill>
                <a:srgbClr val="757B89">
                  <a:lumMod val="75000"/>
                </a:srgbClr>
              </a:solidFill>
              <a:latin typeface="Arial"/>
              <a:cs typeface="Narkisim" panose="020E0502050101010101" pitchFamily="34" charset="-79"/>
            </a:endParaRPr>
          </a:p>
        </p:txBody>
      </p:sp>
      <p:cxnSp>
        <p:nvCxnSpPr>
          <p:cNvPr id="8" name="Straight Connector 7">
            <a:extLst>
              <a:ext uri="{FF2B5EF4-FFF2-40B4-BE49-F238E27FC236}">
                <a16:creationId xmlns:a16="http://schemas.microsoft.com/office/drawing/2014/main" id="{3D3B13E7-AB2B-4C92-AB8F-CABFCF3A3661}"/>
              </a:ext>
            </a:extLst>
          </p:cNvPr>
          <p:cNvCxnSpPr>
            <a:cxnSpLocks/>
          </p:cNvCxnSpPr>
          <p:nvPr/>
        </p:nvCxnSpPr>
        <p:spPr>
          <a:xfrm>
            <a:off x="274320" y="631341"/>
            <a:ext cx="0" cy="922012"/>
          </a:xfrm>
          <a:prstGeom prst="line">
            <a:avLst/>
          </a:prstGeom>
          <a:ln w="19050">
            <a:solidFill>
              <a:srgbClr val="007BB9"/>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E3574C2-3EEE-4CDA-B8DD-29A23BF4DF8A}"/>
              </a:ext>
            </a:extLst>
          </p:cNvPr>
          <p:cNvSpPr/>
          <p:nvPr/>
        </p:nvSpPr>
        <p:spPr>
          <a:xfrm>
            <a:off x="822960" y="5028701"/>
            <a:ext cx="9215120" cy="954300"/>
          </a:xfrm>
          <a:prstGeom prst="rect">
            <a:avLst/>
          </a:prstGeom>
        </p:spPr>
        <p:txBody>
          <a:bodyPr wrap="square">
            <a:spAutoFit/>
          </a:bodyPr>
          <a:lstStyle/>
          <a:p>
            <a:pPr defTabSz="1219170">
              <a:buClr>
                <a:srgbClr val="000000"/>
              </a:buClr>
            </a:pPr>
            <a:r>
              <a:rPr lang="en-US" sz="1867" b="1" kern="0" dirty="0" err="1">
                <a:solidFill>
                  <a:srgbClr val="757B89">
                    <a:lumMod val="75000"/>
                  </a:srgbClr>
                </a:solidFill>
                <a:latin typeface="Consolas" panose="020B0609020204030204" pitchFamily="49" charset="0"/>
                <a:cs typeface="Arial"/>
                <a:sym typeface="Arial"/>
              </a:rPr>
              <a:t>Contoh</a:t>
            </a:r>
            <a:r>
              <a:rPr lang="en-US" sz="1867" b="1" kern="0" dirty="0">
                <a:solidFill>
                  <a:srgbClr val="757B89">
                    <a:lumMod val="75000"/>
                  </a:srgbClr>
                </a:solidFill>
                <a:latin typeface="Consolas" panose="020B0609020204030204" pitchFamily="49" charset="0"/>
                <a:cs typeface="Arial"/>
                <a:sym typeface="Arial"/>
              </a:rPr>
              <a:t>:</a:t>
            </a:r>
            <a:br>
              <a:rPr lang="en-US" sz="1867" kern="0" dirty="0">
                <a:solidFill>
                  <a:srgbClr val="0000CD"/>
                </a:solidFill>
                <a:latin typeface="Consolas" panose="020B0609020204030204" pitchFamily="49" charset="0"/>
                <a:cs typeface="Arial"/>
                <a:sym typeface="Arial"/>
              </a:rPr>
            </a:br>
            <a:r>
              <a:rPr lang="en-US" sz="1867" kern="0" dirty="0">
                <a:solidFill>
                  <a:srgbClr val="0000CD"/>
                </a:solidFill>
                <a:latin typeface="Consolas" panose="020B0609020204030204" pitchFamily="49" charset="0"/>
                <a:cs typeface="Arial"/>
                <a:sym typeface="Arial"/>
              </a:rPr>
              <a:t>SELECT * FROM</a:t>
            </a:r>
            <a:r>
              <a:rPr lang="en-US" sz="1867" kern="0" dirty="0">
                <a:solidFill>
                  <a:srgbClr val="000000"/>
                </a:solidFill>
                <a:latin typeface="Consolas" panose="020B0609020204030204" pitchFamily="49" charset="0"/>
                <a:cs typeface="Arial"/>
                <a:sym typeface="Arial"/>
              </a:rPr>
              <a:t> table1</a:t>
            </a:r>
            <a:br>
              <a:rPr lang="en-US" sz="1867" kern="0" dirty="0">
                <a:solidFill>
                  <a:srgbClr val="000000"/>
                </a:solidFill>
                <a:latin typeface="Arial"/>
                <a:cs typeface="Arial"/>
                <a:sym typeface="Arial"/>
              </a:rPr>
            </a:br>
            <a:r>
              <a:rPr lang="en-US" sz="1867" kern="0" dirty="0">
                <a:solidFill>
                  <a:srgbClr val="0000CD"/>
                </a:solidFill>
                <a:latin typeface="Consolas" panose="020B0609020204030204" pitchFamily="49" charset="0"/>
                <a:cs typeface="Arial"/>
                <a:sym typeface="Arial"/>
              </a:rPr>
              <a:t>INNER</a:t>
            </a:r>
            <a:r>
              <a:rPr lang="en-US" sz="1867" kern="0" dirty="0">
                <a:solidFill>
                  <a:srgbClr val="000000"/>
                </a:solidFill>
                <a:latin typeface="Consolas" panose="020B0609020204030204" pitchFamily="49" charset="0"/>
                <a:cs typeface="Arial"/>
                <a:sym typeface="Arial"/>
              </a:rPr>
              <a:t> </a:t>
            </a:r>
            <a:r>
              <a:rPr lang="en-US" sz="1867" kern="0" dirty="0">
                <a:solidFill>
                  <a:srgbClr val="0000CD"/>
                </a:solidFill>
                <a:latin typeface="Consolas" panose="020B0609020204030204" pitchFamily="49" charset="0"/>
                <a:cs typeface="Arial"/>
                <a:sym typeface="Arial"/>
              </a:rPr>
              <a:t>JOIN </a:t>
            </a:r>
            <a:r>
              <a:rPr lang="en-US" sz="1867" kern="0" dirty="0">
                <a:solidFill>
                  <a:srgbClr val="000000"/>
                </a:solidFill>
                <a:latin typeface="Consolas" panose="020B0609020204030204" pitchFamily="49" charset="0"/>
                <a:cs typeface="Arial"/>
                <a:sym typeface="Arial"/>
              </a:rPr>
              <a:t>table2 </a:t>
            </a:r>
            <a:r>
              <a:rPr lang="en-US" sz="1867" kern="0" dirty="0">
                <a:solidFill>
                  <a:srgbClr val="0000CD"/>
                </a:solidFill>
                <a:latin typeface="Consolas" panose="020B0609020204030204" pitchFamily="49" charset="0"/>
                <a:cs typeface="Arial"/>
                <a:sym typeface="Arial"/>
              </a:rPr>
              <a:t>ON</a:t>
            </a:r>
            <a:r>
              <a:rPr lang="en-US" sz="1867" kern="0" dirty="0">
                <a:solidFill>
                  <a:srgbClr val="000000"/>
                </a:solidFill>
                <a:latin typeface="Consolas" panose="020B0609020204030204" pitchFamily="49" charset="0"/>
                <a:cs typeface="Arial"/>
                <a:sym typeface="Arial"/>
              </a:rPr>
              <a:t> table2.CustomerID=table1.CustomerID;</a:t>
            </a:r>
            <a:endParaRPr lang="id-ID" sz="1867" kern="0" dirty="0">
              <a:solidFill>
                <a:srgbClr val="000000"/>
              </a:solidFill>
              <a:latin typeface="Arial"/>
              <a:cs typeface="Arial"/>
              <a:sym typeface="Arial"/>
            </a:endParaRPr>
          </a:p>
        </p:txBody>
      </p:sp>
      <p:pic>
        <p:nvPicPr>
          <p:cNvPr id="12" name="Picture 11">
            <a:extLst>
              <a:ext uri="{FF2B5EF4-FFF2-40B4-BE49-F238E27FC236}">
                <a16:creationId xmlns:a16="http://schemas.microsoft.com/office/drawing/2014/main" id="{72A6263F-3ADF-41A6-A98C-50B20FBAC6A0}"/>
              </a:ext>
            </a:extLst>
          </p:cNvPr>
          <p:cNvPicPr>
            <a:picLocks noChangeAspect="1"/>
          </p:cNvPicPr>
          <p:nvPr/>
        </p:nvPicPr>
        <p:blipFill>
          <a:blip r:embed="rId3"/>
          <a:stretch>
            <a:fillRect/>
          </a:stretch>
        </p:blipFill>
        <p:spPr>
          <a:xfrm>
            <a:off x="487685" y="2035531"/>
            <a:ext cx="11338555" cy="2679203"/>
          </a:xfrm>
          <a:prstGeom prst="rect">
            <a:avLst/>
          </a:prstGeom>
        </p:spPr>
      </p:pic>
    </p:spTree>
    <p:extLst>
      <p:ext uri="{BB962C8B-B14F-4D97-AF65-F5344CB8AC3E}">
        <p14:creationId xmlns:p14="http://schemas.microsoft.com/office/powerpoint/2010/main" val="2059506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67FA-864B-4A5D-BE64-12A1586204E1}"/>
              </a:ext>
            </a:extLst>
          </p:cNvPr>
          <p:cNvSpPr>
            <a:spLocks noGrp="1"/>
          </p:cNvSpPr>
          <p:nvPr>
            <p:ph type="title"/>
          </p:nvPr>
        </p:nvSpPr>
        <p:spPr>
          <a:xfrm>
            <a:off x="609600" y="807467"/>
            <a:ext cx="7521200" cy="733466"/>
          </a:xfrm>
        </p:spPr>
        <p:txBody>
          <a:bodyPr/>
          <a:lstStyle/>
          <a:p>
            <a:r>
              <a:rPr lang="en-AU" dirty="0"/>
              <a:t>INNER JOIN</a:t>
            </a:r>
          </a:p>
        </p:txBody>
      </p:sp>
      <p:pic>
        <p:nvPicPr>
          <p:cNvPr id="6" name="Content Placeholder 5" descr="Table&#10;&#10;Description automatically generated">
            <a:extLst>
              <a:ext uri="{FF2B5EF4-FFF2-40B4-BE49-F238E27FC236}">
                <a16:creationId xmlns:a16="http://schemas.microsoft.com/office/drawing/2014/main" id="{0E4058EA-205B-44A6-913D-B4D143DCB0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889" y="1540933"/>
            <a:ext cx="8103848" cy="4474154"/>
          </a:xfrm>
        </p:spPr>
      </p:pic>
      <p:sp>
        <p:nvSpPr>
          <p:cNvPr id="4" name="Slide Number Placeholder 3">
            <a:extLst>
              <a:ext uri="{FF2B5EF4-FFF2-40B4-BE49-F238E27FC236}">
                <a16:creationId xmlns:a16="http://schemas.microsoft.com/office/drawing/2014/main" id="{BD21C472-20F9-4E8D-8A67-89F8BC789817}"/>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7" name="TextBox 6">
            <a:extLst>
              <a:ext uri="{FF2B5EF4-FFF2-40B4-BE49-F238E27FC236}">
                <a16:creationId xmlns:a16="http://schemas.microsoft.com/office/drawing/2014/main" id="{205CEFC6-28D6-42BE-9E9E-6B8DFD1949A6}"/>
              </a:ext>
            </a:extLst>
          </p:cNvPr>
          <p:cNvSpPr txBox="1"/>
          <p:nvPr/>
        </p:nvSpPr>
        <p:spPr>
          <a:xfrm>
            <a:off x="1677889" y="6237754"/>
            <a:ext cx="9022855" cy="461665"/>
          </a:xfrm>
          <a:prstGeom prst="rect">
            <a:avLst/>
          </a:prstGeom>
          <a:noFill/>
        </p:spPr>
        <p:txBody>
          <a:bodyPr wrap="none" rtlCol="0">
            <a:spAutoFit/>
          </a:bodyPr>
          <a:lstStyle/>
          <a:p>
            <a:r>
              <a:rPr lang="en-AU" sz="2400" dirty="0">
                <a:solidFill>
                  <a:schemeClr val="accent2"/>
                </a:solidFill>
              </a:rPr>
              <a:t>SELECT</a:t>
            </a:r>
            <a:r>
              <a:rPr lang="en-AU" sz="2400" dirty="0"/>
              <a:t> * </a:t>
            </a:r>
            <a:r>
              <a:rPr lang="en-AU" sz="2400" dirty="0">
                <a:solidFill>
                  <a:schemeClr val="accent2"/>
                </a:solidFill>
              </a:rPr>
              <a:t>FROM</a:t>
            </a:r>
            <a:r>
              <a:rPr lang="en-AU" sz="2400" dirty="0"/>
              <a:t> student s INNER JOIN mark m ON s.ID = m.ID</a:t>
            </a:r>
          </a:p>
        </p:txBody>
      </p:sp>
    </p:spTree>
    <p:extLst>
      <p:ext uri="{BB962C8B-B14F-4D97-AF65-F5344CB8AC3E}">
        <p14:creationId xmlns:p14="http://schemas.microsoft.com/office/powerpoint/2010/main" val="328105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244" name="Picture 12" descr="C:\project-SQLFund1\images\img-06-23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886200" y="4724401"/>
            <a:ext cx="4275139" cy="971551"/>
          </a:xfrm>
          <a:prstGeom prst="rect">
            <a:avLst/>
          </a:prstGeom>
          <a:noFill/>
          <a:extLst>
            <a:ext uri="{909E8E84-426E-40DD-AFC4-6F175D3DCCD1}">
              <a14:hiddenFill xmlns:a14="http://schemas.microsoft.com/office/drawing/2010/main">
                <a:solidFill>
                  <a:srgbClr val="FFFFFF"/>
                </a:solidFill>
              </a14:hiddenFill>
            </a:ext>
          </a:extLst>
        </p:spPr>
      </p:pic>
      <p:sp>
        <p:nvSpPr>
          <p:cNvPr id="351234" name="Rectangle 2"/>
          <p:cNvSpPr>
            <a:spLocks noChangeArrowheads="1"/>
          </p:cNvSpPr>
          <p:nvPr/>
        </p:nvSpPr>
        <p:spPr bwMode="blackGray">
          <a:xfrm>
            <a:off x="2390777" y="1841501"/>
            <a:ext cx="7286625" cy="884239"/>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9" rIns="92075" bIns="46039"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defTabSz="1219170" eaLnBrk="0" hangingPunct="0">
              <a:tabLst>
                <a:tab pos="1600160" algn="l"/>
              </a:tabLst>
            </a:pPr>
            <a:r>
              <a:rPr lang="en-US" sz="1600" kern="0">
                <a:solidFill>
                  <a:srgbClr val="000000"/>
                </a:solidFill>
                <a:latin typeface="Courier New" panose="02070309020205020404" pitchFamily="49" charset="0"/>
                <a:cs typeface="Arial"/>
                <a:sym typeface="Arial"/>
              </a:rPr>
              <a:t>SELECT e.last_name, e.department_id, d.department_name</a:t>
            </a:r>
          </a:p>
          <a:p>
            <a:pPr defTabSz="1219170" eaLnBrk="0" hangingPunct="0">
              <a:tabLst>
                <a:tab pos="1600160" algn="l"/>
              </a:tabLst>
            </a:pPr>
            <a:r>
              <a:rPr lang="en-US" sz="1600" kern="0">
                <a:solidFill>
                  <a:srgbClr val="000000"/>
                </a:solidFill>
                <a:latin typeface="Courier New" panose="02070309020205020404" pitchFamily="49" charset="0"/>
                <a:cs typeface="Arial"/>
                <a:sym typeface="Arial"/>
              </a:rPr>
              <a:t>FROM   employees e LEFT OUTER JOIN departments d</a:t>
            </a:r>
          </a:p>
          <a:p>
            <a:pPr defTabSz="1219170" eaLnBrk="0" hangingPunct="0">
              <a:tabLst>
                <a:tab pos="1600160" algn="l"/>
              </a:tabLst>
            </a:pPr>
            <a:r>
              <a:rPr lang="en-US" sz="1600" kern="0">
                <a:solidFill>
                  <a:srgbClr val="000000"/>
                </a:solidFill>
                <a:latin typeface="Courier New" panose="02070309020205020404" pitchFamily="49" charset="0"/>
                <a:cs typeface="Arial"/>
                <a:sym typeface="Arial"/>
              </a:rPr>
              <a:t>ON   (e.department_id = d.department_id) ;</a:t>
            </a:r>
          </a:p>
        </p:txBody>
      </p:sp>
      <p:sp>
        <p:nvSpPr>
          <p:cNvPr id="351236" name="Rectangle 4"/>
          <p:cNvSpPr>
            <a:spLocks noGrp="1" noChangeArrowheads="1"/>
          </p:cNvSpPr>
          <p:nvPr>
            <p:ph type="title"/>
          </p:nvPr>
        </p:nvSpPr>
        <p:spPr/>
        <p:txBody>
          <a:bodyPr/>
          <a:lstStyle/>
          <a:p>
            <a:r>
              <a:rPr lang="en-US">
                <a:latin typeface="Courier New" panose="02070309020205020404" pitchFamily="49" charset="0"/>
              </a:rPr>
              <a:t>LEFT</a:t>
            </a:r>
            <a:r>
              <a:rPr lang="en-US"/>
              <a:t> </a:t>
            </a:r>
            <a:r>
              <a:rPr lang="en-US">
                <a:latin typeface="Courier New" panose="02070309020205020404" pitchFamily="49" charset="0"/>
              </a:rPr>
              <a:t>OUTER</a:t>
            </a:r>
            <a:r>
              <a:rPr lang="en-US"/>
              <a:t> </a:t>
            </a:r>
            <a:r>
              <a:rPr lang="en-US">
                <a:latin typeface="Courier New" panose="02070309020205020404" pitchFamily="49" charset="0"/>
              </a:rPr>
              <a:t>JOIN</a:t>
            </a:r>
          </a:p>
        </p:txBody>
      </p:sp>
      <p:sp>
        <p:nvSpPr>
          <p:cNvPr id="351237" name="Rectangle 5"/>
          <p:cNvSpPr>
            <a:spLocks noChangeArrowheads="1"/>
          </p:cNvSpPr>
          <p:nvPr/>
        </p:nvSpPr>
        <p:spPr bwMode="gray">
          <a:xfrm>
            <a:off x="3886200" y="5410200"/>
            <a:ext cx="4267200"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sp>
        <p:nvSpPr>
          <p:cNvPr id="351240" name="Text Box 8"/>
          <p:cNvSpPr txBox="1">
            <a:spLocks noChangeArrowheads="1"/>
          </p:cNvSpPr>
          <p:nvPr/>
        </p:nvSpPr>
        <p:spPr bwMode="auto">
          <a:xfrm>
            <a:off x="3886201" y="4343401"/>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defTabSz="1096406">
              <a:buClr>
                <a:srgbClr val="000000"/>
              </a:buClr>
            </a:pPr>
            <a:r>
              <a:rPr lang="en-US" kern="0">
                <a:solidFill>
                  <a:srgbClr val="3A3F50"/>
                </a:solidFill>
                <a:latin typeface="Arial" panose="020B0604020202020204" pitchFamily="34" charset="0"/>
                <a:cs typeface="Arial"/>
                <a:sym typeface="Arial"/>
              </a:rPr>
              <a:t>…</a:t>
            </a:r>
          </a:p>
        </p:txBody>
      </p:sp>
      <p:sp>
        <p:nvSpPr>
          <p:cNvPr id="351241" name="Rectangle 9"/>
          <p:cNvSpPr>
            <a:spLocks noChangeArrowheads="1"/>
          </p:cNvSpPr>
          <p:nvPr/>
        </p:nvSpPr>
        <p:spPr bwMode="gray">
          <a:xfrm>
            <a:off x="4721225" y="2155825"/>
            <a:ext cx="3724275" cy="2174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buClr>
                <a:srgbClr val="000000"/>
              </a:buClr>
            </a:pPr>
            <a:endParaRPr lang="en-US" sz="1400" kern="0">
              <a:solidFill>
                <a:srgbClr val="000000"/>
              </a:solidFill>
              <a:latin typeface="Arial"/>
              <a:cs typeface="Arial"/>
              <a:sym typeface="Arial"/>
            </a:endParaRPr>
          </a:p>
        </p:txBody>
      </p:sp>
      <p:pic>
        <p:nvPicPr>
          <p:cNvPr id="351243" name="Picture 11" descr="C:\project-SQLFund1\images\img-06-2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886201" y="3048001"/>
            <a:ext cx="4297363" cy="1417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717036"/>
      </p:ext>
    </p:extLst>
  </p:cSld>
  <p:clrMapOvr>
    <a:masterClrMapping/>
  </p:clrMapOvr>
  <p:transition/>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2102</Words>
  <Application>Microsoft Office PowerPoint</Application>
  <PresentationFormat>Widescreen</PresentationFormat>
  <Paragraphs>216</Paragraphs>
  <Slides>25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Barlow Light</vt:lpstr>
      <vt:lpstr>Calibri</vt:lpstr>
      <vt:lpstr>Consolas</vt:lpstr>
      <vt:lpstr>Courier New</vt:lpstr>
      <vt:lpstr>Raleway SemiBold</vt:lpstr>
      <vt:lpstr>Times New Roman</vt:lpstr>
      <vt:lpstr>Gaoler template</vt:lpstr>
      <vt:lpstr>Work on Multiple Table</vt:lpstr>
      <vt:lpstr>JOINING</vt:lpstr>
      <vt:lpstr>Obtaining Data from Multiple Tables</vt:lpstr>
      <vt:lpstr>Joining Column Names</vt:lpstr>
      <vt:lpstr>Retrieving Records with the ON Clause</vt:lpstr>
      <vt:lpstr>INNER Versus OUTER Joins</vt:lpstr>
      <vt:lpstr>JOIN</vt:lpstr>
      <vt:lpstr>INNER JOIN</vt:lpstr>
      <vt:lpstr>LEFT OUTER JOIN</vt:lpstr>
      <vt:lpstr>LEFT OUTER JOIN</vt:lpstr>
      <vt:lpstr>RIGHT OUTER JOIN</vt:lpstr>
      <vt:lpstr>RIGHT OUTER JOIN</vt:lpstr>
      <vt:lpstr>FULL OUTER JOIN</vt:lpstr>
      <vt:lpstr>FULL OUTER JOIN</vt:lpstr>
      <vt:lpstr>Apa hasil Query ini?</vt:lpstr>
      <vt:lpstr>Buat Query?</vt:lpstr>
      <vt:lpstr>Buat Query</vt:lpstr>
      <vt:lpstr>Creating Three-Way Joins with the ON Clause</vt:lpstr>
      <vt:lpstr>SET OPERATION</vt:lpstr>
      <vt:lpstr>Relational Set Operations</vt:lpstr>
      <vt:lpstr>Using the UNION ALL Operator</vt:lpstr>
      <vt:lpstr>Using the UNION Operator</vt:lpstr>
      <vt:lpstr>Using the INTERSECT Operator</vt:lpstr>
      <vt:lpstr>Using the EXCEPT Operator</vt:lpstr>
      <vt:lpstr>Buat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DISPLAYING DATA FROM MULTIPLE TABLE</dc:title>
  <dc:creator>Bakhas Diso</dc:creator>
  <cp:lastModifiedBy>Ade Wahana</cp:lastModifiedBy>
  <cp:revision>15</cp:revision>
  <dcterms:created xsi:type="dcterms:W3CDTF">2021-06-03T14:36:08Z</dcterms:created>
  <dcterms:modified xsi:type="dcterms:W3CDTF">2021-06-09T10:07:07Z</dcterms:modified>
</cp:coreProperties>
</file>