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0"/>
  </p:notesMasterIdLst>
  <p:sldIdLst>
    <p:sldId id="256" r:id="rId2"/>
    <p:sldId id="361" r:id="rId3"/>
    <p:sldId id="362" r:id="rId4"/>
    <p:sldId id="363" r:id="rId5"/>
    <p:sldId id="260" r:id="rId6"/>
    <p:sldId id="261" r:id="rId7"/>
    <p:sldId id="265" r:id="rId8"/>
    <p:sldId id="365" r:id="rId9"/>
    <p:sldId id="366" r:id="rId10"/>
    <p:sldId id="263" r:id="rId11"/>
    <p:sldId id="266" r:id="rId12"/>
    <p:sldId id="267" r:id="rId13"/>
    <p:sldId id="268" r:id="rId14"/>
    <p:sldId id="270" r:id="rId15"/>
    <p:sldId id="258" r:id="rId16"/>
    <p:sldId id="257" r:id="rId17"/>
    <p:sldId id="271" r:id="rId18"/>
    <p:sldId id="367" r:id="rId19"/>
  </p:sldIdLst>
  <p:sldSz cx="9144000" cy="5143500" type="screen16x9"/>
  <p:notesSz cx="6858000" cy="9144000"/>
  <p:embeddedFontLst>
    <p:embeddedFont>
      <p:font typeface="Barlow Light" panose="020B060402020202020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Consolas" panose="020B0609020204030204" pitchFamily="49" charset="0"/>
      <p:regular r:id="rId29"/>
      <p:bold r:id="rId30"/>
      <p:italic r:id="rId31"/>
      <p:boldItalic r:id="rId32"/>
    </p:embeddedFont>
    <p:embeddedFont>
      <p:font typeface="Raleway SemiBold"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BB9"/>
    <a:srgbClr val="E261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54DC6E-5F47-45C2-9750-FF39251B6EC2}">
  <a:tblStyle styleId="{1D54DC6E-5F47-45C2-9750-FF39251B6EC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54" autoAdjust="0"/>
    <p:restoredTop sz="93792" autoAdjust="0"/>
  </p:normalViewPr>
  <p:slideViewPr>
    <p:cSldViewPr snapToGrid="0">
      <p:cViewPr varScale="1">
        <p:scale>
          <a:sx n="84" d="100"/>
          <a:sy n="84" d="100"/>
        </p:scale>
        <p:origin x="54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C2C10B-D7B9-436A-B7A7-12ED66607F08}"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en-AU"/>
        </a:p>
      </dgm:t>
    </dgm:pt>
    <dgm:pt modelId="{988032FB-A16B-4867-BE24-190FB00DF074}">
      <dgm:prSet phldrT="[Text]" custT="1"/>
      <dgm:spPr/>
      <dgm:t>
        <a:bodyPr/>
        <a:lstStyle/>
        <a:p>
          <a:r>
            <a:rPr lang="en-AU" sz="2000" b="1" dirty="0"/>
            <a:t>NESTED</a:t>
          </a:r>
        </a:p>
        <a:p>
          <a:r>
            <a:rPr lang="en-AU" sz="2000" dirty="0"/>
            <a:t>Subquery </a:t>
          </a:r>
          <a:r>
            <a:rPr lang="en-AU" sz="2000" dirty="0" err="1"/>
            <a:t>tidak</a:t>
          </a:r>
          <a:r>
            <a:rPr lang="en-AU" sz="2000" dirty="0"/>
            <a:t> </a:t>
          </a:r>
          <a:r>
            <a:rPr lang="en-AU" sz="2000" dirty="0" err="1"/>
            <a:t>terpengaruh</a:t>
          </a:r>
          <a:r>
            <a:rPr lang="en-AU" sz="2000" dirty="0"/>
            <a:t> oleh main query (independent), dan </a:t>
          </a:r>
          <a:r>
            <a:rPr lang="en-AU" sz="2000" dirty="0" err="1"/>
            <a:t>hanya</a:t>
          </a:r>
          <a:r>
            <a:rPr lang="en-AU" sz="2000" dirty="0"/>
            <a:t> </a:t>
          </a:r>
          <a:r>
            <a:rPr lang="en-AU" sz="2000" dirty="0" err="1"/>
            <a:t>dijalankan</a:t>
          </a:r>
          <a:r>
            <a:rPr lang="en-AU" sz="2000" dirty="0"/>
            <a:t> </a:t>
          </a:r>
          <a:r>
            <a:rPr lang="en-AU" sz="2000" dirty="0" err="1"/>
            <a:t>satu</a:t>
          </a:r>
          <a:r>
            <a:rPr lang="en-AU" sz="2000" dirty="0"/>
            <a:t> kali</a:t>
          </a:r>
        </a:p>
      </dgm:t>
    </dgm:pt>
    <dgm:pt modelId="{4CA95AFA-8298-4BA0-805E-CF889BAF9F20}" type="parTrans" cxnId="{46BA808F-1D90-4EB4-A1B9-F794CD36DAF4}">
      <dgm:prSet/>
      <dgm:spPr/>
      <dgm:t>
        <a:bodyPr/>
        <a:lstStyle/>
        <a:p>
          <a:endParaRPr lang="en-AU"/>
        </a:p>
      </dgm:t>
    </dgm:pt>
    <dgm:pt modelId="{EF9F4FFA-3445-4157-B0F1-4E1E1AF50414}" type="sibTrans" cxnId="{46BA808F-1D90-4EB4-A1B9-F794CD36DAF4}">
      <dgm:prSet/>
      <dgm:spPr/>
      <dgm:t>
        <a:bodyPr/>
        <a:lstStyle/>
        <a:p>
          <a:endParaRPr lang="en-AU"/>
        </a:p>
      </dgm:t>
    </dgm:pt>
    <dgm:pt modelId="{4FB0DBF2-BB56-4D44-A17D-F6CDEB6E3261}">
      <dgm:prSet phldrT="[Text]" custT="1"/>
      <dgm:spPr/>
      <dgm:t>
        <a:bodyPr/>
        <a:lstStyle/>
        <a:p>
          <a:r>
            <a:rPr lang="en-AU" sz="2000" b="1" dirty="0"/>
            <a:t>CORRELATED</a:t>
          </a:r>
        </a:p>
        <a:p>
          <a:r>
            <a:rPr lang="en-AU" sz="2000" dirty="0"/>
            <a:t>Subquery depend on outer query, dan </a:t>
          </a:r>
          <a:r>
            <a:rPr lang="en-AU" sz="2000" dirty="0" err="1"/>
            <a:t>akan</a:t>
          </a:r>
          <a:r>
            <a:rPr lang="en-AU" sz="2000" dirty="0"/>
            <a:t> </a:t>
          </a:r>
          <a:r>
            <a:rPr lang="en-AU" sz="2000" dirty="0" err="1"/>
            <a:t>dijalankan</a:t>
          </a:r>
          <a:r>
            <a:rPr lang="en-AU" sz="2000" dirty="0"/>
            <a:t> di </a:t>
          </a:r>
          <a:r>
            <a:rPr lang="en-AU" sz="2000" dirty="0" err="1"/>
            <a:t>setiap</a:t>
          </a:r>
          <a:r>
            <a:rPr lang="en-AU" sz="2000" dirty="0"/>
            <a:t> row yang </a:t>
          </a:r>
          <a:r>
            <a:rPr lang="en-AU" sz="2000" dirty="0" err="1"/>
            <a:t>ada</a:t>
          </a:r>
          <a:r>
            <a:rPr lang="en-AU" sz="2000" dirty="0"/>
            <a:t> di outer query</a:t>
          </a:r>
        </a:p>
      </dgm:t>
    </dgm:pt>
    <dgm:pt modelId="{B72199F1-67FF-4C50-96C1-3BDFBB3301A7}" type="parTrans" cxnId="{A60F11DF-CF7D-4C8A-B123-B3009B10023B}">
      <dgm:prSet/>
      <dgm:spPr/>
      <dgm:t>
        <a:bodyPr/>
        <a:lstStyle/>
        <a:p>
          <a:endParaRPr lang="en-AU"/>
        </a:p>
      </dgm:t>
    </dgm:pt>
    <dgm:pt modelId="{218E015A-F44F-45ED-BB3A-83483A84BCA0}" type="sibTrans" cxnId="{A60F11DF-CF7D-4C8A-B123-B3009B10023B}">
      <dgm:prSet/>
      <dgm:spPr/>
      <dgm:t>
        <a:bodyPr/>
        <a:lstStyle/>
        <a:p>
          <a:endParaRPr lang="en-AU"/>
        </a:p>
      </dgm:t>
    </dgm:pt>
    <dgm:pt modelId="{0D665738-85B9-48B1-8C2C-BBECCD38E8EA}">
      <dgm:prSet phldrT="[Text]" custT="1"/>
      <dgm:spPr/>
      <dgm:t>
        <a:bodyPr/>
        <a:lstStyle/>
        <a:p>
          <a:r>
            <a:rPr lang="en-AU" sz="2000" b="1" dirty="0"/>
            <a:t>INLINE</a:t>
          </a:r>
          <a:br>
            <a:rPr lang="en-AU" sz="2000" dirty="0"/>
          </a:br>
          <a:r>
            <a:rPr lang="en-AU" sz="2000" dirty="0"/>
            <a:t>Subquery </a:t>
          </a:r>
          <a:r>
            <a:rPr lang="en-AU" sz="2000" dirty="0" err="1"/>
            <a:t>masih</a:t>
          </a:r>
          <a:r>
            <a:rPr lang="en-AU" sz="2000" dirty="0"/>
            <a:t> </a:t>
          </a:r>
          <a:r>
            <a:rPr lang="en-AU" sz="2000" dirty="0" err="1"/>
            <a:t>menjadi</a:t>
          </a:r>
          <a:r>
            <a:rPr lang="en-AU" sz="2000" dirty="0"/>
            <a:t> </a:t>
          </a:r>
          <a:r>
            <a:rPr lang="en-AU" sz="2000" dirty="0" err="1"/>
            <a:t>satu</a:t>
          </a:r>
          <a:r>
            <a:rPr lang="en-AU" sz="2000" dirty="0"/>
            <a:t> </a:t>
          </a:r>
          <a:r>
            <a:rPr lang="en-AU" sz="2000" dirty="0" err="1"/>
            <a:t>kesatuan</a:t>
          </a:r>
          <a:r>
            <a:rPr lang="en-AU" sz="2000" dirty="0"/>
            <a:t> </a:t>
          </a:r>
          <a:r>
            <a:rPr lang="en-AU" sz="2000" dirty="0" err="1"/>
            <a:t>dengan</a:t>
          </a:r>
          <a:r>
            <a:rPr lang="en-AU" sz="2000" dirty="0"/>
            <a:t> main query dan </a:t>
          </a:r>
          <a:r>
            <a:rPr lang="en-AU" sz="2000" dirty="0" err="1"/>
            <a:t>dijalankan</a:t>
          </a:r>
          <a:r>
            <a:rPr lang="en-AU" sz="2000" dirty="0"/>
            <a:t> </a:t>
          </a:r>
          <a:r>
            <a:rPr lang="en-AU" sz="2000" dirty="0" err="1"/>
            <a:t>bersama</a:t>
          </a:r>
          <a:r>
            <a:rPr lang="en-AU" sz="2000" dirty="0"/>
            <a:t> </a:t>
          </a:r>
          <a:r>
            <a:rPr lang="en-AU" sz="2000" dirty="0" err="1"/>
            <a:t>dengan</a:t>
          </a:r>
          <a:r>
            <a:rPr lang="en-AU" sz="2000" dirty="0"/>
            <a:t> proses main query</a:t>
          </a:r>
        </a:p>
      </dgm:t>
    </dgm:pt>
    <dgm:pt modelId="{5D594E8E-3617-4125-9B8A-6FB0CB2ABB99}" type="parTrans" cxnId="{8D0D7D85-C459-48E7-8947-C0C64248BF42}">
      <dgm:prSet/>
      <dgm:spPr/>
      <dgm:t>
        <a:bodyPr/>
        <a:lstStyle/>
        <a:p>
          <a:endParaRPr lang="en-AU"/>
        </a:p>
      </dgm:t>
    </dgm:pt>
    <dgm:pt modelId="{4D88A20F-CE81-4699-B4BF-EF2209905CD9}" type="sibTrans" cxnId="{8D0D7D85-C459-48E7-8947-C0C64248BF42}">
      <dgm:prSet/>
      <dgm:spPr/>
      <dgm:t>
        <a:bodyPr/>
        <a:lstStyle/>
        <a:p>
          <a:endParaRPr lang="en-AU"/>
        </a:p>
      </dgm:t>
    </dgm:pt>
    <dgm:pt modelId="{ABC6FC1C-0DEB-4440-95FE-1CB1160F9D9C}" type="pres">
      <dgm:prSet presAssocID="{64C2C10B-D7B9-436A-B7A7-12ED66607F08}" presName="linear" presStyleCnt="0">
        <dgm:presLayoutVars>
          <dgm:animLvl val="lvl"/>
          <dgm:resizeHandles val="exact"/>
        </dgm:presLayoutVars>
      </dgm:prSet>
      <dgm:spPr/>
    </dgm:pt>
    <dgm:pt modelId="{8F8B5DE3-0DBD-4808-8467-577E6020DB93}" type="pres">
      <dgm:prSet presAssocID="{988032FB-A16B-4867-BE24-190FB00DF074}" presName="parentText" presStyleLbl="node1" presStyleIdx="0" presStyleCnt="3">
        <dgm:presLayoutVars>
          <dgm:chMax val="0"/>
          <dgm:bulletEnabled val="1"/>
        </dgm:presLayoutVars>
      </dgm:prSet>
      <dgm:spPr/>
    </dgm:pt>
    <dgm:pt modelId="{752F3745-BF13-45E1-B3FC-DF5B075B023A}" type="pres">
      <dgm:prSet presAssocID="{EF9F4FFA-3445-4157-B0F1-4E1E1AF50414}" presName="spacer" presStyleCnt="0"/>
      <dgm:spPr/>
    </dgm:pt>
    <dgm:pt modelId="{07348206-9CA0-437D-8367-E7EAF1DEDC0A}" type="pres">
      <dgm:prSet presAssocID="{4FB0DBF2-BB56-4D44-A17D-F6CDEB6E3261}" presName="parentText" presStyleLbl="node1" presStyleIdx="1" presStyleCnt="3">
        <dgm:presLayoutVars>
          <dgm:chMax val="0"/>
          <dgm:bulletEnabled val="1"/>
        </dgm:presLayoutVars>
      </dgm:prSet>
      <dgm:spPr/>
    </dgm:pt>
    <dgm:pt modelId="{81E6CA09-369A-44EA-A54E-8BF428E0B158}" type="pres">
      <dgm:prSet presAssocID="{218E015A-F44F-45ED-BB3A-83483A84BCA0}" presName="spacer" presStyleCnt="0"/>
      <dgm:spPr/>
    </dgm:pt>
    <dgm:pt modelId="{D3D89905-AC97-423A-BD48-5D0CE6CAD66C}" type="pres">
      <dgm:prSet presAssocID="{0D665738-85B9-48B1-8C2C-BBECCD38E8EA}" presName="parentText" presStyleLbl="node1" presStyleIdx="2" presStyleCnt="3">
        <dgm:presLayoutVars>
          <dgm:chMax val="0"/>
          <dgm:bulletEnabled val="1"/>
        </dgm:presLayoutVars>
      </dgm:prSet>
      <dgm:spPr/>
    </dgm:pt>
  </dgm:ptLst>
  <dgm:cxnLst>
    <dgm:cxn modelId="{2158E753-C51E-4F3D-BFB4-FC726341DE82}" type="presOf" srcId="{4FB0DBF2-BB56-4D44-A17D-F6CDEB6E3261}" destId="{07348206-9CA0-437D-8367-E7EAF1DEDC0A}" srcOrd="0" destOrd="0" presId="urn:microsoft.com/office/officeart/2005/8/layout/vList2"/>
    <dgm:cxn modelId="{8D0D7D85-C459-48E7-8947-C0C64248BF42}" srcId="{64C2C10B-D7B9-436A-B7A7-12ED66607F08}" destId="{0D665738-85B9-48B1-8C2C-BBECCD38E8EA}" srcOrd="2" destOrd="0" parTransId="{5D594E8E-3617-4125-9B8A-6FB0CB2ABB99}" sibTransId="{4D88A20F-CE81-4699-B4BF-EF2209905CD9}"/>
    <dgm:cxn modelId="{46BA808F-1D90-4EB4-A1B9-F794CD36DAF4}" srcId="{64C2C10B-D7B9-436A-B7A7-12ED66607F08}" destId="{988032FB-A16B-4867-BE24-190FB00DF074}" srcOrd="0" destOrd="0" parTransId="{4CA95AFA-8298-4BA0-805E-CF889BAF9F20}" sibTransId="{EF9F4FFA-3445-4157-B0F1-4E1E1AF50414}"/>
    <dgm:cxn modelId="{9CD2709B-53A1-44C4-A039-5E874C9FE3B6}" type="presOf" srcId="{64C2C10B-D7B9-436A-B7A7-12ED66607F08}" destId="{ABC6FC1C-0DEB-4440-95FE-1CB1160F9D9C}" srcOrd="0" destOrd="0" presId="urn:microsoft.com/office/officeart/2005/8/layout/vList2"/>
    <dgm:cxn modelId="{589E91A1-FE74-462E-8565-17F9026B32A4}" type="presOf" srcId="{0D665738-85B9-48B1-8C2C-BBECCD38E8EA}" destId="{D3D89905-AC97-423A-BD48-5D0CE6CAD66C}" srcOrd="0" destOrd="0" presId="urn:microsoft.com/office/officeart/2005/8/layout/vList2"/>
    <dgm:cxn modelId="{0F192EAB-959A-4E01-949C-D958E20EFA6B}" type="presOf" srcId="{988032FB-A16B-4867-BE24-190FB00DF074}" destId="{8F8B5DE3-0DBD-4808-8467-577E6020DB93}" srcOrd="0" destOrd="0" presId="urn:microsoft.com/office/officeart/2005/8/layout/vList2"/>
    <dgm:cxn modelId="{A60F11DF-CF7D-4C8A-B123-B3009B10023B}" srcId="{64C2C10B-D7B9-436A-B7A7-12ED66607F08}" destId="{4FB0DBF2-BB56-4D44-A17D-F6CDEB6E3261}" srcOrd="1" destOrd="0" parTransId="{B72199F1-67FF-4C50-96C1-3BDFBB3301A7}" sibTransId="{218E015A-F44F-45ED-BB3A-83483A84BCA0}"/>
    <dgm:cxn modelId="{4BED4B61-A9A3-4A85-B7EA-00B9497BA0E8}" type="presParOf" srcId="{ABC6FC1C-0DEB-4440-95FE-1CB1160F9D9C}" destId="{8F8B5DE3-0DBD-4808-8467-577E6020DB93}" srcOrd="0" destOrd="0" presId="urn:microsoft.com/office/officeart/2005/8/layout/vList2"/>
    <dgm:cxn modelId="{0FB6A95E-69F8-406D-B147-BE01E84A6B72}" type="presParOf" srcId="{ABC6FC1C-0DEB-4440-95FE-1CB1160F9D9C}" destId="{752F3745-BF13-45E1-B3FC-DF5B075B023A}" srcOrd="1" destOrd="0" presId="urn:microsoft.com/office/officeart/2005/8/layout/vList2"/>
    <dgm:cxn modelId="{D700D723-408C-4494-B8CF-78241E06EF10}" type="presParOf" srcId="{ABC6FC1C-0DEB-4440-95FE-1CB1160F9D9C}" destId="{07348206-9CA0-437D-8367-E7EAF1DEDC0A}" srcOrd="2" destOrd="0" presId="urn:microsoft.com/office/officeart/2005/8/layout/vList2"/>
    <dgm:cxn modelId="{C5AC5AD6-C704-4F1B-99DD-7C8E885BCA50}" type="presParOf" srcId="{ABC6FC1C-0DEB-4440-95FE-1CB1160F9D9C}" destId="{81E6CA09-369A-44EA-A54E-8BF428E0B158}" srcOrd="3" destOrd="0" presId="urn:microsoft.com/office/officeart/2005/8/layout/vList2"/>
    <dgm:cxn modelId="{37D93D2B-DED8-4FF1-9C37-15BB022E6B8F}" type="presParOf" srcId="{ABC6FC1C-0DEB-4440-95FE-1CB1160F9D9C}" destId="{D3D89905-AC97-423A-BD48-5D0CE6CAD66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5DE3-0DBD-4808-8467-577E6020DB93}">
      <dsp:nvSpPr>
        <dsp:cNvPr id="0" name=""/>
        <dsp:cNvSpPr/>
      </dsp:nvSpPr>
      <dsp:spPr>
        <a:xfrm>
          <a:off x="0" y="14006"/>
          <a:ext cx="8286750" cy="115713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b="1" kern="1200" dirty="0"/>
            <a:t>NESTED</a:t>
          </a:r>
        </a:p>
        <a:p>
          <a:pPr marL="0" lvl="0" indent="0" algn="l" defTabSz="889000">
            <a:lnSpc>
              <a:spcPct val="90000"/>
            </a:lnSpc>
            <a:spcBef>
              <a:spcPct val="0"/>
            </a:spcBef>
            <a:spcAft>
              <a:spcPct val="35000"/>
            </a:spcAft>
            <a:buNone/>
          </a:pPr>
          <a:r>
            <a:rPr lang="en-AU" sz="2000" kern="1200" dirty="0"/>
            <a:t>Subquery </a:t>
          </a:r>
          <a:r>
            <a:rPr lang="en-AU" sz="2000" kern="1200" dirty="0" err="1"/>
            <a:t>tidak</a:t>
          </a:r>
          <a:r>
            <a:rPr lang="en-AU" sz="2000" kern="1200" dirty="0"/>
            <a:t> </a:t>
          </a:r>
          <a:r>
            <a:rPr lang="en-AU" sz="2000" kern="1200" dirty="0" err="1"/>
            <a:t>terpengaruh</a:t>
          </a:r>
          <a:r>
            <a:rPr lang="en-AU" sz="2000" kern="1200" dirty="0"/>
            <a:t> oleh main query (independent), dan </a:t>
          </a:r>
          <a:r>
            <a:rPr lang="en-AU" sz="2000" kern="1200" dirty="0" err="1"/>
            <a:t>hanya</a:t>
          </a:r>
          <a:r>
            <a:rPr lang="en-AU" sz="2000" kern="1200" dirty="0"/>
            <a:t> </a:t>
          </a:r>
          <a:r>
            <a:rPr lang="en-AU" sz="2000" kern="1200" dirty="0" err="1"/>
            <a:t>dijalankan</a:t>
          </a:r>
          <a:r>
            <a:rPr lang="en-AU" sz="2000" kern="1200" dirty="0"/>
            <a:t> </a:t>
          </a:r>
          <a:r>
            <a:rPr lang="en-AU" sz="2000" kern="1200" dirty="0" err="1"/>
            <a:t>satu</a:t>
          </a:r>
          <a:r>
            <a:rPr lang="en-AU" sz="2000" kern="1200" dirty="0"/>
            <a:t> kali</a:t>
          </a:r>
        </a:p>
      </dsp:txBody>
      <dsp:txXfrm>
        <a:off x="56486" y="70492"/>
        <a:ext cx="8173778" cy="1044158"/>
      </dsp:txXfrm>
    </dsp:sp>
    <dsp:sp modelId="{07348206-9CA0-437D-8367-E7EAF1DEDC0A}">
      <dsp:nvSpPr>
        <dsp:cNvPr id="0" name=""/>
        <dsp:cNvSpPr/>
      </dsp:nvSpPr>
      <dsp:spPr>
        <a:xfrm>
          <a:off x="0" y="1237376"/>
          <a:ext cx="8286750" cy="115713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b="1" kern="1200" dirty="0"/>
            <a:t>CORRELATED</a:t>
          </a:r>
        </a:p>
        <a:p>
          <a:pPr marL="0" lvl="0" indent="0" algn="l" defTabSz="889000">
            <a:lnSpc>
              <a:spcPct val="90000"/>
            </a:lnSpc>
            <a:spcBef>
              <a:spcPct val="0"/>
            </a:spcBef>
            <a:spcAft>
              <a:spcPct val="35000"/>
            </a:spcAft>
            <a:buNone/>
          </a:pPr>
          <a:r>
            <a:rPr lang="en-AU" sz="2000" kern="1200" dirty="0"/>
            <a:t>Subquery depend on outer query, dan </a:t>
          </a:r>
          <a:r>
            <a:rPr lang="en-AU" sz="2000" kern="1200" dirty="0" err="1"/>
            <a:t>akan</a:t>
          </a:r>
          <a:r>
            <a:rPr lang="en-AU" sz="2000" kern="1200" dirty="0"/>
            <a:t> </a:t>
          </a:r>
          <a:r>
            <a:rPr lang="en-AU" sz="2000" kern="1200" dirty="0" err="1"/>
            <a:t>dijalankan</a:t>
          </a:r>
          <a:r>
            <a:rPr lang="en-AU" sz="2000" kern="1200" dirty="0"/>
            <a:t> di </a:t>
          </a:r>
          <a:r>
            <a:rPr lang="en-AU" sz="2000" kern="1200" dirty="0" err="1"/>
            <a:t>setiap</a:t>
          </a:r>
          <a:r>
            <a:rPr lang="en-AU" sz="2000" kern="1200" dirty="0"/>
            <a:t> row yang </a:t>
          </a:r>
          <a:r>
            <a:rPr lang="en-AU" sz="2000" kern="1200" dirty="0" err="1"/>
            <a:t>ada</a:t>
          </a:r>
          <a:r>
            <a:rPr lang="en-AU" sz="2000" kern="1200" dirty="0"/>
            <a:t> di outer query</a:t>
          </a:r>
        </a:p>
      </dsp:txBody>
      <dsp:txXfrm>
        <a:off x="56486" y="1293862"/>
        <a:ext cx="8173778" cy="1044158"/>
      </dsp:txXfrm>
    </dsp:sp>
    <dsp:sp modelId="{D3D89905-AC97-423A-BD48-5D0CE6CAD66C}">
      <dsp:nvSpPr>
        <dsp:cNvPr id="0" name=""/>
        <dsp:cNvSpPr/>
      </dsp:nvSpPr>
      <dsp:spPr>
        <a:xfrm>
          <a:off x="0" y="2460746"/>
          <a:ext cx="8286750" cy="115713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b="1" kern="1200" dirty="0"/>
            <a:t>INLINE</a:t>
          </a:r>
          <a:br>
            <a:rPr lang="en-AU" sz="2000" kern="1200" dirty="0"/>
          </a:br>
          <a:r>
            <a:rPr lang="en-AU" sz="2000" kern="1200" dirty="0"/>
            <a:t>Subquery </a:t>
          </a:r>
          <a:r>
            <a:rPr lang="en-AU" sz="2000" kern="1200" dirty="0" err="1"/>
            <a:t>masih</a:t>
          </a:r>
          <a:r>
            <a:rPr lang="en-AU" sz="2000" kern="1200" dirty="0"/>
            <a:t> </a:t>
          </a:r>
          <a:r>
            <a:rPr lang="en-AU" sz="2000" kern="1200" dirty="0" err="1"/>
            <a:t>menjadi</a:t>
          </a:r>
          <a:r>
            <a:rPr lang="en-AU" sz="2000" kern="1200" dirty="0"/>
            <a:t> </a:t>
          </a:r>
          <a:r>
            <a:rPr lang="en-AU" sz="2000" kern="1200" dirty="0" err="1"/>
            <a:t>satu</a:t>
          </a:r>
          <a:r>
            <a:rPr lang="en-AU" sz="2000" kern="1200" dirty="0"/>
            <a:t> </a:t>
          </a:r>
          <a:r>
            <a:rPr lang="en-AU" sz="2000" kern="1200" dirty="0" err="1"/>
            <a:t>kesatuan</a:t>
          </a:r>
          <a:r>
            <a:rPr lang="en-AU" sz="2000" kern="1200" dirty="0"/>
            <a:t> </a:t>
          </a:r>
          <a:r>
            <a:rPr lang="en-AU" sz="2000" kern="1200" dirty="0" err="1"/>
            <a:t>dengan</a:t>
          </a:r>
          <a:r>
            <a:rPr lang="en-AU" sz="2000" kern="1200" dirty="0"/>
            <a:t> main query dan </a:t>
          </a:r>
          <a:r>
            <a:rPr lang="en-AU" sz="2000" kern="1200" dirty="0" err="1"/>
            <a:t>dijalankan</a:t>
          </a:r>
          <a:r>
            <a:rPr lang="en-AU" sz="2000" kern="1200" dirty="0"/>
            <a:t> </a:t>
          </a:r>
          <a:r>
            <a:rPr lang="en-AU" sz="2000" kern="1200" dirty="0" err="1"/>
            <a:t>bersama</a:t>
          </a:r>
          <a:r>
            <a:rPr lang="en-AU" sz="2000" kern="1200" dirty="0"/>
            <a:t> </a:t>
          </a:r>
          <a:r>
            <a:rPr lang="en-AU" sz="2000" kern="1200" dirty="0" err="1"/>
            <a:t>dengan</a:t>
          </a:r>
          <a:r>
            <a:rPr lang="en-AU" sz="2000" kern="1200" dirty="0"/>
            <a:t> proses main query</a:t>
          </a:r>
        </a:p>
      </dsp:txBody>
      <dsp:txXfrm>
        <a:off x="56486" y="2517232"/>
        <a:ext cx="8173778" cy="104415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1071773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0842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xfrm>
            <a:off x="477838" y="9310688"/>
            <a:ext cx="6359525" cy="236537"/>
          </a:xfrm>
          <a:prstGeom prst="rect">
            <a:avLst/>
          </a:prstGeom>
          <a:ln/>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Arial"/>
                <a:cs typeface="Arial"/>
                <a:sym typeface="Arial"/>
              </a:rPr>
              <a:t>Oracle Database 11</a:t>
            </a:r>
            <a:r>
              <a:rPr kumimoji="0" lang="en-US" sz="1400" b="0" i="1" u="none" strike="noStrike" kern="0" cap="none" spc="0" normalizeH="0" baseline="0" noProof="0">
                <a:ln>
                  <a:noFill/>
                </a:ln>
                <a:solidFill>
                  <a:srgbClr val="000000"/>
                </a:solidFill>
                <a:effectLst/>
                <a:uLnTx/>
                <a:uFillTx/>
                <a:latin typeface="Arial"/>
                <a:cs typeface="Arial"/>
                <a:sym typeface="Arial"/>
              </a:rPr>
              <a:t>g</a:t>
            </a:r>
            <a:r>
              <a:rPr kumimoji="0" lang="en-US" sz="1400" b="0" i="0" u="none" strike="noStrike" kern="0" cap="none" spc="0" normalizeH="0" baseline="0" noProof="0">
                <a:ln>
                  <a:noFill/>
                </a:ln>
                <a:solidFill>
                  <a:srgbClr val="000000"/>
                </a:solidFill>
                <a:effectLst/>
                <a:uLnTx/>
                <a:uFillTx/>
                <a:latin typeface="Arial"/>
                <a:cs typeface="Arial"/>
                <a:sym typeface="Arial"/>
              </a:rPr>
              <a:t>: SQL Fundamentals I   7 - </a:t>
            </a:r>
            <a:fld id="{00B1A6D1-BEE3-4544-9C96-C97ACD888FDE}"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311300" name="Rectangle 4"/>
          <p:cNvSpPr>
            <a:spLocks noGrp="1" noRot="1" noChangeAspect="1" noChangeArrowheads="1" noTextEdit="1"/>
          </p:cNvSpPr>
          <p:nvPr>
            <p:ph type="sldImg"/>
          </p:nvPr>
        </p:nvSpPr>
        <p:spPr>
          <a:xfrm>
            <a:off x="381000" y="685800"/>
            <a:ext cx="6096000" cy="3429000"/>
          </a:xfrm>
          <a:ln/>
        </p:spPr>
      </p:sp>
      <p:sp>
        <p:nvSpPr>
          <p:cNvPr id="311301" name="Rectangle 5"/>
          <p:cNvSpPr>
            <a:spLocks noGrp="1" noChangeArrowheads="1"/>
          </p:cNvSpPr>
          <p:nvPr>
            <p:ph type="body" idx="1"/>
          </p:nvPr>
        </p:nvSpPr>
        <p:spPr>
          <a:xfrm>
            <a:off x="477838" y="5400675"/>
            <a:ext cx="6359525" cy="3663950"/>
          </a:xfrm>
        </p:spPr>
        <p:txBody>
          <a:bodyPr/>
          <a:lstStyle/>
          <a:p>
            <a:r>
              <a:rPr lang="en-US"/>
              <a:t>Using a Subquery to Solve a Problem</a:t>
            </a:r>
          </a:p>
          <a:p>
            <a:pPr lvl="1"/>
            <a:r>
              <a:rPr lang="en-US">
                <a:solidFill>
                  <a:schemeClr val="tx1"/>
                </a:solidFill>
              </a:rPr>
              <a:t>Suppose you want to write a query to find out who earns a salary greater than Abel’s salary. </a:t>
            </a:r>
          </a:p>
          <a:p>
            <a:pPr lvl="1"/>
            <a:r>
              <a:rPr lang="en-US">
                <a:solidFill>
                  <a:schemeClr val="tx1"/>
                </a:solidFill>
              </a:rPr>
              <a:t>To solve this problem, you need </a:t>
            </a:r>
            <a:r>
              <a:rPr lang="en-US" i="1">
                <a:solidFill>
                  <a:schemeClr val="tx1"/>
                </a:solidFill>
              </a:rPr>
              <a:t>two</a:t>
            </a:r>
            <a:r>
              <a:rPr lang="en-US">
                <a:solidFill>
                  <a:schemeClr val="tx1"/>
                </a:solidFill>
              </a:rPr>
              <a:t> queries: one to find how much Abel earns, and a second query to find who earns more than that amount. </a:t>
            </a:r>
          </a:p>
          <a:p>
            <a:pPr lvl="1"/>
            <a:r>
              <a:rPr lang="en-US">
                <a:solidFill>
                  <a:schemeClr val="tx1"/>
                </a:solidFill>
              </a:rPr>
              <a:t>You can solve this problem by combining the two queries, placing one query </a:t>
            </a:r>
            <a:r>
              <a:rPr lang="en-US" i="1">
                <a:solidFill>
                  <a:schemeClr val="tx1"/>
                </a:solidFill>
              </a:rPr>
              <a:t>inside</a:t>
            </a:r>
            <a:r>
              <a:rPr lang="en-US">
                <a:solidFill>
                  <a:schemeClr val="tx1"/>
                </a:solidFill>
              </a:rPr>
              <a:t> the other query.</a:t>
            </a:r>
          </a:p>
          <a:p>
            <a:pPr lvl="1"/>
            <a:r>
              <a:rPr lang="en-US">
                <a:solidFill>
                  <a:schemeClr val="tx1"/>
                </a:solidFill>
              </a:rPr>
              <a:t>The inner query (or </a:t>
            </a:r>
            <a:r>
              <a:rPr lang="en-US" i="1">
                <a:solidFill>
                  <a:schemeClr val="tx1"/>
                </a:solidFill>
              </a:rPr>
              <a:t>subquery</a:t>
            </a:r>
            <a:r>
              <a:rPr lang="en-US"/>
              <a:t>)</a:t>
            </a:r>
            <a:r>
              <a:rPr lang="en-US">
                <a:solidFill>
                  <a:schemeClr val="tx1"/>
                </a:solidFill>
              </a:rPr>
              <a:t> returns a value that is used by the outer query (or </a:t>
            </a:r>
            <a:r>
              <a:rPr lang="en-US" i="1">
                <a:solidFill>
                  <a:schemeClr val="tx1"/>
                </a:solidFill>
              </a:rPr>
              <a:t>main query</a:t>
            </a:r>
            <a:r>
              <a:rPr lang="en-US">
                <a:solidFill>
                  <a:schemeClr val="tx1"/>
                </a:solidFill>
              </a:rPr>
              <a:t>). Using a subquery is equivalent to performing two sequential queries and using the result of the first query as the search value in the second query.</a:t>
            </a:r>
            <a:endParaRPr lang="en-US"/>
          </a:p>
        </p:txBody>
      </p:sp>
    </p:spTree>
    <p:extLst>
      <p:ext uri="{BB962C8B-B14F-4D97-AF65-F5344CB8AC3E}">
        <p14:creationId xmlns:p14="http://schemas.microsoft.com/office/powerpoint/2010/main" val="2294581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xfrm>
            <a:off x="477838" y="9310688"/>
            <a:ext cx="6359525" cy="236537"/>
          </a:xfrm>
          <a:prstGeom prst="rect">
            <a:avLst/>
          </a:prstGeom>
          <a:ln/>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Arial"/>
                <a:cs typeface="Arial"/>
                <a:sym typeface="Arial"/>
              </a:rPr>
              <a:t>Oracle Database 11</a:t>
            </a:r>
            <a:r>
              <a:rPr kumimoji="0" lang="en-US" sz="1400" b="0" i="1" u="none" strike="noStrike" kern="0" cap="none" spc="0" normalizeH="0" baseline="0" noProof="0">
                <a:ln>
                  <a:noFill/>
                </a:ln>
                <a:solidFill>
                  <a:srgbClr val="000000"/>
                </a:solidFill>
                <a:effectLst/>
                <a:uLnTx/>
                <a:uFillTx/>
                <a:latin typeface="Arial"/>
                <a:cs typeface="Arial"/>
                <a:sym typeface="Arial"/>
              </a:rPr>
              <a:t>g</a:t>
            </a:r>
            <a:r>
              <a:rPr kumimoji="0" lang="en-US" sz="1400" b="0" i="0" u="none" strike="noStrike" kern="0" cap="none" spc="0" normalizeH="0" baseline="0" noProof="0">
                <a:ln>
                  <a:noFill/>
                </a:ln>
                <a:solidFill>
                  <a:srgbClr val="000000"/>
                </a:solidFill>
                <a:effectLst/>
                <a:uLnTx/>
                <a:uFillTx/>
                <a:latin typeface="Arial"/>
                <a:cs typeface="Arial"/>
                <a:sym typeface="Arial"/>
              </a:rPr>
              <a:t>: SQL Fundamentals I   7 - </a:t>
            </a:r>
            <a:fld id="{ACD535AC-86F2-4430-9AAA-EC124793807E}"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313346" name="Rectangle 2"/>
          <p:cNvSpPr>
            <a:spLocks noGrp="1" noRot="1" noChangeAspect="1" noChangeArrowheads="1" noTextEdit="1"/>
          </p:cNvSpPr>
          <p:nvPr>
            <p:ph type="sldImg"/>
          </p:nvPr>
        </p:nvSpPr>
        <p:spPr>
          <a:xfrm>
            <a:off x="381000" y="685800"/>
            <a:ext cx="6096000" cy="3429000"/>
          </a:xfrm>
          <a:ln/>
        </p:spPr>
      </p:sp>
      <p:sp>
        <p:nvSpPr>
          <p:cNvPr id="313347" name="Rectangle 3"/>
          <p:cNvSpPr>
            <a:spLocks noGrp="1" noChangeArrowheads="1"/>
          </p:cNvSpPr>
          <p:nvPr>
            <p:ph type="body" idx="1"/>
          </p:nvPr>
        </p:nvSpPr>
        <p:spPr>
          <a:xfrm>
            <a:off x="477838" y="5400675"/>
            <a:ext cx="6359525" cy="3663950"/>
          </a:xfrm>
        </p:spPr>
        <p:txBody>
          <a:bodyPr/>
          <a:lstStyle/>
          <a:p>
            <a:r>
              <a:rPr lang="en-US"/>
              <a:t>Subquery Syntax</a:t>
            </a:r>
          </a:p>
          <a:p>
            <a:pPr lvl="1"/>
            <a:r>
              <a:rPr lang="en-US">
                <a:solidFill>
                  <a:schemeClr val="tx1"/>
                </a:solidFill>
              </a:rPr>
              <a:t>A subquery is a </a:t>
            </a:r>
            <a:r>
              <a:rPr lang="en-US">
                <a:solidFill>
                  <a:schemeClr val="tx1"/>
                </a:solidFill>
                <a:latin typeface="Courier New" panose="02070309020205020404" pitchFamily="49" charset="0"/>
              </a:rPr>
              <a:t>SELECT</a:t>
            </a:r>
            <a:r>
              <a:rPr lang="en-US">
                <a:solidFill>
                  <a:schemeClr val="tx1"/>
                </a:solidFill>
              </a:rPr>
              <a:t> statement that is embedded in the clause of another </a:t>
            </a:r>
            <a:r>
              <a:rPr lang="en-US">
                <a:solidFill>
                  <a:schemeClr val="tx1"/>
                </a:solidFill>
                <a:latin typeface="Courier New" panose="02070309020205020404" pitchFamily="49" charset="0"/>
              </a:rPr>
              <a:t>SELECT</a:t>
            </a:r>
            <a:r>
              <a:rPr lang="en-US">
                <a:solidFill>
                  <a:schemeClr val="tx1"/>
                </a:solidFill>
              </a:rPr>
              <a:t> statement. You can build powerful statements out of simple ones by using subqueries. They can be very useful when you need to select rows from a table with a condition that depends on the data in the table itself.</a:t>
            </a:r>
          </a:p>
          <a:p>
            <a:pPr lvl="1"/>
            <a:r>
              <a:rPr lang="en-US">
                <a:solidFill>
                  <a:schemeClr val="tx1"/>
                </a:solidFill>
              </a:rPr>
              <a:t>You can place the subquery in a number of SQL clauses, including the following:</a:t>
            </a:r>
          </a:p>
          <a:p>
            <a:pPr lvl="2">
              <a:buSzPct val="70000"/>
              <a:buFont typeface="Courier New" panose="02070309020205020404" pitchFamily="49" charset="0"/>
              <a:buChar char="•"/>
            </a:pPr>
            <a:r>
              <a:rPr lang="en-US">
                <a:solidFill>
                  <a:schemeClr val="tx1"/>
                </a:solidFill>
                <a:latin typeface="Courier New" panose="02070309020205020404" pitchFamily="49" charset="0"/>
              </a:rPr>
              <a:t>WHERE</a:t>
            </a:r>
            <a:r>
              <a:rPr lang="en-US">
                <a:solidFill>
                  <a:schemeClr val="tx1"/>
                </a:solidFill>
              </a:rPr>
              <a:t> clause</a:t>
            </a:r>
          </a:p>
          <a:p>
            <a:pPr lvl="2">
              <a:buSzPct val="70000"/>
              <a:buFont typeface="Courier New" panose="02070309020205020404" pitchFamily="49" charset="0"/>
              <a:buChar char="•"/>
            </a:pPr>
            <a:r>
              <a:rPr lang="en-US">
                <a:solidFill>
                  <a:schemeClr val="tx1"/>
                </a:solidFill>
                <a:latin typeface="Courier New" panose="02070309020205020404" pitchFamily="49" charset="0"/>
              </a:rPr>
              <a:t>HAVING</a:t>
            </a:r>
            <a:r>
              <a:rPr lang="en-US">
                <a:solidFill>
                  <a:schemeClr val="tx1"/>
                </a:solidFill>
              </a:rPr>
              <a:t> clause</a:t>
            </a:r>
          </a:p>
          <a:p>
            <a:pPr lvl="2">
              <a:buSzPct val="70000"/>
              <a:buFont typeface="Courier New" panose="02070309020205020404" pitchFamily="49" charset="0"/>
              <a:buChar char="•"/>
            </a:pPr>
            <a:r>
              <a:rPr lang="en-US">
                <a:solidFill>
                  <a:schemeClr val="tx1"/>
                </a:solidFill>
                <a:latin typeface="Courier New" panose="02070309020205020404" pitchFamily="49" charset="0"/>
              </a:rPr>
              <a:t>FROM</a:t>
            </a:r>
            <a:r>
              <a:rPr lang="en-US">
                <a:solidFill>
                  <a:schemeClr val="tx1"/>
                </a:solidFill>
              </a:rPr>
              <a:t> clause</a:t>
            </a:r>
          </a:p>
          <a:p>
            <a:pPr lvl="1"/>
            <a:r>
              <a:rPr lang="en-US">
                <a:solidFill>
                  <a:schemeClr val="tx1"/>
                </a:solidFill>
              </a:rPr>
              <a:t>In the syntax:</a:t>
            </a:r>
          </a:p>
          <a:p>
            <a:pPr lvl="1" algn="just"/>
            <a:r>
              <a:rPr lang="en-US" i="1">
                <a:solidFill>
                  <a:schemeClr val="tx1"/>
                </a:solidFill>
              </a:rPr>
              <a:t>	</a:t>
            </a:r>
            <a:r>
              <a:rPr lang="en-US" i="1">
                <a:solidFill>
                  <a:schemeClr val="tx1"/>
                </a:solidFill>
                <a:latin typeface="Courier New" panose="02070309020205020404" pitchFamily="49" charset="0"/>
              </a:rPr>
              <a:t>operator</a:t>
            </a:r>
            <a:r>
              <a:rPr lang="en-US">
                <a:solidFill>
                  <a:schemeClr val="tx1"/>
                </a:solidFill>
              </a:rPr>
              <a:t> includes a comparison condition such as </a:t>
            </a:r>
            <a:r>
              <a:rPr lang="en-US">
                <a:solidFill>
                  <a:schemeClr val="tx1"/>
                </a:solidFill>
                <a:latin typeface="Courier New" panose="02070309020205020404" pitchFamily="49" charset="0"/>
              </a:rPr>
              <a:t>&gt;</a:t>
            </a:r>
            <a:r>
              <a:rPr lang="en-US">
                <a:solidFill>
                  <a:schemeClr val="tx1"/>
                </a:solidFill>
              </a:rPr>
              <a:t>, </a:t>
            </a:r>
            <a:r>
              <a:rPr lang="en-US">
                <a:solidFill>
                  <a:schemeClr val="tx1"/>
                </a:solidFill>
                <a:latin typeface="Courier New" panose="02070309020205020404" pitchFamily="49" charset="0"/>
              </a:rPr>
              <a:t>=</a:t>
            </a:r>
            <a:r>
              <a:rPr lang="en-US">
                <a:solidFill>
                  <a:schemeClr val="tx1"/>
                </a:solidFill>
              </a:rPr>
              <a:t>, or </a:t>
            </a:r>
            <a:r>
              <a:rPr lang="en-US">
                <a:solidFill>
                  <a:schemeClr val="tx1"/>
                </a:solidFill>
                <a:latin typeface="Courier New" panose="02070309020205020404" pitchFamily="49" charset="0"/>
              </a:rPr>
              <a:t>IN</a:t>
            </a:r>
            <a:endParaRPr lang="en-US">
              <a:solidFill>
                <a:schemeClr val="tx1"/>
              </a:solidFill>
            </a:endParaRPr>
          </a:p>
          <a:p>
            <a:pPr lvl="1"/>
            <a:r>
              <a:rPr lang="en-US" b="1">
                <a:solidFill>
                  <a:schemeClr val="tx1"/>
                </a:solidFill>
              </a:rPr>
              <a:t>Note:</a:t>
            </a:r>
            <a:r>
              <a:rPr lang="en-US">
                <a:solidFill>
                  <a:schemeClr val="tx1"/>
                </a:solidFill>
              </a:rPr>
              <a:t> Comparison conditions fall into two classes: single-row operators (</a:t>
            </a:r>
            <a:r>
              <a:rPr lang="en-US">
                <a:solidFill>
                  <a:schemeClr val="tx1"/>
                </a:solidFill>
                <a:latin typeface="Courier New" panose="02070309020205020404" pitchFamily="49" charset="0"/>
              </a:rPr>
              <a:t>&gt;</a:t>
            </a:r>
            <a:r>
              <a:rPr lang="en-US">
                <a:solidFill>
                  <a:schemeClr val="tx1"/>
                </a:solidFill>
              </a:rPr>
              <a:t>, </a:t>
            </a:r>
            <a:r>
              <a:rPr lang="en-US">
                <a:solidFill>
                  <a:schemeClr val="tx1"/>
                </a:solidFill>
                <a:latin typeface="Courier New" panose="02070309020205020404" pitchFamily="49" charset="0"/>
              </a:rPr>
              <a:t>=</a:t>
            </a:r>
            <a:r>
              <a:rPr lang="en-US">
                <a:solidFill>
                  <a:schemeClr val="tx1"/>
                </a:solidFill>
              </a:rPr>
              <a:t>, </a:t>
            </a:r>
            <a:r>
              <a:rPr lang="en-US">
                <a:solidFill>
                  <a:schemeClr val="tx1"/>
                </a:solidFill>
                <a:latin typeface="Courier New" panose="02070309020205020404" pitchFamily="49" charset="0"/>
              </a:rPr>
              <a:t>&gt;=</a:t>
            </a:r>
            <a:r>
              <a:rPr lang="en-US">
                <a:solidFill>
                  <a:schemeClr val="tx1"/>
                </a:solidFill>
              </a:rPr>
              <a:t>, </a:t>
            </a:r>
            <a:r>
              <a:rPr lang="en-US">
                <a:solidFill>
                  <a:schemeClr val="tx1"/>
                </a:solidFill>
                <a:latin typeface="Courier New" panose="02070309020205020404" pitchFamily="49" charset="0"/>
              </a:rPr>
              <a:t>&lt;</a:t>
            </a:r>
            <a:r>
              <a:rPr lang="en-US">
                <a:solidFill>
                  <a:schemeClr val="tx1"/>
                </a:solidFill>
              </a:rPr>
              <a:t>, </a:t>
            </a:r>
            <a:r>
              <a:rPr lang="en-US">
                <a:solidFill>
                  <a:schemeClr val="tx1"/>
                </a:solidFill>
                <a:latin typeface="Courier New" panose="02070309020205020404" pitchFamily="49" charset="0"/>
              </a:rPr>
              <a:t>&lt;&gt;</a:t>
            </a:r>
            <a:r>
              <a:rPr lang="en-US">
                <a:solidFill>
                  <a:schemeClr val="tx1"/>
                </a:solidFill>
              </a:rPr>
              <a:t>, </a:t>
            </a:r>
            <a:r>
              <a:rPr lang="en-US">
                <a:solidFill>
                  <a:schemeClr val="tx1"/>
                </a:solidFill>
                <a:latin typeface="Courier New" panose="02070309020205020404" pitchFamily="49" charset="0"/>
              </a:rPr>
              <a:t>&lt;=</a:t>
            </a:r>
            <a:r>
              <a:rPr lang="en-US">
                <a:solidFill>
                  <a:schemeClr val="tx1"/>
                </a:solidFill>
              </a:rPr>
              <a:t>) and multiple-row operators (</a:t>
            </a:r>
            <a:r>
              <a:rPr lang="en-US">
                <a:solidFill>
                  <a:schemeClr val="tx1"/>
                </a:solidFill>
                <a:latin typeface="Courier New" panose="02070309020205020404" pitchFamily="49" charset="0"/>
              </a:rPr>
              <a:t>IN</a:t>
            </a:r>
            <a:r>
              <a:rPr lang="en-US">
                <a:solidFill>
                  <a:schemeClr val="tx1"/>
                </a:solidFill>
              </a:rPr>
              <a:t>, </a:t>
            </a:r>
            <a:r>
              <a:rPr lang="en-US">
                <a:solidFill>
                  <a:schemeClr val="tx1"/>
                </a:solidFill>
                <a:latin typeface="Courier New" panose="02070309020205020404" pitchFamily="49" charset="0"/>
              </a:rPr>
              <a:t>ANY</a:t>
            </a:r>
            <a:r>
              <a:rPr lang="en-US">
                <a:solidFill>
                  <a:schemeClr val="tx1"/>
                </a:solidFill>
              </a:rPr>
              <a:t>, </a:t>
            </a:r>
            <a:r>
              <a:rPr lang="en-US">
                <a:solidFill>
                  <a:schemeClr val="tx1"/>
                </a:solidFill>
                <a:latin typeface="Courier New" panose="02070309020205020404" pitchFamily="49" charset="0"/>
              </a:rPr>
              <a:t>ALL</a:t>
            </a:r>
            <a:r>
              <a:rPr lang="en-US">
                <a:solidFill>
                  <a:schemeClr val="tx1"/>
                </a:solidFill>
              </a:rPr>
              <a:t>).</a:t>
            </a:r>
          </a:p>
          <a:p>
            <a:pPr lvl="1"/>
            <a:r>
              <a:rPr lang="en-US">
                <a:solidFill>
                  <a:schemeClr val="tx1"/>
                </a:solidFill>
              </a:rPr>
              <a:t>The subquery is often referred to as a nested </a:t>
            </a:r>
            <a:r>
              <a:rPr lang="en-US">
                <a:solidFill>
                  <a:schemeClr val="tx1"/>
                </a:solidFill>
                <a:latin typeface="Courier New" panose="02070309020205020404" pitchFamily="49" charset="0"/>
              </a:rPr>
              <a:t>SELECT</a:t>
            </a:r>
            <a:r>
              <a:rPr lang="en-US">
                <a:solidFill>
                  <a:schemeClr val="tx1"/>
                </a:solidFill>
              </a:rPr>
              <a:t>, sub-</a:t>
            </a:r>
            <a:r>
              <a:rPr lang="en-US">
                <a:solidFill>
                  <a:schemeClr val="tx1"/>
                </a:solidFill>
                <a:latin typeface="Courier New" panose="02070309020205020404" pitchFamily="49" charset="0"/>
              </a:rPr>
              <a:t>SELECT</a:t>
            </a:r>
            <a:r>
              <a:rPr lang="en-US">
                <a:solidFill>
                  <a:schemeClr val="tx1"/>
                </a:solidFill>
              </a:rPr>
              <a:t>, or inner </a:t>
            </a:r>
            <a:r>
              <a:rPr lang="en-US">
                <a:solidFill>
                  <a:schemeClr val="tx1"/>
                </a:solidFill>
                <a:latin typeface="Courier New" panose="02070309020205020404" pitchFamily="49" charset="0"/>
              </a:rPr>
              <a:t>SELECT</a:t>
            </a:r>
            <a:r>
              <a:rPr lang="en-US">
                <a:solidFill>
                  <a:schemeClr val="tx1"/>
                </a:solidFill>
              </a:rPr>
              <a:t> statement. The subquery generally executes first, and its output is used to complete the query condition for the main (or outer) query.</a:t>
            </a:r>
            <a:endParaRPr lang="en-US"/>
          </a:p>
        </p:txBody>
      </p:sp>
    </p:spTree>
    <p:extLst>
      <p:ext uri="{BB962C8B-B14F-4D97-AF65-F5344CB8AC3E}">
        <p14:creationId xmlns:p14="http://schemas.microsoft.com/office/powerpoint/2010/main" val="761684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xfrm>
            <a:off x="477838" y="9310688"/>
            <a:ext cx="6359525" cy="236537"/>
          </a:xfrm>
          <a:prstGeom prst="rect">
            <a:avLst/>
          </a:prstGeom>
          <a:ln/>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Arial"/>
                <a:cs typeface="Arial"/>
                <a:sym typeface="Arial"/>
              </a:rPr>
              <a:t>Oracle Database 11</a:t>
            </a:r>
            <a:r>
              <a:rPr kumimoji="0" lang="en-US" sz="1400" b="0" i="1" u="none" strike="noStrike" kern="0" cap="none" spc="0" normalizeH="0" baseline="0" noProof="0">
                <a:ln>
                  <a:noFill/>
                </a:ln>
                <a:solidFill>
                  <a:srgbClr val="000000"/>
                </a:solidFill>
                <a:effectLst/>
                <a:uLnTx/>
                <a:uFillTx/>
                <a:latin typeface="Arial"/>
                <a:cs typeface="Arial"/>
                <a:sym typeface="Arial"/>
              </a:rPr>
              <a:t>g</a:t>
            </a:r>
            <a:r>
              <a:rPr kumimoji="0" lang="en-US" sz="1400" b="0" i="0" u="none" strike="noStrike" kern="0" cap="none" spc="0" normalizeH="0" baseline="0" noProof="0">
                <a:ln>
                  <a:noFill/>
                </a:ln>
                <a:solidFill>
                  <a:srgbClr val="000000"/>
                </a:solidFill>
                <a:effectLst/>
                <a:uLnTx/>
                <a:uFillTx/>
                <a:latin typeface="Arial"/>
                <a:cs typeface="Arial"/>
                <a:sym typeface="Arial"/>
              </a:rPr>
              <a:t>: SQL Fundamentals I   7 - </a:t>
            </a:r>
            <a:fld id="{DC25B35A-C7FD-48ED-8E06-BA02D3280E49}"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315394" name="Rectangle 2"/>
          <p:cNvSpPr>
            <a:spLocks noGrp="1" noRot="1" noChangeAspect="1" noChangeArrowheads="1" noTextEdit="1"/>
          </p:cNvSpPr>
          <p:nvPr>
            <p:ph type="sldImg"/>
          </p:nvPr>
        </p:nvSpPr>
        <p:spPr>
          <a:xfrm>
            <a:off x="381000" y="685800"/>
            <a:ext cx="6096000" cy="3429000"/>
          </a:xfrm>
          <a:ln/>
        </p:spPr>
      </p:sp>
      <p:sp>
        <p:nvSpPr>
          <p:cNvPr id="315395" name="Rectangle 3"/>
          <p:cNvSpPr>
            <a:spLocks noGrp="1" noChangeArrowheads="1"/>
          </p:cNvSpPr>
          <p:nvPr>
            <p:ph type="body" idx="1"/>
          </p:nvPr>
        </p:nvSpPr>
        <p:spPr>
          <a:xfrm>
            <a:off x="477838" y="5400675"/>
            <a:ext cx="6359525" cy="3663950"/>
          </a:xfrm>
        </p:spPr>
        <p:txBody>
          <a:bodyPr/>
          <a:lstStyle/>
          <a:p>
            <a:r>
              <a:rPr lang="en-US"/>
              <a:t>Using a Subquery</a:t>
            </a:r>
          </a:p>
          <a:p>
            <a:pPr lvl="1"/>
            <a:r>
              <a:rPr lang="en-US"/>
              <a:t>In the slide, the inner query determines the salary of employee Abel. The outer query takes the result of the inner query and uses this result to display all the employees who earn more than employee Abel.</a:t>
            </a:r>
          </a:p>
        </p:txBody>
      </p:sp>
    </p:spTree>
    <p:extLst>
      <p:ext uri="{BB962C8B-B14F-4D97-AF65-F5344CB8AC3E}">
        <p14:creationId xmlns:p14="http://schemas.microsoft.com/office/powerpoint/2010/main" val="1654348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
          <p:cNvSpPr>
            <a:spLocks noGrp="1" noChangeArrowheads="1"/>
          </p:cNvSpPr>
          <p:nvPr>
            <p:ph type="ftr" sz="quarter" idx="4"/>
          </p:nvPr>
        </p:nvSpPr>
        <p:spPr>
          <a:xfrm>
            <a:off x="477838" y="9310688"/>
            <a:ext cx="6359525" cy="236537"/>
          </a:xfrm>
          <a:prstGeom prst="rect">
            <a:avLst/>
          </a:prstGeom>
          <a:ln/>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Arial"/>
                <a:cs typeface="Arial"/>
                <a:sym typeface="Arial"/>
              </a:rPr>
              <a:t>Oracle Database 11</a:t>
            </a:r>
            <a:r>
              <a:rPr kumimoji="0" lang="en-US" sz="1400" b="0" i="1" u="none" strike="noStrike" kern="0" cap="none" spc="0" normalizeH="0" baseline="0" noProof="0">
                <a:ln>
                  <a:noFill/>
                </a:ln>
                <a:solidFill>
                  <a:srgbClr val="000000"/>
                </a:solidFill>
                <a:effectLst/>
                <a:uLnTx/>
                <a:uFillTx/>
                <a:latin typeface="Arial"/>
                <a:cs typeface="Arial"/>
                <a:sym typeface="Arial"/>
              </a:rPr>
              <a:t>g</a:t>
            </a:r>
            <a:r>
              <a:rPr kumimoji="0" lang="en-US" sz="1400" b="0" i="0" u="none" strike="noStrike" kern="0" cap="none" spc="0" normalizeH="0" baseline="0" noProof="0">
                <a:ln>
                  <a:noFill/>
                </a:ln>
                <a:solidFill>
                  <a:srgbClr val="000000"/>
                </a:solidFill>
                <a:effectLst/>
                <a:uLnTx/>
                <a:uFillTx/>
                <a:latin typeface="Arial"/>
                <a:cs typeface="Arial"/>
                <a:sym typeface="Arial"/>
              </a:rPr>
              <a:t>: SQL Fundamentals I   7 - </a:t>
            </a:r>
            <a:fld id="{BD167D8E-CDF6-4E9C-AB6B-4832CAE87E58}"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321538" name="Rectangle 2"/>
          <p:cNvSpPr>
            <a:spLocks noGrp="1" noRot="1" noChangeAspect="1" noChangeArrowheads="1" noTextEdit="1"/>
          </p:cNvSpPr>
          <p:nvPr>
            <p:ph type="sldImg"/>
          </p:nvPr>
        </p:nvSpPr>
        <p:spPr>
          <a:xfrm>
            <a:off x="381000" y="685800"/>
            <a:ext cx="6096000" cy="3429000"/>
          </a:xfrm>
          <a:ln/>
        </p:spPr>
      </p:sp>
      <p:sp>
        <p:nvSpPr>
          <p:cNvPr id="321539" name="Rectangle 3"/>
          <p:cNvSpPr>
            <a:spLocks noGrp="1" noChangeArrowheads="1"/>
          </p:cNvSpPr>
          <p:nvPr>
            <p:ph type="body" idx="1"/>
          </p:nvPr>
        </p:nvSpPr>
        <p:spPr>
          <a:xfrm>
            <a:off x="477838" y="5400675"/>
            <a:ext cx="6359525" cy="3663950"/>
          </a:xfrm>
        </p:spPr>
        <p:txBody>
          <a:bodyPr/>
          <a:lstStyle/>
          <a:p>
            <a:r>
              <a:rPr lang="en-US"/>
              <a:t>Single-Row Subqueries</a:t>
            </a:r>
          </a:p>
          <a:p>
            <a:pPr lvl="1"/>
            <a:r>
              <a:rPr lang="en-US">
                <a:solidFill>
                  <a:schemeClr val="tx1"/>
                </a:solidFill>
              </a:rPr>
              <a:t>A single-row subquery is one that returns one row from the inner </a:t>
            </a:r>
            <a:r>
              <a:rPr lang="en-US">
                <a:solidFill>
                  <a:schemeClr val="tx1"/>
                </a:solidFill>
                <a:latin typeface="Courier New" panose="02070309020205020404" pitchFamily="49" charset="0"/>
              </a:rPr>
              <a:t>SELECT</a:t>
            </a:r>
            <a:r>
              <a:rPr lang="en-US">
                <a:solidFill>
                  <a:schemeClr val="tx1"/>
                </a:solidFill>
              </a:rPr>
              <a:t> statement. This type of subquery uses a single-row operator. The slide gives a list of single-row operators. </a:t>
            </a:r>
          </a:p>
          <a:p>
            <a:pPr lvl="1"/>
            <a:r>
              <a:rPr lang="en-US" b="1">
                <a:solidFill>
                  <a:schemeClr val="tx1"/>
                </a:solidFill>
              </a:rPr>
              <a:t>Example:</a:t>
            </a:r>
          </a:p>
          <a:p>
            <a:pPr lvl="1"/>
            <a:r>
              <a:rPr lang="en-US">
                <a:solidFill>
                  <a:schemeClr val="tx1"/>
                </a:solidFill>
              </a:rPr>
              <a:t>Display the employees whose job ID is the same as that of employee 141: </a:t>
            </a:r>
            <a:endParaRPr lang="en-US">
              <a:solidFill>
                <a:schemeClr val="tx1"/>
              </a:solidFill>
              <a:latin typeface="Courier New" panose="02070309020205020404" pitchFamily="49" charset="0"/>
            </a:endParaRPr>
          </a:p>
          <a:p>
            <a:pPr lvl="4"/>
            <a:r>
              <a:rPr lang="en-US"/>
              <a:t>SELECT last_name, job_id</a:t>
            </a:r>
          </a:p>
          <a:p>
            <a:pPr lvl="4"/>
            <a:r>
              <a:rPr lang="en-US"/>
              <a:t>FROM   employees</a:t>
            </a:r>
          </a:p>
          <a:p>
            <a:pPr lvl="4"/>
            <a:r>
              <a:rPr lang="en-US"/>
              <a:t>WHERE  job_id =</a:t>
            </a:r>
          </a:p>
          <a:p>
            <a:pPr lvl="4"/>
            <a:r>
              <a:rPr lang="en-US"/>
              <a:t>               (SELECT job_id</a:t>
            </a:r>
          </a:p>
          <a:p>
            <a:pPr lvl="4"/>
            <a:r>
              <a:rPr lang="en-US"/>
              <a:t>                FROM   employees</a:t>
            </a:r>
          </a:p>
          <a:p>
            <a:pPr lvl="4"/>
            <a:r>
              <a:rPr lang="en-US"/>
              <a:t>                WHERE  employee_id = 141);</a:t>
            </a:r>
          </a:p>
        </p:txBody>
      </p:sp>
      <p:sp>
        <p:nvSpPr>
          <p:cNvPr id="321542" name="Rectangle 6"/>
          <p:cNvSpPr>
            <a:spLocks noChangeArrowheads="1"/>
          </p:cNvSpPr>
          <p:nvPr/>
        </p:nvSpPr>
        <p:spPr bwMode="auto">
          <a:xfrm>
            <a:off x="695325" y="6137275"/>
            <a:ext cx="6042025" cy="131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321543" name="Rectangle 7"/>
          <p:cNvSpPr>
            <a:spLocks noChangeArrowheads="1"/>
          </p:cNvSpPr>
          <p:nvPr/>
        </p:nvSpPr>
        <p:spPr bwMode="auto">
          <a:xfrm>
            <a:off x="692150" y="7580313"/>
            <a:ext cx="6054725" cy="1198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pic>
        <p:nvPicPr>
          <p:cNvPr id="321545" name="Picture 9" descr="C:\project-SQLFund1\images\img-07-08.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7645400"/>
            <a:ext cx="2381250" cy="124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697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xfrm>
            <a:off x="477838" y="9310688"/>
            <a:ext cx="6359525" cy="236537"/>
          </a:xfrm>
          <a:prstGeom prst="rect">
            <a:avLst/>
          </a:prstGeom>
          <a:ln/>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Arial"/>
                <a:cs typeface="Arial"/>
                <a:sym typeface="Arial"/>
              </a:rPr>
              <a:t>Oracle Database 11</a:t>
            </a:r>
            <a:r>
              <a:rPr kumimoji="0" lang="en-US" sz="1400" b="0" i="1" u="none" strike="noStrike" kern="0" cap="none" spc="0" normalizeH="0" baseline="0" noProof="0">
                <a:ln>
                  <a:noFill/>
                </a:ln>
                <a:solidFill>
                  <a:srgbClr val="000000"/>
                </a:solidFill>
                <a:effectLst/>
                <a:uLnTx/>
                <a:uFillTx/>
                <a:latin typeface="Arial"/>
                <a:cs typeface="Arial"/>
                <a:sym typeface="Arial"/>
              </a:rPr>
              <a:t>g</a:t>
            </a:r>
            <a:r>
              <a:rPr kumimoji="0" lang="en-US" sz="1400" b="0" i="0" u="none" strike="noStrike" kern="0" cap="none" spc="0" normalizeH="0" baseline="0" noProof="0">
                <a:ln>
                  <a:noFill/>
                </a:ln>
                <a:solidFill>
                  <a:srgbClr val="000000"/>
                </a:solidFill>
                <a:effectLst/>
                <a:uLnTx/>
                <a:uFillTx/>
                <a:latin typeface="Arial"/>
                <a:cs typeface="Arial"/>
                <a:sym typeface="Arial"/>
              </a:rPr>
              <a:t>: SQL Fundamentals I   7 - </a:t>
            </a:r>
            <a:fld id="{61ED0AE4-D9BE-4F7A-8772-0BC7801A2162}"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333826" name="Rectangle 2"/>
          <p:cNvSpPr>
            <a:spLocks noGrp="1" noRot="1" noChangeAspect="1" noChangeArrowheads="1" noTextEdit="1"/>
          </p:cNvSpPr>
          <p:nvPr>
            <p:ph type="sldImg"/>
          </p:nvPr>
        </p:nvSpPr>
        <p:spPr>
          <a:xfrm>
            <a:off x="381000" y="685800"/>
            <a:ext cx="6096000" cy="3429000"/>
          </a:xfrm>
          <a:ln/>
        </p:spPr>
      </p:sp>
      <p:sp>
        <p:nvSpPr>
          <p:cNvPr id="333827" name="Rectangle 3"/>
          <p:cNvSpPr>
            <a:spLocks noGrp="1" noChangeArrowheads="1"/>
          </p:cNvSpPr>
          <p:nvPr>
            <p:ph type="body" idx="1"/>
          </p:nvPr>
        </p:nvSpPr>
        <p:spPr>
          <a:xfrm>
            <a:off x="477838" y="5400675"/>
            <a:ext cx="6359525" cy="3663950"/>
          </a:xfrm>
        </p:spPr>
        <p:txBody>
          <a:bodyPr/>
          <a:lstStyle/>
          <a:p>
            <a:r>
              <a:rPr lang="en-US"/>
              <a:t>Multiple-Row Subqueries</a:t>
            </a:r>
          </a:p>
          <a:p>
            <a:pPr lvl="1"/>
            <a:r>
              <a:rPr lang="en-US">
                <a:solidFill>
                  <a:schemeClr val="tx1"/>
                </a:solidFill>
              </a:rPr>
              <a:t>Subqueries that return more than one row are called multiple-row subqueries. You use a multiple-row operator, instead of a single-row operator, with a multiple-row subquery. The multiple-row operator expects one or more values:</a:t>
            </a:r>
          </a:p>
          <a:p>
            <a:pPr lvl="1"/>
            <a:r>
              <a:rPr lang="en-US" sz="500">
                <a:solidFill>
                  <a:schemeClr val="tx1"/>
                </a:solidFill>
              </a:rPr>
              <a:t> </a:t>
            </a:r>
          </a:p>
          <a:p>
            <a:pPr lvl="1">
              <a:spcBef>
                <a:spcPct val="0"/>
              </a:spcBef>
            </a:pPr>
            <a:r>
              <a:rPr lang="en-US" sz="1100">
                <a:solidFill>
                  <a:schemeClr val="tx1"/>
                </a:solidFill>
                <a:latin typeface="Courier New" panose="02070309020205020404" pitchFamily="49" charset="0"/>
              </a:rPr>
              <a:t>   SELECT last_name, salary, department_id</a:t>
            </a:r>
          </a:p>
          <a:p>
            <a:pPr lvl="1">
              <a:spcBef>
                <a:spcPct val="0"/>
              </a:spcBef>
            </a:pPr>
            <a:r>
              <a:rPr lang="en-US" sz="1100">
                <a:solidFill>
                  <a:schemeClr val="tx1"/>
                </a:solidFill>
                <a:latin typeface="Courier New" panose="02070309020205020404" pitchFamily="49" charset="0"/>
              </a:rPr>
              <a:t>   FROM   employees</a:t>
            </a:r>
          </a:p>
          <a:p>
            <a:pPr lvl="1">
              <a:spcBef>
                <a:spcPct val="0"/>
              </a:spcBef>
            </a:pPr>
            <a:r>
              <a:rPr lang="en-US" sz="1100">
                <a:solidFill>
                  <a:schemeClr val="tx1"/>
                </a:solidFill>
                <a:latin typeface="Courier New" panose="02070309020205020404" pitchFamily="49" charset="0"/>
              </a:rPr>
              <a:t>   WHERE  salary IN (SELECT   MIN(salary)</a:t>
            </a:r>
          </a:p>
          <a:p>
            <a:pPr lvl="1">
              <a:spcBef>
                <a:spcPct val="0"/>
              </a:spcBef>
            </a:pPr>
            <a:r>
              <a:rPr lang="en-US" sz="1100">
                <a:solidFill>
                  <a:schemeClr val="tx1"/>
                </a:solidFill>
                <a:latin typeface="Courier New" panose="02070309020205020404" pitchFamily="49" charset="0"/>
              </a:rPr>
              <a:t>                     FROM     employees</a:t>
            </a:r>
          </a:p>
          <a:p>
            <a:pPr lvl="1">
              <a:spcBef>
                <a:spcPct val="0"/>
              </a:spcBef>
            </a:pPr>
            <a:r>
              <a:rPr lang="en-US" sz="1100">
                <a:solidFill>
                  <a:schemeClr val="tx1"/>
                </a:solidFill>
                <a:latin typeface="Courier New" panose="02070309020205020404" pitchFamily="49" charset="0"/>
              </a:rPr>
              <a:t>                     GROUP BY department_id);</a:t>
            </a:r>
          </a:p>
          <a:p>
            <a:pPr lvl="1"/>
            <a:r>
              <a:rPr lang="en-US" b="1">
                <a:solidFill>
                  <a:schemeClr val="tx1"/>
                </a:solidFill>
              </a:rPr>
              <a:t>Example:</a:t>
            </a:r>
            <a:endParaRPr lang="en-US">
              <a:solidFill>
                <a:schemeClr val="tx1"/>
              </a:solidFill>
            </a:endParaRPr>
          </a:p>
          <a:p>
            <a:pPr lvl="1"/>
            <a:r>
              <a:rPr lang="en-US">
                <a:solidFill>
                  <a:schemeClr val="tx1"/>
                </a:solidFill>
              </a:rPr>
              <a:t>Find the employees who earn the same salary as the minimum salary for each department.</a:t>
            </a:r>
          </a:p>
          <a:p>
            <a:pPr lvl="1"/>
            <a:r>
              <a:rPr lang="en-US">
                <a:solidFill>
                  <a:schemeClr val="tx1"/>
                </a:solidFill>
              </a:rPr>
              <a:t>The inner query is executed first, producing a query result. The main query block is then processed and uses the values that were returned by the inner query to complete its search condition. In fact, the main query appears to the Oracle server as follows:</a:t>
            </a:r>
          </a:p>
          <a:p>
            <a:pPr lvl="1"/>
            <a:endParaRPr lang="en-US" sz="500">
              <a:solidFill>
                <a:schemeClr val="tx1"/>
              </a:solidFill>
            </a:endParaRPr>
          </a:p>
          <a:p>
            <a:pPr lvl="1">
              <a:spcBef>
                <a:spcPct val="0"/>
              </a:spcBef>
            </a:pPr>
            <a:r>
              <a:rPr lang="en-US" sz="1100">
                <a:solidFill>
                  <a:schemeClr val="tx1"/>
                </a:solidFill>
                <a:latin typeface="Courier New" panose="02070309020205020404" pitchFamily="49" charset="0"/>
              </a:rPr>
              <a:t>   SELECT last_name, salary, department_id</a:t>
            </a:r>
          </a:p>
          <a:p>
            <a:pPr lvl="1">
              <a:spcBef>
                <a:spcPct val="0"/>
              </a:spcBef>
            </a:pPr>
            <a:r>
              <a:rPr lang="en-US" sz="1100">
                <a:solidFill>
                  <a:schemeClr val="tx1"/>
                </a:solidFill>
                <a:latin typeface="Courier New" panose="02070309020205020404" pitchFamily="49" charset="0"/>
              </a:rPr>
              <a:t>   FROM   employees</a:t>
            </a:r>
          </a:p>
          <a:p>
            <a:pPr lvl="1">
              <a:spcBef>
                <a:spcPct val="0"/>
              </a:spcBef>
            </a:pPr>
            <a:r>
              <a:rPr lang="en-US" sz="1100">
                <a:solidFill>
                  <a:schemeClr val="tx1"/>
                </a:solidFill>
                <a:latin typeface="Courier New" panose="02070309020205020404" pitchFamily="49" charset="0"/>
              </a:rPr>
              <a:t>   WHERE  salary IN (2500, 4200, 4400, 6000, 7000, 8300, 				8600, 17000);</a:t>
            </a:r>
            <a:endParaRPr lang="en-US"/>
          </a:p>
        </p:txBody>
      </p:sp>
    </p:spTree>
    <p:extLst>
      <p:ext uri="{BB962C8B-B14F-4D97-AF65-F5344CB8AC3E}">
        <p14:creationId xmlns:p14="http://schemas.microsoft.com/office/powerpoint/2010/main" val="3704147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597217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9"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7.tmp"/><Relationship Id="rId4" Type="http://schemas.openxmlformats.org/officeDocument/2006/relationships/image" Target="../media/image6.tmp"/></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139060" y="1868119"/>
            <a:ext cx="4962600" cy="141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4400" dirty="0"/>
              <a:t>Work on Multiple Table</a:t>
            </a:r>
            <a:endParaRPr sz="4400" dirty="0"/>
          </a:p>
        </p:txBody>
      </p:sp>
      <p:sp>
        <p:nvSpPr>
          <p:cNvPr id="341" name="Google Shape;406;p15"/>
          <p:cNvSpPr txBox="1">
            <a:spLocks/>
          </p:cNvSpPr>
          <p:nvPr/>
        </p:nvSpPr>
        <p:spPr>
          <a:xfrm>
            <a:off x="1134792" y="3169642"/>
            <a:ext cx="4676700" cy="3837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Barlow Light" panose="00000400000000000000" pitchFamily="2" charset="0"/>
              </a:rPr>
              <a:t>Subquery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59E23-0FA4-4F6F-83F0-6AC4FD7E54BE}"/>
              </a:ext>
            </a:extLst>
          </p:cNvPr>
          <p:cNvSpPr>
            <a:spLocks noGrp="1"/>
          </p:cNvSpPr>
          <p:nvPr>
            <p:ph type="title"/>
          </p:nvPr>
        </p:nvSpPr>
        <p:spPr>
          <a:xfrm>
            <a:off x="457200" y="605600"/>
            <a:ext cx="8465820" cy="1082700"/>
          </a:xfrm>
          <a:noFill/>
          <a:ln>
            <a:noFill/>
          </a:ln>
        </p:spPr>
        <p:txBody>
          <a:bodyPr spcFirstLastPara="1" wrap="square" lIns="0" tIns="0" rIns="0" bIns="0" anchor="t" anchorCtr="0">
            <a:noAutofit/>
          </a:bodyPr>
          <a:lstStyle/>
          <a:p>
            <a:r>
              <a:rPr lang="en-AU" sz="3200" dirty="0" err="1"/>
              <a:t>Berapa</a:t>
            </a:r>
            <a:r>
              <a:rPr lang="en-AU" sz="3200" dirty="0"/>
              <a:t> row yang </a:t>
            </a:r>
            <a:r>
              <a:rPr lang="en-AU" sz="3200" dirty="0" err="1"/>
              <a:t>dihasilkan</a:t>
            </a:r>
            <a:r>
              <a:rPr lang="en-AU" sz="3200" dirty="0"/>
              <a:t> </a:t>
            </a:r>
            <a:r>
              <a:rPr lang="en-AU" sz="3200" dirty="0" err="1"/>
              <a:t>dari</a:t>
            </a:r>
            <a:r>
              <a:rPr lang="en-AU" sz="3200" dirty="0"/>
              <a:t> QUERY </a:t>
            </a:r>
            <a:r>
              <a:rPr lang="en-AU" sz="3200" dirty="0" err="1"/>
              <a:t>ini</a:t>
            </a:r>
            <a:r>
              <a:rPr lang="en-AU" sz="3200" dirty="0"/>
              <a:t>?</a:t>
            </a:r>
          </a:p>
        </p:txBody>
      </p:sp>
      <p:sp>
        <p:nvSpPr>
          <p:cNvPr id="7" name="Content Placeholder 2">
            <a:extLst>
              <a:ext uri="{FF2B5EF4-FFF2-40B4-BE49-F238E27FC236}">
                <a16:creationId xmlns:a16="http://schemas.microsoft.com/office/drawing/2014/main" id="{08E09D84-0128-4F7D-B226-4FE393135638}"/>
              </a:ext>
            </a:extLst>
          </p:cNvPr>
          <p:cNvSpPr>
            <a:spLocks noGrp="1"/>
          </p:cNvSpPr>
          <p:nvPr>
            <p:ph idx="4294967295"/>
          </p:nvPr>
        </p:nvSpPr>
        <p:spPr>
          <a:xfrm>
            <a:off x="1661160" y="1146950"/>
            <a:ext cx="5640388" cy="2106612"/>
          </a:xfrm>
          <a:ln/>
        </p:spPr>
        <p:style>
          <a:lnRef idx="3">
            <a:schemeClr val="lt1"/>
          </a:lnRef>
          <a:fillRef idx="1">
            <a:schemeClr val="accent2"/>
          </a:fillRef>
          <a:effectRef idx="1">
            <a:schemeClr val="accent2"/>
          </a:effectRef>
          <a:fontRef idx="minor">
            <a:schemeClr val="lt1"/>
          </a:fontRef>
        </p:style>
        <p:txBody>
          <a:bodyPr spcFirstLastPara="1" wrap="square" lIns="108000" tIns="36000" rIns="36000" bIns="36000" anchor="t" anchorCtr="0">
            <a:normAutofit fontScale="92500" lnSpcReduction="10000"/>
          </a:bodyPr>
          <a:lstStyle/>
          <a:p>
            <a:pPr marL="0" indent="0">
              <a:buNone/>
            </a:pPr>
            <a:r>
              <a:rPr lang="en-US" sz="1800" dirty="0">
                <a:solidFill>
                  <a:schemeClr val="bg1"/>
                </a:solidFill>
                <a:latin typeface="Arial" panose="020B0604020202020204" pitchFamily="34" charset="0"/>
              </a:rPr>
              <a:t>SELECT *</a:t>
            </a:r>
          </a:p>
          <a:p>
            <a:pPr marL="0" indent="0">
              <a:buNone/>
            </a:pPr>
            <a:r>
              <a:rPr lang="en-US" sz="1800" dirty="0">
                <a:solidFill>
                  <a:schemeClr val="bg1"/>
                </a:solidFill>
                <a:latin typeface="Arial" panose="020B0604020202020204" pitchFamily="34" charset="0"/>
              </a:rPr>
              <a:t>FROM EMPLOYEES</a:t>
            </a:r>
          </a:p>
          <a:p>
            <a:pPr marL="0" indent="0">
              <a:buNone/>
            </a:pPr>
            <a:r>
              <a:rPr lang="en-US" sz="1800" dirty="0">
                <a:solidFill>
                  <a:schemeClr val="bg1"/>
                </a:solidFill>
                <a:latin typeface="Arial" panose="020B0604020202020204" pitchFamily="34" charset="0"/>
              </a:rPr>
              <a:t>WHERE SALARY IN (SELECT MAX(SALARY)</a:t>
            </a:r>
          </a:p>
          <a:p>
            <a:pPr marL="0" indent="0">
              <a:buNone/>
            </a:pPr>
            <a:r>
              <a:rPr lang="en-US" sz="1800" dirty="0">
                <a:solidFill>
                  <a:schemeClr val="bg1"/>
                </a:solidFill>
                <a:latin typeface="Arial" panose="020B0604020202020204" pitchFamily="34" charset="0"/>
              </a:rPr>
              <a:t>			   FROM EMPLOYEES</a:t>
            </a:r>
          </a:p>
          <a:p>
            <a:pPr marL="0" indent="0">
              <a:buNone/>
            </a:pPr>
            <a:r>
              <a:rPr lang="en-US" sz="1800" dirty="0">
                <a:solidFill>
                  <a:schemeClr val="bg1"/>
                </a:solidFill>
                <a:latin typeface="Arial" panose="020B0604020202020204" pitchFamily="34" charset="0"/>
              </a:rPr>
              <a:t>			   GROUP BY 					      DEPARTMENT_ID)</a:t>
            </a:r>
          </a:p>
        </p:txBody>
      </p:sp>
      <p:sp>
        <p:nvSpPr>
          <p:cNvPr id="8" name="TextBox 7">
            <a:extLst>
              <a:ext uri="{FF2B5EF4-FFF2-40B4-BE49-F238E27FC236}">
                <a16:creationId xmlns:a16="http://schemas.microsoft.com/office/drawing/2014/main" id="{ECFE2095-FFDE-4FA9-BC12-888507B4A7CE}"/>
              </a:ext>
            </a:extLst>
          </p:cNvPr>
          <p:cNvSpPr txBox="1"/>
          <p:nvPr/>
        </p:nvSpPr>
        <p:spPr>
          <a:xfrm>
            <a:off x="2404110" y="3396385"/>
            <a:ext cx="4572000" cy="1200329"/>
          </a:xfrm>
          <a:prstGeom prst="rect">
            <a:avLst/>
          </a:prstGeom>
          <a:noFill/>
        </p:spPr>
        <p:txBody>
          <a:bodyPr wrap="square">
            <a:spAutoFit/>
          </a:bodyPr>
          <a:lstStyle/>
          <a:p>
            <a:r>
              <a:rPr lang="en-US" sz="1800" dirty="0">
                <a:latin typeface="Calibri" panose="020F0502020204030204" pitchFamily="34" charset="0"/>
              </a:rPr>
              <a:t>A. </a:t>
            </a:r>
            <a:r>
              <a:rPr lang="en-US" sz="1800" dirty="0">
                <a:latin typeface="Arial" panose="020B0604020202020204" pitchFamily="34" charset="0"/>
              </a:rPr>
              <a:t>1 Row</a:t>
            </a:r>
          </a:p>
          <a:p>
            <a:r>
              <a:rPr lang="en-US" sz="1800" dirty="0">
                <a:latin typeface="Calibri" panose="020F0502020204030204" pitchFamily="34" charset="0"/>
              </a:rPr>
              <a:t>B. </a:t>
            </a:r>
            <a:r>
              <a:rPr lang="en-US" sz="1800" dirty="0">
                <a:latin typeface="Arial" panose="020B0604020202020204" pitchFamily="34" charset="0"/>
              </a:rPr>
              <a:t>13 Rows</a:t>
            </a:r>
          </a:p>
          <a:p>
            <a:r>
              <a:rPr lang="en-AU" sz="1800" dirty="0">
                <a:latin typeface="Calibri" panose="020F0502020204030204" pitchFamily="34" charset="0"/>
              </a:rPr>
              <a:t>C. </a:t>
            </a:r>
            <a:r>
              <a:rPr lang="en-AU" sz="1800" dirty="0">
                <a:latin typeface="Arial" panose="020B0604020202020204" pitchFamily="34" charset="0"/>
              </a:rPr>
              <a:t>28 Rows</a:t>
            </a:r>
          </a:p>
          <a:p>
            <a:r>
              <a:rPr lang="en-US" sz="1800" dirty="0">
                <a:latin typeface="Calibri" panose="020F0502020204030204" pitchFamily="34" charset="0"/>
              </a:rPr>
              <a:t>D. </a:t>
            </a:r>
            <a:r>
              <a:rPr lang="en-US" sz="1800" dirty="0">
                <a:latin typeface="Arial" panose="020B0604020202020204" pitchFamily="34" charset="0"/>
              </a:rPr>
              <a:t>None of the above.</a:t>
            </a:r>
            <a:endParaRPr lang="en-AU" sz="1800" dirty="0"/>
          </a:p>
        </p:txBody>
      </p:sp>
    </p:spTree>
    <p:extLst>
      <p:ext uri="{BB962C8B-B14F-4D97-AF65-F5344CB8AC3E}">
        <p14:creationId xmlns:p14="http://schemas.microsoft.com/office/powerpoint/2010/main" val="913775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59E23-0FA4-4F6F-83F0-6AC4FD7E54BE}"/>
              </a:ext>
            </a:extLst>
          </p:cNvPr>
          <p:cNvSpPr>
            <a:spLocks noGrp="1"/>
          </p:cNvSpPr>
          <p:nvPr>
            <p:ph type="title"/>
          </p:nvPr>
        </p:nvSpPr>
        <p:spPr>
          <a:xfrm>
            <a:off x="457200" y="605600"/>
            <a:ext cx="8564880" cy="1082700"/>
          </a:xfrm>
          <a:noFill/>
          <a:ln>
            <a:noFill/>
          </a:ln>
        </p:spPr>
        <p:txBody>
          <a:bodyPr spcFirstLastPara="1" wrap="square" lIns="0" tIns="0" rIns="0" bIns="0" anchor="t" anchorCtr="0">
            <a:noAutofit/>
          </a:bodyPr>
          <a:lstStyle/>
          <a:p>
            <a:r>
              <a:rPr lang="en-AU" sz="3200" dirty="0" err="1"/>
              <a:t>Berapa</a:t>
            </a:r>
            <a:r>
              <a:rPr lang="en-AU" sz="3200" dirty="0"/>
              <a:t> row yang </a:t>
            </a:r>
            <a:r>
              <a:rPr lang="en-AU" sz="3200" dirty="0" err="1"/>
              <a:t>dihasilkan</a:t>
            </a:r>
            <a:r>
              <a:rPr lang="en-AU" sz="3200" dirty="0"/>
              <a:t> </a:t>
            </a:r>
            <a:r>
              <a:rPr lang="en-AU" sz="3200" dirty="0" err="1"/>
              <a:t>dari</a:t>
            </a:r>
            <a:r>
              <a:rPr lang="en-AU" sz="3200" dirty="0"/>
              <a:t> QUERY </a:t>
            </a:r>
            <a:r>
              <a:rPr lang="en-AU" sz="3200" dirty="0" err="1"/>
              <a:t>ini</a:t>
            </a:r>
            <a:r>
              <a:rPr lang="en-AU" sz="3200" dirty="0"/>
              <a:t>?</a:t>
            </a:r>
          </a:p>
        </p:txBody>
      </p:sp>
      <p:sp>
        <p:nvSpPr>
          <p:cNvPr id="7" name="Content Placeholder 2">
            <a:extLst>
              <a:ext uri="{FF2B5EF4-FFF2-40B4-BE49-F238E27FC236}">
                <a16:creationId xmlns:a16="http://schemas.microsoft.com/office/drawing/2014/main" id="{08E09D84-0128-4F7D-B226-4FE393135638}"/>
              </a:ext>
            </a:extLst>
          </p:cNvPr>
          <p:cNvSpPr>
            <a:spLocks noGrp="1"/>
          </p:cNvSpPr>
          <p:nvPr>
            <p:ph idx="4294967295"/>
          </p:nvPr>
        </p:nvSpPr>
        <p:spPr>
          <a:xfrm>
            <a:off x="1878965" y="1146950"/>
            <a:ext cx="5721350" cy="1927225"/>
          </a:xfrm>
          <a:ln/>
        </p:spPr>
        <p:style>
          <a:lnRef idx="3">
            <a:schemeClr val="lt1"/>
          </a:lnRef>
          <a:fillRef idx="1">
            <a:schemeClr val="accent2"/>
          </a:fillRef>
          <a:effectRef idx="1">
            <a:schemeClr val="accent2"/>
          </a:effectRef>
          <a:fontRef idx="minor">
            <a:schemeClr val="lt1"/>
          </a:fontRef>
        </p:style>
        <p:txBody>
          <a:bodyPr spcFirstLastPara="1" wrap="square" lIns="108000" tIns="36000" rIns="36000" bIns="36000" anchor="t" anchorCtr="0">
            <a:normAutofit fontScale="85000" lnSpcReduction="10000"/>
          </a:bodyPr>
          <a:lstStyle/>
          <a:p>
            <a:pPr marL="0" indent="0">
              <a:buNone/>
            </a:pPr>
            <a:r>
              <a:rPr lang="en-US" sz="1800" dirty="0">
                <a:solidFill>
                  <a:schemeClr val="bg1"/>
                </a:solidFill>
                <a:latin typeface="Arial" panose="020B0604020202020204" pitchFamily="34" charset="0"/>
              </a:rPr>
              <a:t>SELECT *</a:t>
            </a:r>
          </a:p>
          <a:p>
            <a:pPr marL="0" indent="0">
              <a:buNone/>
            </a:pPr>
            <a:r>
              <a:rPr lang="en-US" sz="1800" dirty="0">
                <a:solidFill>
                  <a:schemeClr val="bg1"/>
                </a:solidFill>
                <a:latin typeface="Arial" panose="020B0604020202020204" pitchFamily="34" charset="0"/>
              </a:rPr>
              <a:t>FROM EMPLOYEES</a:t>
            </a:r>
          </a:p>
          <a:p>
            <a:pPr marL="0" indent="0">
              <a:buNone/>
            </a:pPr>
            <a:r>
              <a:rPr lang="en-US" sz="1800" dirty="0">
                <a:solidFill>
                  <a:schemeClr val="bg1"/>
                </a:solidFill>
                <a:latin typeface="Arial" panose="020B0604020202020204" pitchFamily="34" charset="0"/>
              </a:rPr>
              <a:t>WHERE SALARY &gt; ANY (SELECT AVG(SALARY)</a:t>
            </a:r>
          </a:p>
          <a:p>
            <a:pPr marL="0" indent="0">
              <a:buNone/>
            </a:pPr>
            <a:r>
              <a:rPr lang="en-US" sz="1800" dirty="0">
                <a:solidFill>
                  <a:schemeClr val="bg1"/>
                </a:solidFill>
                <a:latin typeface="Arial" panose="020B0604020202020204" pitchFamily="34" charset="0"/>
              </a:rPr>
              <a:t>			          FROM EMPLOYEES</a:t>
            </a:r>
          </a:p>
          <a:p>
            <a:pPr marL="0" indent="0">
              <a:buNone/>
            </a:pPr>
            <a:r>
              <a:rPr lang="en-US" sz="1800" dirty="0">
                <a:solidFill>
                  <a:schemeClr val="bg1"/>
                </a:solidFill>
                <a:latin typeface="Arial" panose="020B0604020202020204" pitchFamily="34" charset="0"/>
              </a:rPr>
              <a:t>			          GROUP BY </a:t>
            </a:r>
          </a:p>
          <a:p>
            <a:pPr marL="0" indent="0">
              <a:buNone/>
            </a:pPr>
            <a:r>
              <a:rPr lang="en-US" sz="1800" dirty="0">
                <a:solidFill>
                  <a:schemeClr val="bg1"/>
                </a:solidFill>
                <a:latin typeface="Arial" panose="020B0604020202020204" pitchFamily="34" charset="0"/>
              </a:rPr>
              <a:t>				DEPARTMENT_ID)</a:t>
            </a:r>
          </a:p>
        </p:txBody>
      </p:sp>
      <p:sp>
        <p:nvSpPr>
          <p:cNvPr id="8" name="TextBox 7">
            <a:extLst>
              <a:ext uri="{FF2B5EF4-FFF2-40B4-BE49-F238E27FC236}">
                <a16:creationId xmlns:a16="http://schemas.microsoft.com/office/drawing/2014/main" id="{ECFE2095-FFDE-4FA9-BC12-888507B4A7CE}"/>
              </a:ext>
            </a:extLst>
          </p:cNvPr>
          <p:cNvSpPr txBox="1"/>
          <p:nvPr/>
        </p:nvSpPr>
        <p:spPr>
          <a:xfrm>
            <a:off x="3491865" y="3396385"/>
            <a:ext cx="4572000" cy="1200329"/>
          </a:xfrm>
          <a:prstGeom prst="rect">
            <a:avLst/>
          </a:prstGeom>
          <a:noFill/>
        </p:spPr>
        <p:txBody>
          <a:bodyPr wrap="square">
            <a:spAutoFit/>
          </a:bodyPr>
          <a:lstStyle/>
          <a:p>
            <a:r>
              <a:rPr lang="en-US" sz="1800" dirty="0">
                <a:latin typeface="Calibri" panose="020F0502020204030204" pitchFamily="34" charset="0"/>
              </a:rPr>
              <a:t>A. </a:t>
            </a:r>
            <a:r>
              <a:rPr lang="en-US" sz="1800" dirty="0">
                <a:latin typeface="Arial" panose="020B0604020202020204" pitchFamily="34" charset="0"/>
              </a:rPr>
              <a:t>1 Rows</a:t>
            </a:r>
          </a:p>
          <a:p>
            <a:r>
              <a:rPr lang="en-US" sz="1800" dirty="0">
                <a:latin typeface="Calibri" panose="020F0502020204030204" pitchFamily="34" charset="0"/>
              </a:rPr>
              <a:t>B. </a:t>
            </a:r>
            <a:r>
              <a:rPr lang="en-US" sz="1800" dirty="0">
                <a:latin typeface="Arial" panose="020B0604020202020204" pitchFamily="34" charset="0"/>
              </a:rPr>
              <a:t>92 Rows</a:t>
            </a:r>
          </a:p>
          <a:p>
            <a:r>
              <a:rPr lang="en-AU" sz="1800" dirty="0">
                <a:latin typeface="Calibri" panose="020F0502020204030204" pitchFamily="34" charset="0"/>
              </a:rPr>
              <a:t>C. </a:t>
            </a:r>
            <a:r>
              <a:rPr lang="en-AU" sz="1800" dirty="0">
                <a:latin typeface="Arial" panose="020B0604020202020204" pitchFamily="34" charset="0"/>
              </a:rPr>
              <a:t>107 Rows</a:t>
            </a:r>
          </a:p>
          <a:p>
            <a:r>
              <a:rPr lang="en-US" sz="1800" dirty="0">
                <a:latin typeface="Calibri" panose="020F0502020204030204" pitchFamily="34" charset="0"/>
              </a:rPr>
              <a:t>D. </a:t>
            </a:r>
            <a:r>
              <a:rPr lang="en-US" sz="1800" dirty="0">
                <a:latin typeface="Arial" panose="020B0604020202020204" pitchFamily="34" charset="0"/>
              </a:rPr>
              <a:t>None of the above.</a:t>
            </a:r>
            <a:endParaRPr lang="en-AU" sz="1800" dirty="0"/>
          </a:p>
        </p:txBody>
      </p:sp>
    </p:spTree>
    <p:extLst>
      <p:ext uri="{BB962C8B-B14F-4D97-AF65-F5344CB8AC3E}">
        <p14:creationId xmlns:p14="http://schemas.microsoft.com/office/powerpoint/2010/main" val="2148967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59E23-0FA4-4F6F-83F0-6AC4FD7E54BE}"/>
              </a:ext>
            </a:extLst>
          </p:cNvPr>
          <p:cNvSpPr>
            <a:spLocks noGrp="1"/>
          </p:cNvSpPr>
          <p:nvPr>
            <p:ph type="title"/>
          </p:nvPr>
        </p:nvSpPr>
        <p:spPr>
          <a:xfrm>
            <a:off x="457200" y="605600"/>
            <a:ext cx="8557260" cy="1082700"/>
          </a:xfrm>
          <a:noFill/>
          <a:ln>
            <a:noFill/>
          </a:ln>
        </p:spPr>
        <p:txBody>
          <a:bodyPr spcFirstLastPara="1" wrap="square" lIns="0" tIns="0" rIns="0" bIns="0" anchor="t" anchorCtr="0">
            <a:noAutofit/>
          </a:bodyPr>
          <a:lstStyle/>
          <a:p>
            <a:r>
              <a:rPr lang="en-AU" sz="3200" dirty="0" err="1"/>
              <a:t>Berapa</a:t>
            </a:r>
            <a:r>
              <a:rPr lang="en-AU" sz="3200" dirty="0"/>
              <a:t> row yang </a:t>
            </a:r>
            <a:r>
              <a:rPr lang="en-AU" sz="3200" dirty="0" err="1"/>
              <a:t>dihasilkan</a:t>
            </a:r>
            <a:r>
              <a:rPr lang="en-AU" sz="3200" dirty="0"/>
              <a:t> </a:t>
            </a:r>
            <a:r>
              <a:rPr lang="en-AU" sz="3200" dirty="0" err="1"/>
              <a:t>dari</a:t>
            </a:r>
            <a:r>
              <a:rPr lang="en-AU" sz="3200" dirty="0"/>
              <a:t> QUERY </a:t>
            </a:r>
            <a:r>
              <a:rPr lang="en-AU" sz="3200" dirty="0" err="1"/>
              <a:t>ini</a:t>
            </a:r>
            <a:r>
              <a:rPr lang="en-AU" sz="3200" dirty="0"/>
              <a:t>?</a:t>
            </a:r>
          </a:p>
        </p:txBody>
      </p:sp>
      <p:sp>
        <p:nvSpPr>
          <p:cNvPr id="7" name="Content Placeholder 2">
            <a:extLst>
              <a:ext uri="{FF2B5EF4-FFF2-40B4-BE49-F238E27FC236}">
                <a16:creationId xmlns:a16="http://schemas.microsoft.com/office/drawing/2014/main" id="{08E09D84-0128-4F7D-B226-4FE393135638}"/>
              </a:ext>
            </a:extLst>
          </p:cNvPr>
          <p:cNvSpPr>
            <a:spLocks noGrp="1"/>
          </p:cNvSpPr>
          <p:nvPr>
            <p:ph idx="4294967295"/>
          </p:nvPr>
        </p:nvSpPr>
        <p:spPr>
          <a:xfrm>
            <a:off x="1681480" y="1219200"/>
            <a:ext cx="6108700" cy="1927225"/>
          </a:xfrm>
          <a:ln/>
        </p:spPr>
        <p:style>
          <a:lnRef idx="3">
            <a:schemeClr val="lt1"/>
          </a:lnRef>
          <a:fillRef idx="1">
            <a:schemeClr val="accent2"/>
          </a:fillRef>
          <a:effectRef idx="1">
            <a:schemeClr val="accent2"/>
          </a:effectRef>
          <a:fontRef idx="minor">
            <a:schemeClr val="lt1"/>
          </a:fontRef>
        </p:style>
        <p:txBody>
          <a:bodyPr spcFirstLastPara="1" wrap="square" lIns="108000" tIns="36000" rIns="36000" bIns="36000" anchor="t" anchorCtr="0">
            <a:normAutofit fontScale="92500" lnSpcReduction="20000"/>
          </a:bodyPr>
          <a:lstStyle/>
          <a:p>
            <a:pPr marL="0" indent="0">
              <a:buNone/>
            </a:pPr>
            <a:r>
              <a:rPr lang="en-US" sz="1800" dirty="0">
                <a:solidFill>
                  <a:schemeClr val="bg1"/>
                </a:solidFill>
                <a:latin typeface="Arial" panose="020B0604020202020204" pitchFamily="34" charset="0"/>
              </a:rPr>
              <a:t>SELECT *</a:t>
            </a:r>
          </a:p>
          <a:p>
            <a:pPr marL="0" indent="0">
              <a:buNone/>
            </a:pPr>
            <a:r>
              <a:rPr lang="en-US" sz="1800" dirty="0">
                <a:solidFill>
                  <a:schemeClr val="bg1"/>
                </a:solidFill>
                <a:latin typeface="Arial" panose="020B0604020202020204" pitchFamily="34" charset="0"/>
              </a:rPr>
              <a:t>FROM EMPLOYEES</a:t>
            </a:r>
          </a:p>
          <a:p>
            <a:pPr marL="0" indent="0">
              <a:buNone/>
            </a:pPr>
            <a:r>
              <a:rPr lang="en-US" sz="1800" dirty="0">
                <a:solidFill>
                  <a:schemeClr val="bg1"/>
                </a:solidFill>
                <a:latin typeface="Arial" panose="020B0604020202020204" pitchFamily="34" charset="0"/>
              </a:rPr>
              <a:t>WHERE SALARY &gt; ALL (SELECT AVG(SALARY)</a:t>
            </a:r>
          </a:p>
          <a:p>
            <a:pPr marL="0" indent="0">
              <a:buNone/>
            </a:pPr>
            <a:r>
              <a:rPr lang="en-US" sz="1800" dirty="0">
                <a:solidFill>
                  <a:schemeClr val="bg1"/>
                </a:solidFill>
                <a:latin typeface="Arial" panose="020B0604020202020204" pitchFamily="34" charset="0"/>
              </a:rPr>
              <a:t>			          FROM EMPLOYEES</a:t>
            </a:r>
          </a:p>
          <a:p>
            <a:pPr marL="0" indent="0">
              <a:buNone/>
            </a:pPr>
            <a:r>
              <a:rPr lang="en-US" sz="1800" dirty="0">
                <a:solidFill>
                  <a:schemeClr val="bg1"/>
                </a:solidFill>
                <a:latin typeface="Arial" panose="020B0604020202020204" pitchFamily="34" charset="0"/>
              </a:rPr>
              <a:t>			          GROUP BY 						DEPARTMENT_ID)</a:t>
            </a:r>
          </a:p>
        </p:txBody>
      </p:sp>
      <p:sp>
        <p:nvSpPr>
          <p:cNvPr id="8" name="TextBox 7">
            <a:extLst>
              <a:ext uri="{FF2B5EF4-FFF2-40B4-BE49-F238E27FC236}">
                <a16:creationId xmlns:a16="http://schemas.microsoft.com/office/drawing/2014/main" id="{ECFE2095-FFDE-4FA9-BC12-888507B4A7CE}"/>
              </a:ext>
            </a:extLst>
          </p:cNvPr>
          <p:cNvSpPr txBox="1"/>
          <p:nvPr/>
        </p:nvSpPr>
        <p:spPr>
          <a:xfrm>
            <a:off x="3049905" y="3337571"/>
            <a:ext cx="4572000" cy="1200329"/>
          </a:xfrm>
          <a:prstGeom prst="rect">
            <a:avLst/>
          </a:prstGeom>
          <a:noFill/>
        </p:spPr>
        <p:txBody>
          <a:bodyPr wrap="square">
            <a:spAutoFit/>
          </a:bodyPr>
          <a:lstStyle/>
          <a:p>
            <a:r>
              <a:rPr lang="en-US" sz="1800" dirty="0">
                <a:latin typeface="Calibri" panose="020F0502020204030204" pitchFamily="34" charset="0"/>
              </a:rPr>
              <a:t>A. </a:t>
            </a:r>
            <a:r>
              <a:rPr lang="en-US" sz="1800" dirty="0">
                <a:latin typeface="Arial" panose="020B0604020202020204" pitchFamily="34" charset="0"/>
              </a:rPr>
              <a:t>1 Rows</a:t>
            </a:r>
          </a:p>
          <a:p>
            <a:r>
              <a:rPr lang="en-US" sz="1800" dirty="0">
                <a:latin typeface="Calibri" panose="020F0502020204030204" pitchFamily="34" charset="0"/>
              </a:rPr>
              <a:t>B. </a:t>
            </a:r>
            <a:r>
              <a:rPr lang="en-US" sz="1800" dirty="0">
                <a:latin typeface="Arial" panose="020B0604020202020204" pitchFamily="34" charset="0"/>
              </a:rPr>
              <a:t>92 Rows</a:t>
            </a:r>
          </a:p>
          <a:p>
            <a:r>
              <a:rPr lang="en-AU" sz="1800" dirty="0">
                <a:latin typeface="Calibri" panose="020F0502020204030204" pitchFamily="34" charset="0"/>
              </a:rPr>
              <a:t>C. </a:t>
            </a:r>
            <a:r>
              <a:rPr lang="en-AU" sz="1800" dirty="0">
                <a:latin typeface="Arial" panose="020B0604020202020204" pitchFamily="34" charset="0"/>
              </a:rPr>
              <a:t>107 Rows</a:t>
            </a:r>
          </a:p>
          <a:p>
            <a:r>
              <a:rPr lang="en-US" sz="1800" dirty="0">
                <a:latin typeface="Calibri" panose="020F0502020204030204" pitchFamily="34" charset="0"/>
              </a:rPr>
              <a:t>D. </a:t>
            </a:r>
            <a:r>
              <a:rPr lang="en-US" sz="1800" dirty="0">
                <a:latin typeface="Arial" panose="020B0604020202020204" pitchFamily="34" charset="0"/>
              </a:rPr>
              <a:t>None of the above.</a:t>
            </a:r>
            <a:endParaRPr lang="en-AU" sz="1800" dirty="0"/>
          </a:p>
        </p:txBody>
      </p:sp>
    </p:spTree>
    <p:extLst>
      <p:ext uri="{BB962C8B-B14F-4D97-AF65-F5344CB8AC3E}">
        <p14:creationId xmlns:p14="http://schemas.microsoft.com/office/powerpoint/2010/main" val="3411248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32F4-B2C6-4D11-893B-AB75AD95E329}"/>
              </a:ext>
            </a:extLst>
          </p:cNvPr>
          <p:cNvSpPr>
            <a:spLocks noGrp="1"/>
          </p:cNvSpPr>
          <p:nvPr>
            <p:ph type="title"/>
          </p:nvPr>
        </p:nvSpPr>
        <p:spPr>
          <a:xfrm>
            <a:off x="457200" y="605600"/>
            <a:ext cx="8275320" cy="1082700"/>
          </a:xfrm>
          <a:noFill/>
          <a:ln>
            <a:noFill/>
          </a:ln>
        </p:spPr>
        <p:txBody>
          <a:bodyPr spcFirstLastPara="1" wrap="square" lIns="0" tIns="0" rIns="0" bIns="0" anchor="t" anchorCtr="0">
            <a:noAutofit/>
          </a:bodyPr>
          <a:lstStyle/>
          <a:p>
            <a:r>
              <a:rPr lang="en-AU" sz="3200" dirty="0" err="1"/>
              <a:t>Buat</a:t>
            </a:r>
            <a:r>
              <a:rPr lang="en-AU" sz="3200" dirty="0"/>
              <a:t> Query </a:t>
            </a:r>
            <a:r>
              <a:rPr lang="en-AU" sz="3200" dirty="0" err="1"/>
              <a:t>untuk</a:t>
            </a:r>
            <a:r>
              <a:rPr lang="en-AU" sz="3200" dirty="0"/>
              <a:t> </a:t>
            </a:r>
            <a:r>
              <a:rPr lang="en-AU" sz="3200" dirty="0" err="1"/>
              <a:t>menjawab</a:t>
            </a:r>
            <a:r>
              <a:rPr lang="en-AU" sz="3200" dirty="0"/>
              <a:t> </a:t>
            </a:r>
            <a:r>
              <a:rPr lang="en-AU" sz="3200" dirty="0" err="1"/>
              <a:t>pernyataan</a:t>
            </a:r>
            <a:r>
              <a:rPr lang="en-AU" sz="3200" dirty="0"/>
              <a:t> </a:t>
            </a:r>
            <a:r>
              <a:rPr lang="en-AU" sz="3200" dirty="0" err="1"/>
              <a:t>berikut</a:t>
            </a:r>
            <a:endParaRPr lang="en-AU" sz="3200" dirty="0"/>
          </a:p>
        </p:txBody>
      </p:sp>
      <p:sp>
        <p:nvSpPr>
          <p:cNvPr id="3" name="Content Placeholder 2">
            <a:extLst>
              <a:ext uri="{FF2B5EF4-FFF2-40B4-BE49-F238E27FC236}">
                <a16:creationId xmlns:a16="http://schemas.microsoft.com/office/drawing/2014/main" id="{F52BBCA3-2456-4814-8326-3040608F054F}"/>
              </a:ext>
            </a:extLst>
          </p:cNvPr>
          <p:cNvSpPr>
            <a:spLocks noGrp="1"/>
          </p:cNvSpPr>
          <p:nvPr>
            <p:ph idx="4294967295"/>
          </p:nvPr>
        </p:nvSpPr>
        <p:spPr>
          <a:xfrm>
            <a:off x="651510" y="1810220"/>
            <a:ext cx="7886700" cy="2197100"/>
          </a:xfrm>
        </p:spPr>
        <p:txBody>
          <a:bodyPr>
            <a:normAutofit/>
          </a:bodyPr>
          <a:lstStyle/>
          <a:p>
            <a:pPr marL="0" indent="0">
              <a:buNone/>
            </a:pPr>
            <a:r>
              <a:rPr lang="en-AU" sz="4050" dirty="0"/>
              <a:t>“Ada </a:t>
            </a:r>
            <a:r>
              <a:rPr lang="en-AU" sz="4050" dirty="0" err="1"/>
              <a:t>berapa</a:t>
            </a:r>
            <a:r>
              <a:rPr lang="en-AU" sz="4050" dirty="0"/>
              <a:t> employees yang salary </a:t>
            </a:r>
            <a:r>
              <a:rPr lang="en-AU" sz="4050" dirty="0" err="1"/>
              <a:t>nya</a:t>
            </a:r>
            <a:r>
              <a:rPr lang="en-AU" sz="4050" dirty="0"/>
              <a:t> </a:t>
            </a:r>
            <a:r>
              <a:rPr lang="en-AU" sz="4050" dirty="0" err="1"/>
              <a:t>kurang</a:t>
            </a:r>
            <a:r>
              <a:rPr lang="en-AU" sz="4050" dirty="0"/>
              <a:t> </a:t>
            </a:r>
            <a:r>
              <a:rPr lang="en-AU" sz="4050" dirty="0" err="1"/>
              <a:t>dari</a:t>
            </a:r>
            <a:r>
              <a:rPr lang="en-AU" sz="4050" dirty="0"/>
              <a:t> salary para staff di department “IT_PROG”)”</a:t>
            </a:r>
          </a:p>
        </p:txBody>
      </p:sp>
    </p:spTree>
    <p:extLst>
      <p:ext uri="{BB962C8B-B14F-4D97-AF65-F5344CB8AC3E}">
        <p14:creationId xmlns:p14="http://schemas.microsoft.com/office/powerpoint/2010/main" val="2610292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07E5C-C40D-427F-9BDE-807328749AD9}"/>
              </a:ext>
            </a:extLst>
          </p:cNvPr>
          <p:cNvSpPr>
            <a:spLocks noGrp="1"/>
          </p:cNvSpPr>
          <p:nvPr>
            <p:ph type="title"/>
          </p:nvPr>
        </p:nvSpPr>
        <p:spPr>
          <a:noFill/>
          <a:ln>
            <a:noFill/>
          </a:ln>
        </p:spPr>
        <p:txBody>
          <a:bodyPr spcFirstLastPara="1" wrap="square" lIns="0" tIns="0" rIns="0" bIns="0" anchor="t" anchorCtr="0">
            <a:noAutofit/>
          </a:bodyPr>
          <a:lstStyle/>
          <a:p>
            <a:r>
              <a:rPr lang="en-AU" sz="3200" dirty="0"/>
              <a:t>Another types of Subquery</a:t>
            </a:r>
          </a:p>
        </p:txBody>
      </p:sp>
      <p:sp>
        <p:nvSpPr>
          <p:cNvPr id="3" name="Content Placeholder 2">
            <a:extLst>
              <a:ext uri="{FF2B5EF4-FFF2-40B4-BE49-F238E27FC236}">
                <a16:creationId xmlns:a16="http://schemas.microsoft.com/office/drawing/2014/main" id="{E2F0140D-9EF4-47A9-9A96-D85D5BA23BC5}"/>
              </a:ext>
            </a:extLst>
          </p:cNvPr>
          <p:cNvSpPr>
            <a:spLocks noGrp="1"/>
          </p:cNvSpPr>
          <p:nvPr>
            <p:ph idx="4294967295"/>
          </p:nvPr>
        </p:nvSpPr>
        <p:spPr>
          <a:xfrm>
            <a:off x="457712" y="974090"/>
            <a:ext cx="5640388" cy="2679700"/>
          </a:xfrm>
        </p:spPr>
        <p:txBody>
          <a:bodyPr/>
          <a:lstStyle/>
          <a:p>
            <a:pPr marL="0" indent="0">
              <a:buNone/>
            </a:pPr>
            <a:r>
              <a:rPr lang="en-AU" dirty="0" err="1"/>
              <a:t>Berdasarkan</a:t>
            </a:r>
            <a:r>
              <a:rPr lang="en-AU" dirty="0"/>
              <a:t> </a:t>
            </a:r>
            <a:r>
              <a:rPr lang="en-AU" dirty="0" err="1"/>
              <a:t>cara</a:t>
            </a:r>
            <a:r>
              <a:rPr lang="en-AU" dirty="0"/>
              <a:t> </a:t>
            </a:r>
            <a:r>
              <a:rPr lang="en-AU" dirty="0" err="1"/>
              <a:t>kerjanya</a:t>
            </a:r>
            <a:endParaRPr lang="en-AU" dirty="0"/>
          </a:p>
          <a:p>
            <a:endParaRPr lang="en-AU" dirty="0"/>
          </a:p>
        </p:txBody>
      </p:sp>
      <p:graphicFrame>
        <p:nvGraphicFramePr>
          <p:cNvPr id="4" name="Diagram 3">
            <a:extLst>
              <a:ext uri="{FF2B5EF4-FFF2-40B4-BE49-F238E27FC236}">
                <a16:creationId xmlns:a16="http://schemas.microsoft.com/office/drawing/2014/main" id="{B3331CA0-7D33-41E4-BA38-29931E6C5D3D}"/>
              </a:ext>
            </a:extLst>
          </p:cNvPr>
          <p:cNvGraphicFramePr/>
          <p:nvPr>
            <p:extLst>
              <p:ext uri="{D42A27DB-BD31-4B8C-83A1-F6EECF244321}">
                <p14:modId xmlns:p14="http://schemas.microsoft.com/office/powerpoint/2010/main" val="451968494"/>
              </p:ext>
            </p:extLst>
          </p:nvPr>
        </p:nvGraphicFramePr>
        <p:xfrm>
          <a:off x="457200" y="1447800"/>
          <a:ext cx="8286750" cy="36318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9153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08424-995F-46BF-B7BD-1B284FEECC61}"/>
              </a:ext>
            </a:extLst>
          </p:cNvPr>
          <p:cNvSpPr>
            <a:spLocks noGrp="1"/>
          </p:cNvSpPr>
          <p:nvPr>
            <p:ph type="title"/>
          </p:nvPr>
        </p:nvSpPr>
        <p:spPr>
          <a:noFill/>
          <a:ln>
            <a:noFill/>
          </a:ln>
        </p:spPr>
        <p:txBody>
          <a:bodyPr spcFirstLastPara="1" wrap="square" lIns="0" tIns="0" rIns="0" bIns="0" anchor="t" anchorCtr="0">
            <a:noAutofit/>
          </a:bodyPr>
          <a:lstStyle/>
          <a:p>
            <a:r>
              <a:rPr lang="en-AU" sz="3200" dirty="0"/>
              <a:t>SUBQUERY (NESTED)</a:t>
            </a:r>
          </a:p>
        </p:txBody>
      </p:sp>
      <p:sp>
        <p:nvSpPr>
          <p:cNvPr id="3" name="Content Placeholder 2">
            <a:extLst>
              <a:ext uri="{FF2B5EF4-FFF2-40B4-BE49-F238E27FC236}">
                <a16:creationId xmlns:a16="http://schemas.microsoft.com/office/drawing/2014/main" id="{C730CF40-CFA8-485A-9C54-2236ACE7C013}"/>
              </a:ext>
            </a:extLst>
          </p:cNvPr>
          <p:cNvSpPr>
            <a:spLocks noGrp="1"/>
          </p:cNvSpPr>
          <p:nvPr>
            <p:ph idx="4294967295"/>
          </p:nvPr>
        </p:nvSpPr>
        <p:spPr>
          <a:xfrm>
            <a:off x="1257300" y="2632075"/>
            <a:ext cx="7886700" cy="1989138"/>
          </a:xfrm>
        </p:spPr>
        <p:txBody>
          <a:bodyPr>
            <a:normAutofit/>
          </a:bodyPr>
          <a:lstStyle/>
          <a:p>
            <a:pPr marL="0" indent="0">
              <a:buNone/>
            </a:pPr>
            <a:r>
              <a:rPr lang="en-AU" sz="1800" dirty="0">
                <a:solidFill>
                  <a:srgbClr val="0000FF"/>
                </a:solidFill>
                <a:latin typeface="Consolas" panose="020B0609020204030204" pitchFamily="49" charset="0"/>
              </a:rPr>
              <a:t>SELECT</a:t>
            </a:r>
            <a:r>
              <a:rPr lang="en-AU" sz="1800" dirty="0">
                <a:solidFill>
                  <a:srgbClr val="000000"/>
                </a:solidFill>
                <a:latin typeface="Consolas" panose="020B0609020204030204" pitchFamily="49" charset="0"/>
              </a:rPr>
              <a:t> </a:t>
            </a:r>
            <a:r>
              <a:rPr lang="en-AU" sz="1800" dirty="0">
                <a:solidFill>
                  <a:srgbClr val="808080"/>
                </a:solidFill>
                <a:latin typeface="Consolas" panose="020B0609020204030204" pitchFamily="49" charset="0"/>
              </a:rPr>
              <a:t>*</a:t>
            </a:r>
            <a:endParaRPr lang="en-AU" sz="1800" dirty="0">
              <a:solidFill>
                <a:srgbClr val="000000"/>
              </a:solidFill>
              <a:latin typeface="Consolas" panose="020B0609020204030204" pitchFamily="49" charset="0"/>
            </a:endParaRPr>
          </a:p>
          <a:p>
            <a:pPr marL="0" indent="0">
              <a:buNone/>
            </a:pPr>
            <a:r>
              <a:rPr lang="en-AU" sz="1800" dirty="0">
                <a:solidFill>
                  <a:srgbClr val="0000FF"/>
                </a:solidFill>
                <a:latin typeface="Consolas" panose="020B0609020204030204" pitchFamily="49" charset="0"/>
              </a:rPr>
              <a:t>FROM</a:t>
            </a:r>
            <a:r>
              <a:rPr lang="en-AU" sz="1800" dirty="0">
                <a:solidFill>
                  <a:srgbClr val="000000"/>
                </a:solidFill>
                <a:latin typeface="Consolas" panose="020B0609020204030204" pitchFamily="49" charset="0"/>
              </a:rPr>
              <a:t> EMPLOYEES</a:t>
            </a:r>
          </a:p>
          <a:p>
            <a:pPr marL="0" indent="0">
              <a:buNone/>
            </a:pPr>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SALARY </a:t>
            </a:r>
            <a:r>
              <a:rPr lang="en-US" sz="1800" dirty="0">
                <a:solidFill>
                  <a:srgbClr val="808080"/>
                </a:solidFill>
                <a:latin typeface="Consolas" panose="020B0609020204030204" pitchFamily="49" charset="0"/>
              </a:rPr>
              <a:t>&lt;</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AVG</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SALARY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EMPLOYEES</a:t>
            </a:r>
            <a:r>
              <a:rPr lang="en-US" sz="1800" dirty="0">
                <a:solidFill>
                  <a:srgbClr val="808080"/>
                </a:solidFill>
                <a:latin typeface="Consolas" panose="020B0609020204030204" pitchFamily="49" charset="0"/>
              </a:rPr>
              <a:t>)</a:t>
            </a:r>
            <a:endParaRPr lang="en-AU" sz="2700" dirty="0"/>
          </a:p>
        </p:txBody>
      </p:sp>
      <p:sp>
        <p:nvSpPr>
          <p:cNvPr id="4" name="TextBox 3">
            <a:extLst>
              <a:ext uri="{FF2B5EF4-FFF2-40B4-BE49-F238E27FC236}">
                <a16:creationId xmlns:a16="http://schemas.microsoft.com/office/drawing/2014/main" id="{2F79A408-2726-4B59-A96F-F8231370E7BB}"/>
              </a:ext>
            </a:extLst>
          </p:cNvPr>
          <p:cNvSpPr txBox="1"/>
          <p:nvPr/>
        </p:nvSpPr>
        <p:spPr>
          <a:xfrm>
            <a:off x="628650" y="1562100"/>
            <a:ext cx="7886700" cy="738664"/>
          </a:xfrm>
          <a:prstGeom prst="rect">
            <a:avLst/>
          </a:prstGeom>
          <a:noFill/>
        </p:spPr>
        <p:txBody>
          <a:bodyPr wrap="square" rtlCol="0">
            <a:spAutoFit/>
          </a:bodyPr>
          <a:lstStyle/>
          <a:p>
            <a:r>
              <a:rPr lang="en-AU" sz="2100" dirty="0" err="1"/>
              <a:t>Mencari</a:t>
            </a:r>
            <a:r>
              <a:rPr lang="en-AU" sz="2100" dirty="0"/>
              <a:t> EMPLOYEES yang salary </a:t>
            </a:r>
            <a:r>
              <a:rPr lang="en-AU" sz="2100" dirty="0" err="1"/>
              <a:t>nya</a:t>
            </a:r>
            <a:r>
              <a:rPr lang="en-AU" sz="2100" dirty="0"/>
              <a:t> </a:t>
            </a:r>
            <a:r>
              <a:rPr lang="en-AU" sz="2100" dirty="0" err="1"/>
              <a:t>melebihi</a:t>
            </a:r>
            <a:r>
              <a:rPr lang="en-AU" sz="2100" dirty="0"/>
              <a:t> salary rata-rata </a:t>
            </a:r>
            <a:r>
              <a:rPr lang="en-AU" sz="2100" dirty="0" err="1"/>
              <a:t>seluruh</a:t>
            </a:r>
            <a:r>
              <a:rPr lang="en-AU" sz="2100" dirty="0"/>
              <a:t> employees</a:t>
            </a:r>
          </a:p>
        </p:txBody>
      </p:sp>
    </p:spTree>
    <p:extLst>
      <p:ext uri="{BB962C8B-B14F-4D97-AF65-F5344CB8AC3E}">
        <p14:creationId xmlns:p14="http://schemas.microsoft.com/office/powerpoint/2010/main" val="1190939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1BD79-0C38-4158-BD8F-5C19594C5A4C}"/>
              </a:ext>
            </a:extLst>
          </p:cNvPr>
          <p:cNvSpPr>
            <a:spLocks noGrp="1"/>
          </p:cNvSpPr>
          <p:nvPr>
            <p:ph type="title"/>
          </p:nvPr>
        </p:nvSpPr>
        <p:spPr>
          <a:noFill/>
          <a:ln>
            <a:noFill/>
          </a:ln>
        </p:spPr>
        <p:txBody>
          <a:bodyPr spcFirstLastPara="1" wrap="square" lIns="0" tIns="0" rIns="0" bIns="0" anchor="t" anchorCtr="0">
            <a:noAutofit/>
          </a:bodyPr>
          <a:lstStyle/>
          <a:p>
            <a:r>
              <a:rPr lang="en-AU" sz="3200" dirty="0"/>
              <a:t>SUBQUERY CORRELATED</a:t>
            </a:r>
          </a:p>
        </p:txBody>
      </p:sp>
      <p:sp>
        <p:nvSpPr>
          <p:cNvPr id="3" name="Content Placeholder 2">
            <a:extLst>
              <a:ext uri="{FF2B5EF4-FFF2-40B4-BE49-F238E27FC236}">
                <a16:creationId xmlns:a16="http://schemas.microsoft.com/office/drawing/2014/main" id="{2AB66123-CD14-49AD-9DBC-06D4EB3C2095}"/>
              </a:ext>
            </a:extLst>
          </p:cNvPr>
          <p:cNvSpPr>
            <a:spLocks noGrp="1"/>
          </p:cNvSpPr>
          <p:nvPr>
            <p:ph idx="4294967295"/>
          </p:nvPr>
        </p:nvSpPr>
        <p:spPr>
          <a:xfrm>
            <a:off x="628650" y="1688300"/>
            <a:ext cx="7886700" cy="3001962"/>
          </a:xfrm>
        </p:spPr>
        <p:txBody>
          <a:bodyPr>
            <a:normAutofit fontScale="85000" lnSpcReduction="10000"/>
          </a:bodyPr>
          <a:lstStyle/>
          <a:p>
            <a:pPr marL="0" indent="0">
              <a:buNone/>
            </a:pPr>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AU" dirty="0">
                <a:solidFill>
                  <a:srgbClr val="000000"/>
                </a:solidFill>
                <a:latin typeface="Consolas" panose="020B0609020204030204" pitchFamily="49" charset="0"/>
              </a:rPr>
              <a:t>emp</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EMPLOYEE_ID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AU" dirty="0">
                <a:solidFill>
                  <a:srgbClr val="000000"/>
                </a:solidFill>
                <a:latin typeface="Consolas" panose="020B0609020204030204" pitchFamily="49" charset="0"/>
              </a:rPr>
              <a:t>emp</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FIRST_NAME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AU" dirty="0">
                <a:solidFill>
                  <a:srgbClr val="000000"/>
                </a:solidFill>
                <a:latin typeface="Consolas" panose="020B0609020204030204" pitchFamily="49" charset="0"/>
              </a:rPr>
              <a:t>emp</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MANAGER_ID</a:t>
            </a:r>
            <a:r>
              <a:rPr lang="en-US" dirty="0">
                <a:solidFill>
                  <a:srgbClr val="808080"/>
                </a:solidFill>
                <a:latin typeface="Consolas" panose="020B0609020204030204" pitchFamily="49" charset="0"/>
              </a:rPr>
              <a:t>, </a:t>
            </a:r>
            <a:r>
              <a:rPr lang="en-US" dirty="0" err="1">
                <a:solidFill>
                  <a:srgbClr val="000000"/>
                </a:solidFill>
                <a:latin typeface="Consolas" panose="020B0609020204030204" pitchFamily="49" charset="0"/>
              </a:rPr>
              <a:t>emp</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SALARY</a:t>
            </a:r>
            <a:endParaRPr lang="en-US" dirty="0">
              <a:solidFill>
                <a:srgbClr val="000000"/>
              </a:solidFill>
              <a:latin typeface="Consolas" panose="020B0609020204030204" pitchFamily="49" charset="0"/>
            </a:endParaRPr>
          </a:p>
          <a:p>
            <a:pPr marL="0" indent="0">
              <a:buNone/>
            </a:pPr>
            <a:r>
              <a:rPr lang="en-AU" dirty="0">
                <a:solidFill>
                  <a:srgbClr val="0000FF"/>
                </a:solidFill>
                <a:latin typeface="Consolas" panose="020B0609020204030204" pitchFamily="49" charset="0"/>
              </a:rPr>
              <a:t>from</a:t>
            </a:r>
            <a:r>
              <a:rPr lang="en-AU" dirty="0">
                <a:solidFill>
                  <a:srgbClr val="000000"/>
                </a:solidFill>
                <a:latin typeface="Consolas" panose="020B0609020204030204" pitchFamily="49" charset="0"/>
              </a:rPr>
              <a:t> EMPLOYEES emp</a:t>
            </a:r>
          </a:p>
          <a:p>
            <a:pPr marL="0" indent="0">
              <a:buNone/>
            </a:pPr>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emp</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SALARY</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&gt;</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Salary</a:t>
            </a:r>
          </a:p>
          <a:p>
            <a:pPr marL="0" indent="0">
              <a:buNone/>
            </a:pPr>
            <a:r>
              <a:rPr lang="en-AU" dirty="0">
                <a:solidFill>
                  <a:srgbClr val="000000"/>
                </a:solidFill>
                <a:latin typeface="Consolas" panose="020B0609020204030204" pitchFamily="49" charset="0"/>
              </a:rPr>
              <a:t>      </a:t>
            </a:r>
            <a:r>
              <a:rPr lang="en-AU" dirty="0">
                <a:solidFill>
                  <a:srgbClr val="0000FF"/>
                </a:solidFill>
                <a:latin typeface="Consolas" panose="020B0609020204030204" pitchFamily="49" charset="0"/>
              </a:rPr>
              <a:t>from</a:t>
            </a:r>
            <a:r>
              <a:rPr lang="en-AU" dirty="0">
                <a:solidFill>
                  <a:srgbClr val="000000"/>
                </a:solidFill>
                <a:latin typeface="Consolas" panose="020B0609020204030204" pitchFamily="49" charset="0"/>
              </a:rPr>
              <a:t> EMPLOYEES man</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man</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EMPLOYEE_ID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emp</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MANAGER_ID</a:t>
            </a:r>
            <a:r>
              <a:rPr lang="en-US" dirty="0">
                <a:solidFill>
                  <a:srgbClr val="808080"/>
                </a:solidFill>
                <a:latin typeface="Consolas" panose="020B0609020204030204" pitchFamily="49" charset="0"/>
              </a:rPr>
              <a:t>);</a:t>
            </a:r>
          </a:p>
          <a:p>
            <a:pPr marL="0" indent="0">
              <a:buNone/>
            </a:pPr>
            <a:endParaRPr lang="en-US" sz="1350" dirty="0">
              <a:solidFill>
                <a:srgbClr val="808080"/>
              </a:solidFill>
              <a:latin typeface="Consolas" panose="020B0609020204030204" pitchFamily="49" charset="0"/>
            </a:endParaRPr>
          </a:p>
          <a:p>
            <a:pPr marL="0" indent="0">
              <a:buNone/>
            </a:pPr>
            <a:r>
              <a:rPr lang="en-US" sz="1350" dirty="0">
                <a:solidFill>
                  <a:srgbClr val="808080"/>
                </a:solidFill>
                <a:latin typeface="Consolas" panose="020B0609020204030204" pitchFamily="49" charset="0"/>
              </a:rPr>
              <a:t>CHECK</a:t>
            </a:r>
          </a:p>
          <a:p>
            <a:pPr marL="0" indent="0">
              <a:buNone/>
            </a:pPr>
            <a:r>
              <a:rPr lang="en-AU" sz="1350" dirty="0">
                <a:solidFill>
                  <a:srgbClr val="0000FF"/>
                </a:solidFill>
                <a:latin typeface="Consolas" panose="020B0609020204030204" pitchFamily="49" charset="0"/>
              </a:rPr>
              <a:t>select</a:t>
            </a:r>
            <a:r>
              <a:rPr lang="en-AU" sz="1350" dirty="0">
                <a:solidFill>
                  <a:srgbClr val="000000"/>
                </a:solidFill>
                <a:latin typeface="Consolas" panose="020B0609020204030204" pitchFamily="49" charset="0"/>
              </a:rPr>
              <a:t> EMPLOYEE_ID</a:t>
            </a:r>
            <a:r>
              <a:rPr lang="en-AU" sz="1350" dirty="0">
                <a:solidFill>
                  <a:srgbClr val="808080"/>
                </a:solidFill>
                <a:latin typeface="Consolas" panose="020B0609020204030204" pitchFamily="49" charset="0"/>
              </a:rPr>
              <a:t>,</a:t>
            </a:r>
            <a:r>
              <a:rPr lang="en-AU" sz="1350" dirty="0">
                <a:solidFill>
                  <a:srgbClr val="000000"/>
                </a:solidFill>
                <a:latin typeface="Consolas" panose="020B0609020204030204" pitchFamily="49" charset="0"/>
              </a:rPr>
              <a:t> salary</a:t>
            </a:r>
          </a:p>
          <a:p>
            <a:pPr marL="0" indent="0">
              <a:buNone/>
            </a:pPr>
            <a:r>
              <a:rPr lang="en-AU" sz="1350" dirty="0">
                <a:solidFill>
                  <a:srgbClr val="0000FF"/>
                </a:solidFill>
                <a:latin typeface="Consolas" panose="020B0609020204030204" pitchFamily="49" charset="0"/>
              </a:rPr>
              <a:t>FROM</a:t>
            </a:r>
            <a:r>
              <a:rPr lang="en-AU" sz="1350" dirty="0">
                <a:solidFill>
                  <a:srgbClr val="000000"/>
                </a:solidFill>
                <a:latin typeface="Consolas" panose="020B0609020204030204" pitchFamily="49" charset="0"/>
              </a:rPr>
              <a:t> EMPLOYEES</a:t>
            </a:r>
          </a:p>
          <a:p>
            <a:pPr marL="0" indent="0">
              <a:buNone/>
            </a:pPr>
            <a:r>
              <a:rPr lang="en-US" sz="1350" dirty="0">
                <a:solidFill>
                  <a:srgbClr val="0000FF"/>
                </a:solidFill>
                <a:latin typeface="Consolas" panose="020B0609020204030204" pitchFamily="49" charset="0"/>
              </a:rPr>
              <a:t>where</a:t>
            </a:r>
            <a:r>
              <a:rPr lang="en-US" sz="1350" dirty="0">
                <a:solidFill>
                  <a:srgbClr val="000000"/>
                </a:solidFill>
                <a:latin typeface="Consolas" panose="020B0609020204030204" pitchFamily="49" charset="0"/>
              </a:rPr>
              <a:t> EMPLOYEE_ID </a:t>
            </a:r>
            <a:r>
              <a:rPr lang="en-US" sz="1350" dirty="0">
                <a:solidFill>
                  <a:srgbClr val="808080"/>
                </a:solidFill>
                <a:latin typeface="Consolas" panose="020B0609020204030204" pitchFamily="49" charset="0"/>
              </a:rPr>
              <a:t>in</a:t>
            </a:r>
            <a:r>
              <a:rPr lang="en-US" sz="1350" dirty="0">
                <a:solidFill>
                  <a:srgbClr val="0000FF"/>
                </a:solidFill>
                <a:latin typeface="Consolas" panose="020B0609020204030204" pitchFamily="49" charset="0"/>
              </a:rPr>
              <a:t> </a:t>
            </a:r>
            <a:r>
              <a:rPr lang="en-US" sz="1350" dirty="0">
                <a:solidFill>
                  <a:srgbClr val="808080"/>
                </a:solidFill>
                <a:latin typeface="Consolas" panose="020B0609020204030204" pitchFamily="49" charset="0"/>
              </a:rPr>
              <a:t>(</a:t>
            </a:r>
            <a:r>
              <a:rPr lang="en-US" sz="1350" dirty="0">
                <a:solidFill>
                  <a:srgbClr val="000000"/>
                </a:solidFill>
                <a:latin typeface="Consolas" panose="020B0609020204030204" pitchFamily="49" charset="0"/>
              </a:rPr>
              <a:t>148</a:t>
            </a:r>
            <a:r>
              <a:rPr lang="en-US" sz="1350" dirty="0">
                <a:solidFill>
                  <a:srgbClr val="808080"/>
                </a:solidFill>
                <a:latin typeface="Consolas" panose="020B0609020204030204" pitchFamily="49" charset="0"/>
              </a:rPr>
              <a:t>,</a:t>
            </a:r>
            <a:r>
              <a:rPr lang="en-US" sz="1350" dirty="0">
                <a:solidFill>
                  <a:srgbClr val="000000"/>
                </a:solidFill>
                <a:latin typeface="Consolas" panose="020B0609020204030204" pitchFamily="49" charset="0"/>
              </a:rPr>
              <a:t>149</a:t>
            </a:r>
            <a:r>
              <a:rPr lang="en-US" sz="1350" dirty="0">
                <a:solidFill>
                  <a:srgbClr val="808080"/>
                </a:solidFill>
                <a:latin typeface="Consolas" panose="020B0609020204030204" pitchFamily="49" charset="0"/>
              </a:rPr>
              <a:t>)</a:t>
            </a:r>
            <a:endParaRPr lang="en-AU" dirty="0"/>
          </a:p>
        </p:txBody>
      </p:sp>
      <p:sp>
        <p:nvSpPr>
          <p:cNvPr id="4" name="TextBox 3">
            <a:extLst>
              <a:ext uri="{FF2B5EF4-FFF2-40B4-BE49-F238E27FC236}">
                <a16:creationId xmlns:a16="http://schemas.microsoft.com/office/drawing/2014/main" id="{FB38662C-4BB9-4076-B11F-23DD983D094A}"/>
              </a:ext>
            </a:extLst>
          </p:cNvPr>
          <p:cNvSpPr txBox="1"/>
          <p:nvPr/>
        </p:nvSpPr>
        <p:spPr>
          <a:xfrm>
            <a:off x="628650" y="1081690"/>
            <a:ext cx="7694735" cy="415498"/>
          </a:xfrm>
          <a:prstGeom prst="rect">
            <a:avLst/>
          </a:prstGeom>
          <a:noFill/>
        </p:spPr>
        <p:txBody>
          <a:bodyPr wrap="none" rtlCol="0">
            <a:spAutoFit/>
          </a:bodyPr>
          <a:lstStyle/>
          <a:p>
            <a:r>
              <a:rPr lang="en-AU" sz="2100" dirty="0" err="1"/>
              <a:t>Mencari</a:t>
            </a:r>
            <a:r>
              <a:rPr lang="en-AU" sz="2100" dirty="0"/>
              <a:t> employee yang </a:t>
            </a:r>
            <a:r>
              <a:rPr lang="en-AU" sz="2100" dirty="0" err="1"/>
              <a:t>salarynya</a:t>
            </a:r>
            <a:r>
              <a:rPr lang="en-AU" sz="2100" dirty="0"/>
              <a:t> </a:t>
            </a:r>
            <a:r>
              <a:rPr lang="en-AU" sz="2100" dirty="0" err="1"/>
              <a:t>melebihi</a:t>
            </a:r>
            <a:r>
              <a:rPr lang="en-AU" sz="2100" dirty="0"/>
              <a:t> salary </a:t>
            </a:r>
            <a:r>
              <a:rPr lang="en-AU" sz="2100" dirty="0" err="1"/>
              <a:t>managernya</a:t>
            </a:r>
            <a:endParaRPr lang="en-AU" sz="2100" dirty="0"/>
          </a:p>
        </p:txBody>
      </p:sp>
    </p:spTree>
    <p:extLst>
      <p:ext uri="{BB962C8B-B14F-4D97-AF65-F5344CB8AC3E}">
        <p14:creationId xmlns:p14="http://schemas.microsoft.com/office/powerpoint/2010/main" val="4244629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CB190-5CF2-49AE-9AB6-6B17E5B06FED}"/>
              </a:ext>
            </a:extLst>
          </p:cNvPr>
          <p:cNvSpPr>
            <a:spLocks noGrp="1"/>
          </p:cNvSpPr>
          <p:nvPr>
            <p:ph type="title"/>
          </p:nvPr>
        </p:nvSpPr>
        <p:spPr>
          <a:noFill/>
          <a:ln>
            <a:noFill/>
          </a:ln>
        </p:spPr>
        <p:txBody>
          <a:bodyPr spcFirstLastPara="1" wrap="square" lIns="0" tIns="0" rIns="0" bIns="0" anchor="t" anchorCtr="0">
            <a:noAutofit/>
          </a:bodyPr>
          <a:lstStyle/>
          <a:p>
            <a:r>
              <a:rPr lang="en-AU" sz="3200" dirty="0"/>
              <a:t>SUBQUERY INLINE</a:t>
            </a:r>
          </a:p>
        </p:txBody>
      </p:sp>
      <p:sp>
        <p:nvSpPr>
          <p:cNvPr id="3" name="Content Placeholder 2">
            <a:extLst>
              <a:ext uri="{FF2B5EF4-FFF2-40B4-BE49-F238E27FC236}">
                <a16:creationId xmlns:a16="http://schemas.microsoft.com/office/drawing/2014/main" id="{7E38051C-F378-408D-B866-F286372B9F28}"/>
              </a:ext>
            </a:extLst>
          </p:cNvPr>
          <p:cNvSpPr>
            <a:spLocks noGrp="1"/>
          </p:cNvSpPr>
          <p:nvPr>
            <p:ph idx="4294967295"/>
          </p:nvPr>
        </p:nvSpPr>
        <p:spPr>
          <a:xfrm>
            <a:off x="628650" y="2050733"/>
            <a:ext cx="7886700" cy="2605087"/>
          </a:xfrm>
        </p:spPr>
        <p:txBody>
          <a:bodyPr/>
          <a:lstStyle/>
          <a:p>
            <a:pPr marL="0" indent="0">
              <a:buNone/>
            </a:pPr>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emp</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EMPLOYEE_ID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emp</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first_name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emp</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last_name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emp</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DEPARTMENT_ID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emp</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SALARY</a:t>
            </a:r>
            <a:endParaRPr lang="en-US" sz="1600" dirty="0">
              <a:solidFill>
                <a:srgbClr val="000000"/>
              </a:solidFill>
              <a:latin typeface="Consolas" panose="020B0609020204030204" pitchFamily="49" charset="0"/>
            </a:endParaRPr>
          </a:p>
          <a:p>
            <a:pPr marL="0" indent="0">
              <a:buNone/>
            </a:pPr>
            <a:r>
              <a:rPr lang="en-US" sz="1600" dirty="0">
                <a:solidFill>
                  <a:srgbClr val="0000FF"/>
                </a:solidFill>
                <a:latin typeface="Consolas" panose="020B0609020204030204" pitchFamily="49" charset="0"/>
              </a:rPr>
              <a:t>FROM </a:t>
            </a:r>
            <a:r>
              <a:rPr lang="en-US" sz="1600" dirty="0">
                <a:solidFill>
                  <a:srgbClr val="808080"/>
                </a:solidFill>
                <a:latin typeface="Consolas" panose="020B0609020204030204" pitchFamily="49" charset="0"/>
              </a:rPr>
              <a:t>(</a:t>
            </a:r>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DEPARTMENT_ID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MAX</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SALARY</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max_salary</a:t>
            </a:r>
            <a:endParaRPr lang="en-US" sz="1600" dirty="0">
              <a:solidFill>
                <a:srgbClr val="000000"/>
              </a:solidFill>
              <a:latin typeface="Consolas" panose="020B0609020204030204" pitchFamily="49" charset="0"/>
            </a:endParaRPr>
          </a:p>
          <a:p>
            <a:pPr marL="0" indent="0">
              <a:buNone/>
            </a:pPr>
            <a:r>
              <a:rPr lang="en-US" sz="1600" dirty="0">
                <a:solidFill>
                  <a:srgbClr val="000000"/>
                </a:solidFill>
                <a:latin typeface="Consolas" panose="020B0609020204030204" pitchFamily="49" charset="0"/>
              </a:rPr>
              <a:t>      </a:t>
            </a:r>
            <a:r>
              <a:rPr lang="en-AU" sz="1600" dirty="0">
                <a:solidFill>
                  <a:srgbClr val="0000FF"/>
                </a:solidFill>
                <a:latin typeface="Consolas" panose="020B0609020204030204" pitchFamily="49" charset="0"/>
              </a:rPr>
              <a:t>FROM</a:t>
            </a:r>
            <a:r>
              <a:rPr lang="en-AU" sz="1600" dirty="0">
                <a:solidFill>
                  <a:srgbClr val="000000"/>
                </a:solidFill>
                <a:latin typeface="Consolas" panose="020B0609020204030204" pitchFamily="49" charset="0"/>
              </a:rPr>
              <a:t> EMPLOYEES</a:t>
            </a:r>
          </a:p>
          <a:p>
            <a:pPr marL="0" indent="0">
              <a:buNone/>
            </a:pPr>
            <a:r>
              <a:rPr lang="en-AU"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GROUP</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BY</a:t>
            </a:r>
            <a:r>
              <a:rPr lang="en-US" sz="1600" dirty="0">
                <a:solidFill>
                  <a:srgbClr val="000000"/>
                </a:solidFill>
                <a:latin typeface="Consolas" panose="020B0609020204030204" pitchFamily="49" charset="0"/>
              </a:rPr>
              <a:t> DEPARTMENT_ID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MAX_TABLE</a:t>
            </a:r>
          </a:p>
          <a:p>
            <a:pPr marL="0" indent="0">
              <a:buNone/>
            </a:pPr>
            <a:r>
              <a:rPr lang="en-AU" sz="1600" dirty="0">
                <a:solidFill>
                  <a:srgbClr val="000000"/>
                </a:solidFill>
                <a:latin typeface="Consolas" panose="020B0609020204030204" pitchFamily="49" charset="0"/>
              </a:rPr>
              <a:t>      </a:t>
            </a:r>
            <a:r>
              <a:rPr lang="en-AU" sz="1600" dirty="0">
                <a:solidFill>
                  <a:srgbClr val="808080"/>
                </a:solidFill>
                <a:latin typeface="Consolas" panose="020B0609020204030204" pitchFamily="49" charset="0"/>
              </a:rPr>
              <a:t>INNER</a:t>
            </a:r>
            <a:r>
              <a:rPr lang="en-AU" sz="1600" dirty="0">
                <a:solidFill>
                  <a:srgbClr val="000000"/>
                </a:solidFill>
                <a:latin typeface="Consolas" panose="020B0609020204030204" pitchFamily="49" charset="0"/>
              </a:rPr>
              <a:t> </a:t>
            </a:r>
            <a:r>
              <a:rPr lang="en-AU" sz="1600" dirty="0">
                <a:solidFill>
                  <a:srgbClr val="808080"/>
                </a:solidFill>
                <a:latin typeface="Consolas" panose="020B0609020204030204" pitchFamily="49" charset="0"/>
              </a:rPr>
              <a:t>JOIN</a:t>
            </a:r>
            <a:r>
              <a:rPr lang="en-AU" sz="1600" dirty="0">
                <a:solidFill>
                  <a:srgbClr val="000000"/>
                </a:solidFill>
                <a:latin typeface="Consolas" panose="020B0609020204030204" pitchFamily="49" charset="0"/>
              </a:rPr>
              <a:t> EMPLOYEES EMP </a:t>
            </a:r>
          </a:p>
          <a:p>
            <a:pPr marL="0"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ON</a:t>
            </a:r>
            <a:r>
              <a:rPr lang="en-US" sz="1600" dirty="0">
                <a:solidFill>
                  <a:srgbClr val="000000"/>
                </a:solidFill>
                <a:latin typeface="Consolas" panose="020B0609020204030204" pitchFamily="49" charset="0"/>
              </a:rPr>
              <a:t> EMP</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DEPARTMENT_ID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MAX_TABLE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DEPARTMENT_ID </a:t>
            </a:r>
          </a:p>
          <a:p>
            <a:pPr marL="0" indent="0">
              <a:buNone/>
            </a:pP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AND</a:t>
            </a:r>
            <a:r>
              <a:rPr lang="en-US" sz="1600" dirty="0">
                <a:solidFill>
                  <a:srgbClr val="000000"/>
                </a:solidFill>
                <a:latin typeface="Consolas" panose="020B0609020204030204" pitchFamily="49" charset="0"/>
              </a:rPr>
              <a:t> EMP</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SALARY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MAX_TABLE</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max_salary</a:t>
            </a:r>
            <a:endParaRPr lang="en-AU" sz="2800" dirty="0"/>
          </a:p>
        </p:txBody>
      </p:sp>
      <p:sp>
        <p:nvSpPr>
          <p:cNvPr id="4" name="TextBox 3">
            <a:extLst>
              <a:ext uri="{FF2B5EF4-FFF2-40B4-BE49-F238E27FC236}">
                <a16:creationId xmlns:a16="http://schemas.microsoft.com/office/drawing/2014/main" id="{AD0C4EC1-C9BA-4FBC-A300-3A9E5E815E8F}"/>
              </a:ext>
            </a:extLst>
          </p:cNvPr>
          <p:cNvSpPr txBox="1"/>
          <p:nvPr/>
        </p:nvSpPr>
        <p:spPr>
          <a:xfrm>
            <a:off x="457200" y="1051560"/>
            <a:ext cx="7886700" cy="738664"/>
          </a:xfrm>
          <a:prstGeom prst="rect">
            <a:avLst/>
          </a:prstGeom>
          <a:noFill/>
        </p:spPr>
        <p:txBody>
          <a:bodyPr wrap="square" rtlCol="0">
            <a:spAutoFit/>
          </a:bodyPr>
          <a:lstStyle/>
          <a:p>
            <a:r>
              <a:rPr lang="en-AU" sz="2100" dirty="0" err="1"/>
              <a:t>Mencari</a:t>
            </a:r>
            <a:r>
              <a:rPr lang="en-AU" sz="2100" dirty="0"/>
              <a:t> EMPLOYEES yang salary paling </a:t>
            </a:r>
            <a:r>
              <a:rPr lang="en-AU" sz="2100" dirty="0" err="1"/>
              <a:t>tinggi</a:t>
            </a:r>
            <a:r>
              <a:rPr lang="en-AU" sz="2100" dirty="0"/>
              <a:t> di </a:t>
            </a:r>
            <a:r>
              <a:rPr lang="en-AU" sz="2100" dirty="0" err="1"/>
              <a:t>departmentnya</a:t>
            </a:r>
            <a:r>
              <a:rPr lang="en-AU" sz="2100" dirty="0"/>
              <a:t> masing-masing </a:t>
            </a:r>
            <a:r>
              <a:rPr lang="en-AU" sz="2100" dirty="0" err="1"/>
              <a:t>nya</a:t>
            </a:r>
            <a:endParaRPr lang="en-AU" sz="2100" dirty="0"/>
          </a:p>
        </p:txBody>
      </p:sp>
    </p:spTree>
    <p:extLst>
      <p:ext uri="{BB962C8B-B14F-4D97-AF65-F5344CB8AC3E}">
        <p14:creationId xmlns:p14="http://schemas.microsoft.com/office/powerpoint/2010/main" val="1728185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32F4-B2C6-4D11-893B-AB75AD95E329}"/>
              </a:ext>
            </a:extLst>
          </p:cNvPr>
          <p:cNvSpPr>
            <a:spLocks noGrp="1"/>
          </p:cNvSpPr>
          <p:nvPr>
            <p:ph type="title"/>
          </p:nvPr>
        </p:nvSpPr>
        <p:spPr>
          <a:xfrm>
            <a:off x="457200" y="605600"/>
            <a:ext cx="8275320" cy="1082700"/>
          </a:xfrm>
          <a:noFill/>
          <a:ln>
            <a:noFill/>
          </a:ln>
        </p:spPr>
        <p:txBody>
          <a:bodyPr spcFirstLastPara="1" wrap="square" lIns="0" tIns="0" rIns="0" bIns="0" anchor="t" anchorCtr="0">
            <a:noAutofit/>
          </a:bodyPr>
          <a:lstStyle/>
          <a:p>
            <a:r>
              <a:rPr lang="en-AU" sz="3200" dirty="0" err="1"/>
              <a:t>Buat</a:t>
            </a:r>
            <a:r>
              <a:rPr lang="en-AU" sz="3200" dirty="0"/>
              <a:t> Query </a:t>
            </a:r>
            <a:r>
              <a:rPr lang="en-AU" sz="3200" dirty="0" err="1"/>
              <a:t>untuk</a:t>
            </a:r>
            <a:r>
              <a:rPr lang="en-AU" sz="3200" dirty="0"/>
              <a:t> </a:t>
            </a:r>
            <a:r>
              <a:rPr lang="en-AU" sz="3200" dirty="0" err="1"/>
              <a:t>menjawab</a:t>
            </a:r>
            <a:r>
              <a:rPr lang="en-AU" sz="3200" dirty="0"/>
              <a:t> </a:t>
            </a:r>
            <a:r>
              <a:rPr lang="en-AU" sz="3200" dirty="0" err="1"/>
              <a:t>pernyataan</a:t>
            </a:r>
            <a:r>
              <a:rPr lang="en-AU" sz="3200" dirty="0"/>
              <a:t> </a:t>
            </a:r>
            <a:r>
              <a:rPr lang="en-AU" sz="3200" dirty="0" err="1"/>
              <a:t>berikut</a:t>
            </a:r>
            <a:endParaRPr lang="en-AU" sz="3200" dirty="0"/>
          </a:p>
        </p:txBody>
      </p:sp>
      <p:sp>
        <p:nvSpPr>
          <p:cNvPr id="3" name="Content Placeholder 2">
            <a:extLst>
              <a:ext uri="{FF2B5EF4-FFF2-40B4-BE49-F238E27FC236}">
                <a16:creationId xmlns:a16="http://schemas.microsoft.com/office/drawing/2014/main" id="{F52BBCA3-2456-4814-8326-3040608F054F}"/>
              </a:ext>
            </a:extLst>
          </p:cNvPr>
          <p:cNvSpPr>
            <a:spLocks noGrp="1"/>
          </p:cNvSpPr>
          <p:nvPr>
            <p:ph idx="4294967295"/>
          </p:nvPr>
        </p:nvSpPr>
        <p:spPr>
          <a:xfrm>
            <a:off x="651510" y="1810220"/>
            <a:ext cx="7886700" cy="2197100"/>
          </a:xfrm>
        </p:spPr>
        <p:txBody>
          <a:bodyPr>
            <a:normAutofit fontScale="92500"/>
          </a:bodyPr>
          <a:lstStyle/>
          <a:p>
            <a:pPr marL="0" indent="0">
              <a:buNone/>
            </a:pPr>
            <a:r>
              <a:rPr lang="en-AU" sz="4050" dirty="0"/>
              <a:t>“Ada </a:t>
            </a:r>
            <a:r>
              <a:rPr lang="en-AU" sz="4050" dirty="0" err="1"/>
              <a:t>berapa</a:t>
            </a:r>
            <a:r>
              <a:rPr lang="en-AU" sz="4050" dirty="0"/>
              <a:t> employees yang </a:t>
            </a:r>
            <a:r>
              <a:rPr lang="en-AU" sz="4050" dirty="0" err="1"/>
              <a:t>mulai</a:t>
            </a:r>
            <a:r>
              <a:rPr lang="en-AU" sz="4050" dirty="0"/>
              <a:t> </a:t>
            </a:r>
            <a:r>
              <a:rPr lang="en-AU" sz="4050" dirty="0" err="1"/>
              <a:t>bekerja</a:t>
            </a:r>
            <a:r>
              <a:rPr lang="en-AU" sz="4050" dirty="0"/>
              <a:t> </a:t>
            </a:r>
            <a:r>
              <a:rPr lang="en-AU" sz="4050" dirty="0" err="1"/>
              <a:t>lebih</a:t>
            </a:r>
            <a:r>
              <a:rPr lang="en-AU" sz="4050" dirty="0"/>
              <a:t> </a:t>
            </a:r>
            <a:r>
              <a:rPr lang="en-AU" sz="4050" dirty="0" err="1"/>
              <a:t>dulu</a:t>
            </a:r>
            <a:r>
              <a:rPr lang="en-AU" sz="4050" dirty="0"/>
              <a:t> </a:t>
            </a:r>
            <a:r>
              <a:rPr lang="en-AU" sz="4050" dirty="0" err="1"/>
              <a:t>dari</a:t>
            </a:r>
            <a:r>
              <a:rPr lang="en-AU" sz="4050" dirty="0"/>
              <a:t> </a:t>
            </a:r>
            <a:r>
              <a:rPr lang="en-AU" sz="4050" dirty="0" err="1"/>
              <a:t>managernya</a:t>
            </a:r>
            <a:r>
              <a:rPr lang="en-AU" sz="4050" dirty="0"/>
              <a:t>? </a:t>
            </a:r>
            <a:r>
              <a:rPr lang="en-AU" sz="4050" dirty="0" err="1"/>
              <a:t>Lebih</a:t>
            </a:r>
            <a:r>
              <a:rPr lang="en-AU" sz="4050" dirty="0"/>
              <a:t> senior </a:t>
            </a:r>
            <a:r>
              <a:rPr lang="en-AU" sz="4050" dirty="0" err="1"/>
              <a:t>dibanding</a:t>
            </a:r>
            <a:r>
              <a:rPr lang="en-AU" sz="4050" dirty="0"/>
              <a:t> </a:t>
            </a:r>
            <a:r>
              <a:rPr lang="en-AU" sz="4050" dirty="0" err="1"/>
              <a:t>managernya</a:t>
            </a:r>
            <a:r>
              <a:rPr lang="en-AU" sz="4050" dirty="0"/>
              <a:t>”</a:t>
            </a:r>
          </a:p>
        </p:txBody>
      </p:sp>
    </p:spTree>
    <p:extLst>
      <p:ext uri="{BB962C8B-B14F-4D97-AF65-F5344CB8AC3E}">
        <p14:creationId xmlns:p14="http://schemas.microsoft.com/office/powerpoint/2010/main" val="1613400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93" name="Rectangle 21"/>
          <p:cNvSpPr>
            <a:spLocks noGrp="1" noChangeArrowheads="1"/>
          </p:cNvSpPr>
          <p:nvPr>
            <p:ph type="title"/>
          </p:nvPr>
        </p:nvSpPr>
        <p:spPr>
          <a:xfrm>
            <a:off x="457200" y="605600"/>
            <a:ext cx="7650480" cy="580262"/>
          </a:xfrm>
        </p:spPr>
        <p:txBody>
          <a:bodyPr/>
          <a:lstStyle/>
          <a:p>
            <a:r>
              <a:rPr lang="en-US" sz="3200" dirty="0"/>
              <a:t>Using a Subquery to Solve a Problem</a:t>
            </a:r>
          </a:p>
        </p:txBody>
      </p:sp>
      <p:sp>
        <p:nvSpPr>
          <p:cNvPr id="310294" name="Rectangle 22"/>
          <p:cNvSpPr>
            <a:spLocks noGrp="1" noChangeArrowheads="1"/>
          </p:cNvSpPr>
          <p:nvPr>
            <p:ph type="body" idx="4294967295"/>
          </p:nvPr>
        </p:nvSpPr>
        <p:spPr>
          <a:xfrm>
            <a:off x="0" y="1574800"/>
            <a:ext cx="5938838" cy="271463"/>
          </a:xfrm>
        </p:spPr>
        <p:txBody>
          <a:bodyPr>
            <a:noAutofit/>
          </a:bodyPr>
          <a:lstStyle/>
          <a:p>
            <a:r>
              <a:rPr lang="en-US" dirty="0"/>
              <a:t>Who has a salary greater than Abel’s?</a:t>
            </a:r>
          </a:p>
        </p:txBody>
      </p:sp>
      <p:grpSp>
        <p:nvGrpSpPr>
          <p:cNvPr id="2" name="Group 1">
            <a:extLst>
              <a:ext uri="{FF2B5EF4-FFF2-40B4-BE49-F238E27FC236}">
                <a16:creationId xmlns:a16="http://schemas.microsoft.com/office/drawing/2014/main" id="{75990550-5E32-47FD-A26A-393A90D3EB64}"/>
              </a:ext>
            </a:extLst>
          </p:cNvPr>
          <p:cNvGrpSpPr/>
          <p:nvPr/>
        </p:nvGrpSpPr>
        <p:grpSpPr>
          <a:xfrm>
            <a:off x="1724502" y="2081213"/>
            <a:ext cx="5455444" cy="2609850"/>
            <a:chOff x="2390776" y="2057400"/>
            <a:chExt cx="7273925" cy="3479800"/>
          </a:xfrm>
        </p:grpSpPr>
        <p:grpSp>
          <p:nvGrpSpPr>
            <p:cNvPr id="310276" name="Group 4"/>
            <p:cNvGrpSpPr>
              <a:grpSpLocks/>
            </p:cNvGrpSpPr>
            <p:nvPr/>
          </p:nvGrpSpPr>
          <p:grpSpPr bwMode="auto">
            <a:xfrm>
              <a:off x="2678114" y="3822700"/>
              <a:ext cx="847725" cy="736600"/>
              <a:chOff x="805" y="2627"/>
              <a:chExt cx="534" cy="464"/>
            </a:xfrm>
          </p:grpSpPr>
          <p:sp>
            <p:nvSpPr>
              <p:cNvPr id="310277" name="Freeform 5"/>
              <p:cNvSpPr>
                <a:spLocks/>
              </p:cNvSpPr>
              <p:nvPr/>
            </p:nvSpPr>
            <p:spPr bwMode="auto">
              <a:xfrm>
                <a:off x="805" y="2633"/>
                <a:ext cx="525" cy="458"/>
              </a:xfrm>
              <a:custGeom>
                <a:avLst/>
                <a:gdLst>
                  <a:gd name="T0" fmla="*/ 190 w 525"/>
                  <a:gd name="T1" fmla="*/ 136 h 458"/>
                  <a:gd name="T2" fmla="*/ 199 w 525"/>
                  <a:gd name="T3" fmla="*/ 206 h 458"/>
                  <a:gd name="T4" fmla="*/ 220 w 525"/>
                  <a:gd name="T5" fmla="*/ 268 h 458"/>
                  <a:gd name="T6" fmla="*/ 254 w 525"/>
                  <a:gd name="T7" fmla="*/ 313 h 458"/>
                  <a:gd name="T8" fmla="*/ 295 w 525"/>
                  <a:gd name="T9" fmla="*/ 345 h 458"/>
                  <a:gd name="T10" fmla="*/ 346 w 525"/>
                  <a:gd name="T11" fmla="*/ 355 h 458"/>
                  <a:gd name="T12" fmla="*/ 401 w 525"/>
                  <a:gd name="T13" fmla="*/ 346 h 458"/>
                  <a:gd name="T14" fmla="*/ 462 w 525"/>
                  <a:gd name="T15" fmla="*/ 310 h 458"/>
                  <a:gd name="T16" fmla="*/ 524 w 525"/>
                  <a:gd name="T17" fmla="*/ 249 h 458"/>
                  <a:gd name="T18" fmla="*/ 508 w 525"/>
                  <a:gd name="T19" fmla="*/ 273 h 458"/>
                  <a:gd name="T20" fmla="*/ 465 w 525"/>
                  <a:gd name="T21" fmla="*/ 322 h 458"/>
                  <a:gd name="T22" fmla="*/ 403 w 525"/>
                  <a:gd name="T23" fmla="*/ 384 h 458"/>
                  <a:gd name="T24" fmla="*/ 330 w 525"/>
                  <a:gd name="T25" fmla="*/ 435 h 458"/>
                  <a:gd name="T26" fmla="*/ 255 w 525"/>
                  <a:gd name="T27" fmla="*/ 457 h 458"/>
                  <a:gd name="T28" fmla="*/ 181 w 525"/>
                  <a:gd name="T29" fmla="*/ 430 h 458"/>
                  <a:gd name="T30" fmla="*/ 120 w 525"/>
                  <a:gd name="T31" fmla="*/ 336 h 458"/>
                  <a:gd name="T32" fmla="*/ 79 w 525"/>
                  <a:gd name="T33" fmla="*/ 150 h 458"/>
                  <a:gd name="T34" fmla="*/ 0 w 525"/>
                  <a:gd name="T35" fmla="*/ 164 h 458"/>
                  <a:gd name="T36" fmla="*/ 155 w 525"/>
                  <a:gd name="T37" fmla="*/ 0 h 458"/>
                  <a:gd name="T38" fmla="*/ 252 w 525"/>
                  <a:gd name="T39" fmla="*/ 121 h 458"/>
                  <a:gd name="T40" fmla="*/ 190 w 525"/>
                  <a:gd name="T41" fmla="*/ 136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5" h="458">
                    <a:moveTo>
                      <a:pt x="190" y="136"/>
                    </a:moveTo>
                    <a:lnTo>
                      <a:pt x="199" y="206"/>
                    </a:lnTo>
                    <a:lnTo>
                      <a:pt x="220" y="268"/>
                    </a:lnTo>
                    <a:lnTo>
                      <a:pt x="254" y="313"/>
                    </a:lnTo>
                    <a:lnTo>
                      <a:pt x="295" y="345"/>
                    </a:lnTo>
                    <a:lnTo>
                      <a:pt x="346" y="355"/>
                    </a:lnTo>
                    <a:lnTo>
                      <a:pt x="401" y="346"/>
                    </a:lnTo>
                    <a:lnTo>
                      <a:pt x="462" y="310"/>
                    </a:lnTo>
                    <a:lnTo>
                      <a:pt x="524" y="249"/>
                    </a:lnTo>
                    <a:lnTo>
                      <a:pt x="508" y="273"/>
                    </a:lnTo>
                    <a:lnTo>
                      <a:pt x="465" y="322"/>
                    </a:lnTo>
                    <a:lnTo>
                      <a:pt x="403" y="384"/>
                    </a:lnTo>
                    <a:lnTo>
                      <a:pt x="330" y="435"/>
                    </a:lnTo>
                    <a:lnTo>
                      <a:pt x="255" y="457"/>
                    </a:lnTo>
                    <a:lnTo>
                      <a:pt x="181" y="430"/>
                    </a:lnTo>
                    <a:lnTo>
                      <a:pt x="120" y="336"/>
                    </a:lnTo>
                    <a:lnTo>
                      <a:pt x="79" y="150"/>
                    </a:lnTo>
                    <a:lnTo>
                      <a:pt x="0" y="164"/>
                    </a:lnTo>
                    <a:lnTo>
                      <a:pt x="155" y="0"/>
                    </a:lnTo>
                    <a:lnTo>
                      <a:pt x="252" y="121"/>
                    </a:lnTo>
                    <a:lnTo>
                      <a:pt x="190" y="136"/>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78"/>
                <a:endParaRPr lang="en-US" sz="1050"/>
              </a:p>
            </p:txBody>
          </p:sp>
          <p:sp>
            <p:nvSpPr>
              <p:cNvPr id="310278" name="Freeform 6"/>
              <p:cNvSpPr>
                <a:spLocks/>
              </p:cNvSpPr>
              <p:nvPr/>
            </p:nvSpPr>
            <p:spPr bwMode="auto">
              <a:xfrm>
                <a:off x="813" y="2627"/>
                <a:ext cx="526" cy="459"/>
              </a:xfrm>
              <a:custGeom>
                <a:avLst/>
                <a:gdLst>
                  <a:gd name="T0" fmla="*/ 190 w 526"/>
                  <a:gd name="T1" fmla="*/ 137 h 459"/>
                  <a:gd name="T2" fmla="*/ 200 w 526"/>
                  <a:gd name="T3" fmla="*/ 208 h 459"/>
                  <a:gd name="T4" fmla="*/ 221 w 526"/>
                  <a:gd name="T5" fmla="*/ 268 h 459"/>
                  <a:gd name="T6" fmla="*/ 254 w 526"/>
                  <a:gd name="T7" fmla="*/ 315 h 459"/>
                  <a:gd name="T8" fmla="*/ 296 w 526"/>
                  <a:gd name="T9" fmla="*/ 344 h 459"/>
                  <a:gd name="T10" fmla="*/ 347 w 526"/>
                  <a:gd name="T11" fmla="*/ 354 h 459"/>
                  <a:gd name="T12" fmla="*/ 403 w 526"/>
                  <a:gd name="T13" fmla="*/ 345 h 459"/>
                  <a:gd name="T14" fmla="*/ 464 w 526"/>
                  <a:gd name="T15" fmla="*/ 309 h 459"/>
                  <a:gd name="T16" fmla="*/ 525 w 526"/>
                  <a:gd name="T17" fmla="*/ 249 h 459"/>
                  <a:gd name="T18" fmla="*/ 510 w 526"/>
                  <a:gd name="T19" fmla="*/ 271 h 459"/>
                  <a:gd name="T20" fmla="*/ 467 w 526"/>
                  <a:gd name="T21" fmla="*/ 322 h 459"/>
                  <a:gd name="T22" fmla="*/ 405 w 526"/>
                  <a:gd name="T23" fmla="*/ 384 h 459"/>
                  <a:gd name="T24" fmla="*/ 331 w 526"/>
                  <a:gd name="T25" fmla="*/ 435 h 459"/>
                  <a:gd name="T26" fmla="*/ 256 w 526"/>
                  <a:gd name="T27" fmla="*/ 458 h 459"/>
                  <a:gd name="T28" fmla="*/ 182 w 526"/>
                  <a:gd name="T29" fmla="*/ 431 h 459"/>
                  <a:gd name="T30" fmla="*/ 122 w 526"/>
                  <a:gd name="T31" fmla="*/ 335 h 459"/>
                  <a:gd name="T32" fmla="*/ 80 w 526"/>
                  <a:gd name="T33" fmla="*/ 153 h 459"/>
                  <a:gd name="T34" fmla="*/ 0 w 526"/>
                  <a:gd name="T35" fmla="*/ 166 h 459"/>
                  <a:gd name="T36" fmla="*/ 157 w 526"/>
                  <a:gd name="T37" fmla="*/ 0 h 459"/>
                  <a:gd name="T38" fmla="*/ 253 w 526"/>
                  <a:gd name="T39" fmla="*/ 122 h 459"/>
                  <a:gd name="T40" fmla="*/ 190 w 526"/>
                  <a:gd name="T41" fmla="*/ 137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6" h="459">
                    <a:moveTo>
                      <a:pt x="190" y="137"/>
                    </a:moveTo>
                    <a:lnTo>
                      <a:pt x="200" y="208"/>
                    </a:lnTo>
                    <a:lnTo>
                      <a:pt x="221" y="268"/>
                    </a:lnTo>
                    <a:lnTo>
                      <a:pt x="254" y="315"/>
                    </a:lnTo>
                    <a:lnTo>
                      <a:pt x="296" y="344"/>
                    </a:lnTo>
                    <a:lnTo>
                      <a:pt x="347" y="354"/>
                    </a:lnTo>
                    <a:lnTo>
                      <a:pt x="403" y="345"/>
                    </a:lnTo>
                    <a:lnTo>
                      <a:pt x="464" y="309"/>
                    </a:lnTo>
                    <a:lnTo>
                      <a:pt x="525" y="249"/>
                    </a:lnTo>
                    <a:lnTo>
                      <a:pt x="510" y="271"/>
                    </a:lnTo>
                    <a:lnTo>
                      <a:pt x="467" y="322"/>
                    </a:lnTo>
                    <a:lnTo>
                      <a:pt x="405" y="384"/>
                    </a:lnTo>
                    <a:lnTo>
                      <a:pt x="331" y="435"/>
                    </a:lnTo>
                    <a:lnTo>
                      <a:pt x="256" y="458"/>
                    </a:lnTo>
                    <a:lnTo>
                      <a:pt x="182" y="431"/>
                    </a:lnTo>
                    <a:lnTo>
                      <a:pt x="122" y="335"/>
                    </a:lnTo>
                    <a:lnTo>
                      <a:pt x="80" y="153"/>
                    </a:lnTo>
                    <a:lnTo>
                      <a:pt x="0" y="166"/>
                    </a:lnTo>
                    <a:lnTo>
                      <a:pt x="157" y="0"/>
                    </a:lnTo>
                    <a:lnTo>
                      <a:pt x="253" y="122"/>
                    </a:lnTo>
                    <a:lnTo>
                      <a:pt x="190" y="137"/>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78"/>
                <a:endParaRPr lang="en-US" sz="1050"/>
              </a:p>
            </p:txBody>
          </p:sp>
        </p:grpSp>
        <p:sp>
          <p:nvSpPr>
            <p:cNvPr id="310279" name="Rectangle 7"/>
            <p:cNvSpPr>
              <a:spLocks noChangeArrowheads="1"/>
            </p:cNvSpPr>
            <p:nvPr/>
          </p:nvSpPr>
          <p:spPr bwMode="blackWhite">
            <a:xfrm>
              <a:off x="2390776" y="2057400"/>
              <a:ext cx="7273925" cy="3479800"/>
            </a:xfrm>
            <a:prstGeom prst="rect">
              <a:avLst/>
            </a:prstGeom>
            <a:solidFill>
              <a:srgbClr val="FFFF99"/>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anchor="ctr"/>
            <a:lstStyle/>
            <a:p>
              <a:pPr defTabSz="914378"/>
              <a:endParaRPr lang="en-US" sz="1050"/>
            </a:p>
          </p:txBody>
        </p:sp>
        <p:sp>
          <p:nvSpPr>
            <p:cNvPr id="310280" name="Rectangle 8"/>
            <p:cNvSpPr>
              <a:spLocks noChangeArrowheads="1"/>
            </p:cNvSpPr>
            <p:nvPr/>
          </p:nvSpPr>
          <p:spPr bwMode="auto">
            <a:xfrm>
              <a:off x="3738565" y="2774951"/>
              <a:ext cx="5881686" cy="308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spAutoFit/>
            </a:bodyPr>
            <a:lstStyle/>
            <a:p>
              <a:pPr defTabSz="914378" eaLnBrk="0" hangingPunct="0">
                <a:spcBef>
                  <a:spcPct val="0"/>
                </a:spcBef>
              </a:pPr>
              <a:r>
                <a:rPr lang="en-US" sz="1050"/>
                <a:t>Which employees have salaries greater than Abel’s salary?</a:t>
              </a:r>
            </a:p>
          </p:txBody>
        </p:sp>
        <p:sp>
          <p:nvSpPr>
            <p:cNvPr id="310281" name="Oval 9"/>
            <p:cNvSpPr>
              <a:spLocks noChangeArrowheads="1"/>
            </p:cNvSpPr>
            <p:nvPr/>
          </p:nvSpPr>
          <p:spPr bwMode="gray">
            <a:xfrm>
              <a:off x="2492375" y="2606675"/>
              <a:ext cx="1117600" cy="1079500"/>
            </a:xfrm>
            <a:prstGeom prst="ellipse">
              <a:avLst/>
            </a:prstGeom>
            <a:solidFill>
              <a:srgbClr val="FFFFEB"/>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78"/>
              <a:endParaRPr lang="en-US" sz="1050"/>
            </a:p>
          </p:txBody>
        </p:sp>
        <p:sp>
          <p:nvSpPr>
            <p:cNvPr id="310282" name="Rectangle 10"/>
            <p:cNvSpPr>
              <a:spLocks noChangeArrowheads="1"/>
            </p:cNvSpPr>
            <p:nvPr/>
          </p:nvSpPr>
          <p:spPr bwMode="auto">
            <a:xfrm>
              <a:off x="2441575" y="2109788"/>
              <a:ext cx="1126376" cy="308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pPr defTabSz="914378" eaLnBrk="0" hangingPunct="0">
                <a:spcBef>
                  <a:spcPct val="0"/>
                </a:spcBef>
              </a:pPr>
              <a:r>
                <a:rPr lang="en-US" sz="1050"/>
                <a:t>Main query:</a:t>
              </a:r>
            </a:p>
          </p:txBody>
        </p:sp>
        <p:sp>
          <p:nvSpPr>
            <p:cNvPr id="310283" name="Rectangle 11"/>
            <p:cNvSpPr>
              <a:spLocks noChangeArrowheads="1"/>
            </p:cNvSpPr>
            <p:nvPr/>
          </p:nvSpPr>
          <p:spPr bwMode="blackWhite">
            <a:xfrm>
              <a:off x="3644901" y="3711575"/>
              <a:ext cx="5878513" cy="1695451"/>
            </a:xfrm>
            <a:prstGeom prst="rect">
              <a:avLst/>
            </a:prstGeom>
            <a:solidFill>
              <a:srgbClr val="FFCC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78"/>
              <a:endParaRPr lang="en-US" sz="1050"/>
            </a:p>
          </p:txBody>
        </p:sp>
        <p:sp>
          <p:nvSpPr>
            <p:cNvPr id="310284" name="Rectangle 12"/>
            <p:cNvSpPr>
              <a:spLocks noChangeArrowheads="1"/>
            </p:cNvSpPr>
            <p:nvPr/>
          </p:nvSpPr>
          <p:spPr bwMode="auto">
            <a:xfrm>
              <a:off x="5053015" y="4570413"/>
              <a:ext cx="4002086" cy="308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spAutoFit/>
            </a:bodyPr>
            <a:lstStyle/>
            <a:p>
              <a:pPr defTabSz="914378" eaLnBrk="0" hangingPunct="0">
                <a:spcBef>
                  <a:spcPct val="0"/>
                </a:spcBef>
              </a:pPr>
              <a:r>
                <a:rPr lang="en-US" sz="1050"/>
                <a:t>What is Abel’s salary?</a:t>
              </a:r>
            </a:p>
          </p:txBody>
        </p:sp>
        <p:sp>
          <p:nvSpPr>
            <p:cNvPr id="310285" name="Oval 13"/>
            <p:cNvSpPr>
              <a:spLocks noChangeArrowheads="1"/>
            </p:cNvSpPr>
            <p:nvPr/>
          </p:nvSpPr>
          <p:spPr bwMode="gray">
            <a:xfrm>
              <a:off x="3775075" y="4222751"/>
              <a:ext cx="1117600" cy="1106488"/>
            </a:xfrm>
            <a:prstGeom prst="ellipse">
              <a:avLst/>
            </a:prstGeom>
            <a:solidFill>
              <a:srgbClr val="FF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78"/>
              <a:endParaRPr lang="en-US" sz="1050"/>
            </a:p>
          </p:txBody>
        </p:sp>
        <p:sp>
          <p:nvSpPr>
            <p:cNvPr id="310286" name="Rectangle 14"/>
            <p:cNvSpPr>
              <a:spLocks noChangeArrowheads="1"/>
            </p:cNvSpPr>
            <p:nvPr/>
          </p:nvSpPr>
          <p:spPr bwMode="auto">
            <a:xfrm>
              <a:off x="3695700" y="3770313"/>
              <a:ext cx="1006685" cy="308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pPr defTabSz="914378" eaLnBrk="0" hangingPunct="0">
                <a:spcBef>
                  <a:spcPct val="0"/>
                </a:spcBef>
              </a:pPr>
              <a:r>
                <a:rPr lang="en-US" sz="1050"/>
                <a:t>Subquery:</a:t>
              </a:r>
            </a:p>
          </p:txBody>
        </p:sp>
        <p:sp>
          <p:nvSpPr>
            <p:cNvPr id="310287" name="Line 15"/>
            <p:cNvSpPr>
              <a:spLocks noChangeShapeType="1"/>
            </p:cNvSpPr>
            <p:nvPr/>
          </p:nvSpPr>
          <p:spPr bwMode="auto">
            <a:xfrm flipV="1">
              <a:off x="7453313" y="3368676"/>
              <a:ext cx="0" cy="898525"/>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78"/>
              <a:endParaRPr lang="en-US" sz="1050"/>
            </a:p>
          </p:txBody>
        </p:sp>
        <p:pic>
          <p:nvPicPr>
            <p:cNvPr id="310288" name="Picture 16" descr="C:\temp\peop038.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620963" y="2735263"/>
              <a:ext cx="569912" cy="766763"/>
            </a:xfrm>
            <a:prstGeom prst="rect">
              <a:avLst/>
            </a:prstGeom>
            <a:noFill/>
            <a:extLst>
              <a:ext uri="{909E8E84-426E-40DD-AFC4-6F175D3DCCD1}">
                <a14:hiddenFill xmlns:a14="http://schemas.microsoft.com/office/drawing/2010/main">
                  <a:solidFill>
                    <a:srgbClr val="FFFFFF"/>
                  </a:solidFill>
                </a14:hiddenFill>
              </a:ext>
            </a:extLst>
          </p:spPr>
        </p:pic>
        <p:pic>
          <p:nvPicPr>
            <p:cNvPr id="310289" name="Picture 17" descr="C:\temp\symbo067.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187701" y="3016249"/>
              <a:ext cx="295275" cy="541339"/>
            </a:xfrm>
            <a:prstGeom prst="rect">
              <a:avLst/>
            </a:prstGeom>
            <a:noFill/>
            <a:extLst>
              <a:ext uri="{909E8E84-426E-40DD-AFC4-6F175D3DCCD1}">
                <a14:hiddenFill xmlns:a14="http://schemas.microsoft.com/office/drawing/2010/main">
                  <a:solidFill>
                    <a:srgbClr val="FFFFFF"/>
                  </a:solidFill>
                </a14:hiddenFill>
              </a:ext>
            </a:extLst>
          </p:spPr>
        </p:pic>
        <p:grpSp>
          <p:nvGrpSpPr>
            <p:cNvPr id="310290" name="Group 18"/>
            <p:cNvGrpSpPr>
              <a:grpSpLocks/>
            </p:cNvGrpSpPr>
            <p:nvPr/>
          </p:nvGrpSpPr>
          <p:grpSpPr bwMode="auto">
            <a:xfrm>
              <a:off x="3852865" y="4505325"/>
              <a:ext cx="962025" cy="541339"/>
              <a:chOff x="1582" y="2976"/>
              <a:chExt cx="606" cy="341"/>
            </a:xfrm>
          </p:grpSpPr>
          <p:pic>
            <p:nvPicPr>
              <p:cNvPr id="310291" name="Picture 19" descr="C:\temp\finan032.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1582" y="3041"/>
                <a:ext cx="421" cy="248"/>
              </a:xfrm>
              <a:prstGeom prst="rect">
                <a:avLst/>
              </a:prstGeom>
              <a:noFill/>
              <a:extLst>
                <a:ext uri="{909E8E84-426E-40DD-AFC4-6F175D3DCCD1}">
                  <a14:hiddenFill xmlns:a14="http://schemas.microsoft.com/office/drawing/2010/main">
                    <a:solidFill>
                      <a:srgbClr val="FFFFFF"/>
                    </a:solidFill>
                  </a14:hiddenFill>
                </a:ext>
              </a:extLst>
            </p:spPr>
          </p:pic>
          <p:pic>
            <p:nvPicPr>
              <p:cNvPr id="310292" name="Picture 20" descr="C:\temp\symbo067.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002" y="2976"/>
                <a:ext cx="186" cy="341"/>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299023606"/>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8" name="Rectangle 1032"/>
          <p:cNvSpPr>
            <a:spLocks noGrp="1" noChangeArrowheads="1"/>
          </p:cNvSpPr>
          <p:nvPr>
            <p:ph type="title"/>
          </p:nvPr>
        </p:nvSpPr>
        <p:spPr>
          <a:xfrm>
            <a:off x="457200" y="605600"/>
            <a:ext cx="5640900" cy="681862"/>
          </a:xfrm>
          <a:noFill/>
          <a:ln>
            <a:noFill/>
          </a:ln>
        </p:spPr>
        <p:txBody>
          <a:bodyPr spcFirstLastPara="1" wrap="square" lIns="0" tIns="0" rIns="0" bIns="0" anchor="t" anchorCtr="0">
            <a:noAutofit/>
          </a:bodyPr>
          <a:lstStyle/>
          <a:p>
            <a:r>
              <a:rPr lang="en-US" sz="3200" dirty="0"/>
              <a:t>Subquery Syntax</a:t>
            </a:r>
          </a:p>
        </p:txBody>
      </p:sp>
      <p:sp>
        <p:nvSpPr>
          <p:cNvPr id="312329" name="Rectangle 1033"/>
          <p:cNvSpPr>
            <a:spLocks noGrp="1" noChangeArrowheads="1"/>
          </p:cNvSpPr>
          <p:nvPr>
            <p:ph type="body" idx="4294967295"/>
          </p:nvPr>
        </p:nvSpPr>
        <p:spPr>
          <a:xfrm>
            <a:off x="0" y="2770188"/>
            <a:ext cx="5938838" cy="823912"/>
          </a:xfrm>
        </p:spPr>
        <p:txBody>
          <a:bodyPr>
            <a:normAutofit fontScale="77500" lnSpcReduction="20000"/>
          </a:bodyPr>
          <a:lstStyle/>
          <a:p>
            <a:pPr lvl="1"/>
            <a:r>
              <a:rPr lang="en-US" dirty="0"/>
              <a:t>The subquery (inner query) executes </a:t>
            </a:r>
            <a:r>
              <a:rPr lang="en-US" i="1" dirty="0"/>
              <a:t>before</a:t>
            </a:r>
            <a:r>
              <a:rPr lang="en-US" dirty="0"/>
              <a:t> the main query (outer query).</a:t>
            </a:r>
          </a:p>
          <a:p>
            <a:pPr lvl="1"/>
            <a:r>
              <a:rPr lang="en-US" dirty="0"/>
              <a:t>The result of the subquery is used by the main query.</a:t>
            </a:r>
          </a:p>
        </p:txBody>
      </p:sp>
      <p:sp>
        <p:nvSpPr>
          <p:cNvPr id="312323" name="Rectangle 1027"/>
          <p:cNvSpPr>
            <a:spLocks noChangeArrowheads="1"/>
          </p:cNvSpPr>
          <p:nvPr/>
        </p:nvSpPr>
        <p:spPr bwMode="blackGray">
          <a:xfrm>
            <a:off x="1600200" y="1485900"/>
            <a:ext cx="5464969" cy="1085850"/>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69056" tIns="34529" rIns="69056" bIns="34529"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defTabSz="914378" eaLnBrk="0" hangingPunct="0">
              <a:tabLst>
                <a:tab pos="1200120" algn="l"/>
              </a:tabLst>
            </a:pPr>
            <a:r>
              <a:rPr lang="en-US" sz="1350" dirty="0">
                <a:solidFill>
                  <a:schemeClr val="bg1"/>
                </a:solidFill>
                <a:latin typeface="Courier New" panose="02070309020205020404" pitchFamily="49" charset="0"/>
              </a:rPr>
              <a:t>SELECT	</a:t>
            </a:r>
            <a:r>
              <a:rPr lang="en-US" sz="1350" i="1" dirty="0" err="1">
                <a:solidFill>
                  <a:schemeClr val="bg1"/>
                </a:solidFill>
                <a:latin typeface="Courier New" panose="02070309020205020404" pitchFamily="49" charset="0"/>
              </a:rPr>
              <a:t>select_list</a:t>
            </a:r>
            <a:endParaRPr lang="en-US" sz="1350" dirty="0">
              <a:solidFill>
                <a:schemeClr val="bg1"/>
              </a:solidFill>
              <a:latin typeface="Courier New" panose="02070309020205020404" pitchFamily="49" charset="0"/>
            </a:endParaRPr>
          </a:p>
          <a:p>
            <a:pPr defTabSz="914378" eaLnBrk="0" hangingPunct="0">
              <a:tabLst>
                <a:tab pos="1200120" algn="l"/>
              </a:tabLst>
            </a:pPr>
            <a:r>
              <a:rPr lang="en-US" sz="1350" dirty="0">
                <a:solidFill>
                  <a:schemeClr val="bg1"/>
                </a:solidFill>
                <a:latin typeface="Courier New" panose="02070309020205020404" pitchFamily="49" charset="0"/>
              </a:rPr>
              <a:t>FROM	</a:t>
            </a:r>
            <a:r>
              <a:rPr lang="en-US" sz="1350" i="1" dirty="0">
                <a:solidFill>
                  <a:schemeClr val="bg1"/>
                </a:solidFill>
                <a:latin typeface="Courier New" panose="02070309020205020404" pitchFamily="49" charset="0"/>
              </a:rPr>
              <a:t>table</a:t>
            </a:r>
            <a:endParaRPr lang="en-US" sz="1350" dirty="0">
              <a:solidFill>
                <a:schemeClr val="bg1"/>
              </a:solidFill>
              <a:latin typeface="Courier New" panose="02070309020205020404" pitchFamily="49" charset="0"/>
            </a:endParaRPr>
          </a:p>
          <a:p>
            <a:pPr defTabSz="914378" eaLnBrk="0" hangingPunct="0">
              <a:tabLst>
                <a:tab pos="1200120" algn="l"/>
              </a:tabLst>
            </a:pPr>
            <a:r>
              <a:rPr lang="en-US" sz="1350" dirty="0">
                <a:solidFill>
                  <a:schemeClr val="bg1"/>
                </a:solidFill>
                <a:latin typeface="Courier New" panose="02070309020205020404" pitchFamily="49" charset="0"/>
              </a:rPr>
              <a:t>WHERE	</a:t>
            </a:r>
            <a:r>
              <a:rPr lang="en-US" sz="1350" i="1" dirty="0" err="1">
                <a:solidFill>
                  <a:schemeClr val="bg1"/>
                </a:solidFill>
                <a:latin typeface="Courier New" panose="02070309020205020404" pitchFamily="49" charset="0"/>
              </a:rPr>
              <a:t>expr</a:t>
            </a:r>
            <a:r>
              <a:rPr lang="en-US" sz="1350" i="1" dirty="0">
                <a:solidFill>
                  <a:schemeClr val="bg1"/>
                </a:solidFill>
                <a:latin typeface="Courier New" panose="02070309020205020404" pitchFamily="49" charset="0"/>
              </a:rPr>
              <a:t> operator</a:t>
            </a:r>
          </a:p>
          <a:p>
            <a:pPr defTabSz="914378" eaLnBrk="0" hangingPunct="0">
              <a:tabLst>
                <a:tab pos="1200120" algn="l"/>
              </a:tabLst>
            </a:pPr>
            <a:r>
              <a:rPr lang="en-US" sz="1350" dirty="0">
                <a:solidFill>
                  <a:schemeClr val="bg1"/>
                </a:solidFill>
                <a:latin typeface="Courier New" panose="02070309020205020404" pitchFamily="49" charset="0"/>
              </a:rPr>
              <a:t>	(SELECT </a:t>
            </a:r>
            <a:r>
              <a:rPr lang="en-US" sz="1350" i="1" dirty="0" err="1">
                <a:solidFill>
                  <a:schemeClr val="bg1"/>
                </a:solidFill>
                <a:latin typeface="Courier New" panose="02070309020205020404" pitchFamily="49" charset="0"/>
              </a:rPr>
              <a:t>select_list</a:t>
            </a:r>
            <a:endParaRPr lang="en-US" sz="1350" i="1" dirty="0">
              <a:solidFill>
                <a:schemeClr val="bg1"/>
              </a:solidFill>
              <a:latin typeface="Courier New" panose="02070309020205020404" pitchFamily="49" charset="0"/>
            </a:endParaRPr>
          </a:p>
          <a:p>
            <a:pPr defTabSz="914378" eaLnBrk="0" hangingPunct="0">
              <a:tabLst>
                <a:tab pos="1200120" algn="l"/>
              </a:tabLst>
            </a:pPr>
            <a:r>
              <a:rPr lang="en-US" sz="1350" dirty="0">
                <a:solidFill>
                  <a:schemeClr val="bg1"/>
                </a:solidFill>
                <a:latin typeface="Courier New" panose="02070309020205020404" pitchFamily="49" charset="0"/>
              </a:rPr>
              <a:t>	 FROM	</a:t>
            </a:r>
            <a:r>
              <a:rPr lang="en-US" sz="1350" i="1" dirty="0">
                <a:solidFill>
                  <a:schemeClr val="bg1"/>
                </a:solidFill>
                <a:latin typeface="Courier New" panose="02070309020205020404" pitchFamily="49" charset="0"/>
              </a:rPr>
              <a:t>table</a:t>
            </a:r>
            <a:r>
              <a:rPr lang="en-US" sz="1350" dirty="0">
                <a:solidFill>
                  <a:schemeClr val="bg1"/>
                </a:solidFill>
                <a:latin typeface="Courier New" panose="02070309020205020404" pitchFamily="49" charset="0"/>
              </a:rPr>
              <a:t>);</a:t>
            </a:r>
          </a:p>
        </p:txBody>
      </p:sp>
      <p:sp>
        <p:nvSpPr>
          <p:cNvPr id="312325" name="Rectangle 1029"/>
          <p:cNvSpPr>
            <a:spLocks noChangeArrowheads="1"/>
          </p:cNvSpPr>
          <p:nvPr/>
        </p:nvSpPr>
        <p:spPr bwMode="gray">
          <a:xfrm>
            <a:off x="2741526" y="2126932"/>
            <a:ext cx="2762250" cy="414338"/>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78"/>
            <a:endParaRPr lang="en-US" sz="1050"/>
          </a:p>
        </p:txBody>
      </p:sp>
    </p:spTree>
    <p:extLst>
      <p:ext uri="{BB962C8B-B14F-4D97-AF65-F5344CB8AC3E}">
        <p14:creationId xmlns:p14="http://schemas.microsoft.com/office/powerpoint/2010/main" val="3345325184"/>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ChangeArrowheads="1"/>
          </p:cNvSpPr>
          <p:nvPr/>
        </p:nvSpPr>
        <p:spPr bwMode="blackGray">
          <a:xfrm>
            <a:off x="1793083" y="1364457"/>
            <a:ext cx="5464969" cy="1347788"/>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69056" tIns="34529" rIns="69056" bIns="34529"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defTabSz="914378" eaLnBrk="0" hangingPunct="0">
              <a:tabLst>
                <a:tab pos="1200120" algn="l"/>
              </a:tabLst>
            </a:pPr>
            <a:r>
              <a:rPr lang="en-US" sz="1350" dirty="0">
                <a:solidFill>
                  <a:schemeClr val="bg1"/>
                </a:solidFill>
                <a:latin typeface="Courier New" panose="02070309020205020404" pitchFamily="49" charset="0"/>
              </a:rPr>
              <a:t>SELECT </a:t>
            </a:r>
            <a:r>
              <a:rPr lang="en-US" sz="1350" dirty="0" err="1">
                <a:solidFill>
                  <a:schemeClr val="bg1"/>
                </a:solidFill>
                <a:latin typeface="Courier New" panose="02070309020205020404" pitchFamily="49" charset="0"/>
              </a:rPr>
              <a:t>last_name</a:t>
            </a:r>
            <a:r>
              <a:rPr lang="en-US" sz="1350" dirty="0">
                <a:solidFill>
                  <a:schemeClr val="bg1"/>
                </a:solidFill>
                <a:latin typeface="Courier New" panose="02070309020205020404" pitchFamily="49" charset="0"/>
              </a:rPr>
              <a:t>, salary</a:t>
            </a:r>
          </a:p>
          <a:p>
            <a:pPr defTabSz="914378" eaLnBrk="0" hangingPunct="0">
              <a:tabLst>
                <a:tab pos="1200120" algn="l"/>
              </a:tabLst>
            </a:pPr>
            <a:r>
              <a:rPr lang="en-US" sz="1350" dirty="0">
                <a:solidFill>
                  <a:schemeClr val="bg1"/>
                </a:solidFill>
                <a:latin typeface="Courier New" panose="02070309020205020404" pitchFamily="49" charset="0"/>
              </a:rPr>
              <a:t>FROM   employees</a:t>
            </a:r>
          </a:p>
          <a:p>
            <a:pPr defTabSz="914378" eaLnBrk="0" hangingPunct="0">
              <a:tabLst>
                <a:tab pos="1200120" algn="l"/>
              </a:tabLst>
            </a:pPr>
            <a:r>
              <a:rPr lang="en-US" sz="1350" dirty="0">
                <a:solidFill>
                  <a:schemeClr val="bg1"/>
                </a:solidFill>
                <a:latin typeface="Courier New" panose="02070309020205020404" pitchFamily="49" charset="0"/>
              </a:rPr>
              <a:t>WHERE  salary &gt;</a:t>
            </a:r>
          </a:p>
          <a:p>
            <a:pPr defTabSz="914378" eaLnBrk="0" hangingPunct="0">
              <a:tabLst>
                <a:tab pos="1200120" algn="l"/>
              </a:tabLst>
            </a:pPr>
            <a:r>
              <a:rPr lang="en-US" sz="1350" dirty="0">
                <a:solidFill>
                  <a:schemeClr val="bg1"/>
                </a:solidFill>
                <a:latin typeface="Courier New" panose="02070309020205020404" pitchFamily="49" charset="0"/>
              </a:rPr>
              <a:t>               (SELECT salary</a:t>
            </a:r>
          </a:p>
          <a:p>
            <a:pPr defTabSz="914378" eaLnBrk="0" hangingPunct="0">
              <a:tabLst>
                <a:tab pos="1200120" algn="l"/>
              </a:tabLst>
            </a:pPr>
            <a:r>
              <a:rPr lang="en-US" sz="1350" dirty="0">
                <a:solidFill>
                  <a:schemeClr val="bg1"/>
                </a:solidFill>
                <a:latin typeface="Courier New" panose="02070309020205020404" pitchFamily="49" charset="0"/>
              </a:rPr>
              <a:t>                FROM   employees</a:t>
            </a:r>
          </a:p>
          <a:p>
            <a:pPr defTabSz="914378" eaLnBrk="0" hangingPunct="0">
              <a:tabLst>
                <a:tab pos="1200120" algn="l"/>
              </a:tabLst>
            </a:pPr>
            <a:r>
              <a:rPr lang="en-US" sz="1350" dirty="0">
                <a:solidFill>
                  <a:schemeClr val="bg1"/>
                </a:solidFill>
                <a:latin typeface="Courier New" panose="02070309020205020404" pitchFamily="49" charset="0"/>
              </a:rPr>
              <a:t>                WHERE  </a:t>
            </a:r>
            <a:r>
              <a:rPr lang="en-US" sz="1350" dirty="0" err="1">
                <a:solidFill>
                  <a:schemeClr val="bg1"/>
                </a:solidFill>
                <a:latin typeface="Courier New" panose="02070309020205020404" pitchFamily="49" charset="0"/>
              </a:rPr>
              <a:t>last_name</a:t>
            </a:r>
            <a:r>
              <a:rPr lang="en-US" sz="1350" dirty="0">
                <a:solidFill>
                  <a:schemeClr val="bg1"/>
                </a:solidFill>
                <a:latin typeface="Courier New" panose="02070309020205020404" pitchFamily="49" charset="0"/>
              </a:rPr>
              <a:t> = 'Abel');</a:t>
            </a:r>
          </a:p>
        </p:txBody>
      </p:sp>
      <p:sp>
        <p:nvSpPr>
          <p:cNvPr id="314371" name="Rectangle 3"/>
          <p:cNvSpPr>
            <a:spLocks noGrp="1" noChangeArrowheads="1"/>
          </p:cNvSpPr>
          <p:nvPr>
            <p:ph type="title"/>
          </p:nvPr>
        </p:nvSpPr>
        <p:spPr>
          <a:xfrm>
            <a:off x="457200" y="605600"/>
            <a:ext cx="5640900" cy="556450"/>
          </a:xfrm>
        </p:spPr>
        <p:txBody>
          <a:bodyPr/>
          <a:lstStyle/>
          <a:p>
            <a:r>
              <a:rPr lang="en-US" sz="3200" dirty="0"/>
              <a:t>Using a Subquery</a:t>
            </a:r>
          </a:p>
        </p:txBody>
      </p:sp>
      <p:sp>
        <p:nvSpPr>
          <p:cNvPr id="314372" name="Rectangle 4"/>
          <p:cNvSpPr>
            <a:spLocks noChangeArrowheads="1"/>
          </p:cNvSpPr>
          <p:nvPr/>
        </p:nvSpPr>
        <p:spPr bwMode="auto">
          <a:xfrm>
            <a:off x="5878165" y="1518498"/>
            <a:ext cx="564257" cy="271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pPr defTabSz="914378" eaLnBrk="0" hangingPunct="0">
              <a:lnSpc>
                <a:spcPct val="120000"/>
              </a:lnSpc>
              <a:spcBef>
                <a:spcPct val="60000"/>
              </a:spcBef>
            </a:pPr>
            <a:r>
              <a:rPr lang="en-US" sz="1200" dirty="0">
                <a:solidFill>
                  <a:srgbClr val="FF5050"/>
                </a:solidFill>
              </a:rPr>
              <a:t>11000</a:t>
            </a:r>
          </a:p>
        </p:txBody>
      </p:sp>
      <p:sp>
        <p:nvSpPr>
          <p:cNvPr id="314373" name="Rectangle 5"/>
          <p:cNvSpPr>
            <a:spLocks noChangeArrowheads="1"/>
          </p:cNvSpPr>
          <p:nvPr/>
        </p:nvSpPr>
        <p:spPr bwMode="gray">
          <a:xfrm>
            <a:off x="3396855" y="2034779"/>
            <a:ext cx="2753915" cy="619125"/>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78"/>
            <a:endParaRPr lang="en-US" sz="1050"/>
          </a:p>
        </p:txBody>
      </p:sp>
      <p:sp>
        <p:nvSpPr>
          <p:cNvPr id="314374" name="Freeform 6"/>
          <p:cNvSpPr>
            <a:spLocks/>
          </p:cNvSpPr>
          <p:nvPr/>
        </p:nvSpPr>
        <p:spPr bwMode="gray">
          <a:xfrm rot="16200000">
            <a:off x="5403006" y="1566914"/>
            <a:ext cx="371475" cy="564256"/>
          </a:xfrm>
          <a:custGeom>
            <a:avLst/>
            <a:gdLst>
              <a:gd name="T0" fmla="*/ 0 w 220"/>
              <a:gd name="T1" fmla="*/ 0 h 411"/>
              <a:gd name="T2" fmla="*/ 219 w 220"/>
              <a:gd name="T3" fmla="*/ 0 h 411"/>
              <a:gd name="T4" fmla="*/ 219 w 220"/>
              <a:gd name="T5" fmla="*/ 410 h 411"/>
            </a:gdLst>
            <a:ahLst/>
            <a:cxnLst>
              <a:cxn ang="0">
                <a:pos x="T0" y="T1"/>
              </a:cxn>
              <a:cxn ang="0">
                <a:pos x="T2" y="T3"/>
              </a:cxn>
              <a:cxn ang="0">
                <a:pos x="T4" y="T5"/>
              </a:cxn>
            </a:cxnLst>
            <a:rect l="0" t="0" r="r" b="b"/>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78"/>
            <a:endParaRPr lang="en-US" sz="1050"/>
          </a:p>
        </p:txBody>
      </p:sp>
      <p:pic>
        <p:nvPicPr>
          <p:cNvPr id="314377" name="Picture 9" descr="C:\project-SQLFund1\images\img-07-0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486150" y="2914652"/>
            <a:ext cx="1816894" cy="1088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485901"/>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10D53-4AE5-4603-9CA2-4718BB0E4B03}"/>
              </a:ext>
            </a:extLst>
          </p:cNvPr>
          <p:cNvSpPr>
            <a:spLocks noGrp="1"/>
          </p:cNvSpPr>
          <p:nvPr>
            <p:ph type="title"/>
          </p:nvPr>
        </p:nvSpPr>
        <p:spPr>
          <a:noFill/>
          <a:ln>
            <a:noFill/>
          </a:ln>
        </p:spPr>
        <p:txBody>
          <a:bodyPr spcFirstLastPara="1" wrap="square" lIns="0" tIns="0" rIns="0" bIns="0" anchor="t" anchorCtr="0">
            <a:noAutofit/>
          </a:bodyPr>
          <a:lstStyle/>
          <a:p>
            <a:r>
              <a:rPr lang="en-AU" sz="3200" dirty="0"/>
              <a:t>Types of Subquery</a:t>
            </a:r>
          </a:p>
        </p:txBody>
      </p:sp>
      <p:sp>
        <p:nvSpPr>
          <p:cNvPr id="9" name="TextBox 8">
            <a:extLst>
              <a:ext uri="{FF2B5EF4-FFF2-40B4-BE49-F238E27FC236}">
                <a16:creationId xmlns:a16="http://schemas.microsoft.com/office/drawing/2014/main" id="{6B8BEF0B-3FE6-4560-83BE-B337B7C9906B}"/>
              </a:ext>
            </a:extLst>
          </p:cNvPr>
          <p:cNvSpPr txBox="1"/>
          <p:nvPr/>
        </p:nvSpPr>
        <p:spPr>
          <a:xfrm>
            <a:off x="4375528" y="1530091"/>
            <a:ext cx="4919937" cy="415498"/>
          </a:xfrm>
          <a:prstGeom prst="rect">
            <a:avLst/>
          </a:prstGeom>
          <a:noFill/>
        </p:spPr>
        <p:txBody>
          <a:bodyPr wrap="none" rtlCol="0">
            <a:spAutoFit/>
          </a:bodyPr>
          <a:lstStyle/>
          <a:p>
            <a:r>
              <a:rPr lang="en-AU" sz="2100" dirty="0"/>
              <a:t>Multiple Value, many rows and columns</a:t>
            </a:r>
          </a:p>
        </p:txBody>
      </p:sp>
      <p:grpSp>
        <p:nvGrpSpPr>
          <p:cNvPr id="14" name="Group 13">
            <a:extLst>
              <a:ext uri="{FF2B5EF4-FFF2-40B4-BE49-F238E27FC236}">
                <a16:creationId xmlns:a16="http://schemas.microsoft.com/office/drawing/2014/main" id="{1A5FD1C8-0C7C-4F55-8B18-9DDDB9BC11A5}"/>
              </a:ext>
            </a:extLst>
          </p:cNvPr>
          <p:cNvGrpSpPr/>
          <p:nvPr/>
        </p:nvGrpSpPr>
        <p:grpSpPr>
          <a:xfrm>
            <a:off x="270510" y="1524143"/>
            <a:ext cx="4019550" cy="1353237"/>
            <a:chOff x="838200" y="1429078"/>
            <a:chExt cx="5425994" cy="1826736"/>
          </a:xfrm>
        </p:grpSpPr>
        <p:sp>
          <p:nvSpPr>
            <p:cNvPr id="7" name="TextBox 6">
              <a:extLst>
                <a:ext uri="{FF2B5EF4-FFF2-40B4-BE49-F238E27FC236}">
                  <a16:creationId xmlns:a16="http://schemas.microsoft.com/office/drawing/2014/main" id="{54187824-17FC-437A-A44F-0CE365AE986C}"/>
                </a:ext>
              </a:extLst>
            </p:cNvPr>
            <p:cNvSpPr txBox="1"/>
            <p:nvPr/>
          </p:nvSpPr>
          <p:spPr>
            <a:xfrm>
              <a:off x="838200" y="1429078"/>
              <a:ext cx="2283342" cy="560881"/>
            </a:xfrm>
            <a:prstGeom prst="rect">
              <a:avLst/>
            </a:prstGeom>
            <a:noFill/>
          </p:spPr>
          <p:txBody>
            <a:bodyPr wrap="none" rtlCol="0">
              <a:spAutoFit/>
            </a:bodyPr>
            <a:lstStyle/>
            <a:p>
              <a:r>
                <a:rPr lang="en-AU" sz="2100" dirty="0"/>
                <a:t>Single Value</a:t>
              </a:r>
            </a:p>
          </p:txBody>
        </p:sp>
        <p:pic>
          <p:nvPicPr>
            <p:cNvPr id="11" name="Picture 10">
              <a:extLst>
                <a:ext uri="{FF2B5EF4-FFF2-40B4-BE49-F238E27FC236}">
                  <a16:creationId xmlns:a16="http://schemas.microsoft.com/office/drawing/2014/main" id="{D025F386-C7A8-412B-939D-B78ADB4DAA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913" y="2032190"/>
              <a:ext cx="5309281" cy="1223624"/>
            </a:xfrm>
            <a:prstGeom prst="rect">
              <a:avLst/>
            </a:prstGeom>
          </p:spPr>
        </p:pic>
      </p:grpSp>
      <p:grpSp>
        <p:nvGrpSpPr>
          <p:cNvPr id="15" name="Group 14">
            <a:extLst>
              <a:ext uri="{FF2B5EF4-FFF2-40B4-BE49-F238E27FC236}">
                <a16:creationId xmlns:a16="http://schemas.microsoft.com/office/drawing/2014/main" id="{A2487F8E-593A-441B-98B0-680DCF267870}"/>
              </a:ext>
            </a:extLst>
          </p:cNvPr>
          <p:cNvGrpSpPr/>
          <p:nvPr/>
        </p:nvGrpSpPr>
        <p:grpSpPr>
          <a:xfrm>
            <a:off x="270510" y="3531870"/>
            <a:ext cx="5099473" cy="1292028"/>
            <a:chOff x="838200" y="3429000"/>
            <a:chExt cx="6799297" cy="1722704"/>
          </a:xfrm>
        </p:grpSpPr>
        <p:sp>
          <p:nvSpPr>
            <p:cNvPr id="8" name="TextBox 7">
              <a:extLst>
                <a:ext uri="{FF2B5EF4-FFF2-40B4-BE49-F238E27FC236}">
                  <a16:creationId xmlns:a16="http://schemas.microsoft.com/office/drawing/2014/main" id="{10164236-C326-430F-9138-A592EDD97223}"/>
                </a:ext>
              </a:extLst>
            </p:cNvPr>
            <p:cNvSpPr txBox="1"/>
            <p:nvPr/>
          </p:nvSpPr>
          <p:spPr>
            <a:xfrm>
              <a:off x="838200" y="3429000"/>
              <a:ext cx="6799297" cy="553997"/>
            </a:xfrm>
            <a:prstGeom prst="rect">
              <a:avLst/>
            </a:prstGeom>
            <a:noFill/>
          </p:spPr>
          <p:txBody>
            <a:bodyPr wrap="none" rtlCol="0">
              <a:spAutoFit/>
            </a:bodyPr>
            <a:lstStyle/>
            <a:p>
              <a:r>
                <a:rPr lang="en-AU" sz="2100" dirty="0"/>
                <a:t>Multiple Value, many row but one column</a:t>
              </a:r>
            </a:p>
          </p:txBody>
        </p:sp>
        <p:pic>
          <p:nvPicPr>
            <p:cNvPr id="13" name="Picture 12" descr="A picture containing timeline&#10;&#10;Description automatically generated">
              <a:extLst>
                <a:ext uri="{FF2B5EF4-FFF2-40B4-BE49-F238E27FC236}">
                  <a16:creationId xmlns:a16="http://schemas.microsoft.com/office/drawing/2014/main" id="{954900E1-924B-41C3-A0A2-473FDD43DD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4913" y="3952220"/>
              <a:ext cx="5242688" cy="1199484"/>
            </a:xfrm>
            <a:prstGeom prst="rect">
              <a:avLst/>
            </a:prstGeom>
          </p:spPr>
        </p:pic>
      </p:grpSp>
      <p:pic>
        <p:nvPicPr>
          <p:cNvPr id="17" name="Picture 16" descr="A picture containing graphical user interface&#10;&#10;Description automatically generated">
            <a:extLst>
              <a:ext uri="{FF2B5EF4-FFF2-40B4-BE49-F238E27FC236}">
                <a16:creationId xmlns:a16="http://schemas.microsoft.com/office/drawing/2014/main" id="{3E3579FF-EB3F-45C1-8932-40C14176CF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0769" y="2013522"/>
            <a:ext cx="4239395" cy="863858"/>
          </a:xfrm>
          <a:prstGeom prst="rect">
            <a:avLst/>
          </a:prstGeom>
        </p:spPr>
      </p:pic>
    </p:spTree>
    <p:extLst>
      <p:ext uri="{BB962C8B-B14F-4D97-AF65-F5344CB8AC3E}">
        <p14:creationId xmlns:p14="http://schemas.microsoft.com/office/powerpoint/2010/main" val="255850292"/>
      </p:ext>
    </p:extLst>
  </p:cSld>
  <p:clrMapOvr>
    <a:overrideClrMapping bg1="lt1" tx1="dk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2D081-3E29-4F75-9814-81E020DC0972}"/>
              </a:ext>
            </a:extLst>
          </p:cNvPr>
          <p:cNvSpPr>
            <a:spLocks noGrp="1"/>
          </p:cNvSpPr>
          <p:nvPr>
            <p:ph type="title"/>
          </p:nvPr>
        </p:nvSpPr>
        <p:spPr>
          <a:xfrm>
            <a:off x="457200" y="605600"/>
            <a:ext cx="7597140" cy="1082700"/>
          </a:xfrm>
          <a:noFill/>
          <a:ln>
            <a:noFill/>
          </a:ln>
        </p:spPr>
        <p:txBody>
          <a:bodyPr spcFirstLastPara="1" wrap="square" lIns="0" tIns="0" rIns="0" bIns="0" anchor="t" anchorCtr="0">
            <a:noAutofit/>
          </a:bodyPr>
          <a:lstStyle/>
          <a:p>
            <a:r>
              <a:rPr lang="en-AU" sz="3200" dirty="0" err="1"/>
              <a:t>Apa</a:t>
            </a:r>
            <a:r>
              <a:rPr lang="en-AU" sz="3200" dirty="0"/>
              <a:t> yang </a:t>
            </a:r>
            <a:r>
              <a:rPr lang="en-AU" sz="3200" dirty="0" err="1"/>
              <a:t>dihasilkan</a:t>
            </a:r>
            <a:r>
              <a:rPr lang="en-AU" sz="3200" dirty="0"/>
              <a:t> </a:t>
            </a:r>
            <a:r>
              <a:rPr lang="en-AU" sz="3200" dirty="0" err="1"/>
              <a:t>dari</a:t>
            </a:r>
            <a:r>
              <a:rPr lang="en-AU" sz="3200" dirty="0"/>
              <a:t> subquery </a:t>
            </a:r>
            <a:r>
              <a:rPr lang="en-AU" sz="3200" dirty="0" err="1"/>
              <a:t>ini</a:t>
            </a:r>
            <a:endParaRPr lang="en-AU" sz="3200" dirty="0"/>
          </a:p>
        </p:txBody>
      </p:sp>
      <p:sp>
        <p:nvSpPr>
          <p:cNvPr id="3" name="Content Placeholder 2">
            <a:extLst>
              <a:ext uri="{FF2B5EF4-FFF2-40B4-BE49-F238E27FC236}">
                <a16:creationId xmlns:a16="http://schemas.microsoft.com/office/drawing/2014/main" id="{80B88936-E36D-47E4-8D4A-2FA3E3276E11}"/>
              </a:ext>
            </a:extLst>
          </p:cNvPr>
          <p:cNvSpPr>
            <a:spLocks noGrp="1"/>
          </p:cNvSpPr>
          <p:nvPr>
            <p:ph idx="4294967295"/>
          </p:nvPr>
        </p:nvSpPr>
        <p:spPr>
          <a:xfrm>
            <a:off x="2177732" y="1529398"/>
            <a:ext cx="4289425" cy="1644650"/>
          </a:xfrm>
        </p:spPr>
        <p:style>
          <a:lnRef idx="3">
            <a:schemeClr val="lt1"/>
          </a:lnRef>
          <a:fillRef idx="1">
            <a:schemeClr val="accent2"/>
          </a:fillRef>
          <a:effectRef idx="1">
            <a:schemeClr val="accent2"/>
          </a:effectRef>
          <a:fontRef idx="minor">
            <a:schemeClr val="lt1"/>
          </a:fontRef>
        </p:style>
        <p:txBody>
          <a:bodyPr lIns="108000" tIns="36000" rIns="36000" bIns="36000">
            <a:normAutofit fontScale="92500" lnSpcReduction="20000"/>
          </a:bodyPr>
          <a:lstStyle/>
          <a:p>
            <a:pPr marL="0" indent="0">
              <a:buNone/>
            </a:pPr>
            <a:r>
              <a:rPr lang="en-AU" sz="1800" dirty="0">
                <a:solidFill>
                  <a:schemeClr val="bg1"/>
                </a:solidFill>
                <a:latin typeface="Arial" panose="020B0604020202020204" pitchFamily="34" charset="0"/>
              </a:rPr>
              <a:t>SELECT *</a:t>
            </a:r>
          </a:p>
          <a:p>
            <a:pPr marL="0" indent="0">
              <a:buNone/>
            </a:pPr>
            <a:r>
              <a:rPr lang="en-AU" sz="1800" dirty="0">
                <a:solidFill>
                  <a:schemeClr val="bg1"/>
                </a:solidFill>
                <a:latin typeface="Arial" panose="020B0604020202020204" pitchFamily="34" charset="0"/>
              </a:rPr>
              <a:t>FROM enrolment</a:t>
            </a:r>
          </a:p>
          <a:p>
            <a:pPr marL="0" indent="0">
              <a:buNone/>
            </a:pPr>
            <a:r>
              <a:rPr lang="en-AU" sz="1800" dirty="0">
                <a:solidFill>
                  <a:schemeClr val="bg1"/>
                </a:solidFill>
                <a:latin typeface="Arial" panose="020B0604020202020204" pitchFamily="34" charset="0"/>
              </a:rPr>
              <a:t>WHERE mark &gt; (SELECT avg(mark) </a:t>
            </a:r>
            <a:r>
              <a:rPr lang="en-AU" sz="1800" b="1" dirty="0">
                <a:solidFill>
                  <a:schemeClr val="bg1"/>
                </a:solidFill>
                <a:latin typeface="Arial" panose="020B0604020202020204" pitchFamily="34" charset="0"/>
              </a:rPr>
              <a:t> </a:t>
            </a:r>
          </a:p>
          <a:p>
            <a:pPr marL="0" indent="0">
              <a:buNone/>
            </a:pPr>
            <a:r>
              <a:rPr lang="en-AU" sz="1800" dirty="0">
                <a:solidFill>
                  <a:schemeClr val="bg1"/>
                </a:solidFill>
                <a:latin typeface="Arial" panose="020B0604020202020204" pitchFamily="34" charset="0"/>
              </a:rPr>
              <a:t>		FROM enrolment</a:t>
            </a:r>
          </a:p>
          <a:p>
            <a:pPr marL="0" indent="0">
              <a:buNone/>
            </a:pPr>
            <a:r>
              <a:rPr lang="en-AU" sz="1800" dirty="0">
                <a:solidFill>
                  <a:schemeClr val="bg1"/>
                </a:solidFill>
                <a:latin typeface="Arial" panose="020B0604020202020204" pitchFamily="34" charset="0"/>
              </a:rPr>
              <a:t>		GROUP BY </a:t>
            </a:r>
            <a:r>
              <a:rPr lang="en-AU" sz="1800" dirty="0" err="1">
                <a:solidFill>
                  <a:schemeClr val="bg1"/>
                </a:solidFill>
                <a:latin typeface="Arial" panose="020B0604020202020204" pitchFamily="34" charset="0"/>
              </a:rPr>
              <a:t>unit_code</a:t>
            </a:r>
            <a:r>
              <a:rPr lang="en-AU" sz="1800" dirty="0">
                <a:solidFill>
                  <a:schemeClr val="bg1"/>
                </a:solidFill>
                <a:latin typeface="Arial" panose="020B0604020202020204" pitchFamily="34" charset="0"/>
              </a:rPr>
              <a:t>);</a:t>
            </a:r>
            <a:endParaRPr lang="en-AU" dirty="0">
              <a:solidFill>
                <a:schemeClr val="bg1"/>
              </a:solidFill>
            </a:endParaRPr>
          </a:p>
        </p:txBody>
      </p:sp>
      <p:sp>
        <p:nvSpPr>
          <p:cNvPr id="5" name="TextBox 4">
            <a:extLst>
              <a:ext uri="{FF2B5EF4-FFF2-40B4-BE49-F238E27FC236}">
                <a16:creationId xmlns:a16="http://schemas.microsoft.com/office/drawing/2014/main" id="{5FA340F3-19AF-44A1-AC74-B4EC9EA88E07}"/>
              </a:ext>
            </a:extLst>
          </p:cNvPr>
          <p:cNvSpPr txBox="1"/>
          <p:nvPr/>
        </p:nvSpPr>
        <p:spPr>
          <a:xfrm>
            <a:off x="2036445" y="3439887"/>
            <a:ext cx="4572000" cy="1200329"/>
          </a:xfrm>
          <a:prstGeom prst="rect">
            <a:avLst/>
          </a:prstGeom>
          <a:noFill/>
        </p:spPr>
        <p:txBody>
          <a:bodyPr wrap="square">
            <a:spAutoFit/>
          </a:bodyPr>
          <a:lstStyle/>
          <a:p>
            <a:r>
              <a:rPr lang="en-US" sz="1800" dirty="0">
                <a:latin typeface="Calibri" panose="020F0502020204030204" pitchFamily="34" charset="0"/>
              </a:rPr>
              <a:t>A. </a:t>
            </a:r>
            <a:r>
              <a:rPr lang="en-US" sz="1800" dirty="0">
                <a:latin typeface="Arial" panose="020B0604020202020204" pitchFamily="34" charset="0"/>
              </a:rPr>
              <a:t>A value (a single column, single row).</a:t>
            </a:r>
          </a:p>
          <a:p>
            <a:r>
              <a:rPr lang="en-US" sz="1800" dirty="0">
                <a:latin typeface="Calibri" panose="020F0502020204030204" pitchFamily="34" charset="0"/>
              </a:rPr>
              <a:t>B. </a:t>
            </a:r>
            <a:r>
              <a:rPr lang="en-US" sz="1800" dirty="0">
                <a:latin typeface="Arial" panose="020B0604020202020204" pitchFamily="34" charset="0"/>
              </a:rPr>
              <a:t>A list of values.</a:t>
            </a:r>
          </a:p>
          <a:p>
            <a:r>
              <a:rPr lang="en-AU" sz="1800" dirty="0">
                <a:latin typeface="Calibri" panose="020F0502020204030204" pitchFamily="34" charset="0"/>
              </a:rPr>
              <a:t>C. </a:t>
            </a:r>
            <a:r>
              <a:rPr lang="en-AU" sz="1800" dirty="0">
                <a:latin typeface="Arial" panose="020B0604020202020204" pitchFamily="34" charset="0"/>
              </a:rPr>
              <a:t>Multiple columns, multiple rows.</a:t>
            </a:r>
          </a:p>
          <a:p>
            <a:r>
              <a:rPr lang="en-US" sz="1800" dirty="0">
                <a:latin typeface="Calibri" panose="020F0502020204030204" pitchFamily="34" charset="0"/>
              </a:rPr>
              <a:t>D. </a:t>
            </a:r>
            <a:r>
              <a:rPr lang="en-US" sz="1800" dirty="0">
                <a:latin typeface="Arial" panose="020B0604020202020204" pitchFamily="34" charset="0"/>
              </a:rPr>
              <a:t>None of the above.</a:t>
            </a:r>
            <a:endParaRPr lang="en-AU" sz="1800" dirty="0"/>
          </a:p>
        </p:txBody>
      </p:sp>
    </p:spTree>
    <p:extLst>
      <p:ext uri="{BB962C8B-B14F-4D97-AF65-F5344CB8AC3E}">
        <p14:creationId xmlns:p14="http://schemas.microsoft.com/office/powerpoint/2010/main" val="3898678576"/>
      </p:ext>
    </p:extLst>
  </p:cSld>
  <p:clrMapOvr>
    <a:overrideClrMapping bg1="lt1" tx1="dk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2D081-3E29-4F75-9814-81E020DC0972}"/>
              </a:ext>
            </a:extLst>
          </p:cNvPr>
          <p:cNvSpPr>
            <a:spLocks noGrp="1"/>
          </p:cNvSpPr>
          <p:nvPr>
            <p:ph type="title"/>
          </p:nvPr>
        </p:nvSpPr>
        <p:spPr>
          <a:xfrm>
            <a:off x="457200" y="605600"/>
            <a:ext cx="7787640" cy="1082700"/>
          </a:xfrm>
          <a:noFill/>
          <a:ln>
            <a:noFill/>
          </a:ln>
        </p:spPr>
        <p:txBody>
          <a:bodyPr spcFirstLastPara="1" wrap="square" lIns="0" tIns="0" rIns="0" bIns="0" anchor="t" anchorCtr="0">
            <a:noAutofit/>
          </a:bodyPr>
          <a:lstStyle/>
          <a:p>
            <a:r>
              <a:rPr lang="en-AU" sz="3200" dirty="0" err="1"/>
              <a:t>Apa</a:t>
            </a:r>
            <a:r>
              <a:rPr lang="en-AU" sz="3200" dirty="0"/>
              <a:t> yang </a:t>
            </a:r>
            <a:r>
              <a:rPr lang="en-AU" sz="3200" dirty="0" err="1"/>
              <a:t>dihasilkan</a:t>
            </a:r>
            <a:r>
              <a:rPr lang="en-AU" sz="3200" dirty="0"/>
              <a:t> </a:t>
            </a:r>
            <a:r>
              <a:rPr lang="en-AU" sz="3200" dirty="0" err="1"/>
              <a:t>dari</a:t>
            </a:r>
            <a:r>
              <a:rPr lang="en-AU" sz="3200" dirty="0"/>
              <a:t> subquery </a:t>
            </a:r>
            <a:r>
              <a:rPr lang="en-AU" sz="3200" dirty="0" err="1"/>
              <a:t>ini</a:t>
            </a:r>
            <a:endParaRPr lang="en-AU" sz="3200" dirty="0"/>
          </a:p>
        </p:txBody>
      </p:sp>
      <p:sp>
        <p:nvSpPr>
          <p:cNvPr id="3" name="Content Placeholder 2">
            <a:extLst>
              <a:ext uri="{FF2B5EF4-FFF2-40B4-BE49-F238E27FC236}">
                <a16:creationId xmlns:a16="http://schemas.microsoft.com/office/drawing/2014/main" id="{80B88936-E36D-47E4-8D4A-2FA3E3276E11}"/>
              </a:ext>
            </a:extLst>
          </p:cNvPr>
          <p:cNvSpPr>
            <a:spLocks noGrp="1"/>
          </p:cNvSpPr>
          <p:nvPr>
            <p:ph idx="4294967295"/>
          </p:nvPr>
        </p:nvSpPr>
        <p:spPr>
          <a:xfrm>
            <a:off x="1363980" y="1146950"/>
            <a:ext cx="5759450" cy="2106613"/>
          </a:xfrm>
          <a:ln/>
        </p:spPr>
        <p:style>
          <a:lnRef idx="3">
            <a:schemeClr val="lt1"/>
          </a:lnRef>
          <a:fillRef idx="1">
            <a:schemeClr val="accent2"/>
          </a:fillRef>
          <a:effectRef idx="1">
            <a:schemeClr val="accent2"/>
          </a:effectRef>
          <a:fontRef idx="minor">
            <a:schemeClr val="lt1"/>
          </a:fontRef>
        </p:style>
        <p:txBody>
          <a:bodyPr spcFirstLastPara="1" wrap="square" lIns="108000" tIns="36000" rIns="36000" bIns="36000" anchor="t" anchorCtr="0">
            <a:normAutofit fontScale="92500" lnSpcReduction="10000"/>
          </a:bodyPr>
          <a:lstStyle/>
          <a:p>
            <a:pPr marL="0" indent="0">
              <a:buNone/>
            </a:pPr>
            <a:r>
              <a:rPr lang="en-US" sz="1800" dirty="0">
                <a:solidFill>
                  <a:schemeClr val="bg1"/>
                </a:solidFill>
                <a:latin typeface="Arial" panose="020B0604020202020204" pitchFamily="34" charset="0"/>
              </a:rPr>
              <a:t>SELECT *</a:t>
            </a:r>
          </a:p>
          <a:p>
            <a:pPr marL="0" indent="0">
              <a:buNone/>
            </a:pPr>
            <a:r>
              <a:rPr lang="en-US" sz="1800" dirty="0">
                <a:solidFill>
                  <a:schemeClr val="bg1"/>
                </a:solidFill>
                <a:latin typeface="Arial" panose="020B0604020202020204" pitchFamily="34" charset="0"/>
              </a:rPr>
              <a:t>FROM EMPLOYEES</a:t>
            </a:r>
          </a:p>
          <a:p>
            <a:pPr marL="0" indent="0">
              <a:buNone/>
            </a:pPr>
            <a:r>
              <a:rPr lang="en-US" sz="1800" dirty="0">
                <a:solidFill>
                  <a:schemeClr val="bg1"/>
                </a:solidFill>
                <a:latin typeface="Arial" panose="020B0604020202020204" pitchFamily="34" charset="0"/>
              </a:rPr>
              <a:t>WHERE SALARY IN (SELECT MAX(SALARY)</a:t>
            </a:r>
          </a:p>
          <a:p>
            <a:pPr marL="0" indent="0">
              <a:buNone/>
            </a:pPr>
            <a:r>
              <a:rPr lang="en-US" sz="1800" dirty="0">
                <a:solidFill>
                  <a:schemeClr val="bg1"/>
                </a:solidFill>
                <a:latin typeface="Arial" panose="020B0604020202020204" pitchFamily="34" charset="0"/>
              </a:rPr>
              <a:t>			   FROM EMPLOYEES</a:t>
            </a:r>
          </a:p>
          <a:p>
            <a:pPr marL="0" indent="0">
              <a:buNone/>
            </a:pPr>
            <a:r>
              <a:rPr lang="en-US" sz="1800" dirty="0">
                <a:solidFill>
                  <a:schemeClr val="bg1"/>
                </a:solidFill>
                <a:latin typeface="Arial" panose="020B0604020202020204" pitchFamily="34" charset="0"/>
              </a:rPr>
              <a:t>			   GROUP BY 					      DEPARTMENT_ID)</a:t>
            </a:r>
          </a:p>
        </p:txBody>
      </p:sp>
      <p:sp>
        <p:nvSpPr>
          <p:cNvPr id="5" name="TextBox 4">
            <a:extLst>
              <a:ext uri="{FF2B5EF4-FFF2-40B4-BE49-F238E27FC236}">
                <a16:creationId xmlns:a16="http://schemas.microsoft.com/office/drawing/2014/main" id="{5FA340F3-19AF-44A1-AC74-B4EC9EA88E07}"/>
              </a:ext>
            </a:extLst>
          </p:cNvPr>
          <p:cNvSpPr txBox="1"/>
          <p:nvPr/>
        </p:nvSpPr>
        <p:spPr>
          <a:xfrm>
            <a:off x="2036445" y="3439887"/>
            <a:ext cx="4572000" cy="1200329"/>
          </a:xfrm>
          <a:prstGeom prst="rect">
            <a:avLst/>
          </a:prstGeom>
          <a:noFill/>
        </p:spPr>
        <p:txBody>
          <a:bodyPr wrap="square">
            <a:spAutoFit/>
          </a:bodyPr>
          <a:lstStyle/>
          <a:p>
            <a:r>
              <a:rPr lang="en-US" sz="1800" dirty="0">
                <a:latin typeface="Calibri" panose="020F0502020204030204" pitchFamily="34" charset="0"/>
              </a:rPr>
              <a:t>A. </a:t>
            </a:r>
            <a:r>
              <a:rPr lang="en-US" sz="1800" dirty="0">
                <a:latin typeface="Arial" panose="020B0604020202020204" pitchFamily="34" charset="0"/>
              </a:rPr>
              <a:t>A value (a single column, single row).</a:t>
            </a:r>
          </a:p>
          <a:p>
            <a:r>
              <a:rPr lang="en-US" sz="1800" dirty="0">
                <a:latin typeface="Calibri" panose="020F0502020204030204" pitchFamily="34" charset="0"/>
              </a:rPr>
              <a:t>B. </a:t>
            </a:r>
            <a:r>
              <a:rPr lang="en-US" sz="1800" dirty="0">
                <a:latin typeface="Arial" panose="020B0604020202020204" pitchFamily="34" charset="0"/>
              </a:rPr>
              <a:t>A list of values.</a:t>
            </a:r>
          </a:p>
          <a:p>
            <a:r>
              <a:rPr lang="en-AU" sz="1800" dirty="0">
                <a:latin typeface="Calibri" panose="020F0502020204030204" pitchFamily="34" charset="0"/>
              </a:rPr>
              <a:t>C. </a:t>
            </a:r>
            <a:r>
              <a:rPr lang="en-AU" sz="1800" dirty="0">
                <a:latin typeface="Arial" panose="020B0604020202020204" pitchFamily="34" charset="0"/>
              </a:rPr>
              <a:t>Multiple columns, multiple rows.</a:t>
            </a:r>
          </a:p>
          <a:p>
            <a:r>
              <a:rPr lang="en-US" sz="1800" dirty="0">
                <a:latin typeface="Calibri" panose="020F0502020204030204" pitchFamily="34" charset="0"/>
              </a:rPr>
              <a:t>D. </a:t>
            </a:r>
            <a:r>
              <a:rPr lang="en-US" sz="1800" dirty="0">
                <a:latin typeface="Arial" panose="020B0604020202020204" pitchFamily="34" charset="0"/>
              </a:rPr>
              <a:t>None of the above.</a:t>
            </a:r>
            <a:endParaRPr lang="en-AU" sz="1800" dirty="0"/>
          </a:p>
        </p:txBody>
      </p:sp>
    </p:spTree>
    <p:extLst>
      <p:ext uri="{BB962C8B-B14F-4D97-AF65-F5344CB8AC3E}">
        <p14:creationId xmlns:p14="http://schemas.microsoft.com/office/powerpoint/2010/main" val="3217643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44" name="Rectangle 32"/>
          <p:cNvSpPr>
            <a:spLocks noGrp="1" noChangeArrowheads="1"/>
          </p:cNvSpPr>
          <p:nvPr>
            <p:ph type="title"/>
          </p:nvPr>
        </p:nvSpPr>
        <p:spPr>
          <a:xfrm>
            <a:off x="457199" y="605600"/>
            <a:ext cx="7421877" cy="1082700"/>
          </a:xfrm>
          <a:noFill/>
          <a:ln>
            <a:noFill/>
          </a:ln>
        </p:spPr>
        <p:txBody>
          <a:bodyPr spcFirstLastPara="1" wrap="square" lIns="0" tIns="0" rIns="0" bIns="0" anchor="t" anchorCtr="0">
            <a:noAutofit/>
          </a:bodyPr>
          <a:lstStyle/>
          <a:p>
            <a:r>
              <a:rPr lang="en-US" sz="3200" dirty="0"/>
              <a:t>Single-Row Subqueries Comparation</a:t>
            </a:r>
          </a:p>
        </p:txBody>
      </p:sp>
      <p:sp>
        <p:nvSpPr>
          <p:cNvPr id="320545" name="Rectangle 33"/>
          <p:cNvSpPr>
            <a:spLocks noGrp="1" noChangeArrowheads="1"/>
          </p:cNvSpPr>
          <p:nvPr>
            <p:ph idx="4294967295"/>
          </p:nvPr>
        </p:nvSpPr>
        <p:spPr>
          <a:xfrm>
            <a:off x="1356360" y="1381125"/>
            <a:ext cx="5938838" cy="571500"/>
          </a:xfrm>
        </p:spPr>
        <p:txBody>
          <a:bodyPr>
            <a:noAutofit/>
          </a:bodyPr>
          <a:lstStyle/>
          <a:p>
            <a:pPr lvl="1"/>
            <a:r>
              <a:rPr lang="en-US" dirty="0"/>
              <a:t>Return only one row</a:t>
            </a:r>
          </a:p>
          <a:p>
            <a:pPr lvl="1"/>
            <a:r>
              <a:rPr lang="en-US" dirty="0"/>
              <a:t>Use single-row comparison operators</a:t>
            </a:r>
          </a:p>
        </p:txBody>
      </p:sp>
      <p:grpSp>
        <p:nvGrpSpPr>
          <p:cNvPr id="2" name="Group 1">
            <a:extLst>
              <a:ext uri="{FF2B5EF4-FFF2-40B4-BE49-F238E27FC236}">
                <a16:creationId xmlns:a16="http://schemas.microsoft.com/office/drawing/2014/main" id="{36E78A76-61FE-48B4-B08F-97F533ED778E}"/>
              </a:ext>
            </a:extLst>
          </p:cNvPr>
          <p:cNvGrpSpPr/>
          <p:nvPr/>
        </p:nvGrpSpPr>
        <p:grpSpPr>
          <a:xfrm>
            <a:off x="2899886" y="2571750"/>
            <a:ext cx="3145632" cy="2166939"/>
            <a:chOff x="2959894" y="2050256"/>
            <a:chExt cx="3145632" cy="2166939"/>
          </a:xfrm>
        </p:grpSpPr>
        <p:sp>
          <p:nvSpPr>
            <p:cNvPr id="320517" name="Rectangle 5"/>
            <p:cNvSpPr>
              <a:spLocks noChangeArrowheads="1"/>
            </p:cNvSpPr>
            <p:nvPr/>
          </p:nvSpPr>
          <p:spPr bwMode="blackWhite">
            <a:xfrm>
              <a:off x="3888582" y="2955131"/>
              <a:ext cx="2216944" cy="315516"/>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defTabSz="228594" eaLnBrk="0" hangingPunct="0">
                <a:lnSpc>
                  <a:spcPct val="120000"/>
                </a:lnSpc>
                <a:spcBef>
                  <a:spcPct val="60000"/>
                </a:spcBef>
                <a:buClrTx/>
              </a:pPr>
              <a:r>
                <a:rPr lang="en-US" sz="1350">
                  <a:solidFill>
                    <a:srgbClr val="000000"/>
                  </a:solidFill>
                </a:rPr>
                <a:t>Greater than or equal to </a:t>
              </a:r>
            </a:p>
          </p:txBody>
        </p:sp>
        <p:sp>
          <p:nvSpPr>
            <p:cNvPr id="320518" name="Rectangle 6"/>
            <p:cNvSpPr>
              <a:spLocks noChangeArrowheads="1"/>
            </p:cNvSpPr>
            <p:nvPr/>
          </p:nvSpPr>
          <p:spPr bwMode="blackWhite">
            <a:xfrm>
              <a:off x="2959894" y="2955131"/>
              <a:ext cx="928688" cy="315516"/>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defTabSz="228594" eaLnBrk="0" hangingPunct="0">
                <a:lnSpc>
                  <a:spcPct val="95000"/>
                </a:lnSpc>
                <a:spcBef>
                  <a:spcPct val="35000"/>
                </a:spcBef>
                <a:buClrTx/>
              </a:pPr>
              <a:r>
                <a:rPr lang="en-US" sz="1350">
                  <a:solidFill>
                    <a:srgbClr val="000000"/>
                  </a:solidFill>
                  <a:latin typeface="Courier New" panose="02070309020205020404" pitchFamily="49" charset="0"/>
                </a:rPr>
                <a:t>  &gt;=</a:t>
              </a:r>
            </a:p>
          </p:txBody>
        </p:sp>
        <p:sp>
          <p:nvSpPr>
            <p:cNvPr id="320519" name="Rectangle 7"/>
            <p:cNvSpPr>
              <a:spLocks noChangeArrowheads="1"/>
            </p:cNvSpPr>
            <p:nvPr/>
          </p:nvSpPr>
          <p:spPr bwMode="blackWhite">
            <a:xfrm>
              <a:off x="3888582" y="3270649"/>
              <a:ext cx="2216944" cy="31551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defTabSz="228594" eaLnBrk="0" hangingPunct="0">
                <a:lnSpc>
                  <a:spcPct val="120000"/>
                </a:lnSpc>
                <a:spcBef>
                  <a:spcPct val="60000"/>
                </a:spcBef>
                <a:buClrTx/>
              </a:pPr>
              <a:r>
                <a:rPr lang="en-US" sz="1350">
                  <a:solidFill>
                    <a:srgbClr val="000000"/>
                  </a:solidFill>
                </a:rPr>
                <a:t>Less than </a:t>
              </a:r>
            </a:p>
          </p:txBody>
        </p:sp>
        <p:sp>
          <p:nvSpPr>
            <p:cNvPr id="320520" name="Rectangle 8"/>
            <p:cNvSpPr>
              <a:spLocks noChangeArrowheads="1"/>
            </p:cNvSpPr>
            <p:nvPr/>
          </p:nvSpPr>
          <p:spPr bwMode="blackWhite">
            <a:xfrm>
              <a:off x="2959894" y="3270649"/>
              <a:ext cx="928688" cy="31551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defTabSz="228594" eaLnBrk="0" hangingPunct="0">
                <a:lnSpc>
                  <a:spcPct val="95000"/>
                </a:lnSpc>
                <a:spcBef>
                  <a:spcPct val="35000"/>
                </a:spcBef>
                <a:buClrTx/>
              </a:pPr>
              <a:r>
                <a:rPr lang="en-US" sz="1350">
                  <a:solidFill>
                    <a:srgbClr val="000000"/>
                  </a:solidFill>
                  <a:latin typeface="Courier New" panose="02070309020205020404" pitchFamily="49" charset="0"/>
                </a:rPr>
                <a:t>  &lt;</a:t>
              </a:r>
            </a:p>
          </p:txBody>
        </p:sp>
        <p:sp>
          <p:nvSpPr>
            <p:cNvPr id="320521" name="Rectangle 9"/>
            <p:cNvSpPr>
              <a:spLocks noChangeArrowheads="1"/>
            </p:cNvSpPr>
            <p:nvPr/>
          </p:nvSpPr>
          <p:spPr bwMode="blackWhite">
            <a:xfrm>
              <a:off x="3888582" y="3586163"/>
              <a:ext cx="2216944" cy="315516"/>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defTabSz="228594" eaLnBrk="0" hangingPunct="0">
                <a:lnSpc>
                  <a:spcPct val="120000"/>
                </a:lnSpc>
                <a:spcBef>
                  <a:spcPct val="60000"/>
                </a:spcBef>
                <a:buClrTx/>
              </a:pPr>
              <a:r>
                <a:rPr lang="en-US" sz="1350">
                  <a:solidFill>
                    <a:srgbClr val="000000"/>
                  </a:solidFill>
                </a:rPr>
                <a:t>Less than or equal to</a:t>
              </a:r>
            </a:p>
          </p:txBody>
        </p:sp>
        <p:sp>
          <p:nvSpPr>
            <p:cNvPr id="320522" name="Rectangle 10"/>
            <p:cNvSpPr>
              <a:spLocks noChangeArrowheads="1"/>
            </p:cNvSpPr>
            <p:nvPr/>
          </p:nvSpPr>
          <p:spPr bwMode="blackWhite">
            <a:xfrm>
              <a:off x="2959894" y="3586163"/>
              <a:ext cx="928688" cy="315516"/>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defTabSz="228594" eaLnBrk="0" hangingPunct="0">
                <a:lnSpc>
                  <a:spcPct val="95000"/>
                </a:lnSpc>
                <a:spcBef>
                  <a:spcPct val="35000"/>
                </a:spcBef>
                <a:buClrTx/>
              </a:pPr>
              <a:r>
                <a:rPr lang="en-US" sz="1350">
                  <a:solidFill>
                    <a:srgbClr val="000000"/>
                  </a:solidFill>
                  <a:latin typeface="Courier New" panose="02070309020205020404" pitchFamily="49" charset="0"/>
                </a:rPr>
                <a:t>  &lt;=</a:t>
              </a:r>
            </a:p>
          </p:txBody>
        </p:sp>
        <p:sp>
          <p:nvSpPr>
            <p:cNvPr id="320523" name="Rectangle 11"/>
            <p:cNvSpPr>
              <a:spLocks noChangeArrowheads="1"/>
            </p:cNvSpPr>
            <p:nvPr/>
          </p:nvSpPr>
          <p:spPr bwMode="blackWhite">
            <a:xfrm>
              <a:off x="3888582" y="2324100"/>
              <a:ext cx="2216944" cy="315516"/>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defTabSz="228594" eaLnBrk="0" hangingPunct="0">
                <a:lnSpc>
                  <a:spcPct val="120000"/>
                </a:lnSpc>
                <a:spcBef>
                  <a:spcPct val="60000"/>
                </a:spcBef>
                <a:buClrTx/>
              </a:pPr>
              <a:r>
                <a:rPr lang="en-US" sz="1350">
                  <a:solidFill>
                    <a:srgbClr val="000000"/>
                  </a:solidFill>
                </a:rPr>
                <a:t>Equal to</a:t>
              </a:r>
            </a:p>
          </p:txBody>
        </p:sp>
        <p:sp>
          <p:nvSpPr>
            <p:cNvPr id="320524" name="Rectangle 12"/>
            <p:cNvSpPr>
              <a:spLocks noChangeArrowheads="1"/>
            </p:cNvSpPr>
            <p:nvPr/>
          </p:nvSpPr>
          <p:spPr bwMode="blackWhite">
            <a:xfrm>
              <a:off x="2959894" y="2324100"/>
              <a:ext cx="928688" cy="315516"/>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defTabSz="228594" eaLnBrk="0" hangingPunct="0">
                <a:lnSpc>
                  <a:spcPct val="95000"/>
                </a:lnSpc>
                <a:spcBef>
                  <a:spcPct val="35000"/>
                </a:spcBef>
                <a:buClrTx/>
              </a:pPr>
              <a:r>
                <a:rPr lang="en-US" sz="1350">
                  <a:solidFill>
                    <a:srgbClr val="000000"/>
                  </a:solidFill>
                  <a:latin typeface="Courier New" panose="02070309020205020404" pitchFamily="49" charset="0"/>
                </a:rPr>
                <a:t>  =</a:t>
              </a:r>
            </a:p>
          </p:txBody>
        </p:sp>
        <p:sp>
          <p:nvSpPr>
            <p:cNvPr id="320525" name="Rectangle 13"/>
            <p:cNvSpPr>
              <a:spLocks noChangeArrowheads="1"/>
            </p:cNvSpPr>
            <p:nvPr/>
          </p:nvSpPr>
          <p:spPr bwMode="blackWhite">
            <a:xfrm>
              <a:off x="3888582" y="3901680"/>
              <a:ext cx="2216944" cy="31551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defTabSz="228594" eaLnBrk="0" hangingPunct="0">
                <a:lnSpc>
                  <a:spcPct val="120000"/>
                </a:lnSpc>
                <a:spcBef>
                  <a:spcPct val="60000"/>
                </a:spcBef>
                <a:buClrTx/>
              </a:pPr>
              <a:r>
                <a:rPr lang="en-US" sz="1350">
                  <a:solidFill>
                    <a:srgbClr val="000000"/>
                  </a:solidFill>
                </a:rPr>
                <a:t>Not equal to</a:t>
              </a:r>
            </a:p>
          </p:txBody>
        </p:sp>
        <p:sp>
          <p:nvSpPr>
            <p:cNvPr id="320526" name="Rectangle 14"/>
            <p:cNvSpPr>
              <a:spLocks noChangeArrowheads="1"/>
            </p:cNvSpPr>
            <p:nvPr/>
          </p:nvSpPr>
          <p:spPr bwMode="blackWhite">
            <a:xfrm>
              <a:off x="2959894" y="3901680"/>
              <a:ext cx="928688" cy="31551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defTabSz="228594" eaLnBrk="0" hangingPunct="0">
                <a:lnSpc>
                  <a:spcPct val="95000"/>
                </a:lnSpc>
                <a:spcBef>
                  <a:spcPct val="35000"/>
                </a:spcBef>
                <a:buClrTx/>
              </a:pPr>
              <a:r>
                <a:rPr lang="en-US" sz="1350">
                  <a:solidFill>
                    <a:srgbClr val="000000"/>
                  </a:solidFill>
                  <a:latin typeface="Courier New" panose="02070309020205020404" pitchFamily="49" charset="0"/>
                </a:rPr>
                <a:t>  &lt;&gt;</a:t>
              </a:r>
            </a:p>
          </p:txBody>
        </p:sp>
        <p:sp>
          <p:nvSpPr>
            <p:cNvPr id="320527" name="Rectangle 15"/>
            <p:cNvSpPr>
              <a:spLocks noChangeArrowheads="1"/>
            </p:cNvSpPr>
            <p:nvPr/>
          </p:nvSpPr>
          <p:spPr bwMode="blackWhite">
            <a:xfrm>
              <a:off x="3888582" y="2639618"/>
              <a:ext cx="2216944" cy="31551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defTabSz="228594" eaLnBrk="0" hangingPunct="0">
                <a:lnSpc>
                  <a:spcPct val="120000"/>
                </a:lnSpc>
                <a:spcBef>
                  <a:spcPct val="60000"/>
                </a:spcBef>
                <a:buClrTx/>
              </a:pPr>
              <a:r>
                <a:rPr lang="en-US" sz="1350">
                  <a:solidFill>
                    <a:srgbClr val="000000"/>
                  </a:solidFill>
                </a:rPr>
                <a:t>Greater than </a:t>
              </a:r>
            </a:p>
          </p:txBody>
        </p:sp>
        <p:sp>
          <p:nvSpPr>
            <p:cNvPr id="320528" name="Rectangle 16"/>
            <p:cNvSpPr>
              <a:spLocks noChangeArrowheads="1"/>
            </p:cNvSpPr>
            <p:nvPr/>
          </p:nvSpPr>
          <p:spPr bwMode="blackWhite">
            <a:xfrm>
              <a:off x="2959894" y="2639618"/>
              <a:ext cx="928688" cy="31551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defTabSz="228594" eaLnBrk="0" hangingPunct="0">
                <a:lnSpc>
                  <a:spcPct val="95000"/>
                </a:lnSpc>
                <a:spcBef>
                  <a:spcPct val="35000"/>
                </a:spcBef>
                <a:buClrTx/>
              </a:pPr>
              <a:r>
                <a:rPr lang="en-US" sz="1350">
                  <a:solidFill>
                    <a:srgbClr val="000000"/>
                  </a:solidFill>
                  <a:latin typeface="Courier New" panose="02070309020205020404" pitchFamily="49" charset="0"/>
                </a:rPr>
                <a:t>  &gt;</a:t>
              </a:r>
            </a:p>
          </p:txBody>
        </p:sp>
        <p:sp>
          <p:nvSpPr>
            <p:cNvPr id="320529" name="Rectangle 17"/>
            <p:cNvSpPr>
              <a:spLocks noChangeArrowheads="1"/>
            </p:cNvSpPr>
            <p:nvPr/>
          </p:nvSpPr>
          <p:spPr bwMode="gray">
            <a:xfrm>
              <a:off x="3888582" y="2050257"/>
              <a:ext cx="2216944" cy="273844"/>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defTabSz="228594"/>
              <a:r>
                <a:rPr lang="en-US" sz="1350">
                  <a:solidFill>
                    <a:srgbClr val="FFFFFF"/>
                  </a:solidFill>
                </a:rPr>
                <a:t>Meaning</a:t>
              </a:r>
            </a:p>
          </p:txBody>
        </p:sp>
        <p:sp>
          <p:nvSpPr>
            <p:cNvPr id="320530" name="Rectangle 18"/>
            <p:cNvSpPr>
              <a:spLocks noChangeArrowheads="1"/>
            </p:cNvSpPr>
            <p:nvPr/>
          </p:nvSpPr>
          <p:spPr bwMode="gray">
            <a:xfrm>
              <a:off x="2959894" y="2050257"/>
              <a:ext cx="928688" cy="273844"/>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defTabSz="228594"/>
              <a:r>
                <a:rPr lang="en-US" sz="1350">
                  <a:solidFill>
                    <a:srgbClr val="FFFFFF"/>
                  </a:solidFill>
                </a:rPr>
                <a:t>Operator</a:t>
              </a:r>
            </a:p>
          </p:txBody>
        </p:sp>
        <p:sp>
          <p:nvSpPr>
            <p:cNvPr id="320531" name="Line 19"/>
            <p:cNvSpPr>
              <a:spLocks noChangeShapeType="1"/>
            </p:cNvSpPr>
            <p:nvPr/>
          </p:nvSpPr>
          <p:spPr bwMode="blackWhite">
            <a:xfrm>
              <a:off x="2959895" y="2324100"/>
              <a:ext cx="3145631"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78"/>
              <a:endParaRPr lang="en-US" sz="1050"/>
            </a:p>
          </p:txBody>
        </p:sp>
        <p:sp>
          <p:nvSpPr>
            <p:cNvPr id="320532" name="Line 20"/>
            <p:cNvSpPr>
              <a:spLocks noChangeShapeType="1"/>
            </p:cNvSpPr>
            <p:nvPr/>
          </p:nvSpPr>
          <p:spPr bwMode="blackWhite">
            <a:xfrm>
              <a:off x="2959895" y="2955131"/>
              <a:ext cx="3145631"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78"/>
              <a:endParaRPr lang="en-US" sz="1050"/>
            </a:p>
          </p:txBody>
        </p:sp>
        <p:sp>
          <p:nvSpPr>
            <p:cNvPr id="320533" name="Line 21"/>
            <p:cNvSpPr>
              <a:spLocks noChangeShapeType="1"/>
            </p:cNvSpPr>
            <p:nvPr/>
          </p:nvSpPr>
          <p:spPr bwMode="blackWhite">
            <a:xfrm>
              <a:off x="2959895" y="4217194"/>
              <a:ext cx="3145631"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78"/>
              <a:endParaRPr lang="en-US" sz="1050"/>
            </a:p>
          </p:txBody>
        </p:sp>
        <p:sp>
          <p:nvSpPr>
            <p:cNvPr id="320534" name="Line 22"/>
            <p:cNvSpPr>
              <a:spLocks noChangeShapeType="1"/>
            </p:cNvSpPr>
            <p:nvPr/>
          </p:nvSpPr>
          <p:spPr bwMode="blackWhite">
            <a:xfrm>
              <a:off x="2959894" y="2050257"/>
              <a:ext cx="0" cy="216693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78"/>
              <a:endParaRPr lang="en-US" sz="1050"/>
            </a:p>
          </p:txBody>
        </p:sp>
        <p:sp>
          <p:nvSpPr>
            <p:cNvPr id="320535" name="Line 23"/>
            <p:cNvSpPr>
              <a:spLocks noChangeShapeType="1"/>
            </p:cNvSpPr>
            <p:nvPr/>
          </p:nvSpPr>
          <p:spPr bwMode="blackWhite">
            <a:xfrm>
              <a:off x="3888581" y="2050257"/>
              <a:ext cx="0" cy="216693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78"/>
              <a:endParaRPr lang="en-US" sz="1050"/>
            </a:p>
          </p:txBody>
        </p:sp>
        <p:sp>
          <p:nvSpPr>
            <p:cNvPr id="320536" name="Line 24"/>
            <p:cNvSpPr>
              <a:spLocks noChangeShapeType="1"/>
            </p:cNvSpPr>
            <p:nvPr/>
          </p:nvSpPr>
          <p:spPr bwMode="blackWhite">
            <a:xfrm>
              <a:off x="6105525" y="2050257"/>
              <a:ext cx="0" cy="216693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78"/>
              <a:endParaRPr lang="en-US" sz="1050"/>
            </a:p>
          </p:txBody>
        </p:sp>
        <p:sp>
          <p:nvSpPr>
            <p:cNvPr id="320537" name="Line 25"/>
            <p:cNvSpPr>
              <a:spLocks noChangeShapeType="1"/>
            </p:cNvSpPr>
            <p:nvPr/>
          </p:nvSpPr>
          <p:spPr bwMode="blackWhite">
            <a:xfrm>
              <a:off x="2959895" y="2639616"/>
              <a:ext cx="3145631"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78"/>
              <a:endParaRPr lang="en-US" sz="1050"/>
            </a:p>
          </p:txBody>
        </p:sp>
        <p:sp>
          <p:nvSpPr>
            <p:cNvPr id="320538" name="Line 26"/>
            <p:cNvSpPr>
              <a:spLocks noChangeShapeType="1"/>
            </p:cNvSpPr>
            <p:nvPr/>
          </p:nvSpPr>
          <p:spPr bwMode="blackWhite">
            <a:xfrm>
              <a:off x="2959895" y="3901679"/>
              <a:ext cx="3145631"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78"/>
              <a:endParaRPr lang="en-US" sz="1050"/>
            </a:p>
          </p:txBody>
        </p:sp>
        <p:sp>
          <p:nvSpPr>
            <p:cNvPr id="320539" name="Line 27"/>
            <p:cNvSpPr>
              <a:spLocks noChangeShapeType="1"/>
            </p:cNvSpPr>
            <p:nvPr/>
          </p:nvSpPr>
          <p:spPr bwMode="blackWhite">
            <a:xfrm>
              <a:off x="2959895" y="3586163"/>
              <a:ext cx="3145631"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78"/>
              <a:endParaRPr lang="en-US" sz="1050"/>
            </a:p>
          </p:txBody>
        </p:sp>
        <p:sp>
          <p:nvSpPr>
            <p:cNvPr id="320540" name="Line 28"/>
            <p:cNvSpPr>
              <a:spLocks noChangeShapeType="1"/>
            </p:cNvSpPr>
            <p:nvPr/>
          </p:nvSpPr>
          <p:spPr bwMode="blackWhite">
            <a:xfrm>
              <a:off x="2959895" y="3270647"/>
              <a:ext cx="3145631"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78"/>
              <a:endParaRPr lang="en-US" sz="1050"/>
            </a:p>
          </p:txBody>
        </p:sp>
        <p:sp>
          <p:nvSpPr>
            <p:cNvPr id="320541" name="Line 29"/>
            <p:cNvSpPr>
              <a:spLocks noChangeShapeType="1"/>
            </p:cNvSpPr>
            <p:nvPr/>
          </p:nvSpPr>
          <p:spPr bwMode="blackWhite">
            <a:xfrm>
              <a:off x="2959895" y="2050256"/>
              <a:ext cx="3145631"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78"/>
              <a:endParaRPr lang="en-US" sz="1050"/>
            </a:p>
          </p:txBody>
        </p:sp>
      </p:grpSp>
    </p:spTree>
    <p:extLst>
      <p:ext uri="{BB962C8B-B14F-4D97-AF65-F5344CB8AC3E}">
        <p14:creationId xmlns:p14="http://schemas.microsoft.com/office/powerpoint/2010/main" val="429442618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23" name="Rectangle 23"/>
          <p:cNvSpPr>
            <a:spLocks noGrp="1" noChangeArrowheads="1"/>
          </p:cNvSpPr>
          <p:nvPr>
            <p:ph type="title"/>
          </p:nvPr>
        </p:nvSpPr>
        <p:spPr>
          <a:xfrm>
            <a:off x="457200" y="605600"/>
            <a:ext cx="7856220" cy="1082700"/>
          </a:xfrm>
          <a:noFill/>
          <a:ln>
            <a:noFill/>
          </a:ln>
        </p:spPr>
        <p:txBody>
          <a:bodyPr spcFirstLastPara="1" wrap="square" lIns="0" tIns="0" rIns="0" bIns="0" anchor="t" anchorCtr="0">
            <a:noAutofit/>
          </a:bodyPr>
          <a:lstStyle/>
          <a:p>
            <a:r>
              <a:rPr lang="en-US" sz="3200" dirty="0"/>
              <a:t>Multiple-Row Subqueries Comparation</a:t>
            </a:r>
          </a:p>
        </p:txBody>
      </p:sp>
      <p:sp>
        <p:nvSpPr>
          <p:cNvPr id="332824" name="Rectangle 24"/>
          <p:cNvSpPr>
            <a:spLocks noGrp="1" noChangeArrowheads="1"/>
          </p:cNvSpPr>
          <p:nvPr>
            <p:ph idx="4294967295"/>
          </p:nvPr>
        </p:nvSpPr>
        <p:spPr>
          <a:xfrm>
            <a:off x="163274" y="1057641"/>
            <a:ext cx="5940425" cy="571500"/>
          </a:xfrm>
        </p:spPr>
        <p:txBody>
          <a:bodyPr/>
          <a:lstStyle/>
          <a:p>
            <a:pPr lvl="1"/>
            <a:r>
              <a:rPr lang="en-US" dirty="0"/>
              <a:t>Return more than one row</a:t>
            </a:r>
          </a:p>
          <a:p>
            <a:pPr lvl="1"/>
            <a:r>
              <a:rPr lang="en-US" dirty="0"/>
              <a:t>Use multiple-row comparison operators</a:t>
            </a:r>
          </a:p>
        </p:txBody>
      </p:sp>
      <p:grpSp>
        <p:nvGrpSpPr>
          <p:cNvPr id="2" name="Group 1">
            <a:extLst>
              <a:ext uri="{FF2B5EF4-FFF2-40B4-BE49-F238E27FC236}">
                <a16:creationId xmlns:a16="http://schemas.microsoft.com/office/drawing/2014/main" id="{A3D98206-9F6C-464E-8D72-043D600B773F}"/>
              </a:ext>
            </a:extLst>
          </p:cNvPr>
          <p:cNvGrpSpPr/>
          <p:nvPr/>
        </p:nvGrpSpPr>
        <p:grpSpPr>
          <a:xfrm>
            <a:off x="2010728" y="2068718"/>
            <a:ext cx="4962526" cy="2772966"/>
            <a:chOff x="2071688" y="1809750"/>
            <a:chExt cx="4962526" cy="2772966"/>
          </a:xfrm>
        </p:grpSpPr>
        <p:sp>
          <p:nvSpPr>
            <p:cNvPr id="332805" name="Rectangle 5"/>
            <p:cNvSpPr>
              <a:spLocks noChangeArrowheads="1"/>
            </p:cNvSpPr>
            <p:nvPr/>
          </p:nvSpPr>
          <p:spPr bwMode="blackWhite">
            <a:xfrm>
              <a:off x="3194449" y="3524250"/>
              <a:ext cx="3839765" cy="1058466"/>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defTabSz="228594" eaLnBrk="0" fontAlgn="t" hangingPunct="0">
                <a:lnSpc>
                  <a:spcPct val="120000"/>
                </a:lnSpc>
                <a:spcBef>
                  <a:spcPct val="60000"/>
                </a:spcBef>
                <a:buClrTx/>
              </a:pPr>
              <a:r>
                <a:rPr lang="en-US" sz="1350">
                  <a:solidFill>
                    <a:srgbClr val="000000"/>
                  </a:solidFill>
                </a:rPr>
                <a:t>Must be preceded by </a:t>
              </a:r>
              <a:r>
                <a:rPr lang="en-US" sz="1350">
                  <a:solidFill>
                    <a:srgbClr val="000000"/>
                  </a:solidFill>
                  <a:latin typeface="Courier New" panose="02070309020205020404" pitchFamily="49" charset="0"/>
                </a:rPr>
                <a:t>=</a:t>
              </a:r>
              <a:r>
                <a:rPr lang="en-US" sz="1350">
                  <a:solidFill>
                    <a:srgbClr val="000000"/>
                  </a:solidFill>
                </a:rPr>
                <a:t>, </a:t>
              </a:r>
              <a:r>
                <a:rPr lang="en-US" sz="1350">
                  <a:solidFill>
                    <a:srgbClr val="000000"/>
                  </a:solidFill>
                  <a:latin typeface="Courier New" panose="02070309020205020404" pitchFamily="49" charset="0"/>
                </a:rPr>
                <a:t>!=</a:t>
              </a:r>
              <a:r>
                <a:rPr lang="en-US" sz="1350">
                  <a:solidFill>
                    <a:srgbClr val="000000"/>
                  </a:solidFill>
                </a:rPr>
                <a:t>, </a:t>
              </a:r>
              <a:r>
                <a:rPr lang="en-US" sz="1350">
                  <a:solidFill>
                    <a:srgbClr val="000000"/>
                  </a:solidFill>
                  <a:latin typeface="Courier New" panose="02070309020205020404" pitchFamily="49" charset="0"/>
                </a:rPr>
                <a:t>&gt;</a:t>
              </a:r>
              <a:r>
                <a:rPr lang="en-US" sz="1350">
                  <a:solidFill>
                    <a:srgbClr val="000000"/>
                  </a:solidFill>
                </a:rPr>
                <a:t>, </a:t>
              </a:r>
              <a:r>
                <a:rPr lang="en-US" sz="1350">
                  <a:solidFill>
                    <a:srgbClr val="000000"/>
                  </a:solidFill>
                  <a:latin typeface="Courier New" panose="02070309020205020404" pitchFamily="49" charset="0"/>
                </a:rPr>
                <a:t>&lt;</a:t>
              </a:r>
              <a:r>
                <a:rPr lang="en-US" sz="1350">
                  <a:solidFill>
                    <a:srgbClr val="000000"/>
                  </a:solidFill>
                </a:rPr>
                <a:t>, </a:t>
              </a:r>
              <a:r>
                <a:rPr lang="en-US" sz="1350">
                  <a:solidFill>
                    <a:srgbClr val="000000"/>
                  </a:solidFill>
                  <a:latin typeface="Courier New" panose="02070309020205020404" pitchFamily="49" charset="0"/>
                </a:rPr>
                <a:t>&lt;=</a:t>
              </a:r>
              <a:r>
                <a:rPr lang="en-US" sz="1350">
                  <a:solidFill>
                    <a:srgbClr val="000000"/>
                  </a:solidFill>
                </a:rPr>
                <a:t>, </a:t>
              </a:r>
              <a:r>
                <a:rPr lang="en-US" sz="1350">
                  <a:solidFill>
                    <a:srgbClr val="000000"/>
                  </a:solidFill>
                  <a:latin typeface="Courier New" panose="02070309020205020404" pitchFamily="49" charset="0"/>
                </a:rPr>
                <a:t>&gt;=</a:t>
              </a:r>
              <a:r>
                <a:rPr lang="en-US" sz="1350">
                  <a:solidFill>
                    <a:srgbClr val="000000"/>
                  </a:solidFill>
                </a:rPr>
                <a:t>. Compares a value to every value in a list or returned by a query. Evaluates to </a:t>
              </a:r>
              <a:r>
                <a:rPr lang="en-US" sz="1350">
                  <a:solidFill>
                    <a:srgbClr val="000000"/>
                  </a:solidFill>
                  <a:latin typeface="Courier New" panose="02070309020205020404" pitchFamily="49" charset="0"/>
                  <a:cs typeface="Courier New" panose="02070309020205020404" pitchFamily="49" charset="0"/>
                </a:rPr>
                <a:t>TRUE</a:t>
              </a:r>
              <a:r>
                <a:rPr lang="en-US" sz="1350">
                  <a:solidFill>
                    <a:srgbClr val="000000"/>
                  </a:solidFill>
                </a:rPr>
                <a:t> if the query returns no rows.</a:t>
              </a:r>
            </a:p>
          </p:txBody>
        </p:sp>
        <p:sp>
          <p:nvSpPr>
            <p:cNvPr id="332806" name="Rectangle 6"/>
            <p:cNvSpPr>
              <a:spLocks noChangeArrowheads="1"/>
            </p:cNvSpPr>
            <p:nvPr/>
          </p:nvSpPr>
          <p:spPr bwMode="blackWhite">
            <a:xfrm>
              <a:off x="2071689" y="3524250"/>
              <a:ext cx="1122760" cy="1058466"/>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defTabSz="228594" eaLnBrk="0" hangingPunct="0">
                <a:lnSpc>
                  <a:spcPct val="120000"/>
                </a:lnSpc>
                <a:spcBef>
                  <a:spcPct val="60000"/>
                </a:spcBef>
                <a:buClrTx/>
              </a:pPr>
              <a:r>
                <a:rPr lang="en-US" sz="1350">
                  <a:solidFill>
                    <a:srgbClr val="000000"/>
                  </a:solidFill>
                  <a:latin typeface="Courier New" panose="02070309020205020404" pitchFamily="49" charset="0"/>
                </a:rPr>
                <a:t>ALL</a:t>
              </a:r>
            </a:p>
          </p:txBody>
        </p:sp>
        <p:sp>
          <p:nvSpPr>
            <p:cNvPr id="332807" name="Rectangle 7"/>
            <p:cNvSpPr>
              <a:spLocks noChangeArrowheads="1"/>
            </p:cNvSpPr>
            <p:nvPr/>
          </p:nvSpPr>
          <p:spPr bwMode="blackWhite">
            <a:xfrm>
              <a:off x="3194449" y="2083594"/>
              <a:ext cx="3839765" cy="315516"/>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defTabSz="228594" eaLnBrk="0" hangingPunct="0">
                <a:lnSpc>
                  <a:spcPct val="120000"/>
                </a:lnSpc>
                <a:spcBef>
                  <a:spcPct val="60000"/>
                </a:spcBef>
                <a:buClrTx/>
              </a:pPr>
              <a:r>
                <a:rPr lang="en-US" sz="1350">
                  <a:solidFill>
                    <a:srgbClr val="000000"/>
                  </a:solidFill>
                </a:rPr>
                <a:t>Equal to any member in the list</a:t>
              </a:r>
            </a:p>
          </p:txBody>
        </p:sp>
        <p:sp>
          <p:nvSpPr>
            <p:cNvPr id="332808" name="Rectangle 8"/>
            <p:cNvSpPr>
              <a:spLocks noChangeArrowheads="1"/>
            </p:cNvSpPr>
            <p:nvPr/>
          </p:nvSpPr>
          <p:spPr bwMode="blackWhite">
            <a:xfrm>
              <a:off x="2071689" y="2083594"/>
              <a:ext cx="1122760" cy="315516"/>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defTabSz="228594" eaLnBrk="0" hangingPunct="0">
                <a:lnSpc>
                  <a:spcPct val="120000"/>
                </a:lnSpc>
                <a:spcBef>
                  <a:spcPct val="60000"/>
                </a:spcBef>
                <a:buClrTx/>
              </a:pPr>
              <a:r>
                <a:rPr lang="en-US" sz="1350">
                  <a:solidFill>
                    <a:srgbClr val="000000"/>
                  </a:solidFill>
                  <a:latin typeface="Courier New" panose="02070309020205020404" pitchFamily="49" charset="0"/>
                </a:rPr>
                <a:t>IN</a:t>
              </a:r>
            </a:p>
          </p:txBody>
        </p:sp>
        <p:sp>
          <p:nvSpPr>
            <p:cNvPr id="332809" name="Rectangle 9"/>
            <p:cNvSpPr>
              <a:spLocks noChangeArrowheads="1"/>
            </p:cNvSpPr>
            <p:nvPr/>
          </p:nvSpPr>
          <p:spPr bwMode="blackWhite">
            <a:xfrm>
              <a:off x="3194449" y="2399110"/>
              <a:ext cx="3839765" cy="1125140"/>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defTabSz="228594" eaLnBrk="0" fontAlgn="t" hangingPunct="0">
                <a:lnSpc>
                  <a:spcPct val="120000"/>
                </a:lnSpc>
                <a:spcBef>
                  <a:spcPct val="60000"/>
                </a:spcBef>
                <a:buClrTx/>
              </a:pPr>
              <a:r>
                <a:rPr lang="en-US" sz="1350">
                  <a:solidFill>
                    <a:srgbClr val="000000"/>
                  </a:solidFill>
                </a:rPr>
                <a:t>Must be preceded by </a:t>
              </a:r>
              <a:r>
                <a:rPr lang="en-US" sz="1350">
                  <a:solidFill>
                    <a:srgbClr val="000000"/>
                  </a:solidFill>
                  <a:latin typeface="Courier New" panose="02070309020205020404" pitchFamily="49" charset="0"/>
                </a:rPr>
                <a:t>=</a:t>
              </a:r>
              <a:r>
                <a:rPr lang="en-US" sz="1350">
                  <a:solidFill>
                    <a:srgbClr val="000000"/>
                  </a:solidFill>
                </a:rPr>
                <a:t>, </a:t>
              </a:r>
              <a:r>
                <a:rPr lang="en-US" sz="1350">
                  <a:solidFill>
                    <a:srgbClr val="000000"/>
                  </a:solidFill>
                  <a:latin typeface="Courier New" panose="02070309020205020404" pitchFamily="49" charset="0"/>
                </a:rPr>
                <a:t>!=</a:t>
              </a:r>
              <a:r>
                <a:rPr lang="en-US" sz="1350">
                  <a:solidFill>
                    <a:srgbClr val="000000"/>
                  </a:solidFill>
                </a:rPr>
                <a:t>, </a:t>
              </a:r>
              <a:r>
                <a:rPr lang="en-US" sz="1350">
                  <a:solidFill>
                    <a:srgbClr val="000000"/>
                  </a:solidFill>
                  <a:latin typeface="Courier New" panose="02070309020205020404" pitchFamily="49" charset="0"/>
                </a:rPr>
                <a:t>&gt;</a:t>
              </a:r>
              <a:r>
                <a:rPr lang="en-US" sz="1350">
                  <a:solidFill>
                    <a:srgbClr val="000000"/>
                  </a:solidFill>
                </a:rPr>
                <a:t>, </a:t>
              </a:r>
              <a:r>
                <a:rPr lang="en-US" sz="1350">
                  <a:solidFill>
                    <a:srgbClr val="000000"/>
                  </a:solidFill>
                  <a:latin typeface="Courier New" panose="02070309020205020404" pitchFamily="49" charset="0"/>
                </a:rPr>
                <a:t>&lt;</a:t>
              </a:r>
              <a:r>
                <a:rPr lang="en-US" sz="1350">
                  <a:solidFill>
                    <a:srgbClr val="000000"/>
                  </a:solidFill>
                </a:rPr>
                <a:t>, </a:t>
              </a:r>
              <a:r>
                <a:rPr lang="en-US" sz="1350">
                  <a:solidFill>
                    <a:srgbClr val="000000"/>
                  </a:solidFill>
                  <a:latin typeface="Courier New" panose="02070309020205020404" pitchFamily="49" charset="0"/>
                </a:rPr>
                <a:t>&lt;=</a:t>
              </a:r>
              <a:r>
                <a:rPr lang="en-US" sz="1350">
                  <a:solidFill>
                    <a:srgbClr val="000000"/>
                  </a:solidFill>
                </a:rPr>
                <a:t>, </a:t>
              </a:r>
              <a:r>
                <a:rPr lang="en-US" sz="1350">
                  <a:solidFill>
                    <a:srgbClr val="000000"/>
                  </a:solidFill>
                  <a:latin typeface="Courier New" panose="02070309020205020404" pitchFamily="49" charset="0"/>
                </a:rPr>
                <a:t>&gt;=</a:t>
              </a:r>
              <a:r>
                <a:rPr lang="en-US" sz="1350">
                  <a:solidFill>
                    <a:srgbClr val="000000"/>
                  </a:solidFill>
                </a:rPr>
                <a:t>. Compares a value to each value in a list or returned by a query. Evaluates to </a:t>
              </a:r>
              <a:r>
                <a:rPr lang="en-US" sz="1350">
                  <a:solidFill>
                    <a:srgbClr val="000000"/>
                  </a:solidFill>
                  <a:latin typeface="Courier New" panose="02070309020205020404" pitchFamily="49" charset="0"/>
                  <a:cs typeface="Courier New" panose="02070309020205020404" pitchFamily="49" charset="0"/>
                </a:rPr>
                <a:t>FALSE</a:t>
              </a:r>
              <a:r>
                <a:rPr lang="en-US" sz="1350">
                  <a:solidFill>
                    <a:srgbClr val="000000"/>
                  </a:solidFill>
                </a:rPr>
                <a:t> if the query returns no rows.</a:t>
              </a:r>
            </a:p>
          </p:txBody>
        </p:sp>
        <p:sp>
          <p:nvSpPr>
            <p:cNvPr id="332810" name="Rectangle 10"/>
            <p:cNvSpPr>
              <a:spLocks noChangeArrowheads="1"/>
            </p:cNvSpPr>
            <p:nvPr/>
          </p:nvSpPr>
          <p:spPr bwMode="blackWhite">
            <a:xfrm>
              <a:off x="2071689" y="2399110"/>
              <a:ext cx="1122760" cy="1125140"/>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defTabSz="228594" eaLnBrk="0" hangingPunct="0">
                <a:lnSpc>
                  <a:spcPct val="120000"/>
                </a:lnSpc>
                <a:spcBef>
                  <a:spcPct val="60000"/>
                </a:spcBef>
                <a:buClrTx/>
              </a:pPr>
              <a:r>
                <a:rPr lang="en-US" sz="1350">
                  <a:solidFill>
                    <a:srgbClr val="000000"/>
                  </a:solidFill>
                  <a:latin typeface="Courier New" panose="02070309020205020404" pitchFamily="49" charset="0"/>
                </a:rPr>
                <a:t>ANY</a:t>
              </a:r>
            </a:p>
          </p:txBody>
        </p:sp>
        <p:sp>
          <p:nvSpPr>
            <p:cNvPr id="332811" name="Rectangle 11"/>
            <p:cNvSpPr>
              <a:spLocks noChangeArrowheads="1"/>
            </p:cNvSpPr>
            <p:nvPr/>
          </p:nvSpPr>
          <p:spPr bwMode="gray">
            <a:xfrm>
              <a:off x="3194449" y="1809750"/>
              <a:ext cx="3839765" cy="273844"/>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defTabSz="228594"/>
              <a:r>
                <a:rPr lang="en-US" sz="1350">
                  <a:solidFill>
                    <a:srgbClr val="FFFFFF"/>
                  </a:solidFill>
                </a:rPr>
                <a:t>Meaning</a:t>
              </a:r>
            </a:p>
          </p:txBody>
        </p:sp>
        <p:sp>
          <p:nvSpPr>
            <p:cNvPr id="332812" name="Rectangle 12"/>
            <p:cNvSpPr>
              <a:spLocks noChangeArrowheads="1"/>
            </p:cNvSpPr>
            <p:nvPr/>
          </p:nvSpPr>
          <p:spPr bwMode="gray">
            <a:xfrm>
              <a:off x="2071689" y="1809750"/>
              <a:ext cx="1122760" cy="273844"/>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defTabSz="228594"/>
              <a:r>
                <a:rPr lang="en-US" sz="1350">
                  <a:solidFill>
                    <a:srgbClr val="FFFFFF"/>
                  </a:solidFill>
                </a:rPr>
                <a:t>Operator</a:t>
              </a:r>
            </a:p>
          </p:txBody>
        </p:sp>
        <p:sp>
          <p:nvSpPr>
            <p:cNvPr id="332813" name="Line 13"/>
            <p:cNvSpPr>
              <a:spLocks noChangeShapeType="1"/>
            </p:cNvSpPr>
            <p:nvPr/>
          </p:nvSpPr>
          <p:spPr bwMode="blackWhite">
            <a:xfrm>
              <a:off x="2071688" y="2083594"/>
              <a:ext cx="4962525"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78"/>
              <a:endParaRPr lang="en-US" sz="1050"/>
            </a:p>
          </p:txBody>
        </p:sp>
        <p:sp>
          <p:nvSpPr>
            <p:cNvPr id="332814" name="Line 14"/>
            <p:cNvSpPr>
              <a:spLocks noChangeShapeType="1"/>
            </p:cNvSpPr>
            <p:nvPr/>
          </p:nvSpPr>
          <p:spPr bwMode="blackWhite">
            <a:xfrm>
              <a:off x="2071688" y="3524250"/>
              <a:ext cx="4962525"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78"/>
              <a:endParaRPr lang="en-US" sz="1050"/>
            </a:p>
          </p:txBody>
        </p:sp>
        <p:sp>
          <p:nvSpPr>
            <p:cNvPr id="332815" name="Line 15"/>
            <p:cNvSpPr>
              <a:spLocks noChangeShapeType="1"/>
            </p:cNvSpPr>
            <p:nvPr/>
          </p:nvSpPr>
          <p:spPr bwMode="blackWhite">
            <a:xfrm>
              <a:off x="2071688" y="4582716"/>
              <a:ext cx="4962525"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78"/>
              <a:endParaRPr lang="en-US" sz="1050"/>
            </a:p>
          </p:txBody>
        </p:sp>
        <p:sp>
          <p:nvSpPr>
            <p:cNvPr id="332816" name="Line 16"/>
            <p:cNvSpPr>
              <a:spLocks noChangeShapeType="1"/>
            </p:cNvSpPr>
            <p:nvPr/>
          </p:nvSpPr>
          <p:spPr bwMode="blackWhite">
            <a:xfrm>
              <a:off x="2071688" y="1809750"/>
              <a:ext cx="0" cy="27384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78"/>
              <a:endParaRPr lang="en-US" sz="1050"/>
            </a:p>
          </p:txBody>
        </p:sp>
        <p:sp>
          <p:nvSpPr>
            <p:cNvPr id="332817" name="Line 17"/>
            <p:cNvSpPr>
              <a:spLocks noChangeShapeType="1"/>
            </p:cNvSpPr>
            <p:nvPr/>
          </p:nvSpPr>
          <p:spPr bwMode="blackWhite">
            <a:xfrm>
              <a:off x="3194447" y="1809750"/>
              <a:ext cx="0" cy="2772966"/>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78"/>
              <a:endParaRPr lang="en-US" sz="1050"/>
            </a:p>
          </p:txBody>
        </p:sp>
        <p:sp>
          <p:nvSpPr>
            <p:cNvPr id="332818" name="Line 18"/>
            <p:cNvSpPr>
              <a:spLocks noChangeShapeType="1"/>
            </p:cNvSpPr>
            <p:nvPr/>
          </p:nvSpPr>
          <p:spPr bwMode="blackWhite">
            <a:xfrm>
              <a:off x="7034213" y="1809750"/>
              <a:ext cx="0" cy="27384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78"/>
              <a:endParaRPr lang="en-US" sz="1050"/>
            </a:p>
          </p:txBody>
        </p:sp>
        <p:sp>
          <p:nvSpPr>
            <p:cNvPr id="332819" name="Line 19"/>
            <p:cNvSpPr>
              <a:spLocks noChangeShapeType="1"/>
            </p:cNvSpPr>
            <p:nvPr/>
          </p:nvSpPr>
          <p:spPr bwMode="blackWhite">
            <a:xfrm>
              <a:off x="2071688" y="2399110"/>
              <a:ext cx="4962525"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78"/>
              <a:endParaRPr lang="en-US" sz="1050"/>
            </a:p>
          </p:txBody>
        </p:sp>
        <p:sp>
          <p:nvSpPr>
            <p:cNvPr id="332820" name="Line 20"/>
            <p:cNvSpPr>
              <a:spLocks noChangeShapeType="1"/>
            </p:cNvSpPr>
            <p:nvPr/>
          </p:nvSpPr>
          <p:spPr bwMode="blackWhite">
            <a:xfrm>
              <a:off x="2071688" y="1809750"/>
              <a:ext cx="4962525"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78"/>
              <a:endParaRPr lang="en-US" sz="1050"/>
            </a:p>
          </p:txBody>
        </p:sp>
        <p:sp>
          <p:nvSpPr>
            <p:cNvPr id="332821" name="Line 21"/>
            <p:cNvSpPr>
              <a:spLocks noChangeShapeType="1"/>
            </p:cNvSpPr>
            <p:nvPr/>
          </p:nvSpPr>
          <p:spPr bwMode="blackWhite">
            <a:xfrm>
              <a:off x="2071688" y="2083594"/>
              <a:ext cx="0" cy="249912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78"/>
              <a:endParaRPr lang="en-US" sz="1050"/>
            </a:p>
          </p:txBody>
        </p:sp>
        <p:sp>
          <p:nvSpPr>
            <p:cNvPr id="332822" name="Line 22"/>
            <p:cNvSpPr>
              <a:spLocks noChangeShapeType="1"/>
            </p:cNvSpPr>
            <p:nvPr/>
          </p:nvSpPr>
          <p:spPr bwMode="blackWhite">
            <a:xfrm>
              <a:off x="7034213" y="2083594"/>
              <a:ext cx="0" cy="249912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78"/>
              <a:endParaRPr lang="en-US" sz="1050"/>
            </a:p>
          </p:txBody>
        </p:sp>
      </p:grpSp>
    </p:spTree>
    <p:extLst>
      <p:ext uri="{BB962C8B-B14F-4D97-AF65-F5344CB8AC3E}">
        <p14:creationId xmlns:p14="http://schemas.microsoft.com/office/powerpoint/2010/main" val="10361293"/>
      </p:ext>
    </p:extLst>
  </p:cSld>
  <p:clrMapOvr>
    <a:masterClrMapping/>
  </p:clrMapOvr>
  <p:transition spd="slow"/>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themeOverride>
</file>

<file path=ppt/theme/themeOverride2.xml><?xml version="1.0" encoding="utf-8"?>
<a:themeOverride xmlns:a="http://schemas.openxmlformats.org/drawingml/2006/main">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themeOverride>
</file>

<file path=docProps/app.xml><?xml version="1.0" encoding="utf-8"?>
<Properties xmlns="http://schemas.openxmlformats.org/officeDocument/2006/extended-properties" xmlns:vt="http://schemas.openxmlformats.org/officeDocument/2006/docPropsVTypes">
  <Template/>
  <TotalTime>1533</TotalTime>
  <Words>1574</Words>
  <Application>Microsoft Office PowerPoint</Application>
  <PresentationFormat>On-screen Show (16:9)</PresentationFormat>
  <Paragraphs>191</Paragraphs>
  <Slides>18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Raleway SemiBold</vt:lpstr>
      <vt:lpstr>Courier New</vt:lpstr>
      <vt:lpstr>Consolas</vt:lpstr>
      <vt:lpstr>Calibri</vt:lpstr>
      <vt:lpstr>Arial</vt:lpstr>
      <vt:lpstr>Barlow Light</vt:lpstr>
      <vt:lpstr>Gaoler template</vt:lpstr>
      <vt:lpstr>Work on Multiple Table</vt:lpstr>
      <vt:lpstr>Using a Subquery to Solve a Problem</vt:lpstr>
      <vt:lpstr>Subquery Syntax</vt:lpstr>
      <vt:lpstr>Using a Subquery</vt:lpstr>
      <vt:lpstr>Types of Subquery</vt:lpstr>
      <vt:lpstr>Apa yang dihasilkan dari subquery ini</vt:lpstr>
      <vt:lpstr>Apa yang dihasilkan dari subquery ini</vt:lpstr>
      <vt:lpstr>Single-Row Subqueries Comparation</vt:lpstr>
      <vt:lpstr>Multiple-Row Subqueries Comparation</vt:lpstr>
      <vt:lpstr>Berapa row yang dihasilkan dari QUERY ini?</vt:lpstr>
      <vt:lpstr>Berapa row yang dihasilkan dari QUERY ini?</vt:lpstr>
      <vt:lpstr>Berapa row yang dihasilkan dari QUERY ini?</vt:lpstr>
      <vt:lpstr>Buat Query untuk menjawab pernyataan berikut</vt:lpstr>
      <vt:lpstr>Another types of Subquery</vt:lpstr>
      <vt:lpstr>SUBQUERY (NESTED)</vt:lpstr>
      <vt:lpstr>SUBQUERY CORRELATED</vt:lpstr>
      <vt:lpstr>SUBQUERY INLINE</vt:lpstr>
      <vt:lpstr>Buat Query untuk menjawab pernyataan berikut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Structured Query Language</dc:title>
  <dc:creator>Reza Rizky Pratama, A.Md.</dc:creator>
  <cp:lastModifiedBy>Ade Wahana</cp:lastModifiedBy>
  <cp:revision>67</cp:revision>
  <dcterms:modified xsi:type="dcterms:W3CDTF">2021-06-09T10:06:37Z</dcterms:modified>
</cp:coreProperties>
</file>