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777AAC8-5D00-4A5B-9782-026C3650D81C}" type="datetimeFigureOut">
              <a:rPr lang="en-US" smtClean="0"/>
              <a:t>5/18/2023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383754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7AAC8-5D00-4A5B-9782-026C3650D81C}"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414919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77AAC8-5D00-4A5B-9782-026C3650D81C}"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1928265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77AAC8-5D00-4A5B-9782-026C3650D81C}"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1824383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7AAC8-5D00-4A5B-9782-026C3650D81C}"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1567327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77AAC8-5D00-4A5B-9782-026C3650D81C}"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1808596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77AAC8-5D00-4A5B-9782-026C3650D81C}" type="datetimeFigureOut">
              <a:rPr lang="en-US" smtClean="0"/>
              <a:t>5/18/2023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1612336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777AAC8-5D00-4A5B-9782-026C3650D81C}"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1240800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777AAC8-5D00-4A5B-9782-026C3650D81C}"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408741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7AAC8-5D00-4A5B-9782-026C3650D81C}"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128969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7AAC8-5D00-4A5B-9782-026C3650D81C}"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240206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7AAC8-5D00-4A5B-9782-026C3650D81C}"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172913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7AAC8-5D00-4A5B-9782-026C3650D81C}"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14563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7AAC8-5D00-4A5B-9782-026C3650D81C}"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300302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7AAC8-5D00-4A5B-9782-026C3650D81C}"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391073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7AAC8-5D00-4A5B-9782-026C3650D81C}"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75462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7AAC8-5D00-4A5B-9782-026C3650D81C}"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55D6C5-6D1C-4FE4-9B81-953A5B064F0D}" type="slidenum">
              <a:rPr lang="en-US" smtClean="0"/>
              <a:t>‹#›</a:t>
            </a:fld>
            <a:endParaRPr lang="en-US"/>
          </a:p>
        </p:txBody>
      </p:sp>
    </p:spTree>
    <p:extLst>
      <p:ext uri="{BB962C8B-B14F-4D97-AF65-F5344CB8AC3E}">
        <p14:creationId xmlns:p14="http://schemas.microsoft.com/office/powerpoint/2010/main" val="387925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777AAC8-5D00-4A5B-9782-026C3650D81C}" type="datetimeFigureOut">
              <a:rPr lang="en-US" smtClean="0"/>
              <a:t>5/18/2023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E55D6C5-6D1C-4FE4-9B81-953A5B064F0D}" type="slidenum">
              <a:rPr lang="en-US" smtClean="0"/>
              <a:t>‹#›</a:t>
            </a:fld>
            <a:endParaRPr lang="en-US"/>
          </a:p>
        </p:txBody>
      </p:sp>
    </p:spTree>
    <p:extLst>
      <p:ext uri="{BB962C8B-B14F-4D97-AF65-F5344CB8AC3E}">
        <p14:creationId xmlns:p14="http://schemas.microsoft.com/office/powerpoint/2010/main" val="39114451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ECD0-EFC5-8E4D-CCDA-1B9C821612BA}"/>
              </a:ext>
            </a:extLst>
          </p:cNvPr>
          <p:cNvSpPr>
            <a:spLocks noGrp="1"/>
          </p:cNvSpPr>
          <p:nvPr>
            <p:ph type="ctrTitle"/>
          </p:nvPr>
        </p:nvSpPr>
        <p:spPr>
          <a:xfrm>
            <a:off x="1154955" y="2099733"/>
            <a:ext cx="6938843" cy="2677648"/>
          </a:xfrm>
        </p:spPr>
        <p:txBody>
          <a:bodyPr/>
          <a:lstStyle/>
          <a:p>
            <a:r>
              <a:rPr lang="en-US" b="1" dirty="0"/>
              <a:t>HIRING PROCESS ANALYTICS</a:t>
            </a:r>
          </a:p>
        </p:txBody>
      </p:sp>
      <p:pic>
        <p:nvPicPr>
          <p:cNvPr id="1026" name="Picture 2" descr="...">
            <a:extLst>
              <a:ext uri="{FF2B5EF4-FFF2-40B4-BE49-F238E27FC236}">
                <a16:creationId xmlns:a16="http://schemas.microsoft.com/office/drawing/2014/main" id="{E0A99AAC-46BC-946B-2BD6-3BD5D4380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930" y="628745"/>
            <a:ext cx="992015" cy="3306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A97A1B-6264-2ECD-A5BA-7E120DDA7652}"/>
              </a:ext>
            </a:extLst>
          </p:cNvPr>
          <p:cNvSpPr txBox="1"/>
          <p:nvPr/>
        </p:nvSpPr>
        <p:spPr>
          <a:xfrm>
            <a:off x="9352229" y="5812324"/>
            <a:ext cx="2281473" cy="369332"/>
          </a:xfrm>
          <a:prstGeom prst="rect">
            <a:avLst/>
          </a:prstGeom>
          <a:noFill/>
        </p:spPr>
        <p:txBody>
          <a:bodyPr wrap="square" rtlCol="0">
            <a:spAutoFit/>
          </a:bodyPr>
          <a:lstStyle/>
          <a:p>
            <a:r>
              <a:rPr lang="en-US" dirty="0">
                <a:solidFill>
                  <a:schemeClr val="bg1"/>
                </a:solidFill>
              </a:rPr>
              <a:t>~ ARYAN AUDITTO</a:t>
            </a:r>
          </a:p>
        </p:txBody>
      </p:sp>
    </p:spTree>
    <p:extLst>
      <p:ext uri="{BB962C8B-B14F-4D97-AF65-F5344CB8AC3E}">
        <p14:creationId xmlns:p14="http://schemas.microsoft.com/office/powerpoint/2010/main" val="408551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BBC3DE-D440-CD36-8732-F65EB9773F77}"/>
              </a:ext>
            </a:extLst>
          </p:cNvPr>
          <p:cNvSpPr txBox="1"/>
          <p:nvPr/>
        </p:nvSpPr>
        <p:spPr>
          <a:xfrm>
            <a:off x="166253" y="1080524"/>
            <a:ext cx="2844800" cy="369332"/>
          </a:xfrm>
          <a:prstGeom prst="rect">
            <a:avLst/>
          </a:prstGeom>
          <a:noFill/>
        </p:spPr>
        <p:txBody>
          <a:bodyPr wrap="square" rtlCol="0">
            <a:spAutoFit/>
          </a:bodyPr>
          <a:lstStyle/>
          <a:p>
            <a:pPr algn="ctr"/>
            <a:r>
              <a:rPr lang="en-US" b="1" dirty="0"/>
              <a:t>PROJECT DESCRIPTION :</a:t>
            </a:r>
            <a:endParaRPr lang="en-US" dirty="0"/>
          </a:p>
        </p:txBody>
      </p:sp>
      <p:sp>
        <p:nvSpPr>
          <p:cNvPr id="5" name="TextBox 4">
            <a:extLst>
              <a:ext uri="{FF2B5EF4-FFF2-40B4-BE49-F238E27FC236}">
                <a16:creationId xmlns:a16="http://schemas.microsoft.com/office/drawing/2014/main" id="{4B6C3CA6-A5F6-C3A7-2682-B7EB1CD9E8A6}"/>
              </a:ext>
            </a:extLst>
          </p:cNvPr>
          <p:cNvSpPr txBox="1"/>
          <p:nvPr/>
        </p:nvSpPr>
        <p:spPr>
          <a:xfrm>
            <a:off x="3011053" y="1080524"/>
            <a:ext cx="7158182" cy="1077218"/>
          </a:xfrm>
          <a:prstGeom prst="rect">
            <a:avLst/>
          </a:prstGeom>
          <a:noFill/>
        </p:spPr>
        <p:txBody>
          <a:bodyPr wrap="square" rtlCol="0">
            <a:spAutoFit/>
          </a:bodyPr>
          <a:lstStyle/>
          <a:p>
            <a:pPr algn="just"/>
            <a:r>
              <a:rPr lang="en-US" sz="1600" b="0" i="0" dirty="0">
                <a:effectLst/>
                <a:latin typeface="Söhne"/>
              </a:rPr>
              <a:t>The project aims to analyze the hiring process, average salary, class intervals for salary, proportion of people working in different departments, and representation of different post tiers in a company. The dataset is used to gather the required information and perform  using Microsoft Excel</a:t>
            </a:r>
            <a:endParaRPr lang="en-US" sz="1600" dirty="0"/>
          </a:p>
        </p:txBody>
      </p:sp>
      <p:sp>
        <p:nvSpPr>
          <p:cNvPr id="6" name="TextBox 5">
            <a:extLst>
              <a:ext uri="{FF2B5EF4-FFF2-40B4-BE49-F238E27FC236}">
                <a16:creationId xmlns:a16="http://schemas.microsoft.com/office/drawing/2014/main" id="{1E99EC21-50BD-8080-580D-A560C475A9D6}"/>
              </a:ext>
            </a:extLst>
          </p:cNvPr>
          <p:cNvSpPr txBox="1"/>
          <p:nvPr/>
        </p:nvSpPr>
        <p:spPr>
          <a:xfrm>
            <a:off x="166252" y="2749997"/>
            <a:ext cx="2844801" cy="369332"/>
          </a:xfrm>
          <a:prstGeom prst="rect">
            <a:avLst/>
          </a:prstGeom>
          <a:noFill/>
        </p:spPr>
        <p:txBody>
          <a:bodyPr wrap="square" rtlCol="0">
            <a:spAutoFit/>
          </a:bodyPr>
          <a:lstStyle/>
          <a:p>
            <a:pPr algn="ctr"/>
            <a:r>
              <a:rPr lang="en-US" b="1" dirty="0"/>
              <a:t>APPROACH :</a:t>
            </a:r>
            <a:endParaRPr lang="en-US" dirty="0"/>
          </a:p>
        </p:txBody>
      </p:sp>
      <p:sp>
        <p:nvSpPr>
          <p:cNvPr id="7" name="TextBox 6">
            <a:extLst>
              <a:ext uri="{FF2B5EF4-FFF2-40B4-BE49-F238E27FC236}">
                <a16:creationId xmlns:a16="http://schemas.microsoft.com/office/drawing/2014/main" id="{090FDFE9-72DD-577C-9F41-0D4501D03AB9}"/>
              </a:ext>
            </a:extLst>
          </p:cNvPr>
          <p:cNvSpPr txBox="1"/>
          <p:nvPr/>
        </p:nvSpPr>
        <p:spPr>
          <a:xfrm>
            <a:off x="3011053" y="2529444"/>
            <a:ext cx="7158182" cy="2554545"/>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0" i="0" dirty="0">
                <a:effectLst/>
                <a:latin typeface="Söhne"/>
              </a:rPr>
              <a:t>Opened the dataset containing information about the individuals hired, including their gender, salary, department, and post tier in Microsoft Excel.</a:t>
            </a:r>
          </a:p>
          <a:p>
            <a:pPr marL="285750" indent="-285750" algn="just">
              <a:buFont typeface="Wingdings" panose="05000000000000000000" pitchFamily="2" charset="2"/>
              <a:buChar char="Ø"/>
            </a:pPr>
            <a:r>
              <a:rPr lang="en-US" sz="1600" b="0" i="0" dirty="0">
                <a:effectLst/>
                <a:latin typeface="Söhne"/>
              </a:rPr>
              <a:t>After analyzing the dataset , calculated the number of males and females hired in the organization.</a:t>
            </a:r>
          </a:p>
          <a:p>
            <a:pPr marL="285750" indent="-285750" algn="just">
              <a:buFont typeface="Wingdings" panose="05000000000000000000" pitchFamily="2" charset="2"/>
              <a:buChar char="Ø"/>
            </a:pPr>
            <a:r>
              <a:rPr lang="en-US" sz="1600" b="0" i="0" dirty="0">
                <a:effectLst/>
                <a:latin typeface="Söhne"/>
              </a:rPr>
              <a:t>Summed up the salaries of the selected group of employees.</a:t>
            </a:r>
          </a:p>
          <a:p>
            <a:pPr marL="285750" indent="-285750" algn="just">
              <a:buFont typeface="Wingdings" panose="05000000000000000000" pitchFamily="2" charset="2"/>
              <a:buChar char="Ø"/>
            </a:pPr>
            <a:r>
              <a:rPr lang="en-US" sz="1600" b="0" i="0" dirty="0">
                <a:effectLst/>
                <a:latin typeface="Söhne"/>
              </a:rPr>
              <a:t>Defined suitable intervals to group the salary data.</a:t>
            </a:r>
          </a:p>
          <a:p>
            <a:pPr marL="285750" indent="-285750" algn="just">
              <a:buFont typeface="Wingdings" panose="05000000000000000000" pitchFamily="2" charset="2"/>
              <a:buChar char="Ø"/>
            </a:pPr>
            <a:r>
              <a:rPr lang="en-US" sz="1600" b="0" i="0" dirty="0">
                <a:effectLst/>
                <a:latin typeface="Söhne"/>
              </a:rPr>
              <a:t>Used various charts and graphs such as pie charts, bar graphs, and others to represent the proportion of people working in different departments and the distribution of post tiers.</a:t>
            </a:r>
          </a:p>
          <a:p>
            <a:pPr marL="285750" indent="-285750" algn="just">
              <a:buFont typeface="Wingdings" panose="05000000000000000000" pitchFamily="2" charset="2"/>
              <a:buChar char="Ø"/>
            </a:pPr>
            <a:r>
              <a:rPr lang="en-US" sz="1600" dirty="0">
                <a:latin typeface="Söhne"/>
              </a:rPr>
              <a:t>Saved the file in CSV format.</a:t>
            </a:r>
            <a:endParaRPr lang="en-US" sz="1600" b="0" i="0" dirty="0">
              <a:effectLst/>
              <a:latin typeface="Söhne"/>
            </a:endParaRPr>
          </a:p>
        </p:txBody>
      </p:sp>
      <p:sp>
        <p:nvSpPr>
          <p:cNvPr id="8" name="TextBox 7">
            <a:extLst>
              <a:ext uri="{FF2B5EF4-FFF2-40B4-BE49-F238E27FC236}">
                <a16:creationId xmlns:a16="http://schemas.microsoft.com/office/drawing/2014/main" id="{00418FB2-1640-8BB4-0866-AEF47F551C26}"/>
              </a:ext>
            </a:extLst>
          </p:cNvPr>
          <p:cNvSpPr txBox="1"/>
          <p:nvPr/>
        </p:nvSpPr>
        <p:spPr>
          <a:xfrm>
            <a:off x="166253" y="5455691"/>
            <a:ext cx="2844800" cy="369332"/>
          </a:xfrm>
          <a:prstGeom prst="rect">
            <a:avLst/>
          </a:prstGeom>
          <a:noFill/>
        </p:spPr>
        <p:txBody>
          <a:bodyPr wrap="square" rtlCol="0">
            <a:spAutoFit/>
          </a:bodyPr>
          <a:lstStyle/>
          <a:p>
            <a:pPr algn="ctr"/>
            <a:r>
              <a:rPr lang="en-US" b="1" dirty="0"/>
              <a:t>TECH-STACK USED :</a:t>
            </a:r>
            <a:endParaRPr lang="en-US" dirty="0"/>
          </a:p>
        </p:txBody>
      </p:sp>
      <p:sp>
        <p:nvSpPr>
          <p:cNvPr id="9" name="TextBox 8">
            <a:extLst>
              <a:ext uri="{FF2B5EF4-FFF2-40B4-BE49-F238E27FC236}">
                <a16:creationId xmlns:a16="http://schemas.microsoft.com/office/drawing/2014/main" id="{98B61572-84BD-7EC9-FFDD-8945ED43249B}"/>
              </a:ext>
            </a:extLst>
          </p:cNvPr>
          <p:cNvSpPr txBox="1"/>
          <p:nvPr/>
        </p:nvSpPr>
        <p:spPr>
          <a:xfrm>
            <a:off x="3011053" y="5455691"/>
            <a:ext cx="7158182" cy="584775"/>
          </a:xfrm>
          <a:prstGeom prst="rect">
            <a:avLst/>
          </a:prstGeom>
          <a:noFill/>
        </p:spPr>
        <p:txBody>
          <a:bodyPr wrap="square" rtlCol="0">
            <a:spAutoFit/>
          </a:bodyPr>
          <a:lstStyle/>
          <a:p>
            <a:pPr algn="just"/>
            <a:r>
              <a:rPr lang="en-US" sz="1600" b="0" i="0" dirty="0">
                <a:effectLst/>
                <a:latin typeface="Söhne"/>
              </a:rPr>
              <a:t>To complete the project, used tools such as Excel to perform data analysis, create charts and graphs, along with PowerPoint to generate the report.</a:t>
            </a:r>
            <a:endParaRPr lang="en-US" sz="1600" dirty="0"/>
          </a:p>
        </p:txBody>
      </p:sp>
    </p:spTree>
    <p:extLst>
      <p:ext uri="{BB962C8B-B14F-4D97-AF65-F5344CB8AC3E}">
        <p14:creationId xmlns:p14="http://schemas.microsoft.com/office/powerpoint/2010/main" val="159228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BBC3DE-D440-CD36-8732-F65EB9773F77}"/>
              </a:ext>
            </a:extLst>
          </p:cNvPr>
          <p:cNvSpPr txBox="1"/>
          <p:nvPr/>
        </p:nvSpPr>
        <p:spPr>
          <a:xfrm>
            <a:off x="166253" y="1080524"/>
            <a:ext cx="2844800" cy="369332"/>
          </a:xfrm>
          <a:prstGeom prst="rect">
            <a:avLst/>
          </a:prstGeom>
          <a:noFill/>
        </p:spPr>
        <p:txBody>
          <a:bodyPr wrap="square" rtlCol="0">
            <a:spAutoFit/>
          </a:bodyPr>
          <a:lstStyle/>
          <a:p>
            <a:pPr algn="ctr"/>
            <a:r>
              <a:rPr lang="en-US" b="1" dirty="0"/>
              <a:t>INSIGHTS :</a:t>
            </a:r>
            <a:endParaRPr lang="en-US" dirty="0"/>
          </a:p>
        </p:txBody>
      </p:sp>
      <p:sp>
        <p:nvSpPr>
          <p:cNvPr id="5" name="TextBox 4">
            <a:extLst>
              <a:ext uri="{FF2B5EF4-FFF2-40B4-BE49-F238E27FC236}">
                <a16:creationId xmlns:a16="http://schemas.microsoft.com/office/drawing/2014/main" id="{4B6C3CA6-A5F6-C3A7-2682-B7EB1CD9E8A6}"/>
              </a:ext>
            </a:extLst>
          </p:cNvPr>
          <p:cNvSpPr txBox="1"/>
          <p:nvPr/>
        </p:nvSpPr>
        <p:spPr>
          <a:xfrm>
            <a:off x="3011053" y="1080524"/>
            <a:ext cx="7158182" cy="1323439"/>
          </a:xfrm>
          <a:prstGeom prst="rect">
            <a:avLst/>
          </a:prstGeom>
          <a:noFill/>
        </p:spPr>
        <p:txBody>
          <a:bodyPr wrap="square" rtlCol="0">
            <a:spAutoFit/>
          </a:bodyPr>
          <a:lstStyle/>
          <a:p>
            <a:pPr algn="just"/>
            <a:r>
              <a:rPr lang="en-US" sz="1600" dirty="0">
                <a:latin typeface="Söhne"/>
              </a:rPr>
              <a:t>T</a:t>
            </a:r>
            <a:r>
              <a:rPr lang="en-US" sz="1600" b="0" i="0" dirty="0">
                <a:effectLst/>
                <a:latin typeface="Söhne"/>
              </a:rPr>
              <a:t>hroughout the project, gained insights into various aspects of the data, including gender diversity in hiring, the average salary offered, salary distribution across class intervals, departmental proportions, and post tier representation. These insights helped in order to identify trends, areas for improvement, and potential opportunities for the organization.</a:t>
            </a:r>
            <a:endParaRPr lang="en-US" sz="1600" dirty="0"/>
          </a:p>
        </p:txBody>
      </p:sp>
      <p:sp>
        <p:nvSpPr>
          <p:cNvPr id="2" name="TextBox 1">
            <a:extLst>
              <a:ext uri="{FF2B5EF4-FFF2-40B4-BE49-F238E27FC236}">
                <a16:creationId xmlns:a16="http://schemas.microsoft.com/office/drawing/2014/main" id="{F8F21E18-D9CF-B50B-B819-67F394714EA3}"/>
              </a:ext>
            </a:extLst>
          </p:cNvPr>
          <p:cNvSpPr txBox="1"/>
          <p:nvPr/>
        </p:nvSpPr>
        <p:spPr>
          <a:xfrm>
            <a:off x="166253" y="3429000"/>
            <a:ext cx="2844800" cy="369332"/>
          </a:xfrm>
          <a:prstGeom prst="rect">
            <a:avLst/>
          </a:prstGeom>
          <a:noFill/>
        </p:spPr>
        <p:txBody>
          <a:bodyPr wrap="square" rtlCol="0">
            <a:spAutoFit/>
          </a:bodyPr>
          <a:lstStyle/>
          <a:p>
            <a:pPr algn="ctr"/>
            <a:r>
              <a:rPr lang="en-US" b="1" dirty="0"/>
              <a:t>RESULTS :</a:t>
            </a:r>
            <a:endParaRPr lang="en-US" dirty="0"/>
          </a:p>
        </p:txBody>
      </p:sp>
    </p:spTree>
    <p:extLst>
      <p:ext uri="{BB962C8B-B14F-4D97-AF65-F5344CB8AC3E}">
        <p14:creationId xmlns:p14="http://schemas.microsoft.com/office/powerpoint/2010/main" val="187812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0A0449-95F7-3CDA-0CE2-760496874A2F}"/>
              </a:ext>
            </a:extLst>
          </p:cNvPr>
          <p:cNvSpPr txBox="1"/>
          <p:nvPr/>
        </p:nvSpPr>
        <p:spPr>
          <a:xfrm>
            <a:off x="600364" y="701964"/>
            <a:ext cx="9679709" cy="369332"/>
          </a:xfrm>
          <a:prstGeom prst="rect">
            <a:avLst/>
          </a:prstGeom>
          <a:noFill/>
        </p:spPr>
        <p:txBody>
          <a:bodyPr wrap="square" rtlCol="0">
            <a:spAutoFit/>
          </a:bodyPr>
          <a:lstStyle/>
          <a:p>
            <a:r>
              <a:rPr lang="en-US" b="1" dirty="0">
                <a:solidFill>
                  <a:schemeClr val="bg1"/>
                </a:solidFill>
              </a:rPr>
              <a:t>1. </a:t>
            </a:r>
            <a:r>
              <a:rPr lang="en-US" b="1" i="0" dirty="0">
                <a:solidFill>
                  <a:schemeClr val="bg1"/>
                </a:solidFill>
                <a:effectLst/>
                <a:latin typeface="Manrope"/>
              </a:rPr>
              <a:t>How many males and females are Hired ?</a:t>
            </a:r>
            <a:endParaRPr lang="en-US" b="1" dirty="0">
              <a:solidFill>
                <a:schemeClr val="bg1"/>
              </a:solidFill>
            </a:endParaRPr>
          </a:p>
        </p:txBody>
      </p:sp>
      <p:pic>
        <p:nvPicPr>
          <p:cNvPr id="8" name="Picture 7">
            <a:extLst>
              <a:ext uri="{FF2B5EF4-FFF2-40B4-BE49-F238E27FC236}">
                <a16:creationId xmlns:a16="http://schemas.microsoft.com/office/drawing/2014/main" id="{0399CE74-939B-7B89-7270-30AE832DA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384" y="1678939"/>
            <a:ext cx="4944616" cy="3500122"/>
          </a:xfrm>
          <a:prstGeom prst="rect">
            <a:avLst/>
          </a:prstGeom>
        </p:spPr>
      </p:pic>
      <p:pic>
        <p:nvPicPr>
          <p:cNvPr id="10" name="Picture 9">
            <a:extLst>
              <a:ext uri="{FF2B5EF4-FFF2-40B4-BE49-F238E27FC236}">
                <a16:creationId xmlns:a16="http://schemas.microsoft.com/office/drawing/2014/main" id="{7A9ED785-101C-BE46-55EF-D2B384079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941" y="4664780"/>
            <a:ext cx="4944616" cy="514281"/>
          </a:xfrm>
          <a:prstGeom prst="rect">
            <a:avLst/>
          </a:prstGeom>
        </p:spPr>
      </p:pic>
      <p:pic>
        <p:nvPicPr>
          <p:cNvPr id="12" name="Picture 11">
            <a:extLst>
              <a:ext uri="{FF2B5EF4-FFF2-40B4-BE49-F238E27FC236}">
                <a16:creationId xmlns:a16="http://schemas.microsoft.com/office/drawing/2014/main" id="{4E78BA77-D938-7C4D-768F-FB73AA0D5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942" y="3747371"/>
            <a:ext cx="4944615" cy="514280"/>
          </a:xfrm>
          <a:prstGeom prst="rect">
            <a:avLst/>
          </a:prstGeom>
        </p:spPr>
      </p:pic>
      <p:pic>
        <p:nvPicPr>
          <p:cNvPr id="14" name="Picture 13">
            <a:extLst>
              <a:ext uri="{FF2B5EF4-FFF2-40B4-BE49-F238E27FC236}">
                <a16:creationId xmlns:a16="http://schemas.microsoft.com/office/drawing/2014/main" id="{2D00C556-ACEA-AB44-EBE8-FB745A5C7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0685" y="1678939"/>
            <a:ext cx="2345128" cy="1640057"/>
          </a:xfrm>
          <a:prstGeom prst="rect">
            <a:avLst/>
          </a:prstGeom>
        </p:spPr>
      </p:pic>
    </p:spTree>
    <p:extLst>
      <p:ext uri="{BB962C8B-B14F-4D97-AF65-F5344CB8AC3E}">
        <p14:creationId xmlns:p14="http://schemas.microsoft.com/office/powerpoint/2010/main" val="102077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0A0449-95F7-3CDA-0CE2-760496874A2F}"/>
              </a:ext>
            </a:extLst>
          </p:cNvPr>
          <p:cNvSpPr txBox="1"/>
          <p:nvPr/>
        </p:nvSpPr>
        <p:spPr>
          <a:xfrm>
            <a:off x="600364" y="701964"/>
            <a:ext cx="9679709" cy="369332"/>
          </a:xfrm>
          <a:prstGeom prst="rect">
            <a:avLst/>
          </a:prstGeom>
          <a:noFill/>
        </p:spPr>
        <p:txBody>
          <a:bodyPr wrap="square" rtlCol="0">
            <a:spAutoFit/>
          </a:bodyPr>
          <a:lstStyle/>
          <a:p>
            <a:r>
              <a:rPr lang="en-US" b="1" dirty="0">
                <a:solidFill>
                  <a:schemeClr val="bg1"/>
                </a:solidFill>
              </a:rPr>
              <a:t>2. </a:t>
            </a:r>
            <a:r>
              <a:rPr lang="en-US" b="1" i="0" dirty="0">
                <a:solidFill>
                  <a:schemeClr val="bg1"/>
                </a:solidFill>
                <a:effectLst/>
                <a:latin typeface="Manrope"/>
              </a:rPr>
              <a:t>What is the average salary offered in this company ?</a:t>
            </a:r>
            <a:endParaRPr lang="en-US" b="1" dirty="0">
              <a:solidFill>
                <a:schemeClr val="bg1"/>
              </a:solidFill>
            </a:endParaRPr>
          </a:p>
        </p:txBody>
      </p:sp>
      <p:pic>
        <p:nvPicPr>
          <p:cNvPr id="3" name="Picture 2">
            <a:extLst>
              <a:ext uri="{FF2B5EF4-FFF2-40B4-BE49-F238E27FC236}">
                <a16:creationId xmlns:a16="http://schemas.microsoft.com/office/drawing/2014/main" id="{A1B520CD-6970-7646-E2BB-BB2B83769647}"/>
              </a:ext>
            </a:extLst>
          </p:cNvPr>
          <p:cNvPicPr>
            <a:picLocks noChangeAspect="1"/>
          </p:cNvPicPr>
          <p:nvPr/>
        </p:nvPicPr>
        <p:blipFill rotWithShape="1">
          <a:blip r:embed="rId2">
            <a:extLst>
              <a:ext uri="{28A0092B-C50C-407E-A947-70E740481C1C}">
                <a14:useLocalDpi xmlns:a14="http://schemas.microsoft.com/office/drawing/2010/main" val="0"/>
              </a:ext>
            </a:extLst>
          </a:blip>
          <a:srcRect r="2092" b="14775"/>
          <a:stretch/>
        </p:blipFill>
        <p:spPr>
          <a:xfrm>
            <a:off x="3229699" y="2622684"/>
            <a:ext cx="5732602" cy="512769"/>
          </a:xfrm>
          <a:prstGeom prst="rect">
            <a:avLst/>
          </a:prstGeom>
        </p:spPr>
      </p:pic>
      <p:pic>
        <p:nvPicPr>
          <p:cNvPr id="5" name="Picture 4">
            <a:extLst>
              <a:ext uri="{FF2B5EF4-FFF2-40B4-BE49-F238E27FC236}">
                <a16:creationId xmlns:a16="http://schemas.microsoft.com/office/drawing/2014/main" id="{31C2A2EA-27E7-2605-CD7D-4E28BC5B8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699" y="3924610"/>
            <a:ext cx="5732601" cy="683604"/>
          </a:xfrm>
          <a:prstGeom prst="rect">
            <a:avLst/>
          </a:prstGeom>
        </p:spPr>
      </p:pic>
    </p:spTree>
    <p:extLst>
      <p:ext uri="{BB962C8B-B14F-4D97-AF65-F5344CB8AC3E}">
        <p14:creationId xmlns:p14="http://schemas.microsoft.com/office/powerpoint/2010/main" val="291865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0A0449-95F7-3CDA-0CE2-760496874A2F}"/>
              </a:ext>
            </a:extLst>
          </p:cNvPr>
          <p:cNvSpPr txBox="1"/>
          <p:nvPr/>
        </p:nvSpPr>
        <p:spPr>
          <a:xfrm>
            <a:off x="600364" y="701964"/>
            <a:ext cx="9679709" cy="369332"/>
          </a:xfrm>
          <a:prstGeom prst="rect">
            <a:avLst/>
          </a:prstGeom>
          <a:noFill/>
        </p:spPr>
        <p:txBody>
          <a:bodyPr wrap="square" rtlCol="0">
            <a:spAutoFit/>
          </a:bodyPr>
          <a:lstStyle/>
          <a:p>
            <a:r>
              <a:rPr lang="en-US" b="1" dirty="0">
                <a:solidFill>
                  <a:schemeClr val="bg1"/>
                </a:solidFill>
              </a:rPr>
              <a:t>3. </a:t>
            </a:r>
            <a:r>
              <a:rPr lang="en-US" b="1" i="0" dirty="0">
                <a:solidFill>
                  <a:schemeClr val="bg1"/>
                </a:solidFill>
                <a:effectLst/>
                <a:latin typeface="Manrope"/>
              </a:rPr>
              <a:t>Draw the class intervals for salary in the company </a:t>
            </a:r>
            <a:endParaRPr lang="en-US" b="1" dirty="0">
              <a:solidFill>
                <a:schemeClr val="bg1"/>
              </a:solidFill>
            </a:endParaRPr>
          </a:p>
        </p:txBody>
      </p:sp>
      <p:pic>
        <p:nvPicPr>
          <p:cNvPr id="5" name="Picture 4">
            <a:extLst>
              <a:ext uri="{FF2B5EF4-FFF2-40B4-BE49-F238E27FC236}">
                <a16:creationId xmlns:a16="http://schemas.microsoft.com/office/drawing/2014/main" id="{9948E950-6FB8-0009-CAAE-9A5A851BE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867" y="1424955"/>
            <a:ext cx="6310266" cy="4405477"/>
          </a:xfrm>
          <a:prstGeom prst="rect">
            <a:avLst/>
          </a:prstGeom>
        </p:spPr>
      </p:pic>
    </p:spTree>
    <p:extLst>
      <p:ext uri="{BB962C8B-B14F-4D97-AF65-F5344CB8AC3E}">
        <p14:creationId xmlns:p14="http://schemas.microsoft.com/office/powerpoint/2010/main" val="386279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0A0449-95F7-3CDA-0CE2-760496874A2F}"/>
              </a:ext>
            </a:extLst>
          </p:cNvPr>
          <p:cNvSpPr txBox="1"/>
          <p:nvPr/>
        </p:nvSpPr>
        <p:spPr>
          <a:xfrm>
            <a:off x="600364" y="701964"/>
            <a:ext cx="9772072" cy="646331"/>
          </a:xfrm>
          <a:prstGeom prst="rect">
            <a:avLst/>
          </a:prstGeom>
          <a:noFill/>
        </p:spPr>
        <p:txBody>
          <a:bodyPr wrap="square" rtlCol="0">
            <a:spAutoFit/>
          </a:bodyPr>
          <a:lstStyle/>
          <a:p>
            <a:r>
              <a:rPr lang="en-US" b="1" dirty="0">
                <a:solidFill>
                  <a:schemeClr val="bg1"/>
                </a:solidFill>
              </a:rPr>
              <a:t>4. </a:t>
            </a:r>
            <a:r>
              <a:rPr lang="en-US" b="1" i="0" dirty="0">
                <a:solidFill>
                  <a:schemeClr val="bg1"/>
                </a:solidFill>
                <a:effectLst/>
                <a:latin typeface="Manrope"/>
              </a:rPr>
              <a:t>Draw Pie Chart / Bar Graph ( or any other graph ) to show proportion of people working different    department</a:t>
            </a:r>
            <a:endParaRPr lang="en-US" b="1" dirty="0">
              <a:solidFill>
                <a:schemeClr val="bg1"/>
              </a:solidFill>
            </a:endParaRPr>
          </a:p>
        </p:txBody>
      </p:sp>
      <p:pic>
        <p:nvPicPr>
          <p:cNvPr id="3" name="Picture 2">
            <a:extLst>
              <a:ext uri="{FF2B5EF4-FFF2-40B4-BE49-F238E27FC236}">
                <a16:creationId xmlns:a16="http://schemas.microsoft.com/office/drawing/2014/main" id="{CDCFCE9C-5BB7-1DAE-19CF-920C8CD4D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881" y="1484097"/>
            <a:ext cx="7152238" cy="4396689"/>
          </a:xfrm>
          <a:prstGeom prst="rect">
            <a:avLst/>
          </a:prstGeom>
        </p:spPr>
      </p:pic>
    </p:spTree>
    <p:extLst>
      <p:ext uri="{BB962C8B-B14F-4D97-AF65-F5344CB8AC3E}">
        <p14:creationId xmlns:p14="http://schemas.microsoft.com/office/powerpoint/2010/main" val="82686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0A0449-95F7-3CDA-0CE2-760496874A2F}"/>
              </a:ext>
            </a:extLst>
          </p:cNvPr>
          <p:cNvSpPr txBox="1"/>
          <p:nvPr/>
        </p:nvSpPr>
        <p:spPr>
          <a:xfrm>
            <a:off x="600364" y="701964"/>
            <a:ext cx="9772072" cy="369332"/>
          </a:xfrm>
          <a:prstGeom prst="rect">
            <a:avLst/>
          </a:prstGeom>
          <a:noFill/>
        </p:spPr>
        <p:txBody>
          <a:bodyPr wrap="square" rtlCol="0">
            <a:spAutoFit/>
          </a:bodyPr>
          <a:lstStyle/>
          <a:p>
            <a:r>
              <a:rPr lang="en-US" b="1" dirty="0">
                <a:solidFill>
                  <a:schemeClr val="bg1"/>
                </a:solidFill>
              </a:rPr>
              <a:t>5. </a:t>
            </a:r>
            <a:r>
              <a:rPr lang="en-US" b="1" i="0" dirty="0">
                <a:solidFill>
                  <a:schemeClr val="bg1"/>
                </a:solidFill>
                <a:effectLst/>
                <a:latin typeface="Manrope"/>
              </a:rPr>
              <a:t>Represent different post tiers using chart/graph</a:t>
            </a:r>
            <a:endParaRPr lang="en-US" b="1" dirty="0">
              <a:solidFill>
                <a:schemeClr val="bg1"/>
              </a:solidFill>
            </a:endParaRPr>
          </a:p>
        </p:txBody>
      </p:sp>
      <p:pic>
        <p:nvPicPr>
          <p:cNvPr id="5" name="Picture 4">
            <a:extLst>
              <a:ext uri="{FF2B5EF4-FFF2-40B4-BE49-F238E27FC236}">
                <a16:creationId xmlns:a16="http://schemas.microsoft.com/office/drawing/2014/main" id="{7D646A1A-DF53-1A91-FE3E-0DBEB2F61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80" y="2390720"/>
            <a:ext cx="1962424" cy="2667372"/>
          </a:xfrm>
          <a:prstGeom prst="rect">
            <a:avLst/>
          </a:prstGeom>
        </p:spPr>
      </p:pic>
      <p:pic>
        <p:nvPicPr>
          <p:cNvPr id="8" name="Picture 7">
            <a:extLst>
              <a:ext uri="{FF2B5EF4-FFF2-40B4-BE49-F238E27FC236}">
                <a16:creationId xmlns:a16="http://schemas.microsoft.com/office/drawing/2014/main" id="{05BB98EA-9614-9114-9A71-6D7D2A092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591" y="1750139"/>
            <a:ext cx="7469429" cy="4152720"/>
          </a:xfrm>
          <a:prstGeom prst="rect">
            <a:avLst/>
          </a:prstGeom>
        </p:spPr>
      </p:pic>
    </p:spTree>
    <p:extLst>
      <p:ext uri="{BB962C8B-B14F-4D97-AF65-F5344CB8AC3E}">
        <p14:creationId xmlns:p14="http://schemas.microsoft.com/office/powerpoint/2010/main" val="43104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ECD0-EFC5-8E4D-CCDA-1B9C821612BA}"/>
              </a:ext>
            </a:extLst>
          </p:cNvPr>
          <p:cNvSpPr>
            <a:spLocks noGrp="1"/>
          </p:cNvSpPr>
          <p:nvPr>
            <p:ph type="ctrTitle"/>
          </p:nvPr>
        </p:nvSpPr>
        <p:spPr>
          <a:xfrm>
            <a:off x="1187077" y="2398497"/>
            <a:ext cx="9817845" cy="1521653"/>
          </a:xfrm>
        </p:spPr>
        <p:txBody>
          <a:bodyPr/>
          <a:lstStyle/>
          <a:p>
            <a:pPr algn="ctr"/>
            <a:r>
              <a:rPr lang="en-US" b="1" dirty="0"/>
              <a:t>THANKYOU !</a:t>
            </a:r>
          </a:p>
        </p:txBody>
      </p:sp>
    </p:spTree>
    <p:extLst>
      <p:ext uri="{BB962C8B-B14F-4D97-AF65-F5344CB8AC3E}">
        <p14:creationId xmlns:p14="http://schemas.microsoft.com/office/powerpoint/2010/main" val="1066577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61</TotalTime>
  <Words>321</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Manrope</vt:lpstr>
      <vt:lpstr>Söhne</vt:lpstr>
      <vt:lpstr>Wingdings</vt:lpstr>
      <vt:lpstr>Wingdings 3</vt:lpstr>
      <vt:lpstr>Ion Boardroom</vt:lpstr>
      <vt:lpstr>HIRING PROCESS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ARYAN AUDITTO</dc:creator>
  <cp:lastModifiedBy>ARYAN AUDITTO</cp:lastModifiedBy>
  <cp:revision>1</cp:revision>
  <dcterms:created xsi:type="dcterms:W3CDTF">2023-05-17T18:40:02Z</dcterms:created>
  <dcterms:modified xsi:type="dcterms:W3CDTF">2023-05-17T19:42:02Z</dcterms:modified>
</cp:coreProperties>
</file>